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notesMasterIdLst>
    <p:notesMasterId r:id="rId32"/>
  </p:notesMasterIdLst>
  <p:sldIdLst>
    <p:sldId id="256" r:id="rId2"/>
    <p:sldId id="271" r:id="rId3"/>
    <p:sldId id="283" r:id="rId4"/>
    <p:sldId id="292" r:id="rId5"/>
    <p:sldId id="293" r:id="rId6"/>
    <p:sldId id="294" r:id="rId7"/>
    <p:sldId id="295" r:id="rId8"/>
    <p:sldId id="316" r:id="rId9"/>
    <p:sldId id="291" r:id="rId10"/>
    <p:sldId id="315" r:id="rId11"/>
    <p:sldId id="297" r:id="rId12"/>
    <p:sldId id="300" r:id="rId13"/>
    <p:sldId id="298" r:id="rId14"/>
    <p:sldId id="301" r:id="rId15"/>
    <p:sldId id="286"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277" r:id="rId29"/>
    <p:sldId id="317" r:id="rId30"/>
    <p:sldId id="270" r:id="rId3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4E3"/>
    <a:srgbClr val="7BB945"/>
    <a:srgbClr val="2E2C2C"/>
    <a:srgbClr val="0080FF"/>
    <a:srgbClr val="FF6666"/>
    <a:srgbClr val="FFCC66"/>
    <a:srgbClr val="804000"/>
    <a:srgbClr val="FF008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24" autoAdjust="0"/>
  </p:normalViewPr>
  <p:slideViewPr>
    <p:cSldViewPr>
      <p:cViewPr varScale="1">
        <p:scale>
          <a:sx n="67" d="100"/>
          <a:sy n="67" d="100"/>
        </p:scale>
        <p:origin x="135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E2470-B57C-7A49-A58E-740E1A98E547}" type="doc">
      <dgm:prSet loTypeId="urn:microsoft.com/office/officeart/2005/8/layout/default#1" loCatId="list" qsTypeId="urn:microsoft.com/office/officeart/2005/8/quickstyle/3d1" qsCatId="3D" csTypeId="urn:microsoft.com/office/officeart/2005/8/colors/colorful1" csCatId="colorful" phldr="1"/>
      <dgm:spPr/>
      <dgm:t>
        <a:bodyPr/>
        <a:lstStyle/>
        <a:p>
          <a:endParaRPr lang="es-ES"/>
        </a:p>
      </dgm:t>
    </dgm:pt>
    <dgm:pt modelId="{564D8D9A-835C-7541-ACAC-4089D1F95852}">
      <dgm:prSet phldrT="[Texto]"/>
      <dgm:spPr/>
      <dgm:t>
        <a:bodyPr/>
        <a:lstStyle/>
        <a:p>
          <a:r>
            <a:rPr lang="es-ES" b="1" dirty="0" smtClean="0"/>
            <a:t>Ipad vs Nexus 10</a:t>
          </a:r>
          <a:endParaRPr lang="es-ES" b="1" dirty="0"/>
        </a:p>
      </dgm:t>
    </dgm:pt>
    <dgm:pt modelId="{36FB33A1-7584-A242-8BAE-63094C93CA89}" type="parTrans" cxnId="{56383906-2491-1C4F-A9CB-7E3997410262}">
      <dgm:prSet/>
      <dgm:spPr/>
      <dgm:t>
        <a:bodyPr/>
        <a:lstStyle/>
        <a:p>
          <a:endParaRPr lang="es-ES"/>
        </a:p>
      </dgm:t>
    </dgm:pt>
    <dgm:pt modelId="{A069924B-EC3B-B34F-86E8-8AE874BC9A75}" type="sibTrans" cxnId="{56383906-2491-1C4F-A9CB-7E3997410262}">
      <dgm:prSet/>
      <dgm:spPr/>
      <dgm:t>
        <a:bodyPr/>
        <a:lstStyle/>
        <a:p>
          <a:endParaRPr lang="es-ES"/>
        </a:p>
      </dgm:t>
    </dgm:pt>
    <dgm:pt modelId="{69FD8FF4-A6DC-7D4C-BE3A-B2FF698D611C}">
      <dgm:prSet phldrT="[Texto]"/>
      <dgm:spPr/>
      <dgm:t>
        <a:bodyPr/>
        <a:lstStyle/>
        <a:p>
          <a:r>
            <a:rPr lang="es-ES" b="1" dirty="0" smtClean="0"/>
            <a:t>Aspectos relevantes</a:t>
          </a:r>
          <a:endParaRPr lang="es-ES" b="1" dirty="0"/>
        </a:p>
      </dgm:t>
    </dgm:pt>
    <dgm:pt modelId="{7621F233-BA20-3F45-A70A-9D21BA6FC31A}" type="parTrans" cxnId="{85173B19-EDBD-D74B-A39E-C6BBBE690374}">
      <dgm:prSet/>
      <dgm:spPr/>
      <dgm:t>
        <a:bodyPr/>
        <a:lstStyle/>
        <a:p>
          <a:endParaRPr lang="es-ES"/>
        </a:p>
      </dgm:t>
    </dgm:pt>
    <dgm:pt modelId="{E11E15D9-E9B9-DB4D-8352-70202462B767}" type="sibTrans" cxnId="{85173B19-EDBD-D74B-A39E-C6BBBE690374}">
      <dgm:prSet/>
      <dgm:spPr/>
      <dgm:t>
        <a:bodyPr/>
        <a:lstStyle/>
        <a:p>
          <a:endParaRPr lang="es-ES"/>
        </a:p>
      </dgm:t>
    </dgm:pt>
    <dgm:pt modelId="{51C69038-BB9E-404A-B4BC-D451CA716A64}">
      <dgm:prSet phldrT="[Texto]"/>
      <dgm:spPr/>
      <dgm:t>
        <a:bodyPr/>
        <a:lstStyle/>
        <a:p>
          <a:r>
            <a:rPr lang="es-ES" b="1" dirty="0" smtClean="0"/>
            <a:t>Conclusiones</a:t>
          </a:r>
          <a:endParaRPr lang="es-ES" b="1" dirty="0"/>
        </a:p>
      </dgm:t>
    </dgm:pt>
    <dgm:pt modelId="{FFD12D9F-86E4-3B41-941F-D75C611C201E}" type="parTrans" cxnId="{4395AD53-E4E1-E14C-A5CB-14BE1B6F472B}">
      <dgm:prSet/>
      <dgm:spPr/>
      <dgm:t>
        <a:bodyPr/>
        <a:lstStyle/>
        <a:p>
          <a:endParaRPr lang="es-ES"/>
        </a:p>
      </dgm:t>
    </dgm:pt>
    <dgm:pt modelId="{376BD254-E85B-EC42-9219-CC612DAE575E}" type="sibTrans" cxnId="{4395AD53-E4E1-E14C-A5CB-14BE1B6F472B}">
      <dgm:prSet/>
      <dgm:spPr/>
      <dgm:t>
        <a:bodyPr/>
        <a:lstStyle/>
        <a:p>
          <a:endParaRPr lang="es-ES"/>
        </a:p>
      </dgm:t>
    </dgm:pt>
    <dgm:pt modelId="{FD25309A-2104-294B-A4CE-896B131459AB}">
      <dgm:prSet phldrT="[Texto]"/>
      <dgm:spPr/>
      <dgm:t>
        <a:bodyPr/>
        <a:lstStyle/>
        <a:p>
          <a:r>
            <a:rPr lang="es-ES" b="1" dirty="0" smtClean="0"/>
            <a:t>Encuestas</a:t>
          </a:r>
          <a:endParaRPr lang="es-ES" b="1" dirty="0"/>
        </a:p>
      </dgm:t>
    </dgm:pt>
    <dgm:pt modelId="{143A92C4-F4BE-8646-B5DB-902A3AD38C4A}" type="sibTrans" cxnId="{C43CDB8E-5E67-E045-ADB7-D20B8BBD5AFA}">
      <dgm:prSet/>
      <dgm:spPr/>
      <dgm:t>
        <a:bodyPr/>
        <a:lstStyle/>
        <a:p>
          <a:endParaRPr lang="es-ES"/>
        </a:p>
      </dgm:t>
    </dgm:pt>
    <dgm:pt modelId="{D1A84D58-5000-8F4F-AF9F-B4BD754C435A}" type="parTrans" cxnId="{C43CDB8E-5E67-E045-ADB7-D20B8BBD5AFA}">
      <dgm:prSet/>
      <dgm:spPr/>
      <dgm:t>
        <a:bodyPr/>
        <a:lstStyle/>
        <a:p>
          <a:endParaRPr lang="es-ES"/>
        </a:p>
      </dgm:t>
    </dgm:pt>
    <dgm:pt modelId="{D2FB740D-4DCA-C648-9FB6-ADAB7508B150}" type="pres">
      <dgm:prSet presAssocID="{AFFE2470-B57C-7A49-A58E-740E1A98E547}" presName="diagram" presStyleCnt="0">
        <dgm:presLayoutVars>
          <dgm:dir/>
          <dgm:resizeHandles val="exact"/>
        </dgm:presLayoutVars>
      </dgm:prSet>
      <dgm:spPr/>
      <dgm:t>
        <a:bodyPr/>
        <a:lstStyle/>
        <a:p>
          <a:endParaRPr lang="es-ES"/>
        </a:p>
      </dgm:t>
    </dgm:pt>
    <dgm:pt modelId="{2475F3CE-A981-3D48-8C37-C8A40DCF688B}" type="pres">
      <dgm:prSet presAssocID="{564D8D9A-835C-7541-ACAC-4089D1F95852}" presName="node" presStyleLbl="node1" presStyleIdx="0" presStyleCnt="4" custScaleX="282250">
        <dgm:presLayoutVars>
          <dgm:bulletEnabled val="1"/>
        </dgm:presLayoutVars>
      </dgm:prSet>
      <dgm:spPr/>
      <dgm:t>
        <a:bodyPr/>
        <a:lstStyle/>
        <a:p>
          <a:endParaRPr lang="es-ES"/>
        </a:p>
      </dgm:t>
    </dgm:pt>
    <dgm:pt modelId="{0D49B0DC-E8E2-4941-8D0D-A86D10079F7A}" type="pres">
      <dgm:prSet presAssocID="{A069924B-EC3B-B34F-86E8-8AE874BC9A75}" presName="sibTrans" presStyleCnt="0"/>
      <dgm:spPr/>
      <dgm:t>
        <a:bodyPr/>
        <a:lstStyle/>
        <a:p>
          <a:endParaRPr lang="es-ES"/>
        </a:p>
      </dgm:t>
    </dgm:pt>
    <dgm:pt modelId="{CE8C8D34-FE2A-7B46-8FB5-CD486798E4DA}" type="pres">
      <dgm:prSet presAssocID="{69FD8FF4-A6DC-7D4C-BE3A-B2FF698D611C}" presName="node" presStyleLbl="node1" presStyleIdx="1" presStyleCnt="4" custScaleX="123622" custLinFactNeighborX="-9426" custLinFactNeighborY="-1780">
        <dgm:presLayoutVars>
          <dgm:bulletEnabled val="1"/>
        </dgm:presLayoutVars>
      </dgm:prSet>
      <dgm:spPr/>
      <dgm:t>
        <a:bodyPr/>
        <a:lstStyle/>
        <a:p>
          <a:endParaRPr lang="es-ES"/>
        </a:p>
      </dgm:t>
    </dgm:pt>
    <dgm:pt modelId="{6A865069-074F-7349-9D6F-019766F23229}" type="pres">
      <dgm:prSet presAssocID="{E11E15D9-E9B9-DB4D-8352-70202462B767}" presName="sibTrans" presStyleCnt="0"/>
      <dgm:spPr/>
      <dgm:t>
        <a:bodyPr/>
        <a:lstStyle/>
        <a:p>
          <a:endParaRPr lang="es-ES"/>
        </a:p>
      </dgm:t>
    </dgm:pt>
    <dgm:pt modelId="{E31BD63F-4BFA-764B-BDBB-640F945FAC0B}" type="pres">
      <dgm:prSet presAssocID="{FD25309A-2104-294B-A4CE-896B131459AB}" presName="node" presStyleLbl="node1" presStyleIdx="2" presStyleCnt="4" custScaleX="126537" custLinFactNeighborX="9480" custLinFactNeighborY="-1912">
        <dgm:presLayoutVars>
          <dgm:bulletEnabled val="1"/>
        </dgm:presLayoutVars>
      </dgm:prSet>
      <dgm:spPr/>
      <dgm:t>
        <a:bodyPr/>
        <a:lstStyle/>
        <a:p>
          <a:endParaRPr lang="es-ES"/>
        </a:p>
      </dgm:t>
    </dgm:pt>
    <dgm:pt modelId="{31F53B63-72F9-C441-94C4-91E128A49770}" type="pres">
      <dgm:prSet presAssocID="{143A92C4-F4BE-8646-B5DB-902A3AD38C4A}" presName="sibTrans" presStyleCnt="0"/>
      <dgm:spPr/>
      <dgm:t>
        <a:bodyPr/>
        <a:lstStyle/>
        <a:p>
          <a:endParaRPr lang="es-ES"/>
        </a:p>
      </dgm:t>
    </dgm:pt>
    <dgm:pt modelId="{05F09130-B574-7546-99F9-C9D1A26FCA13}" type="pres">
      <dgm:prSet presAssocID="{51C69038-BB9E-404A-B4BC-D451CA716A64}" presName="node" presStyleLbl="node1" presStyleIdx="3" presStyleCnt="4" custScaleX="279010">
        <dgm:presLayoutVars>
          <dgm:bulletEnabled val="1"/>
        </dgm:presLayoutVars>
      </dgm:prSet>
      <dgm:spPr/>
      <dgm:t>
        <a:bodyPr/>
        <a:lstStyle/>
        <a:p>
          <a:endParaRPr lang="es-ES"/>
        </a:p>
      </dgm:t>
    </dgm:pt>
  </dgm:ptLst>
  <dgm:cxnLst>
    <dgm:cxn modelId="{C43CDB8E-5E67-E045-ADB7-D20B8BBD5AFA}" srcId="{AFFE2470-B57C-7A49-A58E-740E1A98E547}" destId="{FD25309A-2104-294B-A4CE-896B131459AB}" srcOrd="2" destOrd="0" parTransId="{D1A84D58-5000-8F4F-AF9F-B4BD754C435A}" sibTransId="{143A92C4-F4BE-8646-B5DB-902A3AD38C4A}"/>
    <dgm:cxn modelId="{185E021A-B47C-4948-AE98-B23BBFEF1B51}" type="presOf" srcId="{51C69038-BB9E-404A-B4BC-D451CA716A64}" destId="{05F09130-B574-7546-99F9-C9D1A26FCA13}" srcOrd="0" destOrd="0" presId="urn:microsoft.com/office/officeart/2005/8/layout/default#1"/>
    <dgm:cxn modelId="{85173B19-EDBD-D74B-A39E-C6BBBE690374}" srcId="{AFFE2470-B57C-7A49-A58E-740E1A98E547}" destId="{69FD8FF4-A6DC-7D4C-BE3A-B2FF698D611C}" srcOrd="1" destOrd="0" parTransId="{7621F233-BA20-3F45-A70A-9D21BA6FC31A}" sibTransId="{E11E15D9-E9B9-DB4D-8352-70202462B767}"/>
    <dgm:cxn modelId="{9C57AC7F-9946-4840-B6EE-E647F7A14C4A}" type="presOf" srcId="{564D8D9A-835C-7541-ACAC-4089D1F95852}" destId="{2475F3CE-A981-3D48-8C37-C8A40DCF688B}" srcOrd="0" destOrd="0" presId="urn:microsoft.com/office/officeart/2005/8/layout/default#1"/>
    <dgm:cxn modelId="{39E30DC0-F458-914B-8FAD-417BDA3A8923}" type="presOf" srcId="{AFFE2470-B57C-7A49-A58E-740E1A98E547}" destId="{D2FB740D-4DCA-C648-9FB6-ADAB7508B150}" srcOrd="0" destOrd="0" presId="urn:microsoft.com/office/officeart/2005/8/layout/default#1"/>
    <dgm:cxn modelId="{4395AD53-E4E1-E14C-A5CB-14BE1B6F472B}" srcId="{AFFE2470-B57C-7A49-A58E-740E1A98E547}" destId="{51C69038-BB9E-404A-B4BC-D451CA716A64}" srcOrd="3" destOrd="0" parTransId="{FFD12D9F-86E4-3B41-941F-D75C611C201E}" sibTransId="{376BD254-E85B-EC42-9219-CC612DAE575E}"/>
    <dgm:cxn modelId="{CB9B192B-D9B5-2145-B5AC-DC21A76F4769}" type="presOf" srcId="{69FD8FF4-A6DC-7D4C-BE3A-B2FF698D611C}" destId="{CE8C8D34-FE2A-7B46-8FB5-CD486798E4DA}" srcOrd="0" destOrd="0" presId="urn:microsoft.com/office/officeart/2005/8/layout/default#1"/>
    <dgm:cxn modelId="{AAFF61A1-6623-E943-9434-C72F2ED41F69}" type="presOf" srcId="{FD25309A-2104-294B-A4CE-896B131459AB}" destId="{E31BD63F-4BFA-764B-BDBB-640F945FAC0B}" srcOrd="0" destOrd="0" presId="urn:microsoft.com/office/officeart/2005/8/layout/default#1"/>
    <dgm:cxn modelId="{56383906-2491-1C4F-A9CB-7E3997410262}" srcId="{AFFE2470-B57C-7A49-A58E-740E1A98E547}" destId="{564D8D9A-835C-7541-ACAC-4089D1F95852}" srcOrd="0" destOrd="0" parTransId="{36FB33A1-7584-A242-8BAE-63094C93CA89}" sibTransId="{A069924B-EC3B-B34F-86E8-8AE874BC9A75}"/>
    <dgm:cxn modelId="{1B4DAA2C-4AD0-7348-A38E-654BBC65B024}" type="presParOf" srcId="{D2FB740D-4DCA-C648-9FB6-ADAB7508B150}" destId="{2475F3CE-A981-3D48-8C37-C8A40DCF688B}" srcOrd="0" destOrd="0" presId="urn:microsoft.com/office/officeart/2005/8/layout/default#1"/>
    <dgm:cxn modelId="{B31D3497-BD99-7E4D-8B0E-52265BEDFF2F}" type="presParOf" srcId="{D2FB740D-4DCA-C648-9FB6-ADAB7508B150}" destId="{0D49B0DC-E8E2-4941-8D0D-A86D10079F7A}" srcOrd="1" destOrd="0" presId="urn:microsoft.com/office/officeart/2005/8/layout/default#1"/>
    <dgm:cxn modelId="{189D864B-4215-1A46-951C-D403D4B44CF3}" type="presParOf" srcId="{D2FB740D-4DCA-C648-9FB6-ADAB7508B150}" destId="{CE8C8D34-FE2A-7B46-8FB5-CD486798E4DA}" srcOrd="2" destOrd="0" presId="urn:microsoft.com/office/officeart/2005/8/layout/default#1"/>
    <dgm:cxn modelId="{AC03B426-C097-5845-8829-B37D3F02565C}" type="presParOf" srcId="{D2FB740D-4DCA-C648-9FB6-ADAB7508B150}" destId="{6A865069-074F-7349-9D6F-019766F23229}" srcOrd="3" destOrd="0" presId="urn:microsoft.com/office/officeart/2005/8/layout/default#1"/>
    <dgm:cxn modelId="{3FF16F22-B110-114C-AD02-A3AAA463E44B}" type="presParOf" srcId="{D2FB740D-4DCA-C648-9FB6-ADAB7508B150}" destId="{E31BD63F-4BFA-764B-BDBB-640F945FAC0B}" srcOrd="4" destOrd="0" presId="urn:microsoft.com/office/officeart/2005/8/layout/default#1"/>
    <dgm:cxn modelId="{BBB1F308-407F-9E46-91F3-3D5D4769C72A}" type="presParOf" srcId="{D2FB740D-4DCA-C648-9FB6-ADAB7508B150}" destId="{31F53B63-72F9-C441-94C4-91E128A49770}" srcOrd="5" destOrd="0" presId="urn:microsoft.com/office/officeart/2005/8/layout/default#1"/>
    <dgm:cxn modelId="{E10A3315-EBB0-D149-97C5-E6457FB60669}" type="presParOf" srcId="{D2FB740D-4DCA-C648-9FB6-ADAB7508B150}" destId="{05F09130-B574-7546-99F9-C9D1A26FCA13}"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5F3CE-A981-3D48-8C37-C8A40DCF688B}">
      <dsp:nvSpPr>
        <dsp:cNvPr id="0" name=""/>
        <dsp:cNvSpPr/>
      </dsp:nvSpPr>
      <dsp:spPr>
        <a:xfrm>
          <a:off x="183140" y="1984"/>
          <a:ext cx="5729719" cy="121800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dsp:txBody>
      <dsp:txXfrm>
        <a:off x="183140" y="1984"/>
        <a:ext cx="5729719" cy="1218009"/>
      </dsp:txXfrm>
    </dsp:sp>
    <dsp:sp modelId="{CE8C8D34-FE2A-7B46-8FB5-CD486798E4DA}">
      <dsp:nvSpPr>
        <dsp:cNvPr id="0" name=""/>
        <dsp:cNvSpPr/>
      </dsp:nvSpPr>
      <dsp:spPr>
        <a:xfrm>
          <a:off x="216016" y="1401314"/>
          <a:ext cx="2509545" cy="1218009"/>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dsp:txBody>
      <dsp:txXfrm>
        <a:off x="216016" y="1401314"/>
        <a:ext cx="2509545" cy="1218009"/>
      </dsp:txXfrm>
    </dsp:sp>
    <dsp:sp modelId="{E31BD63F-4BFA-764B-BDBB-640F945FAC0B}">
      <dsp:nvSpPr>
        <dsp:cNvPr id="0" name=""/>
        <dsp:cNvSpPr/>
      </dsp:nvSpPr>
      <dsp:spPr>
        <a:xfrm>
          <a:off x="3312358" y="1399706"/>
          <a:ext cx="2568720" cy="1218009"/>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dsp:txBody>
      <dsp:txXfrm>
        <a:off x="3312358" y="1399706"/>
        <a:ext cx="2568720" cy="1218009"/>
      </dsp:txXfrm>
    </dsp:sp>
    <dsp:sp modelId="{05F09130-B574-7546-99F9-C9D1A26FCA13}">
      <dsp:nvSpPr>
        <dsp:cNvPr id="0" name=""/>
        <dsp:cNvSpPr/>
      </dsp:nvSpPr>
      <dsp:spPr>
        <a:xfrm>
          <a:off x="216026" y="2844006"/>
          <a:ext cx="5663946" cy="1218009"/>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Conclusiones</a:t>
          </a:r>
          <a:endParaRPr lang="es-ES" sz="3400" b="1" kern="1200" dirty="0"/>
        </a:p>
      </dsp:txBody>
      <dsp:txXfrm>
        <a:off x="216026" y="2844006"/>
        <a:ext cx="5663946"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5A16048-08C8-4AAE-8A1C-7EFEDDCFCAF0}" type="datetimeFigureOut">
              <a:rPr lang="es-ES"/>
              <a:pPr>
                <a:defRPr/>
              </a:pPr>
              <a:t>22/01/2014</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C327D6C-A67B-4F29-A843-23ADA018472D}" type="slidenum">
              <a:rPr lang="es-ES"/>
              <a:pPr>
                <a:defRPr/>
              </a:pPr>
              <a:t>‹Nº›</a:t>
            </a:fld>
            <a:endParaRPr lang="es-ES" dirty="0"/>
          </a:p>
        </p:txBody>
      </p:sp>
    </p:spTree>
    <p:extLst>
      <p:ext uri="{BB962C8B-B14F-4D97-AF65-F5344CB8AC3E}">
        <p14:creationId xmlns:p14="http://schemas.microsoft.com/office/powerpoint/2010/main" val="779319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Marcador de imagen de diapositiva 1"/>
          <p:cNvSpPr>
            <a:spLocks noGrp="1" noRot="1" noChangeAspect="1"/>
          </p:cNvSpPr>
          <p:nvPr>
            <p:ph type="sldImg"/>
          </p:nvPr>
        </p:nvSpPr>
        <p:spPr bwMode="auto">
          <a:noFill/>
          <a:ln>
            <a:solidFill>
              <a:srgbClr val="000000"/>
            </a:solidFill>
            <a:miter lim="800000"/>
            <a:headEnd/>
            <a:tailEnd/>
          </a:ln>
        </p:spPr>
      </p:sp>
      <p:sp>
        <p:nvSpPr>
          <p:cNvPr id="15362"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4" name="Marcador de número de diapositiva 3"/>
          <p:cNvSpPr>
            <a:spLocks noGrp="1"/>
          </p:cNvSpPr>
          <p:nvPr>
            <p:ph type="sldNum" sz="quarter" idx="5"/>
          </p:nvPr>
        </p:nvSpPr>
        <p:spPr/>
        <p:txBody>
          <a:bodyPr/>
          <a:lstStyle/>
          <a:p>
            <a:pPr>
              <a:defRPr/>
            </a:pPr>
            <a:fld id="{5FD4013C-67DA-48EA-844E-F1ACE845AA33}" type="slidenum">
              <a:rPr lang="es-ES" smtClean="0"/>
              <a:pPr>
                <a:defRPr/>
              </a:pPr>
              <a:t>1</a:t>
            </a:fld>
            <a:endParaRPr lang="es-ES" dirty="0"/>
          </a:p>
        </p:txBody>
      </p:sp>
    </p:spTree>
    <p:extLst>
      <p:ext uri="{BB962C8B-B14F-4D97-AF65-F5344CB8AC3E}">
        <p14:creationId xmlns:p14="http://schemas.microsoft.com/office/powerpoint/2010/main" val="347034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a:defRPr/>
            </a:pPr>
            <a:r>
              <a:rPr lang="en-US" sz="1400" b="1" dirty="0" smtClean="0"/>
              <a:t>Animated vertical block list </a:t>
            </a:r>
          </a:p>
          <a:p>
            <a:pPr>
              <a:defRPr/>
            </a:pPr>
            <a:r>
              <a:rPr lang="en-US" sz="1400" dirty="0" smtClean="0"/>
              <a:t>(Intermediate)</a:t>
            </a:r>
          </a:p>
          <a:p>
            <a:pPr marL="228600" indent="-228600">
              <a:buFont typeface="+mj-lt"/>
              <a:buNone/>
              <a:defRPr/>
            </a:pPr>
            <a:endParaRPr lang="en-US" dirty="0" smtClean="0"/>
          </a:p>
          <a:p>
            <a:pPr marL="228600" indent="-228600">
              <a:buFont typeface="+mj-lt"/>
              <a:buNone/>
              <a:defRPr/>
            </a:pPr>
            <a:endParaRPr lang="en-US" dirty="0" smtClean="0"/>
          </a:p>
          <a:p>
            <a:pPr marL="228600" indent="-228600">
              <a:buFont typeface="+mj-lt"/>
              <a:buNone/>
              <a:defRPr/>
            </a:pPr>
            <a:r>
              <a:rPr lang="en-US" dirty="0" smtClean="0"/>
              <a:t>To reproduce the SmartArt graphic effects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Slides</a:t>
            </a:r>
            <a:r>
              <a:rPr lang="en-US" dirty="0" smtClean="0"/>
              <a:t> group, click </a:t>
            </a:r>
            <a:r>
              <a:rPr lang="en-US" b="1" dirty="0" smtClean="0"/>
              <a:t>Layout</a:t>
            </a:r>
            <a:r>
              <a:rPr lang="en-US" dirty="0" smtClean="0"/>
              <a:t>, and then click </a:t>
            </a:r>
            <a:r>
              <a:rPr lang="en-US" b="1" dirty="0" smtClean="0"/>
              <a:t>Blank</a:t>
            </a:r>
            <a:r>
              <a:rPr lang="en-US" dirty="0" smtClean="0"/>
              <a:t>. </a:t>
            </a:r>
          </a:p>
          <a:p>
            <a:pPr marL="228600" indent="-228600">
              <a:buFont typeface="+mj-lt"/>
              <a:buAutoNum type="arabicPeriod"/>
              <a:defRPr/>
            </a:pPr>
            <a:r>
              <a:rPr lang="en-US" dirty="0" smtClean="0"/>
              <a:t>On the </a:t>
            </a:r>
            <a:r>
              <a:rPr lang="en-US" b="1" dirty="0" smtClean="0"/>
              <a:t>Insert tab</a:t>
            </a:r>
            <a:r>
              <a:rPr lang="en-US" dirty="0" smtClean="0"/>
              <a:t>, in the </a:t>
            </a:r>
            <a:r>
              <a:rPr lang="en-US" b="1" dirty="0" smtClean="0"/>
              <a:t>Illustrations</a:t>
            </a:r>
            <a:r>
              <a:rPr lang="en-US" dirty="0" smtClean="0"/>
              <a:t> group, click </a:t>
            </a:r>
            <a:r>
              <a:rPr lang="en-US" b="1" dirty="0" smtClean="0"/>
              <a:t>SmartArt</a:t>
            </a:r>
            <a:r>
              <a:rPr lang="en-US" dirty="0" smtClean="0"/>
              <a:t>. In the </a:t>
            </a:r>
            <a:r>
              <a:rPr lang="en-US" b="1" dirty="0" smtClean="0"/>
              <a:t>Choose a SmartArt Graphic</a:t>
            </a:r>
            <a:r>
              <a:rPr lang="en-US" dirty="0" smtClean="0"/>
              <a:t> dialog box, in the left pane, click </a:t>
            </a:r>
            <a:r>
              <a:rPr lang="en-US" b="1" dirty="0" smtClean="0"/>
              <a:t>List</a:t>
            </a:r>
            <a:r>
              <a:rPr lang="en-US" dirty="0" smtClean="0"/>
              <a:t>. In the </a:t>
            </a:r>
            <a:r>
              <a:rPr lang="en-US" b="1" dirty="0" smtClean="0"/>
              <a:t>List </a:t>
            </a:r>
            <a:r>
              <a:rPr lang="en-US" dirty="0" smtClean="0"/>
              <a:t>pane, click </a:t>
            </a:r>
            <a:r>
              <a:rPr lang="en-US" b="1" dirty="0" smtClean="0"/>
              <a:t>Vertical Block List</a:t>
            </a:r>
            <a:r>
              <a:rPr lang="en-US" dirty="0" smtClean="0"/>
              <a:t>, and then click </a:t>
            </a:r>
            <a:r>
              <a:rPr lang="en-US" b="1" dirty="0" smtClean="0"/>
              <a:t>OK</a:t>
            </a:r>
            <a:r>
              <a:rPr lang="en-US" dirty="0" smtClean="0"/>
              <a:t> to insert the graphic into the slide. </a:t>
            </a:r>
          </a:p>
          <a:p>
            <a:pPr marL="228600" indent="-228600" eaLnBrk="1" fontAlgn="auto" hangingPunct="1">
              <a:spcBef>
                <a:spcPts val="0"/>
              </a:spcBef>
              <a:spcAft>
                <a:spcPts val="0"/>
              </a:spcAft>
              <a:buFont typeface="+mj-lt"/>
              <a:buAutoNum type="arabicPeriod"/>
              <a:defRPr/>
            </a:pPr>
            <a:r>
              <a:rPr lang="en-US" dirty="0" smtClean="0"/>
              <a:t>To create a fourth row, do the following:</a:t>
            </a:r>
          </a:p>
          <a:p>
            <a:pPr marL="685800" lvl="1" indent="-228600" eaLnBrk="1" fontAlgn="auto" hangingPunct="1">
              <a:spcBef>
                <a:spcPts val="0"/>
              </a:spcBef>
              <a:spcAft>
                <a:spcPts val="0"/>
              </a:spcAft>
              <a:buFont typeface="+mj-lt"/>
              <a:buAutoNum type="arabicPeriod"/>
              <a:defRPr/>
            </a:pPr>
            <a:r>
              <a:rPr lang="en-US" dirty="0" smtClean="0"/>
              <a:t>Select the third  block shape (the shape on the left side)at the bottom of the graphic, and then under </a:t>
            </a:r>
            <a:r>
              <a:rPr lang="en-US" b="1" dirty="0" smtClean="0"/>
              <a:t>SmartArt</a:t>
            </a:r>
            <a:r>
              <a:rPr lang="en-US" dirty="0" smtClean="0"/>
              <a:t> </a:t>
            </a:r>
            <a:r>
              <a:rPr lang="en-US" b="1" dirty="0" smtClean="0"/>
              <a:t>Tools</a:t>
            </a:r>
            <a:r>
              <a:rPr lang="en-US" dirty="0" smtClean="0"/>
              <a:t>, on the </a:t>
            </a:r>
            <a:r>
              <a:rPr lang="en-US" b="1" dirty="0" smtClean="0"/>
              <a:t>Design</a:t>
            </a:r>
            <a:r>
              <a:rPr lang="en-US" dirty="0" smtClean="0"/>
              <a:t> tab, in the </a:t>
            </a:r>
            <a:r>
              <a:rPr lang="en-US" b="1" dirty="0" smtClean="0"/>
              <a:t>Create</a:t>
            </a:r>
            <a:r>
              <a:rPr lang="en-US" dirty="0" smtClean="0"/>
              <a:t> </a:t>
            </a:r>
            <a:r>
              <a:rPr lang="en-US" b="1" dirty="0" smtClean="0"/>
              <a:t>Graphic</a:t>
            </a:r>
            <a:r>
              <a:rPr lang="en-US" dirty="0" smtClean="0"/>
              <a:t> group, click the arrow next to </a:t>
            </a:r>
            <a:r>
              <a:rPr lang="en-US" b="1" dirty="0" smtClean="0"/>
              <a:t>Add</a:t>
            </a:r>
            <a:r>
              <a:rPr lang="en-US" dirty="0" smtClean="0"/>
              <a:t> </a:t>
            </a:r>
            <a:r>
              <a:rPr lang="en-US" b="1" dirty="0" smtClean="0"/>
              <a:t>Shape</a:t>
            </a:r>
            <a:r>
              <a:rPr lang="en-US" dirty="0" smtClean="0"/>
              <a:t>, and select </a:t>
            </a:r>
            <a:r>
              <a:rPr lang="en-US" b="1" dirty="0" smtClean="0"/>
              <a:t>Add</a:t>
            </a:r>
            <a:r>
              <a:rPr lang="en-US" dirty="0" smtClean="0"/>
              <a:t> </a:t>
            </a:r>
            <a:r>
              <a:rPr lang="en-US" b="1" dirty="0" smtClean="0"/>
              <a:t>Shape</a:t>
            </a:r>
            <a:r>
              <a:rPr lang="en-US" dirty="0" smtClean="0"/>
              <a:t> </a:t>
            </a:r>
            <a:r>
              <a:rPr lang="en-US" b="1" dirty="0" smtClean="0"/>
              <a:t>After</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To add a bulleted, rectangle shape next to the fourth block shape, select the fourth block shape, and then under </a:t>
            </a:r>
            <a:r>
              <a:rPr lang="en-US" b="1" dirty="0" smtClean="0"/>
              <a:t>SmartArt</a:t>
            </a:r>
            <a:r>
              <a:rPr lang="en-US" dirty="0" smtClean="0"/>
              <a:t> </a:t>
            </a:r>
            <a:r>
              <a:rPr lang="en-US" b="1" dirty="0" smtClean="0"/>
              <a:t>Tools</a:t>
            </a:r>
            <a:r>
              <a:rPr lang="en-US" dirty="0" smtClean="0"/>
              <a:t>, on the </a:t>
            </a:r>
            <a:r>
              <a:rPr lang="en-US" b="1" dirty="0" smtClean="0"/>
              <a:t>Design</a:t>
            </a:r>
            <a:r>
              <a:rPr lang="en-US" dirty="0" smtClean="0"/>
              <a:t> tab, in the </a:t>
            </a:r>
            <a:r>
              <a:rPr lang="en-US" b="1" dirty="0" smtClean="0"/>
              <a:t>Create</a:t>
            </a:r>
            <a:r>
              <a:rPr lang="en-US" dirty="0" smtClean="0"/>
              <a:t> </a:t>
            </a:r>
            <a:r>
              <a:rPr lang="en-US" b="1" dirty="0" smtClean="0"/>
              <a:t>Graphic</a:t>
            </a:r>
            <a:r>
              <a:rPr lang="en-US" dirty="0" smtClean="0"/>
              <a:t> group, click </a:t>
            </a:r>
            <a:r>
              <a:rPr lang="en-US" b="1" dirty="0" smtClean="0"/>
              <a:t>Add</a:t>
            </a:r>
            <a:r>
              <a:rPr lang="en-US" dirty="0" smtClean="0"/>
              <a:t> </a:t>
            </a:r>
            <a:r>
              <a:rPr lang="en-US" b="1" dirty="0" smtClean="0"/>
              <a:t>Bullet</a:t>
            </a:r>
            <a:r>
              <a:rPr lang="en-US" dirty="0" smtClean="0"/>
              <a:t>.</a:t>
            </a:r>
          </a:p>
          <a:p>
            <a:pPr marL="228600" indent="-228600" eaLnBrk="1" fontAlgn="auto" hangingPunct="1">
              <a:spcBef>
                <a:spcPts val="0"/>
              </a:spcBef>
              <a:spcAft>
                <a:spcPts val="0"/>
              </a:spcAft>
              <a:buFont typeface="+mj-lt"/>
              <a:buAutoNum type="arabicPeriod"/>
              <a:defRPr/>
            </a:pPr>
            <a:r>
              <a:rPr lang="en-US" dirty="0" smtClean="0"/>
              <a:t>To enter numbers and text in the blocks and rectangles, select the graphic, and then click one of the arrows on the left border. In the </a:t>
            </a:r>
            <a:r>
              <a:rPr lang="en-US" b="1" dirty="0" smtClean="0"/>
              <a:t>Type your text here </a:t>
            </a:r>
            <a:r>
              <a:rPr lang="en-US" dirty="0" smtClean="0"/>
              <a:t>dialog box, enter text for each shape. (Note: In the example slide, the highest level text are the “1,” “2,” “3,” and “4.” The next level text is only one bullet (delete the second bullet) and are “First statement,” “Second statement,” and so on.)</a:t>
            </a:r>
          </a:p>
          <a:p>
            <a:pPr marL="228600" indent="-228600" eaLnBrk="1" fontAlgn="auto" hangingPunct="1">
              <a:spcBef>
                <a:spcPts val="0"/>
              </a:spcBef>
              <a:spcAft>
                <a:spcPts val="0"/>
              </a:spcAft>
              <a:defRPr/>
            </a:pPr>
            <a:endParaRPr lang="en-US" dirty="0" smtClean="0"/>
          </a:p>
          <a:p>
            <a:pPr marL="228600" indent="-228600" eaLnBrk="1" fontAlgn="auto" hangingPunct="1">
              <a:spcBef>
                <a:spcPts val="0"/>
              </a:spcBef>
              <a:spcAft>
                <a:spcPts val="0"/>
              </a:spcAft>
              <a:defRPr/>
            </a:pPr>
            <a:endParaRPr lang="en-US" dirty="0" smtClean="0"/>
          </a:p>
          <a:p>
            <a:pPr marL="228600" indent="-228600" eaLnBrk="1" fontAlgn="auto" hangingPunct="1">
              <a:spcBef>
                <a:spcPts val="0"/>
              </a:spcBef>
              <a:spcAft>
                <a:spcPts val="0"/>
              </a:spcAft>
              <a:defRPr/>
            </a:pPr>
            <a:r>
              <a:rPr lang="en-US" dirty="0" smtClean="0"/>
              <a:t>To reproduce the rectangle effects on this slide, do the following:</a:t>
            </a:r>
          </a:p>
          <a:p>
            <a:pPr marL="228600" indent="-228600">
              <a:buFont typeface="+mj-lt"/>
              <a:buAutoNum type="arabicPeriod"/>
              <a:defRPr/>
            </a:pPr>
            <a:r>
              <a:rPr lang="en-US" dirty="0" smtClean="0"/>
              <a:t>Press and hold CTRL, and then select each of the rectangles (on the right of the graphic).</a:t>
            </a:r>
          </a:p>
          <a:p>
            <a:pPr marL="228600" indent="-228600">
              <a:buFont typeface="+mj-lt"/>
              <a:buAutoNum type="arabicPeriod"/>
              <a:defRPr/>
            </a:pPr>
            <a:r>
              <a:rPr lang="en-US" dirty="0" smtClean="0"/>
              <a:t>Under </a:t>
            </a:r>
            <a:r>
              <a:rPr lang="en-US" b="1" dirty="0" smtClean="0"/>
              <a:t>SmartArt</a:t>
            </a:r>
            <a:r>
              <a:rPr lang="en-US" dirty="0" smtClean="0"/>
              <a:t> </a:t>
            </a:r>
            <a:r>
              <a:rPr lang="en-US" b="1" dirty="0" smtClean="0"/>
              <a:t>Tools</a:t>
            </a:r>
            <a:r>
              <a:rPr lang="en-US" dirty="0" smtClean="0"/>
              <a:t>, on the </a:t>
            </a:r>
            <a:r>
              <a:rPr lang="en-US" b="1" dirty="0" smtClean="0"/>
              <a:t>Format</a:t>
            </a:r>
            <a:r>
              <a:rPr lang="en-US" dirty="0" smtClean="0"/>
              <a:t> tab, in the </a:t>
            </a:r>
            <a:r>
              <a:rPr lang="en-US" b="1" dirty="0" smtClean="0"/>
              <a:t>Shapes</a:t>
            </a:r>
            <a:r>
              <a:rPr lang="en-US" dirty="0" smtClean="0"/>
              <a:t> group, click the arrow to the right of </a:t>
            </a:r>
            <a:r>
              <a:rPr lang="en-US" b="1" dirty="0" smtClean="0"/>
              <a:t>Change</a:t>
            </a:r>
            <a:r>
              <a:rPr lang="en-US" dirty="0" smtClean="0"/>
              <a:t> </a:t>
            </a:r>
            <a:r>
              <a:rPr lang="en-US" b="1" dirty="0" smtClean="0"/>
              <a:t>Shape</a:t>
            </a:r>
            <a:r>
              <a:rPr lang="en-US" dirty="0" smtClean="0"/>
              <a:t>, and under </a:t>
            </a:r>
            <a:r>
              <a:rPr lang="en-US" b="1" dirty="0" smtClean="0"/>
              <a:t>Rectangles</a:t>
            </a:r>
            <a:r>
              <a:rPr lang="en-US" dirty="0" smtClean="0"/>
              <a:t> select </a:t>
            </a:r>
            <a:r>
              <a:rPr lang="en-US" b="1" dirty="0" smtClean="0"/>
              <a:t>Snip</a:t>
            </a:r>
            <a:r>
              <a:rPr lang="en-US" dirty="0" smtClean="0"/>
              <a:t> </a:t>
            </a:r>
            <a:r>
              <a:rPr lang="en-US" b="1" dirty="0" smtClean="0"/>
              <a:t>Diagonal</a:t>
            </a:r>
            <a:r>
              <a:rPr lang="en-US" dirty="0" smtClean="0"/>
              <a:t> </a:t>
            </a:r>
            <a:r>
              <a:rPr lang="en-US" b="1" dirty="0" smtClean="0"/>
              <a:t>Corner</a:t>
            </a:r>
            <a:r>
              <a:rPr lang="en-US" dirty="0" smtClean="0"/>
              <a:t> </a:t>
            </a:r>
            <a:r>
              <a:rPr lang="en-US" b="1" dirty="0" smtClean="0"/>
              <a:t>Rectangle</a:t>
            </a:r>
            <a:r>
              <a:rPr lang="en-US" dirty="0" smtClean="0"/>
              <a:t> (the fifth option from the left).</a:t>
            </a:r>
          </a:p>
          <a:p>
            <a:pPr marL="228600" indent="-228600">
              <a:buFont typeface="+mj-lt"/>
              <a:buAutoNum type="arabicPeriod"/>
              <a:defRPr/>
            </a:pPr>
            <a:r>
              <a:rPr lang="en-US" dirty="0" smtClean="0"/>
              <a:t>With the rectangles still selected, drag one of the left center sizing handles to the left 1” to lengthen all four at once.</a:t>
            </a:r>
          </a:p>
          <a:p>
            <a:pPr marL="228600" indent="-228600">
              <a:buFont typeface="+mj-lt"/>
              <a:buAutoNum type="arabicPeriod"/>
              <a:defRPr/>
            </a:pPr>
            <a:r>
              <a:rPr lang="en-US" dirty="0" smtClean="0"/>
              <a:t>Also with the rectangles selected, on the </a:t>
            </a:r>
            <a:r>
              <a:rPr lang="en-US" b="1" dirty="0" smtClean="0"/>
              <a:t>Home</a:t>
            </a:r>
            <a:r>
              <a:rPr lang="en-US" dirty="0" smtClean="0"/>
              <a:t> tab, in the bottom right corner of the </a:t>
            </a:r>
            <a:r>
              <a:rPr lang="en-US" b="1" dirty="0" smtClean="0"/>
              <a:t>Paragraph</a:t>
            </a:r>
            <a:r>
              <a:rPr lang="en-US" dirty="0" smtClean="0"/>
              <a:t> group, click the </a:t>
            </a:r>
            <a:r>
              <a:rPr lang="en-US" b="1" dirty="0" smtClean="0"/>
              <a:t>Paragraph</a:t>
            </a:r>
            <a:r>
              <a:rPr lang="en-US" dirty="0" smtClean="0"/>
              <a:t> dialog box launcher. In the </a:t>
            </a:r>
            <a:r>
              <a:rPr lang="en-US" b="1" dirty="0" smtClean="0"/>
              <a:t>Paragraph</a:t>
            </a:r>
            <a:r>
              <a:rPr lang="en-US" dirty="0" smtClean="0"/>
              <a:t> dialog box, under </a:t>
            </a:r>
            <a:r>
              <a:rPr lang="en-US" b="1" dirty="0" smtClean="0"/>
              <a:t>Indentation</a:t>
            </a:r>
            <a:r>
              <a:rPr lang="en-US" dirty="0" smtClean="0"/>
              <a:t> do the following:</a:t>
            </a:r>
          </a:p>
          <a:p>
            <a:pPr marL="685800" lvl="1" indent="-228600">
              <a:buFont typeface="+mj-lt"/>
              <a:buAutoNum type="arabicPeriod"/>
              <a:defRPr/>
            </a:pPr>
            <a:r>
              <a:rPr lang="en-US" dirty="0" smtClean="0"/>
              <a:t>In the </a:t>
            </a:r>
            <a:r>
              <a:rPr lang="en-US" b="1" dirty="0" smtClean="0"/>
              <a:t>Before</a:t>
            </a:r>
            <a:r>
              <a:rPr lang="en-US" dirty="0" smtClean="0"/>
              <a:t> </a:t>
            </a:r>
            <a:r>
              <a:rPr lang="en-US" b="1" dirty="0" smtClean="0"/>
              <a:t>Text</a:t>
            </a:r>
            <a:r>
              <a:rPr lang="en-US" dirty="0" smtClean="0"/>
              <a:t> box, enter </a:t>
            </a:r>
            <a:r>
              <a:rPr lang="en-US" b="1" dirty="0" smtClean="0"/>
              <a:t>1”</a:t>
            </a:r>
            <a:r>
              <a:rPr lang="en-US" dirty="0" smtClean="0"/>
              <a:t>.</a:t>
            </a:r>
          </a:p>
          <a:p>
            <a:pPr marL="685800" lvl="1" indent="-228600">
              <a:buFont typeface="+mj-lt"/>
              <a:buAutoNum type="arabicPeriod"/>
              <a:defRPr/>
            </a:pPr>
            <a:r>
              <a:rPr lang="en-US" dirty="0" smtClean="0"/>
              <a:t>In the </a:t>
            </a:r>
            <a:r>
              <a:rPr lang="en-US" b="1" dirty="0" smtClean="0"/>
              <a:t>Special</a:t>
            </a:r>
            <a:r>
              <a:rPr lang="en-US" dirty="0" smtClean="0"/>
              <a:t> list, select </a:t>
            </a:r>
            <a:r>
              <a:rPr lang="en-US" b="1" dirty="0" smtClean="0"/>
              <a:t>Hanging</a:t>
            </a:r>
            <a:r>
              <a:rPr lang="en-US" dirty="0" smtClean="0"/>
              <a:t>.</a:t>
            </a:r>
          </a:p>
          <a:p>
            <a:pPr marL="685800" lvl="1" indent="-228600">
              <a:buFont typeface="+mj-lt"/>
              <a:buAutoNum type="arabicPeriod"/>
              <a:defRPr/>
            </a:pPr>
            <a:r>
              <a:rPr lang="en-US" dirty="0" smtClean="0"/>
              <a:t>Next to the </a:t>
            </a:r>
            <a:r>
              <a:rPr lang="en-US" b="1" dirty="0" smtClean="0"/>
              <a:t>Special</a:t>
            </a:r>
            <a:r>
              <a:rPr lang="en-US" dirty="0" smtClean="0"/>
              <a:t> list, in the </a:t>
            </a:r>
            <a:r>
              <a:rPr lang="en-US" b="1" dirty="0" smtClean="0"/>
              <a:t>By</a:t>
            </a:r>
            <a:r>
              <a:rPr lang="en-US" dirty="0" smtClean="0"/>
              <a:t> box enter </a:t>
            </a:r>
            <a:r>
              <a:rPr lang="en-US" b="1" dirty="0" smtClean="0"/>
              <a:t>1”</a:t>
            </a:r>
            <a:r>
              <a:rPr lang="en-US" dirty="0" smtClean="0"/>
              <a:t>.</a:t>
            </a:r>
          </a:p>
          <a:p>
            <a:pPr marL="685800" lvl="1" indent="-228600">
              <a:buFont typeface="+mj-lt"/>
              <a:buAutoNum type="arabicPeriod"/>
              <a:defRPr/>
            </a:pPr>
            <a:r>
              <a:rPr lang="en-US" dirty="0" smtClean="0"/>
              <a:t>Click </a:t>
            </a:r>
            <a:r>
              <a:rPr lang="en-US" b="1" dirty="0" smtClean="0"/>
              <a:t>OK</a:t>
            </a:r>
            <a:r>
              <a:rPr lang="en-US" dirty="0" smtClean="0"/>
              <a:t>.</a:t>
            </a:r>
          </a:p>
          <a:p>
            <a:pPr marL="228600" indent="-228600">
              <a:buFont typeface="+mj-lt"/>
              <a:buAutoNum type="arabicPeriod"/>
              <a:defRPr/>
            </a:pPr>
            <a:r>
              <a:rPr lang="en-US" dirty="0" smtClean="0"/>
              <a:t>Select the SmartArt graphic, and then under </a:t>
            </a:r>
            <a:r>
              <a:rPr lang="en-US" b="1" dirty="0" smtClean="0"/>
              <a:t>SmartArt</a:t>
            </a:r>
            <a:r>
              <a:rPr lang="en-US" dirty="0" smtClean="0"/>
              <a:t> </a:t>
            </a:r>
            <a:r>
              <a:rPr lang="en-US" b="1" dirty="0" smtClean="0"/>
              <a:t>Tools</a:t>
            </a:r>
            <a:r>
              <a:rPr lang="en-US" dirty="0" smtClean="0"/>
              <a:t>, on the </a:t>
            </a:r>
            <a:r>
              <a:rPr lang="en-US" b="1" dirty="0" smtClean="0"/>
              <a:t>Design</a:t>
            </a:r>
            <a:r>
              <a:rPr lang="en-US" dirty="0" smtClean="0"/>
              <a:t> tab, in the </a:t>
            </a:r>
            <a:r>
              <a:rPr lang="en-US" b="1" dirty="0" smtClean="0"/>
              <a:t>SmartArt</a:t>
            </a:r>
            <a:r>
              <a:rPr lang="en-US" dirty="0" smtClean="0"/>
              <a:t> </a:t>
            </a:r>
            <a:r>
              <a:rPr lang="en-US" b="1" dirty="0" smtClean="0"/>
              <a:t>Styles</a:t>
            </a:r>
            <a:r>
              <a:rPr lang="en-US" dirty="0" smtClean="0"/>
              <a:t> group, click </a:t>
            </a:r>
            <a:r>
              <a:rPr lang="en-US" b="1" dirty="0" smtClean="0"/>
              <a:t>More</a:t>
            </a:r>
            <a:r>
              <a:rPr lang="en-US" dirty="0" smtClean="0"/>
              <a:t> </a:t>
            </a:r>
            <a:r>
              <a:rPr lang="en-US" b="1" dirty="0" smtClean="0"/>
              <a:t>Styles</a:t>
            </a:r>
            <a:r>
              <a:rPr lang="en-US" dirty="0" smtClean="0"/>
              <a:t>, and under </a:t>
            </a:r>
            <a:r>
              <a:rPr lang="en-US" b="1" dirty="0" smtClean="0"/>
              <a:t>3-D</a:t>
            </a:r>
            <a:r>
              <a:rPr lang="en-US" dirty="0" smtClean="0"/>
              <a:t> select </a:t>
            </a:r>
            <a:r>
              <a:rPr lang="en-US" b="1" dirty="0" smtClean="0"/>
              <a:t>Polished</a:t>
            </a:r>
            <a:r>
              <a:rPr lang="en-US" dirty="0" smtClean="0"/>
              <a:t> </a:t>
            </a:r>
            <a:r>
              <a:rPr lang="en-US" b="1" dirty="0" smtClean="0"/>
              <a:t>Effect</a:t>
            </a:r>
            <a:r>
              <a:rPr lang="en-US" dirty="0" smtClean="0"/>
              <a:t> (the first option form the left). </a:t>
            </a:r>
          </a:p>
          <a:p>
            <a:pPr marL="228600" indent="-228600">
              <a:buFont typeface="+mj-lt"/>
              <a:buAutoNum type="arabicPeriod"/>
              <a:defRPr/>
            </a:pPr>
            <a:r>
              <a:rPr lang="en-US" dirty="0" smtClean="0"/>
              <a:t>Select the first rectangle from the top (“First statement” in the example slide), and on the </a:t>
            </a:r>
            <a:r>
              <a:rPr lang="en-US" b="1" dirty="0" smtClean="0"/>
              <a:t>Home</a:t>
            </a:r>
            <a:r>
              <a:rPr lang="en-US" dirty="0" smtClean="0"/>
              <a:t> tab, in the </a:t>
            </a:r>
            <a:r>
              <a:rPr lang="en-US" b="1" dirty="0" smtClean="0"/>
              <a:t>Drawing</a:t>
            </a:r>
            <a:r>
              <a:rPr lang="en-US" dirty="0" smtClean="0"/>
              <a:t> group, click the arrow to the right of </a:t>
            </a:r>
            <a:r>
              <a:rPr lang="en-US" b="1" dirty="0" smtClean="0"/>
              <a:t>Shape</a:t>
            </a:r>
            <a:r>
              <a:rPr lang="en-US" dirty="0" smtClean="0"/>
              <a:t> </a:t>
            </a:r>
            <a:r>
              <a:rPr lang="en-US" b="1" dirty="0" smtClean="0"/>
              <a:t>Fill</a:t>
            </a:r>
            <a:r>
              <a:rPr lang="en-US" dirty="0" smtClean="0"/>
              <a:t>, and under </a:t>
            </a:r>
            <a:r>
              <a:rPr lang="en-US" b="1" dirty="0" smtClean="0"/>
              <a:t>Theme</a:t>
            </a:r>
            <a:r>
              <a:rPr lang="en-US" dirty="0" smtClean="0"/>
              <a:t> </a:t>
            </a:r>
            <a:r>
              <a:rPr lang="en-US" b="1" dirty="0" smtClean="0"/>
              <a:t>Colors</a:t>
            </a:r>
            <a:r>
              <a:rPr lang="en-US" dirty="0" smtClean="0"/>
              <a:t> select </a:t>
            </a:r>
            <a:r>
              <a:rPr lang="en-US" b="1" dirty="0" smtClean="0"/>
              <a:t>Red, Accent 2 </a:t>
            </a:r>
            <a:r>
              <a:rPr lang="en-US" dirty="0" smtClean="0"/>
              <a:t>(first row, the sixth option from the right).</a:t>
            </a:r>
          </a:p>
          <a:p>
            <a:pPr marL="228600" indent="-228600">
              <a:buFont typeface="+mj-lt"/>
              <a:buAutoNum type="arabicPeriod"/>
              <a:defRPr/>
            </a:pPr>
            <a:r>
              <a:rPr lang="en-US" dirty="0" smtClean="0"/>
              <a:t>Select the second rectangle from the top (“Second statement” in the example slide), and on the </a:t>
            </a:r>
            <a:r>
              <a:rPr lang="en-US" b="1" dirty="0" smtClean="0"/>
              <a:t>Home</a:t>
            </a:r>
            <a:r>
              <a:rPr lang="en-US" dirty="0" smtClean="0"/>
              <a:t> tab, in the </a:t>
            </a:r>
            <a:r>
              <a:rPr lang="en-US" b="1" dirty="0" smtClean="0"/>
              <a:t>Drawing</a:t>
            </a:r>
            <a:r>
              <a:rPr lang="en-US" dirty="0" smtClean="0"/>
              <a:t> group, click the arrow to the right of </a:t>
            </a:r>
            <a:r>
              <a:rPr lang="en-US" b="1" dirty="0" smtClean="0"/>
              <a:t>Shape</a:t>
            </a:r>
            <a:r>
              <a:rPr lang="en-US" dirty="0" smtClean="0"/>
              <a:t> </a:t>
            </a:r>
            <a:r>
              <a:rPr lang="en-US" b="1" dirty="0" smtClean="0"/>
              <a:t>Fill</a:t>
            </a:r>
            <a:r>
              <a:rPr lang="en-US" dirty="0" smtClean="0"/>
              <a:t>, and under </a:t>
            </a:r>
            <a:r>
              <a:rPr lang="en-US" b="1" dirty="0" smtClean="0"/>
              <a:t>Theme</a:t>
            </a:r>
            <a:r>
              <a:rPr lang="en-US" dirty="0" smtClean="0"/>
              <a:t> </a:t>
            </a:r>
            <a:r>
              <a:rPr lang="en-US" b="1" dirty="0" smtClean="0"/>
              <a:t>Colors</a:t>
            </a:r>
            <a:r>
              <a:rPr lang="en-US" dirty="0" smtClean="0"/>
              <a:t> select </a:t>
            </a:r>
            <a:r>
              <a:rPr lang="en-US" b="1" dirty="0" smtClean="0"/>
              <a:t>Olive Green, Accent 3 </a:t>
            </a:r>
            <a:r>
              <a:rPr lang="en-US" dirty="0" smtClean="0"/>
              <a:t>(first row, the seventh option from the right).</a:t>
            </a:r>
          </a:p>
          <a:p>
            <a:pPr marL="228600" indent="-228600">
              <a:buFont typeface="+mj-lt"/>
              <a:buAutoNum type="arabicPeriod"/>
              <a:defRPr/>
            </a:pPr>
            <a:r>
              <a:rPr lang="en-US" dirty="0" smtClean="0"/>
              <a:t>Select the third rectangle from the top (“Third statement” in the example slide), and on the </a:t>
            </a:r>
            <a:r>
              <a:rPr lang="en-US" b="1" dirty="0" smtClean="0"/>
              <a:t>Home</a:t>
            </a:r>
            <a:r>
              <a:rPr lang="en-US" dirty="0" smtClean="0"/>
              <a:t> tab, in the </a:t>
            </a:r>
            <a:r>
              <a:rPr lang="en-US" b="1" dirty="0" smtClean="0"/>
              <a:t>Drawing</a:t>
            </a:r>
            <a:r>
              <a:rPr lang="en-US" dirty="0" smtClean="0"/>
              <a:t> group, click the arrow to the right of </a:t>
            </a:r>
            <a:r>
              <a:rPr lang="en-US" b="1" dirty="0" smtClean="0"/>
              <a:t>Shape</a:t>
            </a:r>
            <a:r>
              <a:rPr lang="en-US" dirty="0" smtClean="0"/>
              <a:t> </a:t>
            </a:r>
            <a:r>
              <a:rPr lang="en-US" b="1" dirty="0" smtClean="0"/>
              <a:t>Fill</a:t>
            </a:r>
            <a:r>
              <a:rPr lang="en-US" dirty="0" smtClean="0"/>
              <a:t>, and under </a:t>
            </a:r>
            <a:r>
              <a:rPr lang="en-US" b="1" dirty="0" smtClean="0"/>
              <a:t>Theme</a:t>
            </a:r>
            <a:r>
              <a:rPr lang="en-US" dirty="0" smtClean="0"/>
              <a:t> </a:t>
            </a:r>
            <a:r>
              <a:rPr lang="en-US" b="1" dirty="0" smtClean="0"/>
              <a:t>Colors</a:t>
            </a:r>
            <a:r>
              <a:rPr lang="en-US" dirty="0" smtClean="0"/>
              <a:t> select </a:t>
            </a:r>
            <a:r>
              <a:rPr lang="en-US" b="1" dirty="0" smtClean="0"/>
              <a:t>Purple, Accent 4 </a:t>
            </a:r>
            <a:r>
              <a:rPr lang="en-US" dirty="0" smtClean="0"/>
              <a:t>(first row, the eighth option from the right). </a:t>
            </a:r>
          </a:p>
          <a:p>
            <a:pPr marL="228600" indent="-228600">
              <a:buFont typeface="+mj-lt"/>
              <a:buAutoNum type="arabicPeriod"/>
              <a:defRPr/>
            </a:pPr>
            <a:r>
              <a:rPr lang="en-US" dirty="0" smtClean="0"/>
              <a:t>Select the fourth rectangle from the top (“Fourth statement” in the example slide), and on the </a:t>
            </a:r>
            <a:r>
              <a:rPr lang="en-US" b="1" dirty="0" smtClean="0"/>
              <a:t>Home</a:t>
            </a:r>
            <a:r>
              <a:rPr lang="en-US" dirty="0" smtClean="0"/>
              <a:t> tab, in the </a:t>
            </a:r>
            <a:r>
              <a:rPr lang="en-US" b="1" dirty="0" smtClean="0"/>
              <a:t>Drawing</a:t>
            </a:r>
            <a:r>
              <a:rPr lang="en-US" dirty="0" smtClean="0"/>
              <a:t> group, click the arrow to the right of </a:t>
            </a:r>
            <a:r>
              <a:rPr lang="en-US" b="1" dirty="0" smtClean="0"/>
              <a:t>Shape</a:t>
            </a:r>
            <a:r>
              <a:rPr lang="en-US" dirty="0" smtClean="0"/>
              <a:t> </a:t>
            </a:r>
            <a:r>
              <a:rPr lang="en-US" b="1" dirty="0" smtClean="0"/>
              <a:t>Fill</a:t>
            </a:r>
            <a:r>
              <a:rPr lang="en-US" dirty="0" smtClean="0"/>
              <a:t>, and under </a:t>
            </a:r>
            <a:r>
              <a:rPr lang="en-US" b="1" dirty="0" smtClean="0"/>
              <a:t>Theme</a:t>
            </a:r>
            <a:r>
              <a:rPr lang="en-US" dirty="0" smtClean="0"/>
              <a:t> </a:t>
            </a:r>
            <a:r>
              <a:rPr lang="en-US" b="1" dirty="0" smtClean="0"/>
              <a:t>Colors</a:t>
            </a:r>
            <a:r>
              <a:rPr lang="en-US" dirty="0" smtClean="0"/>
              <a:t> select </a:t>
            </a:r>
            <a:r>
              <a:rPr lang="en-US" b="1" dirty="0" smtClean="0"/>
              <a:t>Orange, Accent 6 </a:t>
            </a:r>
            <a:r>
              <a:rPr lang="en-US" dirty="0" smtClean="0"/>
              <a:t>(first row, the tenth option from the right). </a:t>
            </a:r>
          </a:p>
          <a:p>
            <a:pPr marL="228600" indent="-228600" eaLnBrk="1" fontAlgn="auto" hangingPunct="1">
              <a:spcBef>
                <a:spcPts val="0"/>
              </a:spcBef>
              <a:spcAft>
                <a:spcPts val="0"/>
              </a:spcAft>
              <a:buFont typeface="+mj-lt"/>
              <a:buAutoNum type="arabicPeriod"/>
              <a:defRPr/>
            </a:pPr>
            <a:r>
              <a:rPr lang="en-US" dirty="0" smtClean="0"/>
              <a:t>Press and hold CTRL, and select all of the rectangles (on the right side of the graphic). On the </a:t>
            </a:r>
            <a:r>
              <a:rPr lang="en-US" b="1" dirty="0" smtClean="0"/>
              <a:t>Home</a:t>
            </a:r>
            <a:r>
              <a:rPr lang="en-US" dirty="0" smtClean="0"/>
              <a:t> tab, in the </a:t>
            </a:r>
            <a:r>
              <a:rPr lang="en-US" b="1" dirty="0" smtClean="0"/>
              <a:t>Font</a:t>
            </a:r>
            <a:r>
              <a:rPr lang="en-US" dirty="0" smtClean="0"/>
              <a:t> group, in the </a:t>
            </a:r>
            <a:r>
              <a:rPr lang="en-US" b="1" dirty="0" smtClean="0"/>
              <a:t>Font</a:t>
            </a:r>
            <a:r>
              <a:rPr lang="en-US" dirty="0" smtClean="0"/>
              <a:t> </a:t>
            </a:r>
            <a:r>
              <a:rPr lang="en-US" b="1" dirty="0" smtClean="0"/>
              <a:t>Size</a:t>
            </a:r>
            <a:r>
              <a:rPr lang="en-US" dirty="0" smtClean="0"/>
              <a:t> box, select </a:t>
            </a:r>
            <a:r>
              <a:rPr lang="en-US" b="1" dirty="0" smtClean="0"/>
              <a:t>36 pt.</a:t>
            </a:r>
            <a:r>
              <a:rPr lang="en-US" dirty="0" smtClean="0"/>
              <a:t>, and in the </a:t>
            </a:r>
            <a:r>
              <a:rPr lang="en-US" b="1" dirty="0" smtClean="0"/>
              <a:t>Font</a:t>
            </a:r>
            <a:r>
              <a:rPr lang="en-US" dirty="0" smtClean="0"/>
              <a:t> </a:t>
            </a:r>
            <a:r>
              <a:rPr lang="en-US" b="1" dirty="0" smtClean="0"/>
              <a:t>Color</a:t>
            </a:r>
            <a:r>
              <a:rPr lang="en-US" dirty="0" smtClean="0"/>
              <a:t> list, under </a:t>
            </a:r>
            <a:r>
              <a:rPr lang="en-US" b="1" dirty="0" smtClean="0"/>
              <a:t>Theme</a:t>
            </a:r>
            <a:r>
              <a:rPr lang="en-US" dirty="0" smtClean="0"/>
              <a:t> </a:t>
            </a:r>
            <a:r>
              <a:rPr lang="en-US" b="1" dirty="0" smtClean="0"/>
              <a:t>Colors</a:t>
            </a:r>
            <a:r>
              <a:rPr lang="en-US" dirty="0" smtClean="0"/>
              <a:t> select </a:t>
            </a:r>
            <a:r>
              <a:rPr lang="en-US" b="1" dirty="0" smtClean="0"/>
              <a:t>White, Background 1</a:t>
            </a:r>
            <a:r>
              <a:rPr lang="en-US" dirty="0" smtClean="0"/>
              <a:t> (first row, the first option from the left). </a:t>
            </a:r>
          </a:p>
          <a:p>
            <a:pPr marL="685800" lvl="1" indent="-228600">
              <a:buFont typeface="+mj-lt"/>
              <a:buAutoNum type="arabicPeriod"/>
              <a:defRPr/>
            </a:pPr>
            <a:endParaRPr lang="en-US" dirty="0" smtClean="0"/>
          </a:p>
          <a:p>
            <a:pPr marL="685800" lvl="1" indent="-228600">
              <a:buFont typeface="+mj-lt"/>
              <a:buNone/>
              <a:defRPr/>
            </a:pPr>
            <a:endParaRPr lang="en-US" dirty="0" smtClean="0"/>
          </a:p>
          <a:p>
            <a:pPr marL="0" lvl="1" eaLnBrk="1" fontAlgn="auto" hangingPunct="1">
              <a:spcBef>
                <a:spcPts val="0"/>
              </a:spcBef>
              <a:spcAft>
                <a:spcPts val="0"/>
              </a:spcAft>
              <a:buFont typeface="+mj-lt"/>
              <a:buNone/>
              <a:defRPr/>
            </a:pPr>
            <a:r>
              <a:rPr lang="en-US" dirty="0" smtClean="0"/>
              <a:t>To reproduce the circles on this slide, do the following:</a:t>
            </a:r>
          </a:p>
          <a:p>
            <a:pPr marL="228600" lvl="1" indent="-228600" eaLnBrk="1" fontAlgn="auto" hangingPunct="1">
              <a:spcBef>
                <a:spcPts val="0"/>
              </a:spcBef>
              <a:spcAft>
                <a:spcPts val="0"/>
              </a:spcAft>
              <a:buFont typeface="+mj-lt"/>
              <a:buAutoNum type="arabicPeriod"/>
              <a:defRPr/>
            </a:pPr>
            <a:r>
              <a:rPr lang="en-US" dirty="0" smtClean="0"/>
              <a:t>Press and hold CTRL, and then select the four block shapes (the shapes on the left) in the SmartArt graphic, and then under </a:t>
            </a:r>
            <a:r>
              <a:rPr lang="en-US" b="1" dirty="0" smtClean="0"/>
              <a:t>SmartArt</a:t>
            </a:r>
            <a:r>
              <a:rPr lang="en-US" dirty="0" smtClean="0"/>
              <a:t> </a:t>
            </a:r>
            <a:r>
              <a:rPr lang="en-US" b="1" dirty="0" smtClean="0"/>
              <a:t>Tools</a:t>
            </a:r>
            <a:r>
              <a:rPr lang="en-US" dirty="0" smtClean="0"/>
              <a:t>, on the </a:t>
            </a:r>
            <a:r>
              <a:rPr lang="en-US" b="1" dirty="0" smtClean="0"/>
              <a:t>Format</a:t>
            </a:r>
            <a:r>
              <a:rPr lang="en-US" dirty="0" smtClean="0"/>
              <a:t> tab, in the </a:t>
            </a:r>
            <a:r>
              <a:rPr lang="en-US" b="1" dirty="0" smtClean="0"/>
              <a:t>Shapes</a:t>
            </a:r>
            <a:r>
              <a:rPr lang="en-US" dirty="0" smtClean="0"/>
              <a:t> group, click the arrow to the right of </a:t>
            </a:r>
            <a:r>
              <a:rPr lang="en-US" b="1" dirty="0" smtClean="0"/>
              <a:t>Change</a:t>
            </a:r>
            <a:r>
              <a:rPr lang="en-US" dirty="0" smtClean="0"/>
              <a:t> </a:t>
            </a:r>
            <a:r>
              <a:rPr lang="en-US" b="1" dirty="0" smtClean="0"/>
              <a:t>Shape</a:t>
            </a:r>
            <a:r>
              <a:rPr lang="en-US" dirty="0" smtClean="0"/>
              <a:t>, and under </a:t>
            </a:r>
            <a:r>
              <a:rPr lang="en-US" b="1" dirty="0" smtClean="0"/>
              <a:t>Basic</a:t>
            </a:r>
            <a:r>
              <a:rPr lang="en-US" dirty="0" smtClean="0"/>
              <a:t> </a:t>
            </a:r>
            <a:r>
              <a:rPr lang="en-US" b="1" dirty="0" smtClean="0"/>
              <a:t>Shapes</a:t>
            </a:r>
            <a:r>
              <a:rPr lang="en-US" dirty="0" smtClean="0"/>
              <a:t> select </a:t>
            </a:r>
            <a:r>
              <a:rPr lang="en-US" b="1" dirty="0" smtClean="0"/>
              <a:t>Oval </a:t>
            </a:r>
            <a:r>
              <a:rPr lang="en-US" dirty="0" smtClean="0"/>
              <a:t>(first row, first option from the left). </a:t>
            </a:r>
          </a:p>
          <a:p>
            <a:pPr marL="228600" indent="-228600">
              <a:buFont typeface="+mj-lt"/>
              <a:buAutoNum type="arabicPeriod"/>
              <a:defRPr/>
            </a:pPr>
            <a:r>
              <a:rPr lang="en-US" dirty="0" smtClean="0"/>
              <a:t>On the slide, drag one of the top right sizing handles to the left to make the ovals into a circle and to make them smaller.</a:t>
            </a:r>
          </a:p>
          <a:p>
            <a:pPr marL="228600" indent="-228600">
              <a:buFont typeface="+mj-lt"/>
              <a:buAutoNum type="arabicPeriod"/>
              <a:defRPr/>
            </a:pPr>
            <a:r>
              <a:rPr lang="en-US" dirty="0" smtClean="0"/>
              <a:t>Also with the four circles selected, position the circles so that they cover the bullet on the rectangles, and then on the </a:t>
            </a:r>
            <a:r>
              <a:rPr lang="en-US" b="1" dirty="0" smtClean="0"/>
              <a:t>Home</a:t>
            </a:r>
            <a:r>
              <a:rPr lang="en-US" dirty="0" smtClean="0"/>
              <a:t> tab, in the </a:t>
            </a:r>
            <a:r>
              <a:rPr lang="en-US" b="1" dirty="0" smtClean="0"/>
              <a:t>Font</a:t>
            </a:r>
            <a:r>
              <a:rPr lang="en-US" dirty="0" smtClean="0"/>
              <a:t> group, in the </a:t>
            </a:r>
            <a:r>
              <a:rPr lang="en-US" b="1" dirty="0" smtClean="0"/>
              <a:t>Font</a:t>
            </a:r>
            <a:r>
              <a:rPr lang="en-US" dirty="0" smtClean="0"/>
              <a:t> </a:t>
            </a:r>
            <a:r>
              <a:rPr lang="en-US" b="1" dirty="0" smtClean="0"/>
              <a:t>Color</a:t>
            </a:r>
            <a:r>
              <a:rPr lang="en-US" dirty="0" smtClean="0"/>
              <a:t> list, under </a:t>
            </a:r>
            <a:r>
              <a:rPr lang="en-US" b="1" dirty="0" smtClean="0"/>
              <a:t>Theme</a:t>
            </a:r>
            <a:r>
              <a:rPr lang="en-US" dirty="0" smtClean="0"/>
              <a:t> </a:t>
            </a:r>
            <a:r>
              <a:rPr lang="en-US" b="1" dirty="0" smtClean="0"/>
              <a:t>Colors</a:t>
            </a:r>
            <a:r>
              <a:rPr lang="en-US" dirty="0" smtClean="0"/>
              <a:t> select </a:t>
            </a:r>
            <a:r>
              <a:rPr lang="en-US" b="1" dirty="0" smtClean="0"/>
              <a:t>White, Background 1, Darker 50% </a:t>
            </a:r>
            <a:r>
              <a:rPr lang="en-US" dirty="0" smtClean="0"/>
              <a:t>(sixth row, first option from the left). </a:t>
            </a:r>
          </a:p>
          <a:p>
            <a:pPr marL="228600" indent="-228600">
              <a:buFont typeface="+mj-lt"/>
              <a:buAutoNum type="arabicPeriod"/>
              <a:defRPr/>
            </a:pPr>
            <a:r>
              <a:rPr lang="en-US" dirty="0" smtClean="0"/>
              <a:t>Also 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a:t>
            </a:r>
            <a:r>
              <a:rPr lang="en-US" dirty="0" smtClean="0"/>
              <a:t> </a:t>
            </a:r>
            <a:r>
              <a:rPr lang="en-US" b="1" dirty="0" smtClean="0"/>
              <a:t>Shape</a:t>
            </a:r>
            <a:r>
              <a:rPr lang="en-US" dirty="0" smtClean="0"/>
              <a:t> 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in the </a:t>
            </a:r>
            <a:r>
              <a:rPr lang="en-US" b="1" dirty="0" smtClean="0"/>
              <a:t>Fill</a:t>
            </a:r>
            <a:r>
              <a:rPr lang="en-US" dirty="0" smtClean="0"/>
              <a:t> pane, click </a:t>
            </a:r>
            <a:r>
              <a:rPr lang="en-US" b="1" dirty="0" smtClean="0"/>
              <a:t>Gradient fill</a:t>
            </a:r>
            <a:r>
              <a:rPr lang="en-US" dirty="0" smtClean="0"/>
              <a:t>, and then do the following:</a:t>
            </a:r>
          </a:p>
          <a:p>
            <a:pPr marL="685800" lvl="1" indent="-228600">
              <a:buFont typeface="Arial" pitchFamily="34" charset="0"/>
              <a:buChar char="•"/>
              <a:defRPr/>
            </a:pPr>
            <a:r>
              <a:rPr lang="en-US" dirty="0" smtClean="0"/>
              <a:t>In the </a:t>
            </a:r>
            <a:r>
              <a:rPr lang="en-US" b="1" dirty="0" smtClean="0"/>
              <a:t>Type</a:t>
            </a:r>
            <a:r>
              <a:rPr lang="en-US" dirty="0" smtClean="0"/>
              <a:t> list, select </a:t>
            </a:r>
            <a:r>
              <a:rPr lang="en-US" b="1" dirty="0" smtClean="0"/>
              <a:t>Radial</a:t>
            </a:r>
            <a:r>
              <a:rPr lang="en-US" dirty="0" smtClean="0"/>
              <a:t>.</a:t>
            </a:r>
          </a:p>
          <a:p>
            <a:pPr marL="685800" lvl="1" indent="-228600">
              <a:buFont typeface="Arial" pitchFamily="34" charset="0"/>
              <a:buChar char="•"/>
              <a:defRPr/>
            </a:pPr>
            <a:r>
              <a:rPr lang="en-US" dirty="0" smtClean="0"/>
              <a:t>In the </a:t>
            </a:r>
            <a:r>
              <a:rPr lang="en-US" b="1" dirty="0" smtClean="0"/>
              <a:t>Direction</a:t>
            </a:r>
            <a:r>
              <a:rPr lang="en-US" dirty="0" smtClean="0"/>
              <a:t> list, select </a:t>
            </a:r>
            <a:r>
              <a:rPr lang="en-US" b="1" dirty="0" smtClean="0"/>
              <a:t>From</a:t>
            </a:r>
            <a:r>
              <a:rPr lang="en-US" dirty="0" smtClean="0"/>
              <a:t> </a:t>
            </a:r>
            <a:r>
              <a:rPr lang="en-US" b="1" dirty="0" smtClean="0"/>
              <a:t>Center</a:t>
            </a:r>
            <a:r>
              <a:rPr lang="en-US" dirty="0" smtClean="0"/>
              <a:t> (third option from the left).</a:t>
            </a:r>
          </a:p>
          <a:p>
            <a:pPr marL="685800" lvl="1" indent="-228600">
              <a:buFont typeface="Arial" pitchFamily="34" charset="0"/>
              <a:buChar char="•"/>
              <a:defRPr/>
            </a:pPr>
            <a:r>
              <a:rPr lang="en-US" dirty="0" smtClean="0"/>
              <a:t>Under </a:t>
            </a:r>
            <a:r>
              <a:rPr lang="en-US" b="1" dirty="0" smtClean="0"/>
              <a:t>Gradient stops</a:t>
            </a:r>
            <a:r>
              <a:rPr lang="en-US" dirty="0" smtClean="0"/>
              <a:t>, click </a:t>
            </a:r>
            <a:r>
              <a:rPr lang="en-US" b="1" dirty="0" smtClean="0"/>
              <a:t>Add gradient stop</a:t>
            </a:r>
            <a:r>
              <a:rPr lang="en-US" dirty="0" smtClean="0"/>
              <a:t> or </a:t>
            </a:r>
            <a:r>
              <a:rPr lang="en-US" b="1" dirty="0" smtClean="0"/>
              <a:t>Remove gradient stop</a:t>
            </a:r>
            <a:r>
              <a:rPr lang="en-US" dirty="0" smtClean="0"/>
              <a:t> until two stops appear in the slider</a:t>
            </a:r>
          </a:p>
          <a:p>
            <a:pPr marL="228600" indent="-228600">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a:buFont typeface="Arial" pitchFamily="34" charset="0"/>
              <a:buChar char="•"/>
              <a:defRPr/>
            </a:pPr>
            <a:r>
              <a:rPr lang="en-US" dirty="0" smtClean="0"/>
              <a:t>Select the first stop in the slider, and then do the following:</a:t>
            </a:r>
          </a:p>
          <a:p>
            <a:pPr marL="1143000" lvl="2" indent="-228600">
              <a:buFont typeface="Arial" pitchFamily="34" charset="0"/>
              <a:buChar char="•"/>
              <a:defRPr/>
            </a:pPr>
            <a:r>
              <a:rPr lang="en-US" dirty="0" smtClean="0"/>
              <a:t>In the </a:t>
            </a:r>
            <a:r>
              <a:rPr lang="en-US" b="1" dirty="0" smtClean="0"/>
              <a:t>Position </a:t>
            </a:r>
            <a:r>
              <a:rPr lang="en-US" dirty="0" smtClean="0"/>
              <a:t>box, enter </a:t>
            </a:r>
            <a:r>
              <a:rPr lang="en-US" b="1" dirty="0" smtClean="0"/>
              <a:t>0%</a:t>
            </a:r>
            <a:r>
              <a:rPr lang="en-US" dirty="0" smtClean="0"/>
              <a:t>.</a:t>
            </a:r>
          </a:p>
          <a:p>
            <a:pPr marL="1143000" lvl="2" indent="-228600">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select </a:t>
            </a:r>
            <a:r>
              <a:rPr lang="en-US" b="1" dirty="0" smtClean="0"/>
              <a:t>White, Background 1 </a:t>
            </a:r>
            <a:r>
              <a:rPr lang="en-US" dirty="0" smtClean="0">
                <a:solidFill>
                  <a:schemeClr val="accent6"/>
                </a:solidFill>
              </a:rPr>
              <a:t>(first row, first option from the left). </a:t>
            </a:r>
            <a:endParaRPr lang="en-US" b="1" dirty="0" smtClean="0"/>
          </a:p>
          <a:p>
            <a:pPr marL="685800" lvl="1" indent="-228600">
              <a:buFont typeface="Arial" pitchFamily="34" charset="0"/>
              <a:buChar char="•"/>
              <a:defRPr/>
            </a:pPr>
            <a:r>
              <a:rPr lang="en-US" dirty="0" smtClean="0"/>
              <a:t>Select the last stop in the slider, and then do the following: </a:t>
            </a:r>
          </a:p>
          <a:p>
            <a:pPr marL="1143000" lvl="2" indent="-228600">
              <a:buFont typeface="Arial" pitchFamily="34" charset="0"/>
              <a:buChar char="•"/>
              <a:defRPr/>
            </a:pPr>
            <a:r>
              <a:rPr lang="en-US" dirty="0" smtClean="0"/>
              <a:t>In the </a:t>
            </a:r>
            <a:r>
              <a:rPr lang="en-US" b="1" dirty="0" smtClean="0"/>
              <a:t>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select </a:t>
            </a:r>
            <a:r>
              <a:rPr lang="en-US" b="1" dirty="0" smtClean="0"/>
              <a:t>White, Background 2, Darker 25% </a:t>
            </a:r>
            <a:r>
              <a:rPr lang="en-US" dirty="0" smtClean="0">
                <a:solidFill>
                  <a:schemeClr val="accent6"/>
                </a:solidFill>
              </a:rPr>
              <a:t>(fourth row, first option from the left). </a:t>
            </a:r>
            <a:endParaRPr lang="en-US" dirty="0" smtClean="0"/>
          </a:p>
          <a:p>
            <a:pPr marL="228600" indent="-228600">
              <a:buFont typeface="+mj-lt"/>
              <a:buAutoNum type="arabicPeriod"/>
              <a:defRPr/>
            </a:pPr>
            <a:endParaRPr lang="en-US" dirty="0" smtClean="0"/>
          </a:p>
          <a:p>
            <a:pPr marL="228600" indent="-228600">
              <a:buFont typeface="+mj-lt"/>
              <a:buNone/>
              <a:defRPr/>
            </a:pPr>
            <a:endParaRPr lang="en-US" dirty="0" smtClean="0"/>
          </a:p>
          <a:p>
            <a:pPr marL="228600" indent="-228600">
              <a:buFont typeface="+mj-lt"/>
              <a:buNone/>
              <a:defRPr/>
            </a:pPr>
            <a:r>
              <a:rPr lang="en-US" dirty="0" smtClean="0"/>
              <a:t>To reproduce the animation effects on this slide, do the following:</a:t>
            </a:r>
          </a:p>
          <a:p>
            <a:pPr marL="228600" indent="-228600">
              <a:buFont typeface="+mj-lt"/>
              <a:buAutoNum type="arabicPeriod"/>
              <a:defRPr/>
            </a:pPr>
            <a:r>
              <a:rPr lang="en-US" dirty="0" smtClean="0"/>
              <a:t>On the slide, select the SmartArt graphic. On the </a:t>
            </a:r>
            <a:r>
              <a:rPr lang="en-US" b="1" dirty="0" smtClean="0"/>
              <a:t>Animations</a:t>
            </a:r>
            <a:r>
              <a:rPr lang="en-US" dirty="0" smtClean="0"/>
              <a:t> tab, in the </a:t>
            </a:r>
            <a:r>
              <a:rPr lang="en-US" b="1" dirty="0" smtClean="0"/>
              <a:t>Advanced Animation </a:t>
            </a:r>
            <a:r>
              <a:rPr lang="en-US" dirty="0" smtClean="0"/>
              <a:t>group, click </a:t>
            </a:r>
            <a:r>
              <a:rPr lang="en-US" b="1" dirty="0" smtClean="0"/>
              <a:t>Add Animation</a:t>
            </a:r>
            <a:r>
              <a:rPr lang="en-US" dirty="0" smtClean="0"/>
              <a:t>, and then under </a:t>
            </a:r>
            <a:r>
              <a:rPr lang="en-US" b="1" dirty="0" smtClean="0"/>
              <a:t>Entrance</a:t>
            </a:r>
            <a:r>
              <a:rPr lang="en-US" dirty="0" smtClean="0"/>
              <a:t> click </a:t>
            </a:r>
            <a:r>
              <a:rPr lang="en-US" b="1" dirty="0" smtClean="0"/>
              <a:t>Fade</a:t>
            </a:r>
            <a:r>
              <a:rPr lang="en-US" dirty="0" smtClean="0"/>
              <a:t>.</a:t>
            </a:r>
          </a:p>
          <a:p>
            <a:pPr marL="228600" indent="-228600">
              <a:buFont typeface="+mj-lt"/>
              <a:buAutoNum type="arabicPeriod"/>
              <a:defRPr/>
            </a:pPr>
            <a:r>
              <a:rPr lang="en-US" dirty="0" smtClean="0"/>
              <a:t>Also on the </a:t>
            </a:r>
            <a:r>
              <a:rPr lang="en-US" b="1" dirty="0" smtClean="0"/>
              <a:t>Animations</a:t>
            </a:r>
            <a:r>
              <a:rPr lang="en-US" dirty="0" smtClean="0"/>
              <a:t> tab, in the </a:t>
            </a:r>
            <a:r>
              <a:rPr lang="en-US" b="1" dirty="0" smtClean="0"/>
              <a:t>Advanced Animation</a:t>
            </a:r>
            <a:r>
              <a:rPr lang="en-US" dirty="0" smtClean="0"/>
              <a:t> group, click </a:t>
            </a:r>
            <a:r>
              <a:rPr lang="en-US" b="1" dirty="0" smtClean="0"/>
              <a:t>Add Animation</a:t>
            </a:r>
            <a:r>
              <a:rPr lang="en-US" dirty="0" smtClean="0"/>
              <a:t>, and then under </a:t>
            </a:r>
            <a:r>
              <a:rPr lang="en-US" b="1" dirty="0" smtClean="0"/>
              <a:t>Motion Paths </a:t>
            </a:r>
            <a:r>
              <a:rPr lang="en-US" dirty="0" smtClean="0"/>
              <a:t>click </a:t>
            </a:r>
            <a:r>
              <a:rPr lang="en-US" b="1" dirty="0" smtClean="0"/>
              <a:t>Lines</a:t>
            </a:r>
            <a:r>
              <a:rPr lang="en-US" dirty="0" smtClean="0"/>
              <a:t>.</a:t>
            </a:r>
          </a:p>
          <a:p>
            <a:pPr marL="228600" indent="-228600">
              <a:buFont typeface="+mj-lt"/>
              <a:buAutoNum type="arabicPeriod"/>
              <a:defRPr/>
            </a:pPr>
            <a:r>
              <a:rPr lang="en-US" dirty="0" smtClean="0"/>
              <a:t>Also on the </a:t>
            </a:r>
            <a:r>
              <a:rPr lang="en-US" b="1" dirty="0" smtClean="0"/>
              <a:t>Animations</a:t>
            </a:r>
            <a:r>
              <a:rPr lang="en-US" dirty="0" smtClean="0"/>
              <a:t> tab, in the </a:t>
            </a:r>
            <a:r>
              <a:rPr lang="en-US" b="1" dirty="0" smtClean="0"/>
              <a:t>Animation</a:t>
            </a:r>
            <a:r>
              <a:rPr lang="en-US" dirty="0" smtClean="0"/>
              <a:t> group, click </a:t>
            </a:r>
            <a:r>
              <a:rPr lang="en-US" b="1" dirty="0" smtClean="0"/>
              <a:t>Effect Options</a:t>
            </a:r>
            <a:r>
              <a:rPr lang="en-US" dirty="0" smtClean="0"/>
              <a:t>, and then click </a:t>
            </a:r>
            <a:r>
              <a:rPr lang="en-US" b="1" dirty="0" smtClean="0"/>
              <a:t>Right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right-click the motion path and select </a:t>
            </a:r>
            <a:r>
              <a:rPr lang="en-US" b="1" dirty="0" smtClean="0"/>
              <a:t>Reverse</a:t>
            </a:r>
            <a:r>
              <a:rPr lang="en-US" dirty="0" smtClean="0"/>
              <a:t> </a:t>
            </a:r>
            <a:r>
              <a:rPr lang="en-US" b="1" dirty="0" smtClean="0"/>
              <a:t>Path</a:t>
            </a:r>
            <a:r>
              <a:rPr lang="en-US" dirty="0" smtClean="0"/>
              <a:t> </a:t>
            </a:r>
            <a:r>
              <a:rPr lang="en-US" b="1" dirty="0" smtClean="0"/>
              <a:t>Direction</a:t>
            </a:r>
            <a:r>
              <a:rPr lang="en-US" dirty="0" smtClean="0"/>
              <a:t>.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Animations</a:t>
            </a:r>
            <a:r>
              <a:rPr lang="en-US" dirty="0" smtClean="0"/>
              <a:t> tab, in the </a:t>
            </a:r>
            <a:r>
              <a:rPr lang="en-US" b="1" dirty="0" smtClean="0"/>
              <a:t>Advanced Animation </a:t>
            </a:r>
            <a:r>
              <a:rPr lang="en-US" dirty="0" smtClean="0"/>
              <a:t>group, click </a:t>
            </a:r>
            <a:r>
              <a:rPr lang="en-US" b="1" dirty="0" smtClean="0"/>
              <a:t>Animation Pane</a:t>
            </a:r>
            <a:r>
              <a:rPr lang="en-US" dirty="0" smtClean="0"/>
              <a:t>. Press and hold CTRL, and select the two effects in the </a:t>
            </a:r>
            <a:r>
              <a:rPr lang="en-US" b="1" dirty="0" smtClean="0"/>
              <a:t>Animation Pane</a:t>
            </a:r>
            <a:r>
              <a:rPr lang="en-US" dirty="0" smtClean="0"/>
              <a:t>. Click the arrow to the right of the selected effects and select </a:t>
            </a:r>
            <a:r>
              <a:rPr lang="en-US" b="1" dirty="0" smtClean="0"/>
              <a:t>Effect</a:t>
            </a:r>
            <a:r>
              <a:rPr lang="en-US" dirty="0" smtClean="0"/>
              <a:t> </a:t>
            </a:r>
            <a:r>
              <a:rPr lang="en-US" b="1" dirty="0" smtClean="0"/>
              <a:t>Options</a:t>
            </a:r>
            <a:r>
              <a:rPr lang="en-US" dirty="0" smtClean="0"/>
              <a:t>. In the </a:t>
            </a:r>
            <a:r>
              <a:rPr lang="en-US" b="1" dirty="0" smtClean="0"/>
              <a:t>Effects</a:t>
            </a:r>
            <a:r>
              <a:rPr lang="en-US" dirty="0" smtClean="0"/>
              <a:t> </a:t>
            </a:r>
            <a:r>
              <a:rPr lang="en-US" b="1" dirty="0" smtClean="0"/>
              <a:t>Options</a:t>
            </a:r>
            <a:r>
              <a:rPr lang="en-US" dirty="0" smtClean="0"/>
              <a:t> dialog box, do the following:</a:t>
            </a:r>
          </a:p>
          <a:p>
            <a:pPr marL="1143000" lvl="2" indent="-228600">
              <a:buFont typeface="Arial" pitchFamily="34" charset="0"/>
              <a:buChar char="•"/>
              <a:defRPr/>
            </a:pPr>
            <a:r>
              <a:rPr lang="en-US" dirty="0" smtClean="0"/>
              <a:t>On the </a:t>
            </a:r>
            <a:r>
              <a:rPr lang="en-US" b="1" dirty="0" smtClean="0"/>
              <a:t>Timing</a:t>
            </a:r>
            <a:r>
              <a:rPr lang="en-US" dirty="0" smtClean="0"/>
              <a:t> tab, in the </a:t>
            </a:r>
            <a:r>
              <a:rPr lang="en-US" b="1" dirty="0" smtClean="0"/>
              <a:t>Duration </a:t>
            </a:r>
            <a:r>
              <a:rPr lang="en-US" dirty="0" smtClean="0"/>
              <a:t>box enter </a:t>
            </a:r>
            <a:r>
              <a:rPr lang="en-US" b="1" dirty="0" smtClean="0"/>
              <a:t>1.00</a:t>
            </a:r>
            <a:r>
              <a:rPr lang="en-US" dirty="0" smtClean="0"/>
              <a:t>.</a:t>
            </a:r>
          </a:p>
          <a:p>
            <a:pPr marL="1143000" lvl="2" indent="-228600">
              <a:buFont typeface="Arial" pitchFamily="34" charset="0"/>
              <a:buChar char="•"/>
              <a:defRPr/>
            </a:pPr>
            <a:r>
              <a:rPr lang="en-US" dirty="0" smtClean="0"/>
              <a:t>On the </a:t>
            </a:r>
            <a:r>
              <a:rPr lang="en-US" b="1" dirty="0" smtClean="0"/>
              <a:t>SmartArt</a:t>
            </a:r>
            <a:r>
              <a:rPr lang="en-US" dirty="0" smtClean="0"/>
              <a:t> </a:t>
            </a:r>
            <a:r>
              <a:rPr lang="en-US" b="1" dirty="0" smtClean="0"/>
              <a:t>Animation</a:t>
            </a:r>
            <a:r>
              <a:rPr lang="en-US" dirty="0" smtClean="0"/>
              <a:t> tab, in the </a:t>
            </a:r>
            <a:r>
              <a:rPr lang="en-US" b="1" dirty="0" smtClean="0"/>
              <a:t>Group</a:t>
            </a:r>
            <a:r>
              <a:rPr lang="en-US" dirty="0" smtClean="0"/>
              <a:t> graphic list select </a:t>
            </a:r>
            <a:r>
              <a:rPr lang="en-US" b="1" dirty="0" smtClean="0"/>
              <a:t>One</a:t>
            </a:r>
            <a:r>
              <a:rPr lang="en-US" dirty="0" smtClean="0"/>
              <a:t> </a:t>
            </a:r>
            <a:r>
              <a:rPr lang="en-US" b="1" dirty="0" smtClean="0"/>
              <a:t>by</a:t>
            </a:r>
            <a:r>
              <a:rPr lang="en-US" dirty="0" smtClean="0"/>
              <a:t> </a:t>
            </a:r>
            <a:r>
              <a:rPr lang="en-US" b="1" dirty="0" smtClean="0"/>
              <a:t>one</a:t>
            </a:r>
            <a:r>
              <a:rPr lang="en-US" dirty="0" smtClean="0"/>
              <a:t>.</a:t>
            </a:r>
          </a:p>
          <a:p>
            <a:pPr marL="1143000" lvl="2" indent="-228600">
              <a:buFont typeface="Arial" pitchFamily="34" charset="0"/>
              <a:buChar char="•"/>
              <a:defRPr/>
            </a:pPr>
            <a:r>
              <a:rPr lang="en-US" dirty="0" smtClean="0"/>
              <a:t>Click </a:t>
            </a:r>
            <a:r>
              <a:rPr lang="en-US" b="1" dirty="0" smtClean="0"/>
              <a:t>OK</a:t>
            </a:r>
            <a:r>
              <a:rPr lang="en-US" dirty="0" smtClean="0"/>
              <a:t>. </a:t>
            </a:r>
          </a:p>
          <a:p>
            <a:pPr marL="228600" indent="-228600">
              <a:buFont typeface="+mj-lt"/>
              <a:buAutoNum type="arabicPeriod"/>
              <a:defRPr/>
            </a:pPr>
            <a:r>
              <a:rPr lang="en-US" dirty="0" smtClean="0"/>
              <a:t>In the </a:t>
            </a:r>
            <a:r>
              <a:rPr lang="en-US" b="1" dirty="0" smtClean="0"/>
              <a:t>Animation Pane</a:t>
            </a:r>
            <a:r>
              <a:rPr lang="en-US" dirty="0" smtClean="0"/>
              <a:t>, click the double arrows under the two effects to show all the effects for all the shapes (16 effects).</a:t>
            </a:r>
          </a:p>
          <a:p>
            <a:pPr marL="228600" indent="-228600">
              <a:buFont typeface="+mj-lt"/>
              <a:buAutoNum type="arabicPeriod"/>
              <a:defRPr/>
            </a:pPr>
            <a:r>
              <a:rPr lang="en-US" dirty="0" smtClean="0"/>
              <a:t>Press and hold CTRL, and select all of the effects in the </a:t>
            </a:r>
            <a:r>
              <a:rPr lang="en-US" b="1" dirty="0" smtClean="0"/>
              <a:t>Animation Pane</a:t>
            </a:r>
            <a:r>
              <a:rPr lang="en-US" dirty="0" smtClean="0"/>
              <a:t>. On the </a:t>
            </a:r>
            <a:r>
              <a:rPr lang="en-US" b="1" dirty="0" smtClean="0"/>
              <a:t>Animations</a:t>
            </a:r>
            <a:r>
              <a:rPr lang="en-US" dirty="0" smtClean="0"/>
              <a:t> tab, in the </a:t>
            </a:r>
            <a:r>
              <a:rPr lang="en-US" b="1" dirty="0" smtClean="0"/>
              <a:t>Timing</a:t>
            </a:r>
            <a:r>
              <a:rPr lang="en-US" dirty="0" smtClean="0"/>
              <a:t> group, in the </a:t>
            </a:r>
            <a:r>
              <a:rPr lang="en-US" b="1" dirty="0" smtClean="0"/>
              <a:t>Start</a:t>
            </a:r>
            <a:r>
              <a:rPr lang="en-US" dirty="0" smtClean="0"/>
              <a:t> list, select </a:t>
            </a:r>
            <a:r>
              <a:rPr lang="en-US" b="1" dirty="0" smtClean="0"/>
              <a:t>With</a:t>
            </a:r>
            <a:r>
              <a:rPr lang="en-US" dirty="0" smtClean="0"/>
              <a:t> </a:t>
            </a:r>
            <a:r>
              <a:rPr lang="en-US" b="1" dirty="0" smtClean="0"/>
              <a:t>Previous</a:t>
            </a:r>
            <a:r>
              <a:rPr lang="en-US" dirty="0" smtClean="0"/>
              <a:t>.</a:t>
            </a:r>
          </a:p>
          <a:p>
            <a:pPr marL="228600" indent="-228600">
              <a:buFont typeface="+mj-lt"/>
              <a:buAutoNum type="arabicPeriod"/>
              <a:defRPr/>
            </a:pPr>
            <a:r>
              <a:rPr lang="en-US" dirty="0" smtClean="0"/>
              <a:t>Press and hold CTRL, and select the first, third, fifth, and seventh effects (fade entrance effects). On the </a:t>
            </a:r>
            <a:r>
              <a:rPr lang="en-US" b="1" dirty="0" smtClean="0"/>
              <a:t>Animations</a:t>
            </a:r>
            <a:r>
              <a:rPr lang="en-US" dirty="0" smtClean="0"/>
              <a:t> tab, do the following:</a:t>
            </a:r>
          </a:p>
          <a:p>
            <a:pPr marL="685800" lvl="1" indent="-228600">
              <a:buFont typeface="Arial" pitchFamily="34" charset="0"/>
              <a:buChar char="•"/>
              <a:defRPr/>
            </a:pPr>
            <a:r>
              <a:rPr lang="en-US" dirty="0" smtClean="0"/>
              <a:t>In the </a:t>
            </a:r>
            <a:r>
              <a:rPr lang="en-US" b="1" dirty="0" smtClean="0"/>
              <a:t>Advanced</a:t>
            </a:r>
            <a:r>
              <a:rPr lang="en-US" dirty="0" smtClean="0"/>
              <a:t> </a:t>
            </a:r>
            <a:r>
              <a:rPr lang="en-US" b="1" dirty="0" smtClean="0"/>
              <a:t>Animation</a:t>
            </a:r>
            <a:r>
              <a:rPr lang="en-US" dirty="0" smtClean="0"/>
              <a:t> group, click </a:t>
            </a:r>
            <a:r>
              <a:rPr lang="en-US" b="1" dirty="0" smtClean="0"/>
              <a:t>Add Animation</a:t>
            </a:r>
            <a:r>
              <a:rPr lang="en-US" dirty="0" smtClean="0"/>
              <a:t>, and then under </a:t>
            </a:r>
            <a:r>
              <a:rPr lang="en-US" b="1" dirty="0" smtClean="0"/>
              <a:t>Entrance</a:t>
            </a:r>
            <a:r>
              <a:rPr lang="en-US" dirty="0" smtClean="0"/>
              <a:t> click </a:t>
            </a:r>
            <a:r>
              <a:rPr lang="en-US" b="1" dirty="0" smtClean="0"/>
              <a:t>Grow &amp; Turn</a:t>
            </a:r>
            <a:r>
              <a:rPr lang="en-US" dirty="0" smtClean="0"/>
              <a:t>.</a:t>
            </a:r>
          </a:p>
          <a:p>
            <a:pPr marL="685800" lvl="1" indent="-228600">
              <a:buFont typeface="Arial" pitchFamily="34" charset="0"/>
              <a:buChar char="•"/>
              <a:defRPr/>
            </a:pPr>
            <a:r>
              <a:rPr lang="en-US" dirty="0" smtClean="0"/>
              <a:t>In the </a:t>
            </a:r>
            <a:r>
              <a:rPr lang="en-US" b="1" dirty="0" smtClean="0"/>
              <a:t>Timing</a:t>
            </a:r>
            <a:r>
              <a:rPr lang="en-US" dirty="0" smtClean="0"/>
              <a:t> group, in the </a:t>
            </a:r>
            <a:r>
              <a:rPr lang="en-US" b="1" dirty="0" smtClean="0"/>
              <a:t>Start</a:t>
            </a:r>
            <a:r>
              <a:rPr lang="en-US" dirty="0" smtClean="0"/>
              <a:t> list, select </a:t>
            </a:r>
            <a:r>
              <a:rPr lang="en-US" b="1" dirty="0" smtClean="0"/>
              <a:t>After Previous</a:t>
            </a:r>
            <a:r>
              <a:rPr lang="en-US" dirty="0" smtClean="0"/>
              <a:t>.</a:t>
            </a:r>
          </a:p>
          <a:p>
            <a:pPr marL="228600" indent="-228600">
              <a:buFont typeface="+mj-lt"/>
              <a:buAutoNum type="arabicPeriod"/>
              <a:defRPr/>
            </a:pPr>
            <a:r>
              <a:rPr lang="en-US" dirty="0" smtClean="0"/>
              <a:t>Press and hold CTRL, and select the ninth, eleventh, thirteenth, and fifteenth effects (right motion paths) in the </a:t>
            </a:r>
            <a:r>
              <a:rPr lang="en-US" b="1" dirty="0" smtClean="0"/>
              <a:t>Animation Pane</a:t>
            </a:r>
            <a:r>
              <a:rPr lang="en-US" dirty="0" smtClean="0"/>
              <a:t>. Click the arrow next to the effect and then click </a:t>
            </a:r>
            <a:r>
              <a:rPr lang="en-US" b="1" dirty="0" smtClean="0"/>
              <a:t>Remove</a:t>
            </a:r>
            <a:r>
              <a:rPr lang="en-US" dirty="0" smtClean="0"/>
              <a:t>.</a:t>
            </a:r>
          </a:p>
          <a:p>
            <a:pPr marL="228600" indent="-228600">
              <a:buFont typeface="+mj-lt"/>
              <a:buAutoNum type="arabicPeriod"/>
              <a:defRPr/>
            </a:pPr>
            <a:r>
              <a:rPr lang="en-US" dirty="0" smtClean="0"/>
              <a:t>Select the ninth effect (right motion path) in the </a:t>
            </a:r>
            <a:r>
              <a:rPr lang="en-US" b="1" dirty="0" smtClean="0"/>
              <a:t>Animation Pane</a:t>
            </a:r>
            <a:r>
              <a:rPr lang="en-US" dirty="0" smtClean="0"/>
              <a:t> and drag it before the third effect in the list.</a:t>
            </a:r>
          </a:p>
          <a:p>
            <a:pPr marL="228600" indent="-228600">
              <a:buFont typeface="+mj-lt"/>
              <a:buAutoNum type="arabicPeriod"/>
              <a:defRPr/>
            </a:pPr>
            <a:r>
              <a:rPr lang="en-US" dirty="0" smtClean="0"/>
              <a:t>Select the tenth effect (right motion path) in the </a:t>
            </a:r>
            <a:r>
              <a:rPr lang="en-US" b="1" dirty="0" smtClean="0"/>
              <a:t>Animation Pane</a:t>
            </a:r>
            <a:r>
              <a:rPr lang="en-US" dirty="0" smtClean="0"/>
              <a:t>  and drag it before the sixth effect in the list.</a:t>
            </a:r>
          </a:p>
          <a:p>
            <a:pPr marL="228600" indent="-228600">
              <a:buFont typeface="+mj-lt"/>
              <a:buAutoNum type="arabicPeriod"/>
              <a:defRPr/>
            </a:pPr>
            <a:r>
              <a:rPr lang="en-US" dirty="0" smtClean="0"/>
              <a:t>Select the eleventh effect (right motion path) in the </a:t>
            </a:r>
            <a:r>
              <a:rPr lang="en-US" b="1" dirty="0" smtClean="0"/>
              <a:t>Animation Pane</a:t>
            </a:r>
            <a:r>
              <a:rPr lang="en-US" dirty="0" smtClean="0"/>
              <a:t> and drag it before the ninth effect in the list.</a:t>
            </a:r>
          </a:p>
          <a:p>
            <a:pPr marL="228600" indent="-228600">
              <a:buFont typeface="+mj-lt"/>
              <a:buNone/>
              <a:defRPr/>
            </a:pPr>
            <a:endParaRPr lang="en-US" dirty="0" smtClean="0"/>
          </a:p>
          <a:p>
            <a:pPr marL="228600" indent="-228600">
              <a:buFont typeface="+mj-lt"/>
              <a:buNone/>
              <a:defRPr/>
            </a:pPr>
            <a:endParaRPr lang="en-US" dirty="0" smtClean="0"/>
          </a:p>
          <a:p>
            <a:pPr>
              <a:defRPr/>
            </a:pPr>
            <a:r>
              <a:rPr lang="en-US" dirty="0" smtClean="0"/>
              <a:t>To reproduce the background effects on this slide, do the following:</a:t>
            </a:r>
          </a:p>
          <a:p>
            <a:pPr marL="228600" indent="-228600">
              <a:buFont typeface="+mj-lt"/>
              <a:buAutoNum type="arabicPeriod"/>
              <a:defRPr/>
            </a:pPr>
            <a:r>
              <a:rPr lang="en-US" dirty="0" smtClean="0"/>
              <a:t>Right-click the slide background area, and then click </a:t>
            </a:r>
            <a:r>
              <a:rPr lang="en-US" b="1" dirty="0" smtClean="0"/>
              <a:t>Format Background</a:t>
            </a:r>
            <a:r>
              <a:rPr lang="en-US" dirty="0" smtClean="0"/>
              <a:t>. In the </a:t>
            </a:r>
            <a:r>
              <a:rPr lang="en-US" b="1" dirty="0" smtClean="0"/>
              <a:t>Format Background </a:t>
            </a:r>
            <a:r>
              <a:rPr lang="en-US" dirty="0" smtClean="0"/>
              <a:t>dialog box, click </a:t>
            </a:r>
            <a:r>
              <a:rPr lang="en-US" b="1" dirty="0" smtClean="0"/>
              <a:t>Fill</a:t>
            </a:r>
            <a:r>
              <a:rPr lang="en-US" dirty="0" smtClean="0"/>
              <a:t> in the left pane, select </a:t>
            </a:r>
            <a:r>
              <a:rPr lang="en-US" b="1" dirty="0" smtClean="0"/>
              <a:t>Gradient fill</a:t>
            </a:r>
            <a:r>
              <a:rPr lang="en-US" dirty="0" smtClean="0"/>
              <a:t> in the </a:t>
            </a:r>
            <a:r>
              <a:rPr lang="en-US" b="1" dirty="0" smtClean="0"/>
              <a:t>Fill</a:t>
            </a:r>
            <a:r>
              <a:rPr lang="en-US" dirty="0" smtClean="0"/>
              <a:t> pane, and then do the following:</a:t>
            </a:r>
          </a:p>
          <a:p>
            <a:pPr marL="685800" lvl="1" indent="-228600">
              <a:buFont typeface="Arial" pitchFamily="34" charset="0"/>
              <a:buChar char="•"/>
              <a:defRPr/>
            </a:pPr>
            <a:r>
              <a:rPr lang="en-US" dirty="0" smtClean="0"/>
              <a:t>In the </a:t>
            </a:r>
            <a:r>
              <a:rPr lang="en-US" b="1" dirty="0" smtClean="0"/>
              <a:t>Type</a:t>
            </a:r>
            <a:r>
              <a:rPr lang="en-US" dirty="0" smtClean="0"/>
              <a:t> list, select </a:t>
            </a:r>
            <a:r>
              <a:rPr lang="en-US" b="1" dirty="0" smtClean="0"/>
              <a:t>Radial</a:t>
            </a:r>
            <a:r>
              <a:rPr lang="en-US" dirty="0" smtClean="0"/>
              <a:t>.</a:t>
            </a:r>
          </a:p>
          <a:p>
            <a:pPr marL="685800" lvl="1" indent="-228600">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From Center </a:t>
            </a:r>
            <a:r>
              <a:rPr lang="en-US" dirty="0" smtClean="0"/>
              <a:t>(third option from the left). </a:t>
            </a:r>
            <a:endParaRPr lang="en-US" b="1" dirty="0" smtClean="0"/>
          </a:p>
          <a:p>
            <a:pPr marL="685800" lvl="1" indent="-228600">
              <a:buFont typeface="Arial" pitchFamily="34" charset="0"/>
              <a:buChar char="•"/>
              <a:defRPr/>
            </a:pPr>
            <a:r>
              <a:rPr lang="en-US" dirty="0" smtClean="0"/>
              <a:t>Under </a:t>
            </a:r>
            <a:r>
              <a:rPr lang="en-US" b="1" dirty="0" smtClean="0"/>
              <a:t>Gradient stops</a:t>
            </a:r>
            <a:r>
              <a:rPr lang="en-US" dirty="0" smtClean="0"/>
              <a:t>, click </a:t>
            </a:r>
            <a:r>
              <a:rPr lang="en-US" b="1" dirty="0" smtClean="0"/>
              <a:t>Add gradient stop</a:t>
            </a:r>
            <a:r>
              <a:rPr lang="en-US" dirty="0" smtClean="0"/>
              <a:t> or </a:t>
            </a:r>
            <a:r>
              <a:rPr lang="en-US" b="1" dirty="0" smtClean="0"/>
              <a:t>Remove gradient stop</a:t>
            </a:r>
            <a:r>
              <a:rPr lang="en-US" dirty="0" smtClean="0"/>
              <a:t> until two stops appear in the slider</a:t>
            </a:r>
          </a:p>
          <a:p>
            <a:pPr marL="228600" indent="-228600">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a:buFont typeface="Arial" pitchFamily="34" charset="0"/>
              <a:buChar char="•"/>
              <a:defRPr/>
            </a:pPr>
            <a:r>
              <a:rPr lang="en-US" dirty="0" smtClean="0"/>
              <a:t>Select the first stop in the slider, and then do the following:</a:t>
            </a:r>
          </a:p>
          <a:p>
            <a:pPr marL="1143000" lvl="2" indent="-228600">
              <a:buFont typeface="Arial" pitchFamily="34" charset="0"/>
              <a:buChar char="•"/>
              <a:defRPr/>
            </a:pPr>
            <a:r>
              <a:rPr lang="en-US" dirty="0" smtClean="0"/>
              <a:t>In the </a:t>
            </a:r>
            <a:r>
              <a:rPr lang="en-US" b="1" dirty="0" smtClean="0"/>
              <a:t>Position </a:t>
            </a:r>
            <a:r>
              <a:rPr lang="en-US" dirty="0" smtClean="0"/>
              <a:t>box, enter </a:t>
            </a:r>
            <a:r>
              <a:rPr lang="en-US" b="1" dirty="0" smtClean="0"/>
              <a:t>33%</a:t>
            </a:r>
            <a:r>
              <a:rPr lang="en-US" dirty="0" smtClean="0"/>
              <a:t>.</a:t>
            </a:r>
          </a:p>
          <a:p>
            <a:pPr marL="1143000" lvl="2" indent="-228600">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select </a:t>
            </a:r>
            <a:r>
              <a:rPr lang="en-US" b="1" dirty="0" smtClean="0"/>
              <a:t>White, Background 1 </a:t>
            </a:r>
            <a:r>
              <a:rPr lang="en-US" dirty="0" smtClean="0">
                <a:solidFill>
                  <a:schemeClr val="accent6"/>
                </a:solidFill>
              </a:rPr>
              <a:t>(first row, the first option from the left). </a:t>
            </a:r>
            <a:endParaRPr lang="en-US" b="1" dirty="0" smtClean="0"/>
          </a:p>
          <a:p>
            <a:pPr marL="685800" lvl="1" indent="-228600">
              <a:buFont typeface="Arial" pitchFamily="34" charset="0"/>
              <a:buChar char="•"/>
              <a:defRPr/>
            </a:pPr>
            <a:r>
              <a:rPr lang="en-US" dirty="0" smtClean="0"/>
              <a:t>Select the last stop in the slider, and then do the following: </a:t>
            </a:r>
          </a:p>
          <a:p>
            <a:pPr marL="1143000" lvl="2" indent="-228600">
              <a:buFont typeface="Arial" pitchFamily="34" charset="0"/>
              <a:buChar char="•"/>
              <a:defRPr/>
            </a:pPr>
            <a:r>
              <a:rPr lang="en-US" dirty="0" smtClean="0"/>
              <a:t>In the </a:t>
            </a:r>
            <a:r>
              <a:rPr lang="en-US" b="1" dirty="0" smtClean="0"/>
              <a:t>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select </a:t>
            </a:r>
            <a:r>
              <a:rPr lang="en-US" b="1" dirty="0" smtClean="0"/>
              <a:t>White, Background 1, Darker 25% </a:t>
            </a:r>
            <a:r>
              <a:rPr lang="en-US" dirty="0" smtClean="0">
                <a:solidFill>
                  <a:schemeClr val="accent6"/>
                </a:solidFill>
              </a:rPr>
              <a:t>(fourth row, first option from the left). </a:t>
            </a:r>
            <a:endParaRPr lang="en-US" dirty="0" smtClean="0"/>
          </a:p>
          <a:p>
            <a:pPr>
              <a:defRPr/>
            </a:pPr>
            <a:endParaRPr lang="en-US" dirty="0" smtClean="0"/>
          </a:p>
        </p:txBody>
      </p:sp>
      <p:sp>
        <p:nvSpPr>
          <p:cNvPr id="17410" name="Slide Image Placeholder 5"/>
          <p:cNvSpPr>
            <a:spLocks noGrp="1" noRot="1" noChangeAspect="1"/>
          </p:cNvSpPr>
          <p:nvPr>
            <p:ph type="sldImg"/>
          </p:nvPr>
        </p:nvSpPr>
        <p:spPr bwMode="auto">
          <a:xfrm>
            <a:off x="539750" y="503238"/>
            <a:ext cx="3143250" cy="2359025"/>
          </a:xfrm>
          <a:noFill/>
          <a:ln>
            <a:solidFill>
              <a:srgbClr val="000000"/>
            </a:solidFill>
            <a:miter lim="800000"/>
            <a:headEnd/>
            <a:tailEnd/>
          </a:ln>
        </p:spPr>
      </p:sp>
    </p:spTree>
    <p:extLst>
      <p:ext uri="{BB962C8B-B14F-4D97-AF65-F5344CB8AC3E}">
        <p14:creationId xmlns:p14="http://schemas.microsoft.com/office/powerpoint/2010/main" val="204649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91C249F5-9FE9-4C2A-8041-15F368C6588E}" type="datetimeFigureOut">
              <a:rPr lang="es-ES"/>
              <a:pPr>
                <a:defRPr/>
              </a:pPr>
              <a:t>22/01/2014</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p:txBody>
          <a:bodyPr/>
          <a:lstStyle>
            <a:lvl1pPr>
              <a:defRPr/>
            </a:lvl1pPr>
          </a:lstStyle>
          <a:p>
            <a:pPr>
              <a:defRPr/>
            </a:pPr>
            <a:fld id="{7D8D83DE-70CB-4DF6-88D5-2FA0B2ECE53C}"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2622782D-81D5-475D-A484-0AD9BB8DE90F}" type="datetimeFigureOut">
              <a:rPr lang="es-ES"/>
              <a:pPr>
                <a:defRPr/>
              </a:pPr>
              <a:t>22/01/2014</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p:txBody>
          <a:bodyPr/>
          <a:lstStyle>
            <a:lvl1pPr>
              <a:defRPr/>
            </a:lvl1pPr>
          </a:lstStyle>
          <a:p>
            <a:pPr>
              <a:defRPr/>
            </a:pPr>
            <a:fld id="{0A137D16-B798-4553-9E11-98BF6C85539D}"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AFE00977-5980-4767-8C4F-617B6086580E}" type="datetimeFigureOut">
              <a:rPr lang="es-ES"/>
              <a:pPr>
                <a:defRPr/>
              </a:pPr>
              <a:t>22/01/2014</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p:txBody>
          <a:bodyPr/>
          <a:lstStyle>
            <a:lvl1pPr>
              <a:defRPr/>
            </a:lvl1pPr>
          </a:lstStyle>
          <a:p>
            <a:pPr>
              <a:defRPr/>
            </a:pPr>
            <a:fld id="{6310C964-C146-45D5-92AD-46BD4AC95AF6}"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0F0EABE7-9AAA-469E-9A24-6ADF8210B456}" type="datetimeFigureOut">
              <a:rPr lang="es-ES"/>
              <a:pPr>
                <a:defRPr/>
              </a:pPr>
              <a:t>22/01/2014</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p:txBody>
          <a:bodyPr/>
          <a:lstStyle>
            <a:lvl1pPr>
              <a:defRPr/>
            </a:lvl1pPr>
          </a:lstStyle>
          <a:p>
            <a:pPr>
              <a:defRPr/>
            </a:pPr>
            <a:fld id="{211EB5AC-CF2E-4FF3-986D-39B594686C5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C0A6D01E-BC43-455D-8BCA-3143B2493ADC}" type="datetimeFigureOut">
              <a:rPr lang="es-ES"/>
              <a:pPr>
                <a:defRPr/>
              </a:pPr>
              <a:t>22/01/2014</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p:txBody>
          <a:bodyPr/>
          <a:lstStyle>
            <a:lvl1pPr>
              <a:defRPr/>
            </a:lvl1pPr>
          </a:lstStyle>
          <a:p>
            <a:pPr>
              <a:defRPr/>
            </a:pPr>
            <a:fld id="{7F2D306D-9A07-44C8-BC8C-5A5C4ECC09F7}"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592A3842-0F9F-4301-A9BA-709041FEAFDF}" type="datetimeFigureOut">
              <a:rPr lang="es-ES"/>
              <a:pPr>
                <a:defRPr/>
              </a:pPr>
              <a:t>22/01/2014</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dirty="0"/>
          </a:p>
        </p:txBody>
      </p:sp>
      <p:sp>
        <p:nvSpPr>
          <p:cNvPr id="7" name="Marcador de número de diapositiva 5"/>
          <p:cNvSpPr>
            <a:spLocks noGrp="1"/>
          </p:cNvSpPr>
          <p:nvPr>
            <p:ph type="sldNum" sz="quarter" idx="12"/>
          </p:nvPr>
        </p:nvSpPr>
        <p:spPr/>
        <p:txBody>
          <a:bodyPr/>
          <a:lstStyle>
            <a:lvl1pPr>
              <a:defRPr/>
            </a:lvl1pPr>
          </a:lstStyle>
          <a:p>
            <a:pPr>
              <a:defRPr/>
            </a:pPr>
            <a:fld id="{76CF02A3-2D81-4F4B-BD8D-2A0B8C5AEE36}"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a:defRPr/>
            </a:lvl1pPr>
          </a:lstStyle>
          <a:p>
            <a:pPr>
              <a:defRPr/>
            </a:pPr>
            <a:fld id="{8EF2C639-14E9-4AC3-BFE8-6941974F94CE}" type="datetimeFigureOut">
              <a:rPr lang="es-ES"/>
              <a:pPr>
                <a:defRPr/>
              </a:pPr>
              <a:t>22/01/2014</a:t>
            </a:fld>
            <a:endParaRPr lang="es-ES" dirty="0"/>
          </a:p>
        </p:txBody>
      </p:sp>
      <p:sp>
        <p:nvSpPr>
          <p:cNvPr id="8" name="Marcador de pie de página 4"/>
          <p:cNvSpPr>
            <a:spLocks noGrp="1"/>
          </p:cNvSpPr>
          <p:nvPr>
            <p:ph type="ftr" sz="quarter" idx="11"/>
          </p:nvPr>
        </p:nvSpPr>
        <p:spPr/>
        <p:txBody>
          <a:bodyPr/>
          <a:lstStyle>
            <a:lvl1pPr>
              <a:defRPr/>
            </a:lvl1pPr>
          </a:lstStyle>
          <a:p>
            <a:pPr>
              <a:defRPr/>
            </a:pPr>
            <a:endParaRPr lang="es-ES" dirty="0"/>
          </a:p>
        </p:txBody>
      </p:sp>
      <p:sp>
        <p:nvSpPr>
          <p:cNvPr id="9" name="Marcador de número de diapositiva 5"/>
          <p:cNvSpPr>
            <a:spLocks noGrp="1"/>
          </p:cNvSpPr>
          <p:nvPr>
            <p:ph type="sldNum" sz="quarter" idx="12"/>
          </p:nvPr>
        </p:nvSpPr>
        <p:spPr/>
        <p:txBody>
          <a:bodyPr/>
          <a:lstStyle>
            <a:lvl1pPr>
              <a:defRPr/>
            </a:lvl1pPr>
          </a:lstStyle>
          <a:p>
            <a:pPr>
              <a:defRPr/>
            </a:pPr>
            <a:fld id="{44DE934E-A5C2-4257-A9AA-39D825A56F49}"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a:defRPr/>
            </a:lvl1pPr>
          </a:lstStyle>
          <a:p>
            <a:pPr>
              <a:defRPr/>
            </a:pPr>
            <a:fld id="{55C07B78-FE09-450E-99B7-E6866A980A66}" type="datetimeFigureOut">
              <a:rPr lang="es-ES"/>
              <a:pPr>
                <a:defRPr/>
              </a:pPr>
              <a:t>22/01/2014</a:t>
            </a:fld>
            <a:endParaRPr lang="es-ES" dirty="0"/>
          </a:p>
        </p:txBody>
      </p:sp>
      <p:sp>
        <p:nvSpPr>
          <p:cNvPr id="4" name="Marcador de pie de página 4"/>
          <p:cNvSpPr>
            <a:spLocks noGrp="1"/>
          </p:cNvSpPr>
          <p:nvPr>
            <p:ph type="ftr" sz="quarter" idx="11"/>
          </p:nvPr>
        </p:nvSpPr>
        <p:spPr/>
        <p:txBody>
          <a:bodyPr/>
          <a:lstStyle>
            <a:lvl1pPr>
              <a:defRPr/>
            </a:lvl1pPr>
          </a:lstStyle>
          <a:p>
            <a:pPr>
              <a:defRPr/>
            </a:pPr>
            <a:endParaRPr lang="es-ES" dirty="0"/>
          </a:p>
        </p:txBody>
      </p:sp>
      <p:sp>
        <p:nvSpPr>
          <p:cNvPr id="5" name="Marcador de número de diapositiva 5"/>
          <p:cNvSpPr>
            <a:spLocks noGrp="1"/>
          </p:cNvSpPr>
          <p:nvPr>
            <p:ph type="sldNum" sz="quarter" idx="12"/>
          </p:nvPr>
        </p:nvSpPr>
        <p:spPr/>
        <p:txBody>
          <a:bodyPr/>
          <a:lstStyle>
            <a:lvl1pPr>
              <a:defRPr/>
            </a:lvl1pPr>
          </a:lstStyle>
          <a:p>
            <a:pPr>
              <a:defRPr/>
            </a:pPr>
            <a:fld id="{2B474DD0-C1C3-44AA-8763-3515CDFB63F6}"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B02856-FF58-42CF-841F-07562A8C8D57}" type="datetimeFigureOut">
              <a:rPr lang="es-ES"/>
              <a:pPr>
                <a:defRPr/>
              </a:pPr>
              <a:t>22/01/2014</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dirty="0"/>
          </a:p>
        </p:txBody>
      </p:sp>
      <p:sp>
        <p:nvSpPr>
          <p:cNvPr id="4" name="Marcador de número de diapositiva 5"/>
          <p:cNvSpPr>
            <a:spLocks noGrp="1"/>
          </p:cNvSpPr>
          <p:nvPr>
            <p:ph type="sldNum" sz="quarter" idx="12"/>
          </p:nvPr>
        </p:nvSpPr>
        <p:spPr/>
        <p:txBody>
          <a:bodyPr/>
          <a:lstStyle>
            <a:lvl1pPr>
              <a:defRPr/>
            </a:lvl1pPr>
          </a:lstStyle>
          <a:p>
            <a:pPr>
              <a:defRPr/>
            </a:pPr>
            <a:fld id="{B7323318-B59B-42C6-8FA4-5C5AFD6F82A5}"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pPr>
              <a:defRPr/>
            </a:pPr>
            <a:fld id="{12223FFB-970E-4096-929B-FDADCCE89FB1}" type="datetimeFigureOut">
              <a:rPr lang="es-ES"/>
              <a:pPr>
                <a:defRPr/>
              </a:pPr>
              <a:t>22/01/2014</a:t>
            </a:fld>
            <a:endParaRPr lang="es-ES" dirty="0"/>
          </a:p>
        </p:txBody>
      </p:sp>
      <p:sp>
        <p:nvSpPr>
          <p:cNvPr id="6" name="Marcador de pie de página 5"/>
          <p:cNvSpPr>
            <a:spLocks noGrp="1"/>
          </p:cNvSpPr>
          <p:nvPr>
            <p:ph type="ftr" sz="quarter" idx="11"/>
          </p:nvPr>
        </p:nvSpPr>
        <p:spPr/>
        <p:txBody>
          <a:bodyPr/>
          <a:lstStyle>
            <a:lvl1pPr>
              <a:defRPr/>
            </a:lvl1pPr>
          </a:lstStyle>
          <a:p>
            <a:pPr>
              <a:defRPr/>
            </a:pPr>
            <a:endParaRPr lang="es-ES" dirty="0"/>
          </a:p>
        </p:txBody>
      </p:sp>
      <p:sp>
        <p:nvSpPr>
          <p:cNvPr id="7" name="Marcador de número de diapositiva 6"/>
          <p:cNvSpPr>
            <a:spLocks noGrp="1"/>
          </p:cNvSpPr>
          <p:nvPr>
            <p:ph type="sldNum" sz="quarter" idx="12"/>
          </p:nvPr>
        </p:nvSpPr>
        <p:spPr/>
        <p:txBody>
          <a:bodyPr/>
          <a:lstStyle>
            <a:lvl1pPr>
              <a:defRPr/>
            </a:lvl1pPr>
          </a:lstStyle>
          <a:p>
            <a:pPr>
              <a:defRPr/>
            </a:pPr>
            <a:fld id="{D404C2EA-475F-483A-A02B-CE172398DDFD}"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7DEFAFE-BCE5-46C0-A1A7-0AE4EC4861CA}" type="datetimeFigureOut">
              <a:rPr lang="es-ES"/>
              <a:pPr>
                <a:defRPr/>
              </a:pPr>
              <a:t>22/01/2014</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dirty="0"/>
          </a:p>
        </p:txBody>
      </p:sp>
      <p:sp>
        <p:nvSpPr>
          <p:cNvPr id="7" name="Marcador de número de diapositiva 5"/>
          <p:cNvSpPr>
            <a:spLocks noGrp="1"/>
          </p:cNvSpPr>
          <p:nvPr>
            <p:ph type="sldNum" sz="quarter" idx="12"/>
          </p:nvPr>
        </p:nvSpPr>
        <p:spPr/>
        <p:txBody>
          <a:bodyPr/>
          <a:lstStyle>
            <a:lvl1pPr>
              <a:defRPr/>
            </a:lvl1pPr>
          </a:lstStyle>
          <a:p>
            <a:pPr>
              <a:defRPr/>
            </a:pPr>
            <a:fld id="{5595747D-A4E5-4B3C-A1BF-CB07217A7DF9}"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A811483B-98A3-423F-9816-A34EAC702B51}" type="datetimeFigureOut">
              <a:rPr lang="es-ES"/>
              <a:pPr>
                <a:defRPr/>
              </a:pPr>
              <a:t>22/01/2014</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DC6F123-97F4-4AFA-BE3B-813DEA26C7D3}"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4184" r:id="rId1"/>
    <p:sldLayoutId id="2147484175" r:id="rId2"/>
    <p:sldLayoutId id="2147484176" r:id="rId3"/>
    <p:sldLayoutId id="2147484177" r:id="rId4"/>
    <p:sldLayoutId id="2147484178" r:id="rId5"/>
    <p:sldLayoutId id="2147484179" r:id="rId6"/>
    <p:sldLayoutId id="2147484180" r:id="rId7"/>
    <p:sldLayoutId id="2147484185" r:id="rId8"/>
    <p:sldLayoutId id="2147484181" r:id="rId9"/>
    <p:sldLayoutId id="2147484182" r:id="rId10"/>
    <p:sldLayoutId id="2147484183"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hyperlink" Target="http://www.e-encuesta.com/answer.do?testId=IpQXKOguFFA=&amp;chk=1"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SUS\Desktop\878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3" y="3068960"/>
            <a:ext cx="5923159" cy="349922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Agrupar 5"/>
          <p:cNvGrpSpPr/>
          <p:nvPr/>
        </p:nvGrpSpPr>
        <p:grpSpPr>
          <a:xfrm>
            <a:off x="6061729" y="3148372"/>
            <a:ext cx="2869129" cy="648072"/>
            <a:chOff x="293043" y="-69538"/>
            <a:chExt cx="6280780" cy="1058958"/>
          </a:xfrm>
          <a:scene3d>
            <a:camera prst="orthographicFront"/>
            <a:lightRig rig="flat" dir="t"/>
          </a:scene3d>
        </p:grpSpPr>
        <p:sp>
          <p:nvSpPr>
            <p:cNvPr id="7" name="Recortar rectángulo de esquina diagonal 6"/>
            <p:cNvSpPr/>
            <p:nvPr/>
          </p:nvSpPr>
          <p:spPr>
            <a:xfrm rot="5400000">
              <a:off x="2903954" y="-2680449"/>
              <a:ext cx="1058958" cy="6280780"/>
            </a:xfrm>
            <a:prstGeom prst="snip2DiagRect">
              <a:avLst/>
            </a:prstGeom>
            <a:solidFill>
              <a:srgbClr val="0080FF">
                <a:alpha val="90000"/>
              </a:srgbClr>
            </a:solidFill>
            <a:sp3d extrusionH="12700" prstMaterial="plastic">
              <a:bevelT w="50800" h="50800"/>
            </a:sp3d>
          </p:spPr>
          <p:style>
            <a:lnRef idx="1">
              <a:schemeClr val="accent2">
                <a:tint val="40000"/>
                <a:alpha val="90000"/>
                <a:hueOff val="0"/>
                <a:satOff val="0"/>
                <a:lumOff val="0"/>
                <a:alphaOff val="0"/>
              </a:schemeClr>
            </a:lnRef>
            <a:fillRef idx="1">
              <a:scrgbClr r="0" g="0" b="0"/>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8" name="Recortar rectángulo de esquina diagonal 4"/>
            <p:cNvSpPr/>
            <p:nvPr/>
          </p:nvSpPr>
          <p:spPr>
            <a:xfrm>
              <a:off x="395192" y="397382"/>
              <a:ext cx="5989924" cy="588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ctr" defTabSz="1600200">
                <a:lnSpc>
                  <a:spcPct val="90000"/>
                </a:lnSpc>
                <a:spcAft>
                  <a:spcPct val="15000"/>
                </a:spcAft>
                <a:defRPr/>
              </a:pPr>
              <a:r>
                <a:rPr lang="en-US" sz="3600" dirty="0" smtClean="0">
                  <a:solidFill>
                    <a:schemeClr val="bg1"/>
                  </a:solidFill>
                </a:rPr>
                <a:t>PEC 1_B </a:t>
              </a:r>
              <a:endParaRPr lang="en-US" sz="3600" dirty="0">
                <a:solidFill>
                  <a:schemeClr val="bg1"/>
                </a:solidFill>
              </a:endParaRPr>
            </a:p>
          </p:txBody>
        </p:sp>
      </p:grpSp>
      <p:grpSp>
        <p:nvGrpSpPr>
          <p:cNvPr id="9" name="Agrupar 8"/>
          <p:cNvGrpSpPr/>
          <p:nvPr/>
        </p:nvGrpSpPr>
        <p:grpSpPr>
          <a:xfrm>
            <a:off x="5915969" y="4294981"/>
            <a:ext cx="3048519" cy="2244727"/>
            <a:chOff x="351180" y="1"/>
            <a:chExt cx="6280780" cy="1058958"/>
          </a:xfrm>
          <a:scene3d>
            <a:camera prst="orthographicFront"/>
            <a:lightRig rig="flat" dir="t"/>
          </a:scene3d>
        </p:grpSpPr>
        <p:sp>
          <p:nvSpPr>
            <p:cNvPr id="10" name="Recortar rectángulo de esquina diagonal 9"/>
            <p:cNvSpPr/>
            <p:nvPr/>
          </p:nvSpPr>
          <p:spPr>
            <a:xfrm rot="5400000">
              <a:off x="2962091" y="-2610910"/>
              <a:ext cx="1058958" cy="6280780"/>
            </a:xfrm>
            <a:prstGeom prst="snip2DiagRect">
              <a:avLst/>
            </a:prstGeom>
            <a:solidFill>
              <a:schemeClr val="accent6">
                <a:lumMod val="75000"/>
                <a:alpha val="90000"/>
              </a:schemeClr>
            </a:solidFill>
            <a:sp3d extrusionH="12700" prstMaterial="plastic">
              <a:bevelT w="50800" h="50800"/>
            </a:sp3d>
          </p:spPr>
          <p:style>
            <a:lnRef idx="1">
              <a:schemeClr val="accent2">
                <a:tint val="40000"/>
                <a:alpha val="90000"/>
                <a:hueOff val="0"/>
                <a:satOff val="0"/>
                <a:lumOff val="0"/>
                <a:alphaOff val="0"/>
              </a:schemeClr>
            </a:lnRef>
            <a:fillRef idx="1">
              <a:scrgbClr r="0" g="0" b="0"/>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11" name="Recortar rectángulo de esquina diagonal 4"/>
            <p:cNvSpPr/>
            <p:nvPr/>
          </p:nvSpPr>
          <p:spPr>
            <a:xfrm>
              <a:off x="439431" y="127570"/>
              <a:ext cx="5989925" cy="88246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ctr" defTabSz="1600200">
                <a:lnSpc>
                  <a:spcPct val="90000"/>
                </a:lnSpc>
                <a:spcAft>
                  <a:spcPct val="15000"/>
                </a:spcAft>
                <a:defRPr/>
              </a:pPr>
              <a:r>
                <a:rPr lang="en-US" sz="2000" b="1" u="sng" dirty="0">
                  <a:solidFill>
                    <a:schemeClr val="bg1"/>
                  </a:solidFill>
                </a:rPr>
                <a:t>Autores</a:t>
              </a:r>
            </a:p>
            <a:p>
              <a:pPr marL="342900" indent="-342900" algn="ctr" fontAlgn="auto">
                <a:spcBef>
                  <a:spcPts val="0"/>
                </a:spcBef>
                <a:spcAft>
                  <a:spcPts val="0"/>
                </a:spcAft>
                <a:buClr>
                  <a:srgbClr val="0070C0"/>
                </a:buClr>
                <a:defRPr/>
              </a:pPr>
              <a:r>
                <a:rPr lang="es-ES" sz="2000" dirty="0" smtClean="0">
                  <a:solidFill>
                    <a:schemeClr val="bg1"/>
                  </a:solidFill>
                </a:rPr>
                <a:t>Alumno 1</a:t>
              </a:r>
              <a:endParaRPr lang="es-ES" sz="2000" dirty="0" smtClean="0">
                <a:solidFill>
                  <a:schemeClr val="bg1"/>
                </a:solidFill>
              </a:endParaRPr>
            </a:p>
            <a:p>
              <a:pPr marL="342900" indent="-342900" algn="ctr" fontAlgn="auto">
                <a:spcBef>
                  <a:spcPts val="0"/>
                </a:spcBef>
                <a:spcAft>
                  <a:spcPts val="0"/>
                </a:spcAft>
                <a:buClr>
                  <a:srgbClr val="0070C0"/>
                </a:buClr>
                <a:defRPr/>
              </a:pPr>
              <a:r>
                <a:rPr lang="es-ES" sz="2000" dirty="0" smtClean="0">
                  <a:solidFill>
                    <a:schemeClr val="bg1"/>
                  </a:solidFill>
                </a:rPr>
                <a:t>Alumno 2</a:t>
              </a:r>
              <a:endParaRPr lang="es-ES" sz="2000" dirty="0" smtClean="0">
                <a:solidFill>
                  <a:schemeClr val="bg1"/>
                </a:solidFill>
              </a:endParaRPr>
            </a:p>
            <a:p>
              <a:pPr marL="342900" indent="-342900" algn="ctr" fontAlgn="auto">
                <a:spcBef>
                  <a:spcPts val="0"/>
                </a:spcBef>
                <a:spcAft>
                  <a:spcPts val="0"/>
                </a:spcAft>
                <a:buClr>
                  <a:srgbClr val="0070C0"/>
                </a:buClr>
                <a:defRPr/>
              </a:pPr>
              <a:r>
                <a:rPr lang="es-ES" sz="2000" dirty="0" err="1" smtClean="0">
                  <a:solidFill>
                    <a:schemeClr val="bg1"/>
                  </a:solidFill>
                </a:rPr>
                <a:t>Aumno</a:t>
              </a:r>
              <a:r>
                <a:rPr lang="es-ES" sz="2000" dirty="0" smtClean="0">
                  <a:solidFill>
                    <a:schemeClr val="bg1"/>
                  </a:solidFill>
                </a:rPr>
                <a:t> 3</a:t>
              </a:r>
              <a:endParaRPr lang="es-ES" sz="2000" dirty="0" smtClean="0">
                <a:solidFill>
                  <a:schemeClr val="bg1"/>
                </a:solidFill>
              </a:endParaRPr>
            </a:p>
            <a:p>
              <a:pPr marL="342900" indent="-342900" algn="ctr" fontAlgn="auto">
                <a:spcBef>
                  <a:spcPts val="0"/>
                </a:spcBef>
                <a:spcAft>
                  <a:spcPts val="0"/>
                </a:spcAft>
                <a:buClr>
                  <a:srgbClr val="0070C0"/>
                </a:buClr>
                <a:defRPr/>
              </a:pPr>
              <a:endParaRPr lang="es-ES" sz="2000" dirty="0">
                <a:solidFill>
                  <a:schemeClr val="bg1"/>
                </a:solidFill>
              </a:endParaRPr>
            </a:p>
          </p:txBody>
        </p:sp>
      </p:grpSp>
      <p:sp>
        <p:nvSpPr>
          <p:cNvPr id="12" name="Título 1"/>
          <p:cNvSpPr txBox="1">
            <a:spLocks/>
          </p:cNvSpPr>
          <p:nvPr/>
        </p:nvSpPr>
        <p:spPr bwMode="auto">
          <a:xfrm>
            <a:off x="-22225" y="614363"/>
            <a:ext cx="9180513" cy="20447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small" spc="0" normalizeH="0" baseline="0" noProof="0" dirty="0" smtClean="0">
                <a:ln>
                  <a:noFill/>
                </a:ln>
                <a:solidFill>
                  <a:schemeClr val="bg1"/>
                </a:solidFill>
                <a:effectLst/>
                <a:uLnTx/>
                <a:uFillTx/>
                <a:latin typeface="+mj-lt"/>
                <a:ea typeface="+mj-ea"/>
                <a:cs typeface="+mj-cs"/>
              </a:rPr>
              <a:t>Desarrollo de</a:t>
            </a:r>
            <a:r>
              <a:rPr kumimoji="0" lang="en-US" sz="4000" b="1" i="0" u="none" strike="noStrike" kern="1200" cap="small" spc="0" normalizeH="0" noProof="0" dirty="0" smtClean="0">
                <a:ln>
                  <a:noFill/>
                </a:ln>
                <a:solidFill>
                  <a:schemeClr val="bg1"/>
                </a:solidFill>
                <a:effectLst/>
                <a:uLnTx/>
                <a:uFillTx/>
                <a:latin typeface="+mj-lt"/>
                <a:ea typeface="+mj-ea"/>
                <a:cs typeface="+mj-cs"/>
              </a:rPr>
              <a:t> tecnologías Emergentes</a:t>
            </a:r>
            <a:r>
              <a:rPr kumimoji="0" lang="en-US" sz="4000" b="1" i="0" u="none" strike="noStrike" kern="1200" cap="small" spc="0" normalizeH="0" baseline="0" noProof="0" dirty="0" smtClean="0">
                <a:ln>
                  <a:noFill/>
                </a:ln>
                <a:solidFill>
                  <a:schemeClr val="tx1"/>
                </a:solidFill>
                <a:effectLst/>
                <a:uLnTx/>
                <a:uFillTx/>
                <a:latin typeface="+mj-lt"/>
                <a:ea typeface="+mj-ea"/>
                <a:cs typeface="+mj-cs"/>
              </a:rPr>
              <a:t>II</a:t>
            </a:r>
            <a:br>
              <a:rPr kumimoji="0" lang="en-US" sz="4000" b="1" i="0" u="none" strike="noStrike" kern="1200" cap="small" spc="0" normalizeH="0" baseline="0" noProof="0" dirty="0" smtClean="0">
                <a:ln>
                  <a:noFill/>
                </a:ln>
                <a:solidFill>
                  <a:schemeClr val="tx1"/>
                </a:solidFill>
                <a:effectLst/>
                <a:uLnTx/>
                <a:uFillTx/>
                <a:latin typeface="+mj-lt"/>
                <a:ea typeface="+mj-ea"/>
                <a:cs typeface="+mj-cs"/>
              </a:rPr>
            </a:br>
            <a:r>
              <a:rPr kumimoji="0" lang="en-US" sz="4000" b="1" i="0" u="none" strike="noStrike" kern="1200" cap="none" spc="0" normalizeH="0" baseline="0" noProof="0" dirty="0" smtClean="0">
                <a:ln>
                  <a:noFill/>
                </a:ln>
                <a:solidFill>
                  <a:srgbClr val="00B0F0"/>
                </a:solidFill>
                <a:effectLst/>
                <a:uLnTx/>
                <a:uFillTx/>
                <a:latin typeface="+mj-lt"/>
                <a:ea typeface="+mj-ea"/>
                <a:cs typeface="+mj-cs"/>
              </a:rPr>
              <a:t>‘Ipad vs Nexus 10’</a:t>
            </a:r>
            <a:endParaRPr kumimoji="0" lang="es-ES" sz="40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http://images.all-free-download.com/images/graphiclarge/green_up_arrow_1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601" y="2836040"/>
            <a:ext cx="1313040" cy="1313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SUS\Downloads\flecharo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5157192"/>
            <a:ext cx="1309687" cy="14827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051720"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13" name="TextBox 12"/>
          <p:cNvSpPr txBox="1"/>
          <p:nvPr/>
        </p:nvSpPr>
        <p:spPr>
          <a:xfrm>
            <a:off x="683568" y="1628800"/>
            <a:ext cx="7776864" cy="523220"/>
          </a:xfrm>
          <a:prstGeom prst="rect">
            <a:avLst/>
          </a:prstGeom>
          <a:noFill/>
        </p:spPr>
        <p:txBody>
          <a:bodyPr wrap="square" rtlCol="0">
            <a:spAutoFit/>
          </a:bodyPr>
          <a:lstStyle/>
          <a:p>
            <a:pPr algn="ctr"/>
            <a:r>
              <a:rPr lang="es-ES" sz="2800" b="1" dirty="0" smtClean="0">
                <a:latin typeface="+mn-lt"/>
              </a:rPr>
              <a:t>Jelly Bean  </a:t>
            </a:r>
            <a:r>
              <a:rPr lang="es-ES" sz="2800" b="1" dirty="0" smtClean="0"/>
              <a:t>VS. </a:t>
            </a:r>
            <a:r>
              <a:rPr lang="es-ES" sz="2800" b="1" dirty="0" smtClean="0">
                <a:latin typeface="+mn-lt"/>
              </a:rPr>
              <a:t> </a:t>
            </a:r>
            <a:r>
              <a:rPr lang="es-ES" sz="2800" b="1" dirty="0"/>
              <a:t>i</a:t>
            </a:r>
            <a:r>
              <a:rPr lang="es-ES" sz="2800" b="1" dirty="0" smtClean="0"/>
              <a:t>OS </a:t>
            </a:r>
            <a:r>
              <a:rPr lang="es-ES" sz="2800" b="1" dirty="0"/>
              <a:t>6</a:t>
            </a:r>
            <a:r>
              <a:rPr lang="es-ES" sz="2800" b="1" dirty="0" smtClean="0">
                <a:latin typeface="+mn-lt"/>
              </a:rPr>
              <a:t> </a:t>
            </a:r>
            <a:endParaRPr lang="es-ES" sz="2800" b="1" dirty="0">
              <a:latin typeface="+mn-lt"/>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1729742"/>
            <a:ext cx="1296144" cy="144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628800"/>
            <a:ext cx="1053373" cy="164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4" descr="data:image/jpeg;base64,/9j/4AAQSkZJRgABAQAAAQABAAD/2wCEAAkGBg0NDxAMDA0MDQ0MEA8MDgwNDhAODg0NExAXFBUQEhIYGyYeFxkkGhISHzEgIycqLC0sFSAxNTAqQTItLDABCQoKDgwOGg8PFykcHR8sKSkqLCkpLCkpKSwpKSkpKSwpKSkpKSksKSkpKSkpKSkpLCwpKSkpLCkpLCwpKSkpLP/AABEIAMwAzAMBIgACEQEDEQH/xAAcAAEAAgIDAQAAAAAAAAAAAAAAAwQBCAIGBwX/xABFEAACAgADAgkGCwcDBQAAAAAAAQIDBAURITMGEjFBUXFyc7IHFCQyUmEWIiM0NVOSk6Gi0RNEVGKBkcFD0uIlQnSx8P/EABoBAQADAQEBAAAAAAAAAAAAAAADBAUBAgb/xAAlEQEAAgEEAgEEAwAAAAAAAAAAAQIRAwQhMRIyEyMzQWEUIoH/2gAMAwEAAhEDEQA/APcQAAAAAAAAAAAAA+Bwu4R+Y06V6SxN2saIPao9Nsv5Y6/1ei5z6maZlVhap33PSEFrs2ylJvRQiudttJL3nlGZ423E2zxF28s2cVPWNVa9WqL6Fyt87bfQRal/GEOrqeMKnBHyj3YLGWYPG3Ttwtt0tLrZOU6LJP1m/Ybe1c2uq6D2mqxSSkuR7TVzO4ekXduR6h5JeHLmllmKn8pBejzk95Wlu2+eUV+C9xDo6uZ8ZV9vr5nxl6uDCZktrwAAAAAAAAAAAAAAAAAAAAAAAAYlJJavYltbfMgzpvDHPP2jeApfxVp51NPpWqw6fS1o5dEWlznm1sRl5tbxjL43CPPHjrVKDfm1LaoX1kuR3vr2qPu1fOfFmizNf/chBNFG9szlm3tMzmXQ85h6Rd22UqrJ1zjbXKULK5KcJx2SjJPVNH0c4XpFvbZRlApeWJZ3niz3zyfcM4Znh1xtI4mnSF9a9rmnFezLl/ujtprJwfzy7LsTDFU7XHZOvXRW1t7YP/D5mkbFZDnVOOorxNEuNCyOq6V0prmaeqa9xq6GrF4/bb2+v8lf2+kACwtAAAAAAAAAAAAAAAAAAAAFPNMyrwtUr7deLHYorbKc29IwiueTeiXWB8/hPnjwsFXU08Tfqqk9qrivWumvZjquttI6LxNFpq3tbcpPWU5N6ylJ87bbbLV91ls533tO63TjJPWNcV6tUP5Y6vrbbIJoqalsqOrfylXmiCwsTIJleVWzo+br0i3tsqOJdzZekW9tlbQoWnll2nmUEoHafJ5wxeWX/srZPzTESSnryU2cisXu5n7tHzHXHEinWSaWrNJyl0daaWzDaKm5TSkmmmtdm0kPKfJVw1ezLMVL40U/NpyfrQX+k30pcnuXuPVYvU26Xi8Zh9Hp6kalfKGQAe0gAAAAAAAAAAAAAAGGBic0k22kktW3sSXS2dCzTNHjbVdt83r182jycbVaPENdLTaj0R1fOfR4TZp+3k8FW/koNedTT9eWmqwy/po5e7Rc7PkzINS34V9W/wCIQTRBMsTIJleVSyvMgmWJleZFZDZ0rNl6Rb22Vki1m3zi3tsrpGdbtk3nmTQ4uBIkZ4p4yjzhWTlCSnCThODUozjslGSeqafTqe5+T7hjHMaOLY0sTTpG6C2avmsivZen9HqjxOVZPk2bXYDEQxVHrQekoN6RsrfrQfX08zSZd2248JxPTR2e6+O2J6lsmZPmcH87px1EMRTLWM1rt9aLWxxkuZp6po+mbUTnl9DE55gAB10AAAAAAAAAAA+LwjziVEVTQ15zenxG1qqa1610l0LXYudtLpL2aZnXhapXWavTSMYR2zssb0jXBc8m9EdPirJSndc077mnY09YwS9WmH8sU31tt854tbCO9scIq6VCKhHXRa7W9ZSk3rKUnzybbbfvOMyaRDMryqyhmQTJ5kEyOUNleZBYWJkEyGUNnSs1+cW9tldIs5qvl7e2yujOv2yL9y5I5pHFHNEUoZYcSKdZOYYiSJw+1wF4WSyzEcWyT80vaVq5qp8itS6OZ+7bzHu1N0ZxUotNNapp6pmtFkT0XyXcMuK45ZiZf+LOT5Yra6X70tq92zmRsbPcZ/pZvbDdZ+nb/HqpkxF6mTTbIAAAAAAAAcLLFFOUmkkm229EkuVtnM6Z5T8yxOGwsbK8O8ThVPXGVwnxZupckXsfybfre5acjZyZxDlpxGUeIxzxlqxL1VENVhINafFex4iS9qS2R6I9bMTZ52/LGn+4v7//AInF+WCL/cX9/wD8SvNolVm8S9AkyGbOhPyuQf7lL79f7TD8q8P4OX3y/wBp4mUcy7xMhmc4WcaMZcnHjGenRqtf8nCZ4sjsgmQTJ5kEyGUFnTM139vbZXRYzXf29tldGbbtkX7lyM6mDhKR4wjw58cw7Cni8fCrRSU25LjfF005dP8ABWec1ezZ+UmroWmMxCeu3vaMxD6MpkTscWpQk4yi1KMovSUZJ6pp9KZRecVdFn5Ti81q6LPwJK6N4/CamhqVnOHv/k84ZxzGjiWtLE0aRtjycbosiuh/g9h3I1ZyXhXLA4iGKw/H49b2wbSjZW/WhL3P8HozZDg3n9OYYavFUS40LFr74y54yXM09hs6N5tXnt9Bt9SbV/t2+sACdYAAAAAAivw8bE4ySaexpkoA+DPgdhG9f2Vf2I/ocfgXhPqq/sROwA5hzEOv/AvCfVV/YiQ43gdhFVY1VXqq5tfEXss7MV8w3Nvd2eFiYJiHm2F3VXdVeBCYw26q7qvwISKMs2yGZBMnkV5kMoLOm5rv7e2yuifNfnFvbZXRm37ZF+5ZbIpskZDYzlXKw4YGCnmGCjLanZBNPamuOz33B8D8JKEW6q9q9iP6HgeV/SOB72vxs2Zy/dx6kb219H0uzj6cPkfAvCfVV/YiPgXhPqq/sROwAs4XMQ6/8DMJ9VX9iP6H1MvyyvDri1xUY8uiSS/AuA66AAAAAAAAAAAAABXzDc293Z4GWCvmG5t7uzwsDzXDbqruqvAjMjGF3VXdVeBCZQszLIZkEyeZXmRSgs6Zmr9It7bK6ZPm3zi3tsrpmdbtk37llshsZI2Q2M5UrBlX0jgu9r8bNmsv3cepGsuU/SOC72vxs2ay/dx6kbm19H0mz+2sgAtLgAAAAAAAAAAAAAAAAV8w3Nvd2eFlgr5hube7s8LA81wu6q7qrwITMYXdVd1V4EJlGWbZDMgmTTIJkMoLOl5r84t7bKyZPmz9It7bKyZn27ZV45lybILGStkNjFSsOWUfSGC72vxs2by/dx6kax5P9IYLva/GzZzL93HqRt7b0fRbP7ayACyuAAAAAAAAAAAAAAAABXzDc293Z4WWCvmG5t7uzwsDzTDbqruqvAhMYbdVd1V4EJlGWdZBMrzJ5lewilBLpObv0i3tsrJljN36Rb22VUyhaOWZaOZZbIbGSNkNjFYKwlyX6QwXe1+NmzuX7uPUaw5J9IYLva/GzZ/L93HqRs7b0fQbT0WAAWVsAAAAAAAAAAAAAAAAK+Ybm3u7PCywV8w3Nvd2eFgl5pht1V3VXgRiZnDbqruqvAjEylLOsrzK9hPMr2MilFLpGbv0i3tsq6ljN36Rd22VdSjaOWbaOWWyGxkjZDYztYdrCfI/pDBd9X42bQZfu49SNXshf/UMF30PGbQZfu49SNfb+rc2nosgAsLYAAAAAAAAAAAAAAAAV8w3Nvd2eBlgr5hube7s8DA8zwz+Sq7qrwI4zYwz+Sq7qrwI4TkU5hQmEVjK1kiWyRVsmRzCKaulZxL0i7tsp8Ykzmz0m7tyKf7QqWryo2pynciKcjg7DhKZ2Ku1ov8AB/6QwffV+I2hy/dx6l/6NXODj9PwffV+I2jy/dx6kaWh6tfbeqyACwtAAAAAAAAAAAAAAAABHfWpxlB8k4uL6mtP8kgA8I4R5RwhwVzpw0pYjDRSVNsa6uMoLYoTT/7klp79D5Dlwkf+jZ93SbEzw8J+tFMj8wq9hEU6USgnRrLXhw4R/UWfd0nCWH4Qvlos+xUbF+YVewh5hV7COfFDnwVayXcGM3sk5zwdjlJ6t6R2v+5x+CWa/wAFZ+X9TZ3zCr2EPMKvYRz4KufxqNYfglmv8FZ+X9THwRzT+Cs/L+ps/wCYVewh5hV7CHwVP41GuHB3glmUMbhrLMJZGFd0JSl8XSMU9r5TY/Ax0rivcgsDWtqiv7E8VoSVrFeITUpFIxDIAPb2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AutoShape 6" descr="data:image/jpeg;base64,/9j/4AAQSkZJRgABAQAAAQABAAD/2wCEAAkGBg0NDxAMDA0MDQ0MEA8MDgwNDhAODg0NExAXFBUQEhIYGyYeFxkkGhISHzEgIycqLC0sFSAxNTAqQTItLDABCQoKDgwOGg8PFykcHR8sKSkqLCkpLCkpKSwpKSkpKSwpKSkpKSksKSkpKSkpKSkpLCwpKSkpLCkpLCwpKSkpLP/AABEIAMwAzAMBIgACEQEDEQH/xAAcAAEAAgIDAQAAAAAAAAAAAAAAAwQBCAIGBwX/xABFEAACAgADAgkGCwcDBQAAAAAAAQIDBAURITMGEjFBUXFyc7IHFCQyUmEWIiM0NVOSk6Gi0RNEVGKBkcFD0uIlQnSx8P/EABoBAQADAQEBAAAAAAAAAAAAAAADBAUBAgb/xAAlEQEAAgEEAgEEAwAAAAAAAAAAAQIRAwQhMRIyEyMzQWEUIoH/2gAMAwEAAhEDEQA/APcQAAAAAAAAAAAAA+Bwu4R+Y06V6SxN2saIPao9Nsv5Y6/1ei5z6maZlVhap33PSEFrs2ylJvRQiudttJL3nlGZ423E2zxF28s2cVPWNVa9WqL6Fyt87bfQRal/GEOrqeMKnBHyj3YLGWYPG3Ttwtt0tLrZOU6LJP1m/Ybe1c2uq6D2mqxSSkuR7TVzO4ekXduR6h5JeHLmllmKn8pBejzk95Wlu2+eUV+C9xDo6uZ8ZV9vr5nxl6uDCZktrwAAAAAAAAAAAAAAAAAAAAAAAAYlJJavYltbfMgzpvDHPP2jeApfxVp51NPpWqw6fS1o5dEWlznm1sRl5tbxjL43CPPHjrVKDfm1LaoX1kuR3vr2qPu1fOfFmizNf/chBNFG9szlm3tMzmXQ85h6Rd22UqrJ1zjbXKULK5KcJx2SjJPVNH0c4XpFvbZRlApeWJZ3niz3zyfcM4Znh1xtI4mnSF9a9rmnFezLl/ujtprJwfzy7LsTDFU7XHZOvXRW1t7YP/D5mkbFZDnVOOorxNEuNCyOq6V0prmaeqa9xq6GrF4/bb2+v8lf2+kACwtAAAAAAAAAAAAAAAAAAAAFPNMyrwtUr7deLHYorbKc29IwiueTeiXWB8/hPnjwsFXU08Tfqqk9qrivWumvZjquttI6LxNFpq3tbcpPWU5N6ylJ87bbbLV91ls533tO63TjJPWNcV6tUP5Y6vrbbIJoqalsqOrfylXmiCwsTIJleVWzo+br0i3tsqOJdzZekW9tlbQoWnll2nmUEoHafJ5wxeWX/srZPzTESSnryU2cisXu5n7tHzHXHEinWSaWrNJyl0daaWzDaKm5TSkmmmtdm0kPKfJVw1ezLMVL40U/NpyfrQX+k30pcnuXuPVYvU26Xi8Zh9Hp6kalfKGQAe0gAAAAAAAAAAAAAAGGBic0k22kktW3sSXS2dCzTNHjbVdt83r182jycbVaPENdLTaj0R1fOfR4TZp+3k8FW/koNedTT9eWmqwy/po5e7Rc7PkzINS34V9W/wCIQTRBMsTIJleVSyvMgmWJleZFZDZ0rNl6Rb22Vki1m3zi3tsrpGdbtk3nmTQ4uBIkZ4p4yjzhWTlCSnCThODUozjslGSeqafTqe5+T7hjHMaOLY0sTTpG6C2avmsivZen9HqjxOVZPk2bXYDEQxVHrQekoN6RsrfrQfX08zSZd2248JxPTR2e6+O2J6lsmZPmcH87px1EMRTLWM1rt9aLWxxkuZp6po+mbUTnl9DE55gAB10AAAAAAAAAAA+LwjziVEVTQ15zenxG1qqa1610l0LXYudtLpL2aZnXhapXWavTSMYR2zssb0jXBc8m9EdPirJSndc077mnY09YwS9WmH8sU31tt854tbCO9scIq6VCKhHXRa7W9ZSk3rKUnzybbbfvOMyaRDMryqyhmQTJ5kEyOUNleZBYWJkEyGUNnSs1+cW9tldIs5qvl7e2yujOv2yL9y5I5pHFHNEUoZYcSKdZOYYiSJw+1wF4WSyzEcWyT80vaVq5qp8itS6OZ+7bzHu1N0ZxUotNNapp6pmtFkT0XyXcMuK45ZiZf+LOT5Yra6X70tq92zmRsbPcZ/pZvbDdZ+nb/HqpkxF6mTTbIAAAAAAAAcLLFFOUmkkm229EkuVtnM6Z5T8yxOGwsbK8O8ThVPXGVwnxZupckXsfybfre5acjZyZxDlpxGUeIxzxlqxL1VENVhINafFex4iS9qS2R6I9bMTZ52/LGn+4v7//AInF+WCL/cX9/wD8SvNolVm8S9AkyGbOhPyuQf7lL79f7TD8q8P4OX3y/wBp4mUcy7xMhmc4WcaMZcnHjGenRqtf8nCZ4sjsgmQTJ5kEyGUFnTM139vbZXRYzXf29tldGbbtkX7lyM6mDhKR4wjw58cw7Cni8fCrRSU25LjfF005dP8ABWec1ezZ+UmroWmMxCeu3vaMxD6MpkTscWpQk4yi1KMovSUZJ6pp9KZRecVdFn5Ti81q6LPwJK6N4/CamhqVnOHv/k84ZxzGjiWtLE0aRtjycbosiuh/g9h3I1ZyXhXLA4iGKw/H49b2wbSjZW/WhL3P8HozZDg3n9OYYavFUS40LFr74y54yXM09hs6N5tXnt9Bt9SbV/t2+sACdYAAAAAAivw8bE4ySaexpkoA+DPgdhG9f2Vf2I/ocfgXhPqq/sROwA5hzEOv/AvCfVV/YiQ43gdhFVY1VXqq5tfEXss7MV8w3Nvd2eFiYJiHm2F3VXdVeBCYw26q7qvwISKMs2yGZBMnkV5kMoLOm5rv7e2yuifNfnFvbZXRm37ZF+5ZbIpskZDYzlXKw4YGCnmGCjLanZBNPamuOz33B8D8JKEW6q9q9iP6HgeV/SOB72vxs2Zy/dx6kb219H0uzj6cPkfAvCfVV/YiPgXhPqq/sROwAs4XMQ6/8DMJ9VX9iP6H1MvyyvDri1xUY8uiSS/AuA66AAAAAAAAAAAAABXzDc293Z4GWCvmG5t7uzwsDzXDbqruqvAjMjGF3VXdVeBCZQszLIZkEyeZXmRSgs6Zmr9It7bK6ZPm3zi3tsrpmdbtk37llshsZI2Q2M5UrBlX0jgu9r8bNmsv3cepGsuU/SOC72vxs2ay/dx6kbm19H0mz+2sgAtLgAAAAAAAAAAAAAAAAV8w3Nvd2eFlgr5hube7s8LA81wu6q7qrwITMYXdVd1V4EJlGWbZDMgmTTIJkMoLOl5r84t7bKyZPmz9It7bKyZn27ZV45lybILGStkNjFSsOWUfSGC72vxs2by/dx6kax5P9IYLva/GzZzL93HqRt7b0fRbP7ayACyuAAAAAAAAAAAAAAAABXzDc293Z4WWCvmG5t7uzwsDzTDbqruqvAhMYbdVd1V4EJlGWdZBMrzJ5lewilBLpObv0i3tsrJljN36Rb22VUyhaOWZaOZZbIbGSNkNjFYKwlyX6QwXe1+NmzuX7uPUaw5J9IYLva/GzZ/L93HqRs7b0fQbT0WAAWVsAAAAAAAAAAAAAAAAK+Ybm3u7PCywV8w3Nvd2eFgl5pht1V3VXgRiZnDbqruqvAjEylLOsrzK9hPMr2MilFLpGbv0i3tsq6ljN36Rd22VdSjaOWbaOWWyGxkjZDYztYdrCfI/pDBd9X42bQZfu49SNXshf/UMF30PGbQZfu49SNfb+rc2nosgAsLYAAAAAAAAAAAAAAAAV8w3Nvd2eBlgr5hube7s8DA8zwz+Sq7qrwI4zYwz+Sq7qrwI4TkU5hQmEVjK1kiWyRVsmRzCKaulZxL0i7tsp8Ykzmz0m7tyKf7QqWryo2pynciKcjg7DhKZ2Ku1ov8AB/6QwffV+I2hy/dx6l/6NXODj9PwffV+I2jy/dx6kaWh6tfbeqyACwtAAAAAAAAAAAAAAAABHfWpxlB8k4uL6mtP8kgA8I4R5RwhwVzpw0pYjDRSVNsa6uMoLYoTT/7klp79D5Dlwkf+jZ93SbEzw8J+tFMj8wq9hEU6USgnRrLXhw4R/UWfd0nCWH4Qvlos+xUbF+YVewh5hV7COfFDnwVayXcGM3sk5zwdjlJ6t6R2v+5x+CWa/wAFZ+X9TZ3zCr2EPMKvYRz4KufxqNYfglmv8FZ+X9THwRzT+Cs/L+ps/wCYVewh5hV7CHwVP41GuHB3glmUMbhrLMJZGFd0JSl8XSMU9r5TY/Ax0rivcgsDWtqiv7E8VoSVrFeITUpFIxDIAPb2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8" descr="data:image/jpeg;base64,/9j/4AAQSkZJRgABAQAAAQABAAD/2wCEAAkGBg0NDxAMDA0MDQ0MEA8MDgwNDhAODg0NExAXFBUQEhIYGyYeFxkkGhISHzEgIycqLC0sFSAxNTAqQTItLDABCQoKDgwOGg8PFykcHR8sKSkqLCkpLCkpKSwpKSkpKSwpKSkpKSksKSkpKSkpKSkpLCwpKSkpLCkpLCwpKSkpLP/AABEIAMwAzAMBIgACEQEDEQH/xAAcAAEAAgIDAQAAAAAAAAAAAAAAAwQBCAIGBwX/xABFEAACAgADAgkGCwcDBQAAAAAAAQIDBAURITMGEjFBUXFyc7IHFCQyUmEWIiM0NVOSk6Gi0RNEVGKBkcFD0uIlQnSx8P/EABoBAQADAQEBAAAAAAAAAAAAAAADBAUBAgb/xAAlEQEAAgEEAgEEAwAAAAAAAAAAAQIRAwQhMRIyEyMzQWEUIoH/2gAMAwEAAhEDEQA/APcQAAAAAAAAAAAAA+Bwu4R+Y06V6SxN2saIPao9Nsv5Y6/1ei5z6maZlVhap33PSEFrs2ylJvRQiudttJL3nlGZ423E2zxF28s2cVPWNVa9WqL6Fyt87bfQRal/GEOrqeMKnBHyj3YLGWYPG3Ttwtt0tLrZOU6LJP1m/Ybe1c2uq6D2mqxSSkuR7TVzO4ekXduR6h5JeHLmllmKn8pBejzk95Wlu2+eUV+C9xDo6uZ8ZV9vr5nxl6uDCZktrwAAAAAAAAAAAAAAAAAAAAAAAAYlJJavYltbfMgzpvDHPP2jeApfxVp51NPpWqw6fS1o5dEWlznm1sRl5tbxjL43CPPHjrVKDfm1LaoX1kuR3vr2qPu1fOfFmizNf/chBNFG9szlm3tMzmXQ85h6Rd22UqrJ1zjbXKULK5KcJx2SjJPVNH0c4XpFvbZRlApeWJZ3niz3zyfcM4Znh1xtI4mnSF9a9rmnFezLl/ujtprJwfzy7LsTDFU7XHZOvXRW1t7YP/D5mkbFZDnVOOorxNEuNCyOq6V0prmaeqa9xq6GrF4/bb2+v8lf2+kACwtAAAAAAAAAAAAAAAAAAAAFPNMyrwtUr7deLHYorbKc29IwiueTeiXWB8/hPnjwsFXU08Tfqqk9qrivWumvZjquttI6LxNFpq3tbcpPWU5N6ylJ87bbbLV91ls533tO63TjJPWNcV6tUP5Y6vrbbIJoqalsqOrfylXmiCwsTIJleVWzo+br0i3tsqOJdzZekW9tlbQoWnll2nmUEoHafJ5wxeWX/srZPzTESSnryU2cisXu5n7tHzHXHEinWSaWrNJyl0daaWzDaKm5TSkmmmtdm0kPKfJVw1ezLMVL40U/NpyfrQX+k30pcnuXuPVYvU26Xi8Zh9Hp6kalfKGQAe0gAAAAAAAAAAAAAAGGBic0k22kktW3sSXS2dCzTNHjbVdt83r182jycbVaPENdLTaj0R1fOfR4TZp+3k8FW/koNedTT9eWmqwy/po5e7Rc7PkzINS34V9W/wCIQTRBMsTIJleVSyvMgmWJleZFZDZ0rNl6Rb22Vki1m3zi3tsrpGdbtk3nmTQ4uBIkZ4p4yjzhWTlCSnCThODUozjslGSeqafTqe5+T7hjHMaOLY0sTTpG6C2avmsivZen9HqjxOVZPk2bXYDEQxVHrQekoN6RsrfrQfX08zSZd2248JxPTR2e6+O2J6lsmZPmcH87px1EMRTLWM1rt9aLWxxkuZp6po+mbUTnl9DE55gAB10AAAAAAAAAAA+LwjziVEVTQ15zenxG1qqa1610l0LXYudtLpL2aZnXhapXWavTSMYR2zssb0jXBc8m9EdPirJSndc077mnY09YwS9WmH8sU31tt854tbCO9scIq6VCKhHXRa7W9ZSk3rKUnzybbbfvOMyaRDMryqyhmQTJ5kEyOUNleZBYWJkEyGUNnSs1+cW9tldIs5qvl7e2yujOv2yL9y5I5pHFHNEUoZYcSKdZOYYiSJw+1wF4WSyzEcWyT80vaVq5qp8itS6OZ+7bzHu1N0ZxUotNNapp6pmtFkT0XyXcMuK45ZiZf+LOT5Yra6X70tq92zmRsbPcZ/pZvbDdZ+nb/HqpkxF6mTTbIAAAAAAAAcLLFFOUmkkm229EkuVtnM6Z5T8yxOGwsbK8O8ThVPXGVwnxZupckXsfybfre5acjZyZxDlpxGUeIxzxlqxL1VENVhINafFex4iS9qS2R6I9bMTZ52/LGn+4v7//AInF+WCL/cX9/wD8SvNolVm8S9AkyGbOhPyuQf7lL79f7TD8q8P4OX3y/wBp4mUcy7xMhmc4WcaMZcnHjGenRqtf8nCZ4sjsgmQTJ5kEyGUFnTM139vbZXRYzXf29tldGbbtkX7lyM6mDhKR4wjw58cw7Cni8fCrRSU25LjfF005dP8ABWec1ezZ+UmroWmMxCeu3vaMxD6MpkTscWpQk4yi1KMovSUZJ6pp9KZRecVdFn5Ti81q6LPwJK6N4/CamhqVnOHv/k84ZxzGjiWtLE0aRtjycbosiuh/g9h3I1ZyXhXLA4iGKw/H49b2wbSjZW/WhL3P8HozZDg3n9OYYavFUS40LFr74y54yXM09hs6N5tXnt9Bt9SbV/t2+sACdYAAAAAAivw8bE4ySaexpkoA+DPgdhG9f2Vf2I/ocfgXhPqq/sROwA5hzEOv/AvCfVV/YiQ43gdhFVY1VXqq5tfEXss7MV8w3Nvd2eFiYJiHm2F3VXdVeBCYw26q7qvwISKMs2yGZBMnkV5kMoLOm5rv7e2yuifNfnFvbZXRm37ZF+5ZbIpskZDYzlXKw4YGCnmGCjLanZBNPamuOz33B8D8JKEW6q9q9iP6HgeV/SOB72vxs2Zy/dx6kb219H0uzj6cPkfAvCfVV/YiPgXhPqq/sROwAs4XMQ6/8DMJ9VX9iP6H1MvyyvDri1xUY8uiSS/AuA66AAAAAAAAAAAAABXzDc293Z4GWCvmG5t7uzwsDzXDbqruqvAjMjGF3VXdVeBCZQszLIZkEyeZXmRSgs6Zmr9It7bK6ZPm3zi3tsrpmdbtk37llshsZI2Q2M5UrBlX0jgu9r8bNmsv3cepGsuU/SOC72vxs2ay/dx6kbm19H0mz+2sgAtLgAAAAAAAAAAAAAAAAV8w3Nvd2eFlgr5hube7s8LA81wu6q7qrwITMYXdVd1V4EJlGWbZDMgmTTIJkMoLOl5r84t7bKyZPmz9It7bKyZn27ZV45lybILGStkNjFSsOWUfSGC72vxs2by/dx6kax5P9IYLva/GzZzL93HqRt7b0fRbP7ayACyuAAAAAAAAAAAAAAAABXzDc293Z4WWCvmG5t7uzwsDzTDbqruqvAhMYbdVd1V4EJlGWdZBMrzJ5lewilBLpObv0i3tsrJljN36Rb22VUyhaOWZaOZZbIbGSNkNjFYKwlyX6QwXe1+NmzuX7uPUaw5J9IYLva/GzZ/L93HqRs7b0fQbT0WAAWVsAAAAAAAAAAAAAAAAK+Ybm3u7PCywV8w3Nvd2eFgl5pht1V3VXgRiZnDbqruqvAjEylLOsrzK9hPMr2MilFLpGbv0i3tsq6ljN36Rd22VdSjaOWbaOWWyGxkjZDYztYdrCfI/pDBd9X42bQZfu49SNXshf/UMF30PGbQZfu49SNfb+rc2nosgAsLYAAAAAAAAAAAAAAAAV8w3Nvd2eBlgr5hube7s8DA8zwz+Sq7qrwI4zYwz+Sq7qrwI4TkU5hQmEVjK1kiWyRVsmRzCKaulZxL0i7tsp8Ykzmz0m7tyKf7QqWryo2pynciKcjg7DhKZ2Ku1ov8AB/6QwffV+I2hy/dx6l/6NXODj9PwffV+I2jy/dx6kaWh6tfbeqyACwtAAAAAAAAAAAAAAAABHfWpxlB8k4uL6mtP8kgA8I4R5RwhwVzpw0pYjDRSVNsa6uMoLYoTT/7klp79D5Dlwkf+jZ93SbEzw8J+tFMj8wq9hEU6USgnRrLXhw4R/UWfd0nCWH4Qvlos+xUbF+YVewh5hV7COfFDnwVayXcGM3sk5zwdjlJ6t6R2v+5x+CWa/wAFZ+X9TZ3zCr2EPMKvYRz4KufxqNYfglmv8FZ+X9THwRzT+Cs/L+ps/wCYVewh5hV7CHwVP41GuHB3glmUMbhrLMJZGFd0JSl8XSMU9r5TY/Ax0rivcgsDWtqiv7E8VoSVrFeITUpFIxDIAPb2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TextBox 19"/>
          <p:cNvSpPr txBox="1"/>
          <p:nvPr/>
        </p:nvSpPr>
        <p:spPr>
          <a:xfrm>
            <a:off x="4932039" y="3532302"/>
            <a:ext cx="4211961" cy="1477328"/>
          </a:xfrm>
          <a:prstGeom prst="rect">
            <a:avLst/>
          </a:prstGeom>
          <a:noFill/>
        </p:spPr>
        <p:txBody>
          <a:bodyPr wrap="square" rtlCol="0">
            <a:spAutoFit/>
          </a:bodyPr>
          <a:lstStyle/>
          <a:p>
            <a:pPr marL="285750" indent="-285750">
              <a:buClr>
                <a:srgbClr val="92D050"/>
              </a:buClr>
              <a:buSzPct val="125000"/>
              <a:buFont typeface="Arial" pitchFamily="34" charset="0"/>
              <a:buChar char="•"/>
            </a:pPr>
            <a:r>
              <a:rPr lang="es-ES" dirty="0" smtClean="0"/>
              <a:t>Integración </a:t>
            </a:r>
            <a:r>
              <a:rPr lang="es-ES" b="1" dirty="0" smtClean="0"/>
              <a:t>perfecta</a:t>
            </a:r>
            <a:r>
              <a:rPr lang="es-ES" dirty="0" smtClean="0"/>
              <a:t> del software con </a:t>
            </a:r>
            <a:r>
              <a:rPr lang="es-ES" dirty="0"/>
              <a:t>el </a:t>
            </a:r>
            <a:r>
              <a:rPr lang="es-ES" dirty="0" smtClean="0"/>
              <a:t>hardware (baja fragmentación hardware).</a:t>
            </a:r>
          </a:p>
          <a:p>
            <a:pPr marL="285750" indent="-285750">
              <a:buClr>
                <a:srgbClr val="92D050"/>
              </a:buClr>
              <a:buSzPct val="125000"/>
              <a:buFont typeface="Arial" pitchFamily="34" charset="0"/>
              <a:buChar char="•"/>
            </a:pPr>
            <a:r>
              <a:rPr lang="es-ES" b="1" dirty="0" smtClean="0"/>
              <a:t>Interfaz</a:t>
            </a:r>
            <a:r>
              <a:rPr lang="es-ES" dirty="0" smtClean="0"/>
              <a:t> cuidada e intuitiva</a:t>
            </a:r>
          </a:p>
          <a:p>
            <a:pPr marL="285750" indent="-285750">
              <a:buClr>
                <a:srgbClr val="92D050"/>
              </a:buClr>
              <a:buSzPct val="125000"/>
              <a:buFont typeface="Arial" pitchFamily="34" charset="0"/>
              <a:buChar char="•"/>
            </a:pPr>
            <a:r>
              <a:rPr lang="es-ES" dirty="0" smtClean="0"/>
              <a:t>Sistema muy </a:t>
            </a:r>
            <a:r>
              <a:rPr lang="es-ES" b="1" dirty="0" smtClean="0"/>
              <a:t>seguro </a:t>
            </a:r>
            <a:r>
              <a:rPr lang="es-ES" dirty="0" smtClean="0"/>
              <a:t>(no hay virus).</a:t>
            </a:r>
            <a:endParaRPr lang="es-ES" dirty="0"/>
          </a:p>
        </p:txBody>
      </p:sp>
      <p:sp>
        <p:nvSpPr>
          <p:cNvPr id="21" name="TextBox 20"/>
          <p:cNvSpPr txBox="1"/>
          <p:nvPr/>
        </p:nvSpPr>
        <p:spPr>
          <a:xfrm>
            <a:off x="4932039" y="5135384"/>
            <a:ext cx="4211961" cy="1754326"/>
          </a:xfrm>
          <a:prstGeom prst="rect">
            <a:avLst/>
          </a:prstGeom>
          <a:noFill/>
        </p:spPr>
        <p:txBody>
          <a:bodyPr wrap="square" rtlCol="0">
            <a:spAutoFit/>
          </a:bodyPr>
          <a:lstStyle/>
          <a:p>
            <a:pPr marL="285750" indent="-285750">
              <a:buClr>
                <a:srgbClr val="FF0000"/>
              </a:buClr>
              <a:buSzPct val="125000"/>
              <a:buFont typeface="Arial" pitchFamily="34" charset="0"/>
              <a:buChar char="•"/>
            </a:pPr>
            <a:r>
              <a:rPr lang="es-ES" b="1" dirty="0" smtClean="0"/>
              <a:t>Poca o nula posibilidad </a:t>
            </a:r>
            <a:r>
              <a:rPr lang="es-ES" dirty="0" smtClean="0"/>
              <a:t>personalización </a:t>
            </a:r>
            <a:r>
              <a:rPr lang="es-ES" dirty="0"/>
              <a:t>del </a:t>
            </a:r>
            <a:r>
              <a:rPr lang="es-ES" dirty="0" smtClean="0"/>
              <a:t>terminal sin recurrir a </a:t>
            </a:r>
            <a:r>
              <a:rPr lang="es-ES" dirty="0" err="1" smtClean="0"/>
              <a:t>Jailbreak</a:t>
            </a:r>
            <a:r>
              <a:rPr lang="es-ES" dirty="0" smtClean="0"/>
              <a:t>.</a:t>
            </a:r>
          </a:p>
          <a:p>
            <a:pPr marL="285750" indent="-285750">
              <a:buClr>
                <a:srgbClr val="FF0000"/>
              </a:buClr>
              <a:buSzPct val="125000"/>
              <a:buFont typeface="Arial" pitchFamily="34" charset="0"/>
              <a:buChar char="•"/>
            </a:pPr>
            <a:r>
              <a:rPr lang="es-ES" dirty="0" smtClean="0"/>
              <a:t>Dispositivos antiguos </a:t>
            </a:r>
            <a:r>
              <a:rPr lang="es-ES" b="1" dirty="0" smtClean="0"/>
              <a:t>no actualizables.</a:t>
            </a:r>
          </a:p>
          <a:p>
            <a:pPr marL="285750" indent="-285750">
              <a:buClr>
                <a:srgbClr val="FF0000"/>
              </a:buClr>
              <a:buSzPct val="125000"/>
              <a:buFont typeface="Arial" pitchFamily="34" charset="0"/>
              <a:buChar char="•"/>
            </a:pPr>
            <a:endParaRPr lang="es-ES" dirty="0"/>
          </a:p>
        </p:txBody>
      </p:sp>
      <p:sp>
        <p:nvSpPr>
          <p:cNvPr id="22" name="TextBox 21"/>
          <p:cNvSpPr txBox="1"/>
          <p:nvPr/>
        </p:nvSpPr>
        <p:spPr>
          <a:xfrm>
            <a:off x="72009" y="3564568"/>
            <a:ext cx="4139951" cy="1754326"/>
          </a:xfrm>
          <a:prstGeom prst="rect">
            <a:avLst/>
          </a:prstGeom>
          <a:noFill/>
        </p:spPr>
        <p:txBody>
          <a:bodyPr wrap="square" rtlCol="0">
            <a:spAutoFit/>
          </a:bodyPr>
          <a:lstStyle/>
          <a:p>
            <a:pPr marL="285750" indent="-285750">
              <a:buClr>
                <a:srgbClr val="92D050"/>
              </a:buClr>
              <a:buSzPct val="125000"/>
              <a:buFont typeface="Arial" pitchFamily="34" charset="0"/>
              <a:buChar char="•"/>
            </a:pPr>
            <a:r>
              <a:rPr lang="es-ES" b="1" dirty="0" smtClean="0"/>
              <a:t>Código abierto </a:t>
            </a:r>
            <a:r>
              <a:rPr lang="es-ES" dirty="0" smtClean="0"/>
              <a:t>(</a:t>
            </a:r>
            <a:r>
              <a:rPr lang="es-ES" dirty="0" err="1" smtClean="0"/>
              <a:t>ROMs</a:t>
            </a:r>
            <a:r>
              <a:rPr lang="es-ES" dirty="0" smtClean="0"/>
              <a:t>)</a:t>
            </a:r>
          </a:p>
          <a:p>
            <a:pPr marL="285750" indent="-285750">
              <a:buClr>
                <a:srgbClr val="92D050"/>
              </a:buClr>
              <a:buSzPct val="125000"/>
              <a:buFont typeface="Arial" pitchFamily="34" charset="0"/>
              <a:buChar char="•"/>
            </a:pPr>
            <a:r>
              <a:rPr lang="es-ES" b="1" dirty="0" smtClean="0"/>
              <a:t>Personalizable</a:t>
            </a:r>
            <a:r>
              <a:rPr lang="es-ES" dirty="0" smtClean="0"/>
              <a:t> sin necesidad de altos conocimientos (</a:t>
            </a:r>
            <a:r>
              <a:rPr lang="es-ES" dirty="0" err="1" smtClean="0"/>
              <a:t>Launcher</a:t>
            </a:r>
            <a:r>
              <a:rPr lang="es-ES" dirty="0" smtClean="0"/>
              <a:t>)</a:t>
            </a:r>
          </a:p>
          <a:p>
            <a:pPr marL="285750" indent="-285750">
              <a:buClr>
                <a:srgbClr val="92D050"/>
              </a:buClr>
              <a:buSzPct val="125000"/>
              <a:buFont typeface="Arial" pitchFamily="34" charset="0"/>
              <a:buChar char="•"/>
            </a:pPr>
            <a:r>
              <a:rPr lang="es-ES" dirty="0" smtClean="0"/>
              <a:t>Estudios lo sitúan como el </a:t>
            </a:r>
            <a:r>
              <a:rPr lang="es-ES" b="1" dirty="0" smtClean="0"/>
              <a:t>más estable.</a:t>
            </a:r>
          </a:p>
          <a:p>
            <a:pPr marL="285750" indent="-285750">
              <a:buClr>
                <a:srgbClr val="92D050"/>
              </a:buClr>
              <a:buSzPct val="125000"/>
              <a:buFont typeface="Arial" pitchFamily="34" charset="0"/>
              <a:buChar char="•"/>
            </a:pPr>
            <a:endParaRPr lang="es-ES" dirty="0"/>
          </a:p>
        </p:txBody>
      </p:sp>
      <p:sp>
        <p:nvSpPr>
          <p:cNvPr id="23" name="TextBox 22"/>
          <p:cNvSpPr txBox="1"/>
          <p:nvPr/>
        </p:nvSpPr>
        <p:spPr>
          <a:xfrm>
            <a:off x="72009" y="5157192"/>
            <a:ext cx="4139951" cy="1477328"/>
          </a:xfrm>
          <a:prstGeom prst="rect">
            <a:avLst/>
          </a:prstGeom>
          <a:noFill/>
        </p:spPr>
        <p:txBody>
          <a:bodyPr wrap="square" rtlCol="0">
            <a:spAutoFit/>
          </a:bodyPr>
          <a:lstStyle/>
          <a:p>
            <a:pPr marL="285750" indent="-285750">
              <a:buClr>
                <a:srgbClr val="FF0000"/>
              </a:buClr>
              <a:buSzPct val="125000"/>
              <a:buFont typeface="Arial" pitchFamily="34" charset="0"/>
              <a:buChar char="•"/>
            </a:pPr>
            <a:r>
              <a:rPr lang="es-ES" b="1" dirty="0" smtClean="0"/>
              <a:t>Foco</a:t>
            </a:r>
            <a:r>
              <a:rPr lang="es-ES" dirty="0" smtClean="0"/>
              <a:t> </a:t>
            </a:r>
            <a:r>
              <a:rPr lang="es-ES" dirty="0"/>
              <a:t>de casi todos los </a:t>
            </a:r>
            <a:r>
              <a:rPr lang="es-ES" b="1" dirty="0"/>
              <a:t>ataques </a:t>
            </a:r>
            <a:endParaRPr lang="es-ES" b="1" dirty="0" smtClean="0"/>
          </a:p>
          <a:p>
            <a:pPr>
              <a:buClr>
                <a:srgbClr val="FF0000"/>
              </a:buClr>
              <a:buSzPct val="125000"/>
            </a:pPr>
            <a:r>
              <a:rPr lang="es-ES" b="1" dirty="0" smtClean="0"/>
              <a:t>    de malware.</a:t>
            </a:r>
          </a:p>
          <a:p>
            <a:pPr marL="285750" indent="-285750">
              <a:buClr>
                <a:srgbClr val="FF0000"/>
              </a:buClr>
              <a:buSzPct val="125000"/>
              <a:buFont typeface="Arial" pitchFamily="34" charset="0"/>
              <a:buChar char="•"/>
            </a:pPr>
            <a:r>
              <a:rPr lang="es-ES" b="1" dirty="0" smtClean="0"/>
              <a:t>Retrasos en las actualizaciones</a:t>
            </a:r>
          </a:p>
          <a:p>
            <a:pPr marL="285750" indent="-285750">
              <a:buClr>
                <a:srgbClr val="FF0000"/>
              </a:buClr>
              <a:buSzPct val="125000"/>
              <a:buFont typeface="Arial" pitchFamily="34" charset="0"/>
              <a:buChar char="•"/>
            </a:pPr>
            <a:r>
              <a:rPr lang="es-ES" b="1" dirty="0" smtClean="0"/>
              <a:t>Capas de los fabricantes</a:t>
            </a:r>
          </a:p>
          <a:p>
            <a:pPr>
              <a:buClr>
                <a:srgbClr val="FF0000"/>
              </a:buClr>
              <a:buSzPct val="125000"/>
            </a:pPr>
            <a:endParaRPr lang="es-ES" dirty="0"/>
          </a:p>
        </p:txBody>
      </p:sp>
    </p:spTree>
    <p:extLst>
      <p:ext uri="{BB962C8B-B14F-4D97-AF65-F5344CB8AC3E}">
        <p14:creationId xmlns:p14="http://schemas.microsoft.com/office/powerpoint/2010/main" val="8260298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androidzone.org/files/2012/11/Google-Play-logo-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78" y="1628800"/>
            <a:ext cx="1454994" cy="145499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051720"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13" name="TextBox 12"/>
          <p:cNvSpPr txBox="1"/>
          <p:nvPr/>
        </p:nvSpPr>
        <p:spPr>
          <a:xfrm>
            <a:off x="755576" y="1628800"/>
            <a:ext cx="7776864" cy="523220"/>
          </a:xfrm>
          <a:prstGeom prst="rect">
            <a:avLst/>
          </a:prstGeom>
          <a:noFill/>
        </p:spPr>
        <p:txBody>
          <a:bodyPr wrap="square" rtlCol="0">
            <a:spAutoFit/>
          </a:bodyPr>
          <a:lstStyle/>
          <a:p>
            <a:pPr algn="ctr"/>
            <a:r>
              <a:rPr lang="en-US" sz="2800" b="1" dirty="0" smtClean="0"/>
              <a:t>Google Play VS. </a:t>
            </a:r>
            <a:r>
              <a:rPr lang="en-US" sz="2800" b="1" dirty="0"/>
              <a:t>App Store</a:t>
            </a:r>
            <a:r>
              <a:rPr lang="en-US" sz="2800" b="1" dirty="0" smtClean="0"/>
              <a:t> </a:t>
            </a:r>
            <a:endParaRPr lang="es-ES" sz="2800" b="1" dirty="0">
              <a:latin typeface="+mn-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1484784"/>
            <a:ext cx="14763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492896"/>
            <a:ext cx="5760640" cy="331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31640" y="5826750"/>
            <a:ext cx="7272808" cy="338554"/>
          </a:xfrm>
          <a:prstGeom prst="rect">
            <a:avLst/>
          </a:prstGeom>
          <a:noFill/>
        </p:spPr>
        <p:txBody>
          <a:bodyPr wrap="square" rtlCol="0">
            <a:spAutoFit/>
          </a:bodyPr>
          <a:lstStyle/>
          <a:p>
            <a:pPr algn="ctr"/>
            <a:r>
              <a:rPr lang="es-ES" sz="1600" i="1" dirty="0" smtClean="0"/>
              <a:t>Número aproximado de aplicaciones. Enero 2013</a:t>
            </a:r>
            <a:endParaRPr lang="es-ES" sz="1600" i="1" dirty="0"/>
          </a:p>
        </p:txBody>
      </p:sp>
    </p:spTree>
    <p:extLst>
      <p:ext uri="{BB962C8B-B14F-4D97-AF65-F5344CB8AC3E}">
        <p14:creationId xmlns:p14="http://schemas.microsoft.com/office/powerpoint/2010/main" val="27228574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androidzone.org/files/2012/11/Google-Play-logo-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78" y="1628800"/>
            <a:ext cx="1454994" cy="145499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051720"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13" name="TextBox 12"/>
          <p:cNvSpPr txBox="1"/>
          <p:nvPr/>
        </p:nvSpPr>
        <p:spPr>
          <a:xfrm>
            <a:off x="755576" y="1628800"/>
            <a:ext cx="7776864" cy="523220"/>
          </a:xfrm>
          <a:prstGeom prst="rect">
            <a:avLst/>
          </a:prstGeom>
          <a:noFill/>
        </p:spPr>
        <p:txBody>
          <a:bodyPr wrap="square" rtlCol="0">
            <a:spAutoFit/>
          </a:bodyPr>
          <a:lstStyle/>
          <a:p>
            <a:pPr algn="ctr"/>
            <a:r>
              <a:rPr lang="en-US" sz="2800" b="1" dirty="0" smtClean="0"/>
              <a:t>Google Play VS. </a:t>
            </a:r>
            <a:r>
              <a:rPr lang="en-US" sz="2800" b="1" dirty="0"/>
              <a:t>App Store</a:t>
            </a:r>
            <a:r>
              <a:rPr lang="en-US" sz="2800" b="1" dirty="0" smtClean="0"/>
              <a:t> </a:t>
            </a:r>
            <a:endParaRPr lang="es-ES" sz="2800" b="1" dirty="0">
              <a:latin typeface="+mn-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1484784"/>
            <a:ext cx="14763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5426" y="3257152"/>
            <a:ext cx="8141070" cy="3477875"/>
          </a:xfrm>
          <a:prstGeom prst="rect">
            <a:avLst/>
          </a:prstGeom>
          <a:noFill/>
        </p:spPr>
        <p:txBody>
          <a:bodyPr wrap="square" rtlCol="0">
            <a:spAutoFit/>
          </a:bodyPr>
          <a:lstStyle/>
          <a:p>
            <a:r>
              <a:rPr lang="es-ES" sz="2000" dirty="0" smtClean="0">
                <a:latin typeface="+mn-lt"/>
              </a:rPr>
              <a:t>A pesar de que Google Play tiene más aplicaciones, App Store cuenta con aplicaciones y juegos de más calidad. Esto es debido a:</a:t>
            </a:r>
          </a:p>
          <a:p>
            <a:endParaRPr lang="es-ES" sz="2000" dirty="0">
              <a:latin typeface="+mn-lt"/>
            </a:endParaRPr>
          </a:p>
          <a:p>
            <a:pPr marL="800100" lvl="1" indent="-342900">
              <a:buClr>
                <a:srgbClr val="92D050"/>
              </a:buClr>
              <a:buSzPct val="125000"/>
              <a:buFont typeface="Arial" pitchFamily="34" charset="0"/>
              <a:buChar char="•"/>
            </a:pPr>
            <a:r>
              <a:rPr lang="es-ES" sz="2000" dirty="0" smtClean="0">
                <a:latin typeface="+mn-lt"/>
              </a:rPr>
              <a:t> Alta </a:t>
            </a:r>
            <a:r>
              <a:rPr lang="es-ES" sz="2000" b="1" dirty="0" smtClean="0">
                <a:latin typeface="+mn-lt"/>
              </a:rPr>
              <a:t>fragmentación de hardware </a:t>
            </a:r>
            <a:r>
              <a:rPr lang="es-ES" sz="2000" dirty="0" smtClean="0">
                <a:latin typeface="+mn-lt"/>
              </a:rPr>
              <a:t>presente en Android.</a:t>
            </a:r>
          </a:p>
          <a:p>
            <a:pPr marL="800100" lvl="1" indent="-342900">
              <a:buFont typeface="Wingdings" pitchFamily="2" charset="2"/>
              <a:buChar char="Ø"/>
            </a:pPr>
            <a:endParaRPr lang="es-ES" sz="2000" dirty="0">
              <a:latin typeface="+mn-lt"/>
            </a:endParaRPr>
          </a:p>
          <a:p>
            <a:pPr marL="2628900" lvl="5" indent="-342900">
              <a:buClr>
                <a:srgbClr val="92D050"/>
              </a:buClr>
              <a:buSzPct val="125000"/>
              <a:buFont typeface="Arial" pitchFamily="34" charset="0"/>
              <a:buChar char="•"/>
            </a:pPr>
            <a:r>
              <a:rPr lang="es-ES" sz="2000" dirty="0">
                <a:latin typeface="+mn-lt"/>
              </a:rPr>
              <a:t>Los usuarios de iOS </a:t>
            </a:r>
            <a:r>
              <a:rPr lang="es-ES" sz="2000" dirty="0" smtClean="0">
                <a:latin typeface="+mn-lt"/>
              </a:rPr>
              <a:t>están </a:t>
            </a:r>
            <a:r>
              <a:rPr lang="es-ES" sz="2000" dirty="0">
                <a:latin typeface="+mn-lt"/>
              </a:rPr>
              <a:t>más predispuestos a </a:t>
            </a:r>
            <a:r>
              <a:rPr lang="es-ES" sz="2000" b="1" dirty="0">
                <a:latin typeface="+mn-lt"/>
              </a:rPr>
              <a:t>pagar por </a:t>
            </a:r>
            <a:r>
              <a:rPr lang="es-ES" sz="2000" b="1" dirty="0" smtClean="0">
                <a:latin typeface="+mn-lt"/>
              </a:rPr>
              <a:t>aplicaciones. </a:t>
            </a:r>
            <a:r>
              <a:rPr lang="es-ES" sz="2000" dirty="0" smtClean="0">
                <a:latin typeface="+mn-lt"/>
              </a:rPr>
              <a:t>(40% iOS/20%Android)</a:t>
            </a:r>
            <a:endParaRPr lang="es-ES" sz="2000" dirty="0">
              <a:latin typeface="+mn-lt"/>
            </a:endParaRPr>
          </a:p>
          <a:p>
            <a:pPr marL="800100" lvl="1" indent="-342900">
              <a:buFont typeface="Wingdings" pitchFamily="2" charset="2"/>
              <a:buChar char="Ø"/>
            </a:pPr>
            <a:endParaRPr lang="es-ES" sz="2000" dirty="0">
              <a:latin typeface="+mn-lt"/>
            </a:endParaRPr>
          </a:p>
          <a:p>
            <a:pPr algn="ctr"/>
            <a:endParaRPr lang="es-ES" sz="2000" dirty="0" smtClean="0">
              <a:latin typeface="+mn-lt"/>
            </a:endParaRPr>
          </a:p>
          <a:p>
            <a:pPr algn="ctr"/>
            <a:endParaRPr lang="es-ES" sz="2000" dirty="0">
              <a:latin typeface="+mn-lt"/>
            </a:endParaRPr>
          </a:p>
          <a:p>
            <a:endParaRPr lang="es-ES" sz="2000" dirty="0">
              <a:latin typeface="+mn-lt"/>
            </a:endParaRPr>
          </a:p>
        </p:txBody>
      </p:sp>
      <p:pic>
        <p:nvPicPr>
          <p:cNvPr id="6148" name="Picture 4" descr="http://androidzone.org/files/2012/04/Smartphones-Android-Gama-medi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12" y="4581128"/>
            <a:ext cx="2831604" cy="223224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5802585"/>
            <a:ext cx="3905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5505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051720"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13" name="TextBox 12"/>
          <p:cNvSpPr txBox="1"/>
          <p:nvPr/>
        </p:nvSpPr>
        <p:spPr>
          <a:xfrm>
            <a:off x="683568" y="1628800"/>
            <a:ext cx="7776864" cy="523220"/>
          </a:xfrm>
          <a:prstGeom prst="rect">
            <a:avLst/>
          </a:prstGeom>
          <a:noFill/>
        </p:spPr>
        <p:txBody>
          <a:bodyPr wrap="square" rtlCol="0">
            <a:spAutoFit/>
          </a:bodyPr>
          <a:lstStyle/>
          <a:p>
            <a:pPr algn="ctr"/>
            <a:r>
              <a:rPr lang="en-US" sz="2800" b="1" dirty="0" smtClean="0"/>
              <a:t>Google Maps VS. Apple Maps </a:t>
            </a:r>
            <a:endParaRPr lang="es-ES" sz="2800" b="1" dirty="0">
              <a:latin typeface="+mn-lt"/>
            </a:endParaRPr>
          </a:p>
        </p:txBody>
      </p:sp>
      <p:pic>
        <p:nvPicPr>
          <p:cNvPr id="3076" name="Picture 4" descr="http://hitechanalogy.com/wp-content/uploads/iOS-6-Maps-App-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688" y="1484784"/>
            <a:ext cx="1222869" cy="122286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013" y="1560994"/>
            <a:ext cx="1142635" cy="11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2780928"/>
            <a:ext cx="6228692" cy="4801314"/>
          </a:xfrm>
          <a:prstGeom prst="rect">
            <a:avLst/>
          </a:prstGeom>
          <a:noFill/>
        </p:spPr>
        <p:txBody>
          <a:bodyPr wrap="square" rtlCol="0">
            <a:spAutoFit/>
          </a:bodyPr>
          <a:lstStyle/>
          <a:p>
            <a:r>
              <a:rPr lang="es-ES" dirty="0" smtClean="0"/>
              <a:t>En este apartado hay un claro ganador, </a:t>
            </a:r>
            <a:r>
              <a:rPr lang="es-ES" b="1" dirty="0" smtClean="0"/>
              <a:t>Google</a:t>
            </a:r>
            <a:r>
              <a:rPr lang="es-ES" dirty="0" smtClean="0"/>
              <a:t>. </a:t>
            </a:r>
            <a:endParaRPr lang="es-ES" dirty="0"/>
          </a:p>
          <a:p>
            <a:endParaRPr lang="es-ES" dirty="0" smtClean="0"/>
          </a:p>
          <a:p>
            <a:pPr marL="285750" indent="-285750">
              <a:buFont typeface="Wingdings" pitchFamily="2" charset="2"/>
              <a:buChar char="Ø"/>
            </a:pPr>
            <a:r>
              <a:rPr lang="es-ES" dirty="0" smtClean="0"/>
              <a:t>Google Maps utiliza los mapas de gran calidad que se llevan desarrollando por Google desde 2005.</a:t>
            </a:r>
          </a:p>
          <a:p>
            <a:endParaRPr lang="es-ES" dirty="0" smtClean="0"/>
          </a:p>
          <a:p>
            <a:pPr marL="285750" indent="-285750">
              <a:buFont typeface="Wingdings" pitchFamily="2" charset="2"/>
              <a:buChar char="Ø"/>
            </a:pPr>
            <a:r>
              <a:rPr lang="es-ES" dirty="0" smtClean="0"/>
              <a:t>En su lanzamiento, Apple Maps tuvo serios fallos en la aplicación que lo sitúan por debajo de la competencia, y como un producto que necesita madurar.</a:t>
            </a:r>
          </a:p>
          <a:p>
            <a:pPr marL="285750" indent="-285750">
              <a:buFont typeface="Wingdings" pitchFamily="2" charset="2"/>
              <a:buChar char="Ø"/>
            </a:pPr>
            <a:endParaRPr lang="es-ES" dirty="0"/>
          </a:p>
          <a:p>
            <a:pPr marL="285750" indent="-285750">
              <a:buFont typeface="Wingdings" pitchFamily="2" charset="2"/>
              <a:buChar char="Ø"/>
            </a:pPr>
            <a:r>
              <a:rPr lang="es-ES" dirty="0" smtClean="0"/>
              <a:t>Google Maps está </a:t>
            </a:r>
            <a:r>
              <a:rPr lang="es-ES" dirty="0"/>
              <a:t>perfectamente integrado con el SO y demás </a:t>
            </a:r>
            <a:r>
              <a:rPr lang="es-ES" dirty="0" smtClean="0"/>
              <a:t>servicios ofrecidos por la compañía.</a:t>
            </a:r>
          </a:p>
          <a:p>
            <a:pPr marL="285750" indent="-285750">
              <a:buFont typeface="Wingdings" pitchFamily="2" charset="2"/>
              <a:buChar char="Ø"/>
            </a:pPr>
            <a:endParaRPr lang="es-ES" dirty="0"/>
          </a:p>
          <a:p>
            <a:pPr marL="285750" indent="-285750">
              <a:buFont typeface="Wingdings" pitchFamily="2" charset="2"/>
              <a:buChar char="Ø"/>
            </a:pPr>
            <a:r>
              <a:rPr lang="es-ES" dirty="0"/>
              <a:t>La aplicación de Google Maps para iOS es mejor que el propio Apple Maps.</a:t>
            </a:r>
          </a:p>
          <a:p>
            <a:pPr marL="285750" indent="-285750">
              <a:buFont typeface="Wingdings" pitchFamily="2" charset="2"/>
              <a:buChar char="Ø"/>
            </a:pPr>
            <a:endParaRPr lang="es-ES" dirty="0"/>
          </a:p>
          <a:p>
            <a:pPr marL="285750" indent="-285750">
              <a:buFont typeface="Wingdings" pitchFamily="2" charset="2"/>
              <a:buChar char="Ø"/>
            </a:pPr>
            <a:endParaRPr lang="es-ES" dirty="0" smtClean="0"/>
          </a:p>
          <a:p>
            <a:pPr marL="285750" indent="-285750">
              <a:buFont typeface="Wingdings" pitchFamily="2" charset="2"/>
              <a:buChar char="Ø"/>
            </a:pPr>
            <a:endParaRPr lang="es-ES" dirty="0"/>
          </a:p>
        </p:txBody>
      </p:sp>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707" y="3178024"/>
            <a:ext cx="22288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83967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iOS 6 versus Android Jelly B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2275"/>
            <a:ext cx="2880885" cy="184482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051720"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13" name="TextBox 12"/>
          <p:cNvSpPr txBox="1"/>
          <p:nvPr/>
        </p:nvSpPr>
        <p:spPr>
          <a:xfrm>
            <a:off x="467544" y="1628800"/>
            <a:ext cx="7776864" cy="523220"/>
          </a:xfrm>
          <a:prstGeom prst="rect">
            <a:avLst/>
          </a:prstGeom>
          <a:noFill/>
        </p:spPr>
        <p:txBody>
          <a:bodyPr wrap="square" rtlCol="0">
            <a:spAutoFit/>
          </a:bodyPr>
          <a:lstStyle/>
          <a:p>
            <a:pPr algn="ctr"/>
            <a:r>
              <a:rPr lang="en-US" sz="2800" b="1" dirty="0" smtClean="0"/>
              <a:t>Google Now   VS.    Siri </a:t>
            </a:r>
            <a:endParaRPr lang="es-ES" sz="2800" b="1" dirty="0">
              <a:latin typeface="+mn-lt"/>
            </a:endParaRPr>
          </a:p>
        </p:txBody>
      </p:sp>
      <p:pic>
        <p:nvPicPr>
          <p:cNvPr id="7172" name="Picture 4" descr="http://cdn.inteldig.com/wp-content/uploads/2013/01/Si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783" y="1324698"/>
            <a:ext cx="16192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610448"/>
            <a:ext cx="1762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19672" y="2420888"/>
            <a:ext cx="6228692" cy="3416320"/>
          </a:xfrm>
          <a:prstGeom prst="rect">
            <a:avLst/>
          </a:prstGeom>
          <a:noFill/>
        </p:spPr>
        <p:txBody>
          <a:bodyPr wrap="square" rtlCol="0">
            <a:spAutoFit/>
          </a:bodyPr>
          <a:lstStyle/>
          <a:p>
            <a:r>
              <a:rPr lang="es-ES" dirty="0" smtClean="0"/>
              <a:t>Tanto Google como Apple han hecho un buen trabajo en sus respectivas aplicaciones.</a:t>
            </a:r>
          </a:p>
          <a:p>
            <a:endParaRPr lang="es-ES" dirty="0" smtClean="0"/>
          </a:p>
          <a:p>
            <a:r>
              <a:rPr lang="es-ES" b="1" u="sng" dirty="0" smtClean="0"/>
              <a:t>Google Now:</a:t>
            </a:r>
          </a:p>
          <a:p>
            <a:pPr marL="285750" indent="-285750">
              <a:buFont typeface="Wingdings" pitchFamily="2" charset="2"/>
              <a:buChar char="Ø"/>
            </a:pPr>
            <a:r>
              <a:rPr lang="es-ES" dirty="0" smtClean="0"/>
              <a:t>Está </a:t>
            </a:r>
            <a:r>
              <a:rPr lang="es-ES" dirty="0"/>
              <a:t>obviamente </a:t>
            </a:r>
            <a:r>
              <a:rPr lang="es-ES" b="1" dirty="0"/>
              <a:t>mejor preparado para buscar en </a:t>
            </a:r>
            <a:r>
              <a:rPr lang="es-ES" b="1" dirty="0" smtClean="0"/>
              <a:t>Google </a:t>
            </a:r>
            <a:r>
              <a:rPr lang="es-ES" dirty="0" smtClean="0"/>
              <a:t>y obtener consultas más optimizadas.</a:t>
            </a:r>
          </a:p>
          <a:p>
            <a:pPr marL="285750" indent="-285750">
              <a:buFont typeface="Wingdings" pitchFamily="2" charset="2"/>
              <a:buChar char="Ø"/>
            </a:pPr>
            <a:endParaRPr lang="es-ES" dirty="0" smtClean="0"/>
          </a:p>
          <a:p>
            <a:r>
              <a:rPr lang="es-ES" b="1" u="sng" dirty="0" smtClean="0"/>
              <a:t>Siri:</a:t>
            </a:r>
          </a:p>
          <a:p>
            <a:pPr marL="285750" indent="-285750">
              <a:buFont typeface="Wingdings" pitchFamily="2" charset="2"/>
              <a:buChar char="Ø"/>
            </a:pPr>
            <a:r>
              <a:rPr lang="es-ES" dirty="0" smtClean="0"/>
              <a:t>Es capaz de lanzar más variedad de </a:t>
            </a:r>
            <a:r>
              <a:rPr lang="es-ES" dirty="0"/>
              <a:t>aplicaciones y </a:t>
            </a:r>
            <a:r>
              <a:rPr lang="es-ES" b="1" dirty="0" smtClean="0"/>
              <a:t>interpreta mejor las peticiones del usuario</a:t>
            </a:r>
            <a:r>
              <a:rPr lang="es-ES" dirty="0" smtClean="0"/>
              <a:t>.</a:t>
            </a:r>
          </a:p>
          <a:p>
            <a:endParaRPr lang="es-ES" dirty="0" smtClean="0"/>
          </a:p>
          <a:p>
            <a:pPr marL="285750" indent="-285750">
              <a:buFont typeface="Wingdings" pitchFamily="2" charset="2"/>
              <a:buChar char="Ø"/>
            </a:pPr>
            <a:endParaRPr lang="es-ES" dirty="0"/>
          </a:p>
        </p:txBody>
      </p:sp>
      <p:pic>
        <p:nvPicPr>
          <p:cNvPr id="7180" name="Picture 12" descr="http://www.techapna.com/wp-content/uploads/2012/10/Siri-What-can-I-help-you-wit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5508" y="5181600"/>
            <a:ext cx="34385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1115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827584" y="2132856"/>
            <a:ext cx="3456384" cy="424847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 sz="2000" dirty="0" smtClean="0"/>
              <a:t>Hemos realizado una </a:t>
            </a:r>
            <a:r>
              <a:rPr lang="es-ES" sz="2000" b="1" dirty="0" smtClean="0">
                <a:hlinkClick r:id="rId2"/>
              </a:rPr>
              <a:t>encuesta</a:t>
            </a:r>
            <a:r>
              <a:rPr lang="es-ES" sz="2000" dirty="0" smtClean="0">
                <a:hlinkClick r:id="rId2"/>
              </a:rPr>
              <a:t> </a:t>
            </a:r>
            <a:r>
              <a:rPr lang="es-ES" sz="2000" dirty="0" smtClean="0"/>
              <a:t>para valorar también otros aspectos no tan técnicos, con el fin de averiguar si los usuarios miran las prestaciones técnicas o influyen otros factores</a:t>
            </a:r>
          </a:p>
          <a:p>
            <a:pPr>
              <a:buClr>
                <a:schemeClr val="accent3"/>
              </a:buClr>
              <a:defRPr/>
            </a:pPr>
            <a:endParaRPr lang="es-ES_tradnl" sz="2000" dirty="0"/>
          </a:p>
          <a:p>
            <a:pPr>
              <a:buClr>
                <a:schemeClr val="accent3"/>
              </a:buClr>
              <a:defRPr/>
            </a:pPr>
            <a:r>
              <a:rPr lang="es-ES_tradnl" sz="2000" dirty="0" smtClean="0"/>
              <a:t>En dicha encuesta han participado </a:t>
            </a:r>
            <a:r>
              <a:rPr lang="es-ES_tradnl" sz="2000" b="1" dirty="0" smtClean="0"/>
              <a:t>47 personas</a:t>
            </a:r>
            <a:r>
              <a:rPr lang="es-ES_tradnl" sz="2000" dirty="0" smtClean="0"/>
              <a:t>.</a:t>
            </a:r>
            <a:endParaRPr lang="es-ES" sz="2000" dirty="0" smtClean="0"/>
          </a:p>
          <a:p>
            <a:pPr>
              <a:buClr>
                <a:schemeClr val="accent3"/>
              </a:buClr>
              <a:defRPr/>
            </a:pPr>
            <a:endParaRPr lang="es-ES_tradnl" sz="2000" dirty="0" smtClean="0"/>
          </a:p>
          <a:p>
            <a:pPr>
              <a:buClr>
                <a:schemeClr val="accent3"/>
              </a:buClr>
              <a:defRPr/>
            </a:pPr>
            <a:r>
              <a:rPr lang="es-ES_tradnl" sz="2000" dirty="0" smtClean="0"/>
              <a:t>Se ha promocionado la encuesta por Facebook, Twitter y </a:t>
            </a:r>
            <a:r>
              <a:rPr lang="es-ES_tradnl" sz="2000" dirty="0"/>
              <a:t>W</a:t>
            </a:r>
            <a:r>
              <a:rPr lang="es-ES_tradnl" sz="2000" dirty="0" smtClean="0"/>
              <a:t>hatsapp</a:t>
            </a:r>
            <a:endParaRPr lang="es-ES" sz="2000"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420888"/>
            <a:ext cx="4211824" cy="3272938"/>
          </a:xfrm>
          <a:prstGeom prst="rect">
            <a:avLst/>
          </a:prstGeom>
        </p:spPr>
      </p:pic>
      <p:sp>
        <p:nvSpPr>
          <p:cNvPr id="8" name="3 Marcador de contenido"/>
          <p:cNvSpPr txBox="1">
            <a:spLocks/>
          </p:cNvSpPr>
          <p:nvPr/>
        </p:nvSpPr>
        <p:spPr>
          <a:xfrm>
            <a:off x="4427984" y="2132856"/>
            <a:ext cx="4164680" cy="1584176"/>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lgn="ctr">
              <a:buClr>
                <a:schemeClr val="accent3"/>
              </a:buClr>
              <a:defRPr/>
            </a:pPr>
            <a:endParaRPr lang="es-ES" sz="2400" b="1" dirty="0" smtClean="0">
              <a:solidFill>
                <a:srgbClr val="FF0000"/>
              </a:solidFill>
            </a:endParaRPr>
          </a:p>
        </p:txBody>
      </p:sp>
    </p:spTree>
    <p:extLst>
      <p:ext uri="{BB962C8B-B14F-4D97-AF65-F5344CB8AC3E}">
        <p14:creationId xmlns:p14="http://schemas.microsoft.com/office/powerpoint/2010/main" val="71616091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770096"/>
            <a:ext cx="6353175" cy="36576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¿Hay mucha gente que dispone ya de uno de esto </a:t>
            </a:r>
            <a:r>
              <a:rPr lang="es-ES_tradnl" sz="2000" b="1" dirty="0" err="1" smtClean="0"/>
              <a:t>tablet</a:t>
            </a:r>
            <a:r>
              <a:rPr lang="es-ES_tradnl" sz="2000" b="1" dirty="0"/>
              <a:t> </a:t>
            </a:r>
            <a:r>
              <a:rPr lang="es-ES_tradnl" sz="2000" b="1" dirty="0" smtClean="0"/>
              <a:t>líderes en el mercado?</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3" name="3 Marcador de contenido"/>
          <p:cNvSpPr txBox="1">
            <a:spLocks/>
          </p:cNvSpPr>
          <p:nvPr/>
        </p:nvSpPr>
        <p:spPr>
          <a:xfrm>
            <a:off x="691952" y="3068960"/>
            <a:ext cx="3015952" cy="337599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Con esta pregunta buscábamos conocer, de una franja de la población, cuántas personas disponen ya de uno de estos dispositivos.</a:t>
            </a:r>
          </a:p>
          <a:p>
            <a:pPr>
              <a:buClr>
                <a:schemeClr val="accent3"/>
              </a:buClr>
              <a:defRPr/>
            </a:pPr>
            <a:endParaRPr lang="es-ES_tradnl" sz="2000" dirty="0"/>
          </a:p>
          <a:p>
            <a:pPr>
              <a:buClr>
                <a:schemeClr val="accent3"/>
              </a:buClr>
              <a:defRPr/>
            </a:pPr>
            <a:r>
              <a:rPr lang="es-ES_tradnl" sz="2000" dirty="0" smtClean="0"/>
              <a:t>De las 47 personas que han contestado a la encuesta,  </a:t>
            </a:r>
            <a:r>
              <a:rPr lang="es-ES_tradnl" sz="2000" b="1" dirty="0" smtClean="0"/>
              <a:t>10</a:t>
            </a:r>
            <a:r>
              <a:rPr lang="es-ES_tradnl" sz="2000" dirty="0" smtClean="0"/>
              <a:t> tienen uno de estos </a:t>
            </a:r>
            <a:r>
              <a:rPr lang="es-ES_tradnl" sz="2000" dirty="0" err="1" smtClean="0"/>
              <a:t>tablet</a:t>
            </a:r>
            <a:r>
              <a:rPr lang="es-ES_tradnl" sz="2000" dirty="0" smtClean="0"/>
              <a:t>.</a:t>
            </a:r>
            <a:endParaRPr lang="es-ES" sz="2000" dirty="0" smtClean="0"/>
          </a:p>
        </p:txBody>
      </p:sp>
    </p:spTree>
    <p:extLst>
      <p:ext uri="{BB962C8B-B14F-4D97-AF65-F5344CB8AC3E}">
        <p14:creationId xmlns:p14="http://schemas.microsoft.com/office/powerpoint/2010/main" val="339588445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¿Cuál de las dos </a:t>
            </a:r>
            <a:r>
              <a:rPr lang="es-ES_tradnl" sz="2000" b="1" dirty="0" err="1" smtClean="0"/>
              <a:t>tablets</a:t>
            </a:r>
            <a:r>
              <a:rPr lang="es-ES_tradnl" sz="2000" b="1" dirty="0" smtClean="0"/>
              <a:t> estudiadas se ha vendido más?</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752643"/>
            <a:ext cx="6553103" cy="3772701"/>
          </a:xfrm>
          <a:prstGeom prst="rect">
            <a:avLst/>
          </a:prstGeom>
        </p:spPr>
      </p:pic>
      <p:sp>
        <p:nvSpPr>
          <p:cNvPr id="13" name="3 Marcador de contenido"/>
          <p:cNvSpPr txBox="1">
            <a:spLocks/>
          </p:cNvSpPr>
          <p:nvPr/>
        </p:nvSpPr>
        <p:spPr>
          <a:xfrm>
            <a:off x="691952" y="3068960"/>
            <a:ext cx="3015952" cy="337599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Dentro de las personas que han contestado que tienen uno de estos </a:t>
            </a:r>
            <a:r>
              <a:rPr lang="es-ES_tradnl" sz="2000" dirty="0" err="1" smtClean="0"/>
              <a:t>tablet</a:t>
            </a:r>
            <a:r>
              <a:rPr lang="es-ES_tradnl" sz="2000" dirty="0" smtClean="0"/>
              <a:t>, queremos conocer cuál de los dos es el más extendido, el que más se ha vendido.</a:t>
            </a:r>
          </a:p>
          <a:p>
            <a:pPr>
              <a:buClr>
                <a:schemeClr val="accent3"/>
              </a:buClr>
              <a:defRPr/>
            </a:pPr>
            <a:endParaRPr lang="es-ES_tradnl" sz="2000" dirty="0"/>
          </a:p>
        </p:txBody>
      </p:sp>
    </p:spTree>
    <p:extLst>
      <p:ext uri="{BB962C8B-B14F-4D97-AF65-F5344CB8AC3E}">
        <p14:creationId xmlns:p14="http://schemas.microsoft.com/office/powerpoint/2010/main" val="157569084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636912"/>
            <a:ext cx="6353175" cy="36576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Las personas que tienen uno de estos </a:t>
            </a:r>
            <a:r>
              <a:rPr lang="es-ES_tradnl" sz="2000" b="1" dirty="0" err="1" smtClean="0"/>
              <a:t>tablets</a:t>
            </a:r>
            <a:r>
              <a:rPr lang="es-ES_tradnl" sz="2000" b="1" dirty="0" smtClean="0"/>
              <a:t>, ¿Están contentas con el producto adquirido?</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3" name="3 Marcador de contenido"/>
          <p:cNvSpPr txBox="1">
            <a:spLocks/>
          </p:cNvSpPr>
          <p:nvPr/>
        </p:nvSpPr>
        <p:spPr>
          <a:xfrm>
            <a:off x="691952" y="3068960"/>
            <a:ext cx="3015952" cy="337599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En una escala entre 1 y 5, siendo 1 lo mínimo y 5 lo máximo, valoramos si estos dispositivos cumplen con las exigencias de los usuarios.</a:t>
            </a:r>
          </a:p>
          <a:p>
            <a:pPr>
              <a:buClr>
                <a:schemeClr val="accent3"/>
              </a:buClr>
              <a:defRPr/>
            </a:pPr>
            <a:endParaRPr lang="es-ES_tradnl" sz="2000" dirty="0"/>
          </a:p>
          <a:p>
            <a:pPr>
              <a:buClr>
                <a:schemeClr val="accent3"/>
              </a:buClr>
              <a:defRPr/>
            </a:pPr>
            <a:r>
              <a:rPr lang="es-ES_tradnl" sz="2000" dirty="0" smtClean="0"/>
              <a:t>De las 10 personas que tienen uno de estos </a:t>
            </a:r>
            <a:r>
              <a:rPr lang="es-ES_tradnl" sz="2000" dirty="0" err="1" smtClean="0"/>
              <a:t>tablet</a:t>
            </a:r>
            <a:r>
              <a:rPr lang="es-ES_tradnl" sz="2000" dirty="0" smtClean="0"/>
              <a:t>, 5 </a:t>
            </a:r>
            <a:r>
              <a:rPr lang="es-ES_tradnl" sz="2000" dirty="0" err="1" smtClean="0"/>
              <a:t>puntaron</a:t>
            </a:r>
            <a:r>
              <a:rPr lang="es-ES_tradnl" sz="2000" dirty="0" smtClean="0"/>
              <a:t> con “4” y 5 </a:t>
            </a:r>
            <a:r>
              <a:rPr lang="es-ES_tradnl" sz="2000" dirty="0" err="1" smtClean="0"/>
              <a:t>puntaron</a:t>
            </a:r>
            <a:r>
              <a:rPr lang="es-ES_tradnl" sz="2000" dirty="0" smtClean="0"/>
              <a:t> con “5”.</a:t>
            </a:r>
            <a:endParaRPr lang="es-ES_tradnl" sz="2000" dirty="0"/>
          </a:p>
        </p:txBody>
      </p:sp>
    </p:spTree>
    <p:extLst>
      <p:ext uri="{BB962C8B-B14F-4D97-AF65-F5344CB8AC3E}">
        <p14:creationId xmlns:p14="http://schemas.microsoft.com/office/powerpoint/2010/main" val="42937452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¿Qué factor es el más importante a la hora de elegir un </a:t>
            </a:r>
            <a:r>
              <a:rPr lang="es-ES_tradnl" sz="2000" b="1" dirty="0" err="1" smtClean="0"/>
              <a:t>tablet</a:t>
            </a:r>
            <a:r>
              <a:rPr lang="es-ES_tradnl" sz="2000" b="1" dirty="0" smtClean="0"/>
              <a:t>?</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3" name="3 Marcador de contenido"/>
          <p:cNvSpPr txBox="1">
            <a:spLocks/>
          </p:cNvSpPr>
          <p:nvPr/>
        </p:nvSpPr>
        <p:spPr>
          <a:xfrm>
            <a:off x="2374056" y="2791360"/>
            <a:ext cx="4672136" cy="115212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Vemos que los factores que se repiten son: </a:t>
            </a:r>
          </a:p>
          <a:p>
            <a:pPr marL="342900" indent="-342900">
              <a:buClr>
                <a:schemeClr val="accent3"/>
              </a:buClr>
              <a:buFont typeface="Wingdings" pitchFamily="2" charset="2"/>
              <a:buChar char="ü"/>
              <a:defRPr/>
            </a:pPr>
            <a:r>
              <a:rPr lang="es-ES_tradnl" sz="2000" b="1" i="1" dirty="0" smtClean="0"/>
              <a:t>La marca</a:t>
            </a:r>
          </a:p>
          <a:p>
            <a:pPr marL="342900" indent="-342900">
              <a:buClr>
                <a:schemeClr val="accent3"/>
              </a:buClr>
              <a:buFont typeface="Wingdings" pitchFamily="2" charset="2"/>
              <a:buChar char="ü"/>
              <a:defRPr/>
            </a:pPr>
            <a:r>
              <a:rPr lang="es-ES_tradnl" sz="2000" b="1" i="1" dirty="0" smtClean="0"/>
              <a:t>Relación Precio/Calidad/Prestaciones</a:t>
            </a:r>
            <a:endParaRPr lang="es-ES_tradnl" sz="2000" b="1" i="1" dirty="0"/>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0" y="4221088"/>
            <a:ext cx="8659951" cy="2304256"/>
          </a:xfrm>
          <a:prstGeom prst="rect">
            <a:avLst/>
          </a:prstGeom>
        </p:spPr>
      </p:pic>
    </p:spTree>
    <p:extLst>
      <p:ext uri="{BB962C8B-B14F-4D97-AF65-F5344CB8AC3E}">
        <p14:creationId xmlns:p14="http://schemas.microsoft.com/office/powerpoint/2010/main" val="26027616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390321336"/>
              </p:ext>
            </p:extLst>
          </p:nvPr>
        </p:nvGraphicFramePr>
        <p:xfrm>
          <a:off x="1619672" y="202929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p:cNvSpPr txBox="1">
            <a:spLocks/>
          </p:cNvSpPr>
          <p:nvPr/>
        </p:nvSpPr>
        <p:spPr bwMode="auto">
          <a:xfrm>
            <a:off x="0" y="476672"/>
            <a:ext cx="9144000" cy="864096"/>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b="1" cap="small" noProof="0" dirty="0" smtClean="0">
                <a:solidFill>
                  <a:schemeClr val="bg1"/>
                </a:solidFill>
                <a:latin typeface="+mj-lt"/>
                <a:ea typeface="+mj-ea"/>
                <a:cs typeface="+mj-cs"/>
              </a:rPr>
              <a:t>Í</a:t>
            </a:r>
            <a:r>
              <a:rPr kumimoji="0" lang="en-US" sz="4000" b="1" i="0" strike="noStrike" kern="1200" cap="small" spc="0" normalizeH="0" baseline="0" noProof="0" dirty="0" smtClean="0">
                <a:ln>
                  <a:noFill/>
                </a:ln>
                <a:solidFill>
                  <a:schemeClr val="bg1"/>
                </a:solidFill>
                <a:effectLst/>
                <a:uLnTx/>
                <a:uFillTx/>
                <a:latin typeface="+mj-lt"/>
                <a:ea typeface="+mj-ea"/>
                <a:cs typeface="+mj-cs"/>
              </a:rPr>
              <a:t>ndice</a:t>
            </a:r>
            <a:endParaRPr kumimoji="0" lang="es-ES" sz="4000" b="1" i="0"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2475F3CE-A981-3D48-8C37-C8A40DCF688B}"/>
                                            </p:graphicEl>
                                          </p:spTgt>
                                        </p:tgtEl>
                                        <p:attrNameLst>
                                          <p:attrName>style.visibility</p:attrName>
                                        </p:attrNameLst>
                                      </p:cBhvr>
                                      <p:to>
                                        <p:strVal val="visible"/>
                                      </p:to>
                                    </p:set>
                                    <p:animEffect transition="in" filter="fade">
                                      <p:cBhvr>
                                        <p:cTn id="7" dur="1000"/>
                                        <p:tgtEl>
                                          <p:spTgt spid="2">
                                            <p:graphicEl>
                                              <a:dgm id="{2475F3CE-A981-3D48-8C37-C8A40DCF688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CE8C8D34-FE2A-7B46-8FB5-CD486798E4DA}"/>
                                            </p:graphicEl>
                                          </p:spTgt>
                                        </p:tgtEl>
                                        <p:attrNameLst>
                                          <p:attrName>style.visibility</p:attrName>
                                        </p:attrNameLst>
                                      </p:cBhvr>
                                      <p:to>
                                        <p:strVal val="visible"/>
                                      </p:to>
                                    </p:set>
                                    <p:animEffect transition="in" filter="fade">
                                      <p:cBhvr>
                                        <p:cTn id="12" dur="1000"/>
                                        <p:tgtEl>
                                          <p:spTgt spid="2">
                                            <p:graphicEl>
                                              <a:dgm id="{CE8C8D34-FE2A-7B46-8FB5-CD486798E4D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E31BD63F-4BFA-764B-BDBB-640F945FAC0B}"/>
                                            </p:graphicEl>
                                          </p:spTgt>
                                        </p:tgtEl>
                                        <p:attrNameLst>
                                          <p:attrName>style.visibility</p:attrName>
                                        </p:attrNameLst>
                                      </p:cBhvr>
                                      <p:to>
                                        <p:strVal val="visible"/>
                                      </p:to>
                                    </p:set>
                                    <p:animEffect transition="in" filter="fade">
                                      <p:cBhvr>
                                        <p:cTn id="17" dur="1000"/>
                                        <p:tgtEl>
                                          <p:spTgt spid="2">
                                            <p:graphicEl>
                                              <a:dgm id="{E31BD63F-4BFA-764B-BDBB-640F945FAC0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05F09130-B574-7546-99F9-C9D1A26FCA13}"/>
                                            </p:graphicEl>
                                          </p:spTgt>
                                        </p:tgtEl>
                                        <p:attrNameLst>
                                          <p:attrName>style.visibility</p:attrName>
                                        </p:attrNameLst>
                                      </p:cBhvr>
                                      <p:to>
                                        <p:strVal val="visible"/>
                                      </p:to>
                                    </p:set>
                                    <p:animEffect transition="in" filter="fade">
                                      <p:cBhvr>
                                        <p:cTn id="22" dur="1000"/>
                                        <p:tgtEl>
                                          <p:spTgt spid="2">
                                            <p:graphicEl>
                                              <a:dgm id="{05F09130-B574-7546-99F9-C9D1A26FCA1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396044"/>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Fidelidad al producto adquirido</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36" y="3751804"/>
            <a:ext cx="5192811" cy="2989564"/>
          </a:xfrm>
          <a:prstGeom prst="rect">
            <a:avLst/>
          </a:prstGeom>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96" y="3751804"/>
            <a:ext cx="5192810" cy="2989564"/>
          </a:xfrm>
          <a:prstGeom prst="rect">
            <a:avLst/>
          </a:prstGeom>
        </p:spPr>
      </p:pic>
      <p:sp>
        <p:nvSpPr>
          <p:cNvPr id="14" name="3 Marcador de contenido"/>
          <p:cNvSpPr txBox="1">
            <a:spLocks/>
          </p:cNvSpPr>
          <p:nvPr/>
        </p:nvSpPr>
        <p:spPr>
          <a:xfrm>
            <a:off x="539552" y="2577646"/>
            <a:ext cx="8064896" cy="92495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Dependiendo del producto que disponen, se les ha preguntado si se cambiarían a la competencia. Llama la atención que nadie, ni unos ni otros, se cambiarían creyendo que el otro dispositivo sea claramente mejor.</a:t>
            </a:r>
            <a:endParaRPr lang="es-ES" sz="2000" dirty="0" smtClean="0"/>
          </a:p>
        </p:txBody>
      </p:sp>
    </p:spTree>
    <p:extLst>
      <p:ext uri="{BB962C8B-B14F-4D97-AF65-F5344CB8AC3E}">
        <p14:creationId xmlns:p14="http://schemas.microsoft.com/office/powerpoint/2010/main" val="119887512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787352"/>
            <a:ext cx="6353175" cy="36576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¿Qué dispositivo está mas extendido, es más conocido?</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3" name="3 Marcador de contenido"/>
          <p:cNvSpPr txBox="1">
            <a:spLocks/>
          </p:cNvSpPr>
          <p:nvPr/>
        </p:nvSpPr>
        <p:spPr>
          <a:xfrm>
            <a:off x="691952" y="3068960"/>
            <a:ext cx="3015952" cy="337599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En este aspecto, el </a:t>
            </a:r>
            <a:r>
              <a:rPr lang="es-ES_tradnl" sz="2000" dirty="0" err="1" smtClean="0"/>
              <a:t>Ipad</a:t>
            </a:r>
            <a:r>
              <a:rPr lang="es-ES_tradnl" sz="2000" dirty="0" smtClean="0"/>
              <a:t> es un referente. </a:t>
            </a:r>
          </a:p>
          <a:p>
            <a:pPr>
              <a:buClr>
                <a:schemeClr val="accent3"/>
              </a:buClr>
              <a:defRPr/>
            </a:pPr>
            <a:endParaRPr lang="es-ES_tradnl" sz="2000" dirty="0" smtClean="0"/>
          </a:p>
          <a:p>
            <a:pPr>
              <a:buClr>
                <a:schemeClr val="accent3"/>
              </a:buClr>
              <a:defRPr/>
            </a:pPr>
            <a:r>
              <a:rPr lang="es-ES_tradnl" sz="2000" dirty="0" smtClean="0"/>
              <a:t>Por lo datos recogidos, tres cuartas partes de los 47 encuestados conocen el </a:t>
            </a:r>
            <a:r>
              <a:rPr lang="es-ES_tradnl" sz="2000" dirty="0" err="1" smtClean="0"/>
              <a:t>Ipad</a:t>
            </a:r>
            <a:r>
              <a:rPr lang="es-ES_tradnl" sz="2000" dirty="0" smtClean="0"/>
              <a:t>. Sin embargo, hay muy poca gente que conoce el </a:t>
            </a:r>
            <a:r>
              <a:rPr lang="es-ES_tradnl" sz="2000" dirty="0" err="1" smtClean="0"/>
              <a:t>Nexus</a:t>
            </a:r>
            <a:r>
              <a:rPr lang="es-ES_tradnl" sz="2000" dirty="0" smtClean="0"/>
              <a:t> 10.</a:t>
            </a:r>
            <a:endParaRPr lang="es-ES_tradnl" sz="2000" dirty="0"/>
          </a:p>
        </p:txBody>
      </p:sp>
    </p:spTree>
    <p:extLst>
      <p:ext uri="{BB962C8B-B14F-4D97-AF65-F5344CB8AC3E}">
        <p14:creationId xmlns:p14="http://schemas.microsoft.com/office/powerpoint/2010/main" val="305794633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¿Cuáles son las fortalezas y las debilidades de estos dispositivos?</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554016"/>
            <a:ext cx="6692126" cy="4093534"/>
          </a:xfrm>
          <a:prstGeom prst="rect">
            <a:avLst/>
          </a:prstGeom>
        </p:spPr>
      </p:pic>
      <p:sp>
        <p:nvSpPr>
          <p:cNvPr id="14" name="3 Marcador de contenido"/>
          <p:cNvSpPr txBox="1">
            <a:spLocks/>
          </p:cNvSpPr>
          <p:nvPr/>
        </p:nvSpPr>
        <p:spPr>
          <a:xfrm>
            <a:off x="251520" y="3901244"/>
            <a:ext cx="3015952" cy="1687996"/>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Estos son los factores que más y menos gustan a la gente de estos dos dispositivos respecto a los que ofrece la competencia</a:t>
            </a:r>
            <a:endParaRPr lang="es-ES_tradnl" sz="2000" dirty="0"/>
          </a:p>
        </p:txBody>
      </p:sp>
    </p:spTree>
    <p:extLst>
      <p:ext uri="{BB962C8B-B14F-4D97-AF65-F5344CB8AC3E}">
        <p14:creationId xmlns:p14="http://schemas.microsoft.com/office/powerpoint/2010/main" val="79739577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922" y="2528900"/>
            <a:ext cx="6353175" cy="38862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¿Cuál es el preferido por los encuestados?</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4" name="3 Marcador de contenido"/>
          <p:cNvSpPr txBox="1">
            <a:spLocks/>
          </p:cNvSpPr>
          <p:nvPr/>
        </p:nvSpPr>
        <p:spPr>
          <a:xfrm>
            <a:off x="251520" y="3901244"/>
            <a:ext cx="3015952" cy="197602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Esta es una de las preguntas más relevantes.</a:t>
            </a:r>
          </a:p>
          <a:p>
            <a:pPr>
              <a:buClr>
                <a:schemeClr val="accent3"/>
              </a:buClr>
              <a:defRPr/>
            </a:pPr>
            <a:endParaRPr lang="es-ES_tradnl" sz="2000" dirty="0"/>
          </a:p>
          <a:p>
            <a:pPr>
              <a:buClr>
                <a:schemeClr val="accent3"/>
              </a:buClr>
              <a:defRPr/>
            </a:pPr>
            <a:r>
              <a:rPr lang="es-ES_tradnl" sz="2000" dirty="0" smtClean="0"/>
              <a:t>Omitiendo el factor precio, el </a:t>
            </a:r>
            <a:r>
              <a:rPr lang="es-ES_tradnl" sz="2000" b="1" dirty="0" smtClean="0"/>
              <a:t>Ipad es el preferido.</a:t>
            </a:r>
            <a:endParaRPr lang="es-ES_tradnl" sz="2000" b="1" dirty="0"/>
          </a:p>
        </p:txBody>
      </p:sp>
    </p:spTree>
    <p:extLst>
      <p:ext uri="{BB962C8B-B14F-4D97-AF65-F5344CB8AC3E}">
        <p14:creationId xmlns:p14="http://schemas.microsoft.com/office/powerpoint/2010/main" val="244255742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924944"/>
            <a:ext cx="6353175" cy="36576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¿Cuál es el preferido por los encuestados?</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4" name="3 Marcador de contenido"/>
          <p:cNvSpPr txBox="1">
            <a:spLocks/>
          </p:cNvSpPr>
          <p:nvPr/>
        </p:nvSpPr>
        <p:spPr>
          <a:xfrm>
            <a:off x="1047800" y="3117658"/>
            <a:ext cx="3015952" cy="327217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Para la mitad de los encuestados, el SO preferido es </a:t>
            </a:r>
            <a:r>
              <a:rPr lang="es-ES_tradnl" sz="2000" dirty="0" err="1" smtClean="0"/>
              <a:t>Android</a:t>
            </a:r>
            <a:r>
              <a:rPr lang="es-ES_tradnl" sz="2000" dirty="0" smtClean="0"/>
              <a:t> de Google. </a:t>
            </a:r>
          </a:p>
          <a:p>
            <a:pPr>
              <a:buClr>
                <a:schemeClr val="accent3"/>
              </a:buClr>
              <a:defRPr/>
            </a:pPr>
            <a:endParaRPr lang="es-ES_tradnl" sz="2000" b="1" dirty="0"/>
          </a:p>
          <a:p>
            <a:pPr>
              <a:buClr>
                <a:schemeClr val="accent3"/>
              </a:buClr>
              <a:defRPr/>
            </a:pPr>
            <a:r>
              <a:rPr lang="es-ES_tradnl" sz="2000" dirty="0" smtClean="0"/>
              <a:t>Teniendo en cuenta los resultados de la pregunta anterior, quizá </a:t>
            </a:r>
            <a:r>
              <a:rPr lang="es-ES_tradnl" sz="2000" b="1" dirty="0" smtClean="0"/>
              <a:t>el dispositivo preferido es un Ipad con SO Android.</a:t>
            </a:r>
            <a:endParaRPr lang="es-ES_tradnl" sz="2000" b="1" dirty="0"/>
          </a:p>
        </p:txBody>
      </p:sp>
    </p:spTree>
    <p:extLst>
      <p:ext uri="{BB962C8B-B14F-4D97-AF65-F5344CB8AC3E}">
        <p14:creationId xmlns:p14="http://schemas.microsoft.com/office/powerpoint/2010/main" val="349533928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482303"/>
            <a:ext cx="6353175" cy="3886200"/>
          </a:xfrm>
          <a:prstGeom prst="rect">
            <a:avLst/>
          </a:prstGeom>
        </p:spPr>
      </p:pic>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El precio, ¿es tan relevante?</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4" name="3 Marcador de contenido"/>
          <p:cNvSpPr txBox="1">
            <a:spLocks/>
          </p:cNvSpPr>
          <p:nvPr/>
        </p:nvSpPr>
        <p:spPr>
          <a:xfrm>
            <a:off x="475928" y="3325180"/>
            <a:ext cx="3015952" cy="327217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Aunque, cómo veremos en las siguientes preguntas, el precio es un aspecto a mejorar (sobre todo en </a:t>
            </a:r>
            <a:r>
              <a:rPr lang="es-ES_tradnl" sz="2000" dirty="0" err="1" smtClean="0"/>
              <a:t>Ipad</a:t>
            </a:r>
            <a:r>
              <a:rPr lang="es-ES_tradnl" sz="2000" dirty="0" smtClean="0"/>
              <a:t>), los resultados reflejan que a la hora de hacer un desembolso grande, se miran las prestaciones y el precio prácticamente por igual.</a:t>
            </a:r>
            <a:endParaRPr lang="es-ES_tradnl" sz="2000" b="1" dirty="0"/>
          </a:p>
        </p:txBody>
      </p:sp>
    </p:spTree>
    <p:extLst>
      <p:ext uri="{BB962C8B-B14F-4D97-AF65-F5344CB8AC3E}">
        <p14:creationId xmlns:p14="http://schemas.microsoft.com/office/powerpoint/2010/main" val="162617493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¿Qué debería mejorarse en </a:t>
            </a:r>
            <a:r>
              <a:rPr lang="es-ES_tradnl" sz="2000" b="1" dirty="0" err="1" smtClean="0"/>
              <a:t>Ipad</a:t>
            </a:r>
            <a:r>
              <a:rPr lang="es-ES_tradnl" sz="2000" b="1" dirty="0" smtClean="0"/>
              <a:t>?</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565" y="3104472"/>
            <a:ext cx="5253208" cy="3024336"/>
          </a:xfrm>
          <a:prstGeom prst="rect">
            <a:avLst/>
          </a:prstGeom>
        </p:spPr>
      </p:pic>
      <p:sp>
        <p:nvSpPr>
          <p:cNvPr id="13" name="3 Marcador de contenido"/>
          <p:cNvSpPr txBox="1">
            <a:spLocks/>
          </p:cNvSpPr>
          <p:nvPr/>
        </p:nvSpPr>
        <p:spPr>
          <a:xfrm>
            <a:off x="475928" y="2856636"/>
            <a:ext cx="3015952" cy="327217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En este dispositivo, hay un factor que claramente destaca sobre el resto: el </a:t>
            </a:r>
            <a:r>
              <a:rPr lang="es-ES_tradnl" sz="2000" b="1" dirty="0" smtClean="0"/>
              <a:t>precio</a:t>
            </a:r>
            <a:r>
              <a:rPr lang="es-ES_tradnl" sz="2000" dirty="0" smtClean="0"/>
              <a:t>.</a:t>
            </a:r>
          </a:p>
          <a:p>
            <a:pPr>
              <a:buClr>
                <a:schemeClr val="accent3"/>
              </a:buClr>
              <a:defRPr/>
            </a:pPr>
            <a:r>
              <a:rPr lang="es-ES_tradnl" sz="2000" dirty="0" smtClean="0"/>
              <a:t>En segundo lugar se encuentra la duración de la batería mientras que el resto de factores toman valores similares excepto la pantalla, dimensiones y conectividad que nadie cree que se deba mejorar.</a:t>
            </a:r>
            <a:endParaRPr lang="es-ES_tradnl" sz="2000" dirty="0"/>
          </a:p>
        </p:txBody>
      </p:sp>
    </p:spTree>
    <p:extLst>
      <p:ext uri="{BB962C8B-B14F-4D97-AF65-F5344CB8AC3E}">
        <p14:creationId xmlns:p14="http://schemas.microsoft.com/office/powerpoint/2010/main" val="21349070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p:cNvSpPr txBox="1">
            <a:spLocks/>
          </p:cNvSpPr>
          <p:nvPr/>
        </p:nvSpPr>
        <p:spPr>
          <a:xfrm>
            <a:off x="539552" y="2132856"/>
            <a:ext cx="8064896" cy="792088"/>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b="1" dirty="0" smtClean="0"/>
              <a:t>¿Qué debería mejorarse en </a:t>
            </a:r>
            <a:r>
              <a:rPr lang="es-ES_tradnl" sz="2000" b="1" dirty="0" err="1" smtClean="0"/>
              <a:t>Nexus</a:t>
            </a:r>
            <a:r>
              <a:rPr lang="es-ES_tradnl" sz="2000" b="1" dirty="0" smtClean="0"/>
              <a:t> 10?</a:t>
            </a:r>
            <a:endParaRPr lang="es-ES" sz="2000" b="1" dirty="0" smtClean="0"/>
          </a:p>
        </p:txBody>
      </p:sp>
      <p:grpSp>
        <p:nvGrpSpPr>
          <p:cNvPr id="9" name="Group 8"/>
          <p:cNvGrpSpPr/>
          <p:nvPr/>
        </p:nvGrpSpPr>
        <p:grpSpPr>
          <a:xfrm>
            <a:off x="2555776" y="410791"/>
            <a:ext cx="4308696" cy="1218009"/>
            <a:chOff x="3312358" y="1399706"/>
            <a:chExt cx="2568720" cy="1218009"/>
          </a:xfrm>
          <a:scene3d>
            <a:camera prst="orthographicFront"/>
            <a:lightRig rig="flat" dir="t"/>
          </a:scene3d>
        </p:grpSpPr>
        <p:sp>
          <p:nvSpPr>
            <p:cNvPr id="10" name="Rectangle 9"/>
            <p:cNvSpPr/>
            <p:nvPr/>
          </p:nvSpPr>
          <p:spPr>
            <a:xfrm>
              <a:off x="3312358" y="1399706"/>
              <a:ext cx="2568720"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 name="Rectangle 11"/>
            <p:cNvSpPr/>
            <p:nvPr/>
          </p:nvSpPr>
          <p:spPr>
            <a:xfrm>
              <a:off x="3312358" y="1399706"/>
              <a:ext cx="2568720"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Encuestas</a:t>
              </a:r>
              <a:endParaRPr lang="es-ES" sz="3400" b="1" kern="1200" dirty="0"/>
            </a:p>
          </p:txBody>
        </p:sp>
      </p:grpSp>
      <p:sp>
        <p:nvSpPr>
          <p:cNvPr id="13" name="3 Marcador de contenido"/>
          <p:cNvSpPr txBox="1">
            <a:spLocks/>
          </p:cNvSpPr>
          <p:nvPr/>
        </p:nvSpPr>
        <p:spPr>
          <a:xfrm>
            <a:off x="475928" y="2856636"/>
            <a:ext cx="3015952" cy="3272172"/>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buClr>
                <a:schemeClr val="accent3"/>
              </a:buClr>
              <a:defRPr/>
            </a:pPr>
            <a:r>
              <a:rPr lang="es-ES_tradnl" sz="2000" dirty="0" smtClean="0"/>
              <a:t>En el caso de </a:t>
            </a:r>
            <a:r>
              <a:rPr lang="es-ES_tradnl" sz="2000" dirty="0" err="1" smtClean="0"/>
              <a:t>Nexus</a:t>
            </a:r>
            <a:r>
              <a:rPr lang="es-ES_tradnl" sz="2000" dirty="0" smtClean="0"/>
              <a:t> 10, no hay un factor claramente destacable sobre el resto.</a:t>
            </a:r>
          </a:p>
          <a:p>
            <a:pPr>
              <a:buClr>
                <a:schemeClr val="accent3"/>
              </a:buClr>
              <a:defRPr/>
            </a:pPr>
            <a:r>
              <a:rPr lang="es-ES_tradnl" sz="2000" dirty="0" smtClean="0"/>
              <a:t>Los dos más votados han sido también: el </a:t>
            </a:r>
            <a:r>
              <a:rPr lang="es-ES_tradnl" sz="2000" b="1" dirty="0" smtClean="0"/>
              <a:t>precio</a:t>
            </a:r>
            <a:r>
              <a:rPr lang="es-ES_tradnl" sz="2000" dirty="0" smtClean="0"/>
              <a:t> y la </a:t>
            </a:r>
            <a:r>
              <a:rPr lang="es-ES_tradnl" sz="2000" b="1" dirty="0" smtClean="0"/>
              <a:t>duración de la batería</a:t>
            </a:r>
            <a:r>
              <a:rPr lang="es-ES_tradnl" sz="2000" dirty="0" smtClean="0"/>
              <a:t>.</a:t>
            </a:r>
          </a:p>
          <a:p>
            <a:pPr>
              <a:buClr>
                <a:schemeClr val="accent3"/>
              </a:buClr>
              <a:defRPr/>
            </a:pPr>
            <a:r>
              <a:rPr lang="es-ES_tradnl" sz="2000" dirty="0" smtClean="0"/>
              <a:t>A estos le siguen muy de cerca el </a:t>
            </a:r>
            <a:r>
              <a:rPr lang="es-ES_tradnl" sz="2000" b="1" dirty="0" smtClean="0"/>
              <a:t>diseño</a:t>
            </a:r>
            <a:r>
              <a:rPr lang="es-ES_tradnl" sz="2000" dirty="0" smtClean="0"/>
              <a:t>, la </a:t>
            </a:r>
            <a:r>
              <a:rPr lang="es-ES_tradnl" sz="2000" b="1" dirty="0" smtClean="0"/>
              <a:t>velocidad </a:t>
            </a:r>
            <a:r>
              <a:rPr lang="es-ES_tradnl" sz="2000" dirty="0" smtClean="0"/>
              <a:t>del procesador y el </a:t>
            </a:r>
            <a:r>
              <a:rPr lang="es-ES_tradnl" sz="2000" b="1" dirty="0" smtClean="0"/>
              <a:t>Sistema Operativo</a:t>
            </a:r>
            <a:r>
              <a:rPr lang="es-ES_tradnl" sz="2000" dirty="0" smtClean="0"/>
              <a:t>.</a:t>
            </a: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079965"/>
            <a:ext cx="5417071" cy="3313591"/>
          </a:xfrm>
          <a:prstGeom prst="rect">
            <a:avLst/>
          </a:prstGeom>
        </p:spPr>
      </p:pic>
    </p:spTree>
    <p:extLst>
      <p:ext uri="{BB962C8B-B14F-4D97-AF65-F5344CB8AC3E}">
        <p14:creationId xmlns:p14="http://schemas.microsoft.com/office/powerpoint/2010/main" val="45519790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339752" y="332656"/>
            <a:ext cx="4536504" cy="1218009"/>
            <a:chOff x="216026" y="2844006"/>
            <a:chExt cx="5663946" cy="1218009"/>
          </a:xfrm>
          <a:scene3d>
            <a:camera prst="orthographicFront"/>
            <a:lightRig rig="flat" dir="t"/>
          </a:scene3d>
        </p:grpSpPr>
        <p:sp>
          <p:nvSpPr>
            <p:cNvPr id="9" name="Rectangle 8"/>
            <p:cNvSpPr/>
            <p:nvPr/>
          </p:nvSpPr>
          <p:spPr>
            <a:xfrm>
              <a:off x="216026" y="2844006"/>
              <a:ext cx="5663946"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0" name="Rectangle 9"/>
            <p:cNvSpPr/>
            <p:nvPr/>
          </p:nvSpPr>
          <p:spPr>
            <a:xfrm>
              <a:off x="216026" y="2844006"/>
              <a:ext cx="5663946"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Conclusiones</a:t>
              </a:r>
              <a:endParaRPr lang="es-ES" sz="3400" b="1" kern="1200" dirty="0"/>
            </a:p>
          </p:txBody>
        </p:sp>
      </p:grpSp>
      <p:sp>
        <p:nvSpPr>
          <p:cNvPr id="2" name="Rectangle 1"/>
          <p:cNvSpPr/>
          <p:nvPr/>
        </p:nvSpPr>
        <p:spPr>
          <a:xfrm>
            <a:off x="755576" y="1646798"/>
            <a:ext cx="7704856" cy="2862322"/>
          </a:xfrm>
          <a:prstGeom prst="rect">
            <a:avLst/>
          </a:prstGeom>
        </p:spPr>
        <p:txBody>
          <a:bodyPr wrap="square">
            <a:spAutoFit/>
          </a:bodyPr>
          <a:lstStyle/>
          <a:p>
            <a:r>
              <a:rPr lang="es-ES" dirty="0" smtClean="0"/>
              <a:t>Después </a:t>
            </a:r>
            <a:r>
              <a:rPr lang="es-ES" dirty="0"/>
              <a:t>de todo esto, ¿</a:t>
            </a:r>
            <a:r>
              <a:rPr lang="es-ES" b="1" dirty="0"/>
              <a:t>creíais que íbamos a coronar a un ganador</a:t>
            </a:r>
            <a:r>
              <a:rPr lang="es-ES" dirty="0"/>
              <a:t>? </a:t>
            </a:r>
            <a:endParaRPr lang="es-ES" dirty="0" smtClean="0"/>
          </a:p>
          <a:p>
            <a:endParaRPr lang="es-ES" dirty="0"/>
          </a:p>
          <a:p>
            <a:r>
              <a:rPr lang="es-ES" dirty="0" smtClean="0"/>
              <a:t>Podríamos </a:t>
            </a:r>
            <a:r>
              <a:rPr lang="es-ES" dirty="0"/>
              <a:t>hacer más sencilla la compra, pero decidiésemos lo que decidiésemos, os irritaría. </a:t>
            </a:r>
            <a:r>
              <a:rPr lang="es-ES" b="1" dirty="0"/>
              <a:t>Y con </a:t>
            </a:r>
            <a:r>
              <a:rPr lang="es-ES" b="1" dirty="0" smtClean="0"/>
              <a:t>razón, </a:t>
            </a:r>
            <a:r>
              <a:rPr lang="es-ES" dirty="0" smtClean="0"/>
              <a:t>porque ambos son productos líderes del sector y cada uno está orientado a diferentes consumidores con sus distintas necesidades y preferencias.</a:t>
            </a:r>
          </a:p>
          <a:p>
            <a:endParaRPr lang="es-ES" dirty="0"/>
          </a:p>
          <a:p>
            <a:r>
              <a:rPr lang="es-ES" dirty="0" smtClean="0"/>
              <a:t>En prestaciones técnicas hemos visto en la mayoría de los aspectos, Nexus 10 es mejor que Ipad. Sin embargo, la encuesta refleja que el Ipad es mejor valorado por los usuarios.</a:t>
            </a:r>
          </a:p>
        </p:txBody>
      </p:sp>
      <p:pic>
        <p:nvPicPr>
          <p:cNvPr id="8194" name="Picture 2" descr="http://4.bp.blogspot.com/-zGBKQ_mXzk4/TuNXTHUXIII/AAAAAAAAAGY/RgpUcmx7_Jc/s1600/ios5-vs-andr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66" y="4625323"/>
            <a:ext cx="3057276" cy="201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41415"/>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339752" y="332656"/>
            <a:ext cx="4536504" cy="1218009"/>
            <a:chOff x="216026" y="2844006"/>
            <a:chExt cx="5663946" cy="1218009"/>
          </a:xfrm>
          <a:scene3d>
            <a:camera prst="orthographicFront"/>
            <a:lightRig rig="flat" dir="t"/>
          </a:scene3d>
        </p:grpSpPr>
        <p:sp>
          <p:nvSpPr>
            <p:cNvPr id="9" name="Rectangle 8"/>
            <p:cNvSpPr/>
            <p:nvPr/>
          </p:nvSpPr>
          <p:spPr>
            <a:xfrm>
              <a:off x="216026" y="2844006"/>
              <a:ext cx="5663946" cy="1218009"/>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10" name="Rectangle 9"/>
            <p:cNvSpPr/>
            <p:nvPr/>
          </p:nvSpPr>
          <p:spPr>
            <a:xfrm>
              <a:off x="216026" y="2844006"/>
              <a:ext cx="5663946" cy="1218009"/>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Fuentes</a:t>
              </a:r>
              <a:endParaRPr lang="es-ES" sz="3400" b="1" kern="1200" dirty="0"/>
            </a:p>
          </p:txBody>
        </p:sp>
      </p:grpSp>
      <p:sp>
        <p:nvSpPr>
          <p:cNvPr id="4" name="TextBox 3"/>
          <p:cNvSpPr txBox="1"/>
          <p:nvPr/>
        </p:nvSpPr>
        <p:spPr>
          <a:xfrm>
            <a:off x="683568" y="2636912"/>
            <a:ext cx="7992888" cy="3139321"/>
          </a:xfrm>
          <a:prstGeom prst="rect">
            <a:avLst/>
          </a:prstGeom>
          <a:noFill/>
        </p:spPr>
        <p:txBody>
          <a:bodyPr wrap="square" rtlCol="0">
            <a:spAutoFit/>
          </a:bodyPr>
          <a:lstStyle/>
          <a:p>
            <a:r>
              <a:rPr lang="es-ES" b="1" u="sng" dirty="0" smtClean="0"/>
              <a:t>Información técnica e imágenes:</a:t>
            </a:r>
          </a:p>
          <a:p>
            <a:r>
              <a:rPr lang="es-ES" dirty="0" smtClean="0"/>
              <a:t>-Apple.es</a:t>
            </a:r>
          </a:p>
          <a:p>
            <a:r>
              <a:rPr lang="es-ES" dirty="0" smtClean="0"/>
              <a:t>-Google.es/nexus10</a:t>
            </a:r>
          </a:p>
          <a:p>
            <a:r>
              <a:rPr lang="es-ES" dirty="0" smtClean="0"/>
              <a:t>-tuexperto.com/2012/10/30/google-nexus-10-analisis-a-fondo</a:t>
            </a:r>
            <a:endParaRPr lang="es-ES" dirty="0"/>
          </a:p>
          <a:p>
            <a:r>
              <a:rPr lang="es-ES" dirty="0" smtClean="0"/>
              <a:t>-adslzone.net/article9828-comparativa-a-fondo-ipad-4-vs-nexus-10.html</a:t>
            </a:r>
          </a:p>
          <a:p>
            <a:r>
              <a:rPr lang="es-ES" dirty="0" smtClean="0"/>
              <a:t>-tabletzona.es/2012/10/30/nexus-10-vs-ipad-4-comparativa</a:t>
            </a:r>
            <a:r>
              <a:rPr lang="es-ES" dirty="0"/>
              <a:t>/</a:t>
            </a:r>
          </a:p>
          <a:p>
            <a:r>
              <a:rPr lang="es-ES" dirty="0" smtClean="0"/>
              <a:t>-omicrono.com/2012/11/nexus-10-vs-ipad-4/</a:t>
            </a:r>
          </a:p>
          <a:p>
            <a:endParaRPr lang="es-ES" dirty="0"/>
          </a:p>
          <a:p>
            <a:r>
              <a:rPr lang="es-ES" b="1" u="sng" dirty="0" smtClean="0"/>
              <a:t>Link a encuesta (elaboración propia):</a:t>
            </a:r>
          </a:p>
          <a:p>
            <a:r>
              <a:rPr lang="es-ES" dirty="0" smtClean="0"/>
              <a:t>www.e-encuesta.com/answer.do?testId=IpQXKOguFFA</a:t>
            </a:r>
            <a:r>
              <a:rPr lang="es-ES" dirty="0"/>
              <a:t>=&amp;chk=1</a:t>
            </a:r>
          </a:p>
          <a:p>
            <a:endParaRPr lang="es-ES" dirty="0"/>
          </a:p>
        </p:txBody>
      </p:sp>
    </p:spTree>
    <p:extLst>
      <p:ext uri="{BB962C8B-B14F-4D97-AF65-F5344CB8AC3E}">
        <p14:creationId xmlns:p14="http://schemas.microsoft.com/office/powerpoint/2010/main" val="428531764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708" y="1946309"/>
            <a:ext cx="1286245"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digimind.nl/wp-content/uploads/2012/10/google-nexus-10-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772" y="1883305"/>
            <a:ext cx="2576909" cy="897623"/>
          </a:xfrm>
          <a:prstGeom prst="rect">
            <a:avLst/>
          </a:prstGeom>
          <a:noFill/>
          <a:extLst>
            <a:ext uri="{909E8E84-426E-40DD-AFC4-6F175D3DCCD1}">
              <a14:hiddenFill xmlns:a14="http://schemas.microsoft.com/office/drawing/2010/main">
                <a:solidFill>
                  <a:srgbClr val="FFFFFF"/>
                </a:solidFill>
              </a14:hiddenFill>
            </a:ext>
          </a:extLst>
        </p:spPr>
      </p:pic>
      <p:sp>
        <p:nvSpPr>
          <p:cNvPr id="14" name="3 Marcador de contenido"/>
          <p:cNvSpPr txBox="1">
            <a:spLocks/>
          </p:cNvSpPr>
          <p:nvPr/>
        </p:nvSpPr>
        <p:spPr>
          <a:xfrm>
            <a:off x="78021" y="3546399"/>
            <a:ext cx="4295620" cy="3672408"/>
          </a:xfrm>
          <a:prstGeom prst="rect">
            <a:avLst/>
          </a:prstGeom>
        </p:spPr>
        <p:txBody>
          <a:bodyPr rtlCol="0">
            <a:norm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320" indent="-274320" fontAlgn="auto">
              <a:spcAft>
                <a:spcPts val="0"/>
              </a:spcAft>
              <a:buFont typeface="Arial"/>
              <a:buChar char="•"/>
              <a:defRPr/>
            </a:pPr>
            <a:endParaRPr lang="es-ES" sz="1800" dirty="0"/>
          </a:p>
        </p:txBody>
      </p:sp>
      <p:grpSp>
        <p:nvGrpSpPr>
          <p:cNvPr id="11" name="Group 10"/>
          <p:cNvGrpSpPr/>
          <p:nvPr/>
        </p:nvGrpSpPr>
        <p:grpSpPr>
          <a:xfrm>
            <a:off x="1707140" y="122759"/>
            <a:ext cx="5729719" cy="1218009"/>
            <a:chOff x="183140" y="1984"/>
            <a:chExt cx="5729719" cy="1218009"/>
          </a:xfrm>
          <a:scene3d>
            <a:camera prst="orthographicFront"/>
            <a:lightRig rig="flat" dir="t"/>
          </a:scene3d>
        </p:grpSpPr>
        <p:sp>
          <p:nvSpPr>
            <p:cNvPr id="13" name="Rectangle 12"/>
            <p:cNvSpPr/>
            <p:nvPr/>
          </p:nvSpPr>
          <p:spPr>
            <a:xfrm>
              <a:off x="183140" y="1984"/>
              <a:ext cx="5729719"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5" name="Rectangle 14"/>
            <p:cNvSpPr/>
            <p:nvPr/>
          </p:nvSpPr>
          <p:spPr>
            <a:xfrm>
              <a:off x="183140" y="1984"/>
              <a:ext cx="5729719"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p:txBody>
        </p:sp>
      </p:grpSp>
      <p:pic>
        <p:nvPicPr>
          <p:cNvPr id="3083" name="Picture 11" descr="http://media.gdgt.com/img/products/473/a5f4/a5f4-4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1" y="2780928"/>
            <a:ext cx="4381500" cy="32861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blogcdn.com/www.engadget.com/media/2012/10/nexus-10-product-image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035" y="2924944"/>
            <a:ext cx="4296385" cy="322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02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p:cNvGrpSpPr/>
          <p:nvPr/>
        </p:nvGrpSpPr>
        <p:grpSpPr>
          <a:xfrm>
            <a:off x="2411760" y="764704"/>
            <a:ext cx="4392488" cy="864096"/>
            <a:chOff x="351180" y="1"/>
            <a:chExt cx="6280780" cy="1058958"/>
          </a:xfrm>
          <a:scene3d>
            <a:camera prst="orthographicFront"/>
            <a:lightRig rig="flat" dir="t"/>
          </a:scene3d>
        </p:grpSpPr>
        <p:sp>
          <p:nvSpPr>
            <p:cNvPr id="7" name="Recortar rectángulo de esquina diagonal 6"/>
            <p:cNvSpPr/>
            <p:nvPr/>
          </p:nvSpPr>
          <p:spPr>
            <a:xfrm rot="5400000">
              <a:off x="2962091" y="-2610910"/>
              <a:ext cx="1058958" cy="6280780"/>
            </a:xfrm>
            <a:prstGeom prst="snip2DiagRect">
              <a:avLst/>
            </a:prstGeom>
          </p:spPr>
          <p:style>
            <a:lnRef idx="2">
              <a:schemeClr val="dk1">
                <a:shade val="50000"/>
              </a:schemeClr>
            </a:lnRef>
            <a:fillRef idx="1">
              <a:schemeClr val="dk1"/>
            </a:fillRef>
            <a:effectRef idx="0">
              <a:schemeClr val="dk1"/>
            </a:effectRef>
            <a:fontRef idx="minor">
              <a:schemeClr val="lt1"/>
            </a:fontRef>
          </p:style>
        </p:sp>
        <p:sp>
          <p:nvSpPr>
            <p:cNvPr id="8" name="Recortar rectángulo de esquina diagonal 4"/>
            <p:cNvSpPr/>
            <p:nvPr/>
          </p:nvSpPr>
          <p:spPr>
            <a:xfrm>
              <a:off x="439430" y="88249"/>
              <a:ext cx="5989924" cy="882463"/>
            </a:xfrm>
            <a:prstGeom prst="rect">
              <a:avLst/>
            </a:prstGeom>
          </p:spPr>
          <p:style>
            <a:lnRef idx="2">
              <a:schemeClr val="dk1">
                <a:shade val="50000"/>
              </a:schemeClr>
            </a:lnRef>
            <a:fillRef idx="1">
              <a:schemeClr val="dk1"/>
            </a:fillRef>
            <a:effectRef idx="0">
              <a:schemeClr val="dk1"/>
            </a:effectRef>
            <a:fontRef idx="minor">
              <a:schemeClr val="lt1"/>
            </a:fontRef>
          </p:style>
          <p:txBody>
            <a:bodyPr lIns="247650" tIns="123825" rIns="247650" bIns="123825" spcCol="1270" anchor="ctr"/>
            <a:lstStyle/>
            <a:p>
              <a:pPr marL="0" lvl="1" algn="ctr" defTabSz="1600200">
                <a:lnSpc>
                  <a:spcPct val="90000"/>
                </a:lnSpc>
                <a:spcAft>
                  <a:spcPct val="15000"/>
                </a:spcAft>
                <a:defRPr/>
              </a:pPr>
              <a:r>
                <a:rPr lang="en-US" sz="3600" dirty="0">
                  <a:solidFill>
                    <a:schemeClr val="bg1"/>
                  </a:solidFill>
                </a:rPr>
                <a:t>¡FIN!</a:t>
              </a:r>
            </a:p>
          </p:txBody>
        </p:sp>
      </p:grpSp>
      <p:pic>
        <p:nvPicPr>
          <p:cNvPr id="9" name="Imagen 8" descr="aplausos.gi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7676" y="2708920"/>
            <a:ext cx="2710294" cy="2837837"/>
          </a:xfrm>
          <a:prstGeom prst="rect">
            <a:avLst/>
          </a:prstGeom>
        </p:spPr>
      </p:pic>
      <p:pic>
        <p:nvPicPr>
          <p:cNvPr id="10" name="Imagen 8" descr="aplausos.gi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6042" y="2746829"/>
            <a:ext cx="2710294" cy="2837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http://digimind.nl/wp-content/uploads/2012/10/google-nexus-1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739289"/>
            <a:ext cx="2576909" cy="8976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582864"/>
            <a:ext cx="9049716" cy="349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2123728" y="116632"/>
            <a:ext cx="4968552" cy="1218009"/>
            <a:chOff x="183140" y="1984"/>
            <a:chExt cx="5729719" cy="1218009"/>
          </a:xfrm>
          <a:scene3d>
            <a:camera prst="orthographicFront"/>
            <a:lightRig rig="flat" dir="t"/>
          </a:scene3d>
        </p:grpSpPr>
        <p:sp>
          <p:nvSpPr>
            <p:cNvPr id="12" name="Rectangle 11"/>
            <p:cNvSpPr/>
            <p:nvPr/>
          </p:nvSpPr>
          <p:spPr>
            <a:xfrm>
              <a:off x="183140" y="1984"/>
              <a:ext cx="5729719"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ectangle 13"/>
            <p:cNvSpPr/>
            <p:nvPr/>
          </p:nvSpPr>
          <p:spPr>
            <a:xfrm>
              <a:off x="183140" y="1984"/>
              <a:ext cx="5729719"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p:txBody>
        </p:sp>
      </p:gr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9731" y="1845322"/>
            <a:ext cx="1286245"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23870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http://digimind.nl/wp-content/uploads/2012/10/google-nexus-1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67281"/>
            <a:ext cx="2576909" cy="89762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3" y="2359148"/>
            <a:ext cx="8948504" cy="387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2123728" y="116632"/>
            <a:ext cx="4968552" cy="1218009"/>
            <a:chOff x="183140" y="1984"/>
            <a:chExt cx="5729719" cy="1218009"/>
          </a:xfrm>
          <a:scene3d>
            <a:camera prst="orthographicFront"/>
            <a:lightRig rig="flat" dir="t"/>
          </a:scene3d>
        </p:grpSpPr>
        <p:sp>
          <p:nvSpPr>
            <p:cNvPr id="12" name="Rectangle 11"/>
            <p:cNvSpPr/>
            <p:nvPr/>
          </p:nvSpPr>
          <p:spPr>
            <a:xfrm>
              <a:off x="183140" y="1984"/>
              <a:ext cx="5729719"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ectangle 13"/>
            <p:cNvSpPr/>
            <p:nvPr/>
          </p:nvSpPr>
          <p:spPr>
            <a:xfrm>
              <a:off x="183140" y="1984"/>
              <a:ext cx="5729719"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p:txBody>
        </p:sp>
      </p:gr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9731" y="1772816"/>
            <a:ext cx="1286245"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7822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http://digimind.nl/wp-content/uploads/2012/10/google-nexus-1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547" y="1523265"/>
            <a:ext cx="2576909" cy="89762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9" y="2204864"/>
            <a:ext cx="9073101" cy="435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3728" y="116632"/>
            <a:ext cx="4968552" cy="1218009"/>
            <a:chOff x="183140" y="1984"/>
            <a:chExt cx="5729719" cy="1218009"/>
          </a:xfrm>
          <a:scene3d>
            <a:camera prst="orthographicFront"/>
            <a:lightRig rig="flat" dir="t"/>
          </a:scene3d>
        </p:grpSpPr>
        <p:sp>
          <p:nvSpPr>
            <p:cNvPr id="9" name="Rectangle 8"/>
            <p:cNvSpPr/>
            <p:nvPr/>
          </p:nvSpPr>
          <p:spPr>
            <a:xfrm>
              <a:off x="183140" y="1984"/>
              <a:ext cx="5729719"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0" name="Rectangle 9"/>
            <p:cNvSpPr/>
            <p:nvPr/>
          </p:nvSpPr>
          <p:spPr>
            <a:xfrm>
              <a:off x="183140" y="1984"/>
              <a:ext cx="5729719"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p:txBody>
        </p:sp>
      </p:grpSp>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1739" y="1629298"/>
            <a:ext cx="1286245"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1776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http://digimind.nl/wp-content/uploads/2012/10/google-nexus-1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060848"/>
            <a:ext cx="2576909" cy="89762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78" y="2773487"/>
            <a:ext cx="8434378" cy="1963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3728" y="116632"/>
            <a:ext cx="4968552" cy="1218009"/>
            <a:chOff x="183140" y="1984"/>
            <a:chExt cx="5729719" cy="1218009"/>
          </a:xfrm>
          <a:scene3d>
            <a:camera prst="orthographicFront"/>
            <a:lightRig rig="flat" dir="t"/>
          </a:scene3d>
        </p:grpSpPr>
        <p:sp>
          <p:nvSpPr>
            <p:cNvPr id="9" name="Rectangle 8"/>
            <p:cNvSpPr/>
            <p:nvPr/>
          </p:nvSpPr>
          <p:spPr>
            <a:xfrm>
              <a:off x="183140" y="1984"/>
              <a:ext cx="5729719"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0" name="Rectangle 9"/>
            <p:cNvSpPr/>
            <p:nvPr/>
          </p:nvSpPr>
          <p:spPr>
            <a:xfrm>
              <a:off x="183140" y="1984"/>
              <a:ext cx="5729719"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Ipad vs Nexus 10</a:t>
              </a:r>
              <a:endParaRPr lang="es-ES" sz="3400" b="1" kern="1200" dirty="0"/>
            </a:p>
          </p:txBody>
        </p:sp>
      </p:grpSp>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2853" y="2125913"/>
            <a:ext cx="1286245"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72241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00808"/>
            <a:ext cx="5010150" cy="31432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3 Marcador de contenido"/>
          <p:cNvSpPr txBox="1">
            <a:spLocks/>
          </p:cNvSpPr>
          <p:nvPr/>
        </p:nvSpPr>
        <p:spPr>
          <a:xfrm>
            <a:off x="858364" y="1556792"/>
            <a:ext cx="8322148" cy="576064"/>
          </a:xfrm>
          <a:prstGeom prst="rect">
            <a:avLst/>
          </a:prstGeom>
        </p:spPr>
        <p:txBody>
          <a:bodyPr>
            <a:no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s-ES" sz="2800" dirty="0" smtClean="0"/>
              <a:t>					Diseño y construcción</a:t>
            </a:r>
          </a:p>
          <a:p>
            <a:pPr>
              <a:buClr>
                <a:schemeClr val="accent3"/>
              </a:buClr>
              <a:defRPr/>
            </a:pPr>
            <a:endParaRPr lang="es-ES" sz="2000" dirty="0" smtClean="0"/>
          </a:p>
          <a:p>
            <a:pPr>
              <a:buClr>
                <a:schemeClr val="accent3"/>
              </a:buClr>
              <a:defRPr/>
            </a:pPr>
            <a:endParaRPr lang="es-ES" sz="2000" dirty="0" smtClean="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409728"/>
            <a:ext cx="349546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2195736" y="188640"/>
            <a:ext cx="5112568" cy="1218009"/>
            <a:chOff x="216016" y="1401314"/>
            <a:chExt cx="2509545" cy="1218009"/>
          </a:xfrm>
          <a:scene3d>
            <a:camera prst="orthographicFront"/>
            <a:lightRig rig="flat" dir="t"/>
          </a:scene3d>
        </p:grpSpPr>
        <p:sp>
          <p:nvSpPr>
            <p:cNvPr id="16" name="Rectangle 15"/>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7" name="Rectangle 16"/>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
        <p:nvSpPr>
          <p:cNvPr id="3" name="TextBox 2"/>
          <p:cNvSpPr txBox="1"/>
          <p:nvPr/>
        </p:nvSpPr>
        <p:spPr>
          <a:xfrm>
            <a:off x="4860032" y="2420888"/>
            <a:ext cx="4391980" cy="2031325"/>
          </a:xfrm>
          <a:prstGeom prst="rect">
            <a:avLst/>
          </a:prstGeom>
          <a:noFill/>
        </p:spPr>
        <p:txBody>
          <a:bodyPr wrap="square" rtlCol="0">
            <a:spAutoFit/>
          </a:bodyPr>
          <a:lstStyle/>
          <a:p>
            <a:r>
              <a:rPr lang="es-ES" b="1" u="sng" dirty="0" smtClean="0"/>
              <a:t>Ipad</a:t>
            </a:r>
          </a:p>
          <a:p>
            <a:r>
              <a:rPr lang="es-ES" dirty="0" smtClean="0"/>
              <a:t>-Pantalla Retina de 9,7 pulgadas </a:t>
            </a:r>
            <a:r>
              <a:rPr lang="es-ES" b="1" dirty="0" smtClean="0"/>
              <a:t>264ppi</a:t>
            </a:r>
          </a:p>
          <a:p>
            <a:r>
              <a:rPr lang="es-ES" dirty="0" smtClean="0"/>
              <a:t>-Las dimensiones totales del equipo son de </a:t>
            </a:r>
            <a:r>
              <a:rPr lang="es-ES" b="1" dirty="0" smtClean="0"/>
              <a:t>24.12 x18.57 × 9.4 cm</a:t>
            </a:r>
            <a:r>
              <a:rPr lang="es-ES" dirty="0" smtClean="0"/>
              <a:t>. </a:t>
            </a:r>
          </a:p>
          <a:p>
            <a:r>
              <a:rPr lang="es-ES" dirty="0" smtClean="0"/>
              <a:t>-Su peso asciende a </a:t>
            </a:r>
            <a:r>
              <a:rPr lang="es-ES" b="1" dirty="0" smtClean="0"/>
              <a:t>652 gr</a:t>
            </a:r>
            <a:endParaRPr lang="es-ES" dirty="0" smtClean="0"/>
          </a:p>
          <a:p>
            <a:r>
              <a:rPr lang="es-ES" dirty="0" smtClean="0"/>
              <a:t>-Construido en </a:t>
            </a:r>
            <a:r>
              <a:rPr lang="es-ES" b="1" dirty="0" smtClean="0"/>
              <a:t>aluminio</a:t>
            </a:r>
          </a:p>
          <a:p>
            <a:endParaRPr lang="es-ES" dirty="0"/>
          </a:p>
        </p:txBody>
      </p:sp>
      <p:sp>
        <p:nvSpPr>
          <p:cNvPr id="4" name="TextBox 3"/>
          <p:cNvSpPr txBox="1"/>
          <p:nvPr/>
        </p:nvSpPr>
        <p:spPr>
          <a:xfrm>
            <a:off x="395536" y="4797152"/>
            <a:ext cx="5256584" cy="2308324"/>
          </a:xfrm>
          <a:prstGeom prst="rect">
            <a:avLst/>
          </a:prstGeom>
          <a:noFill/>
        </p:spPr>
        <p:txBody>
          <a:bodyPr wrap="square" rtlCol="0">
            <a:spAutoFit/>
          </a:bodyPr>
          <a:lstStyle/>
          <a:p>
            <a:r>
              <a:rPr lang="es-ES" b="1" u="sng" dirty="0" smtClean="0"/>
              <a:t>Google </a:t>
            </a:r>
            <a:r>
              <a:rPr lang="es-ES" b="1" u="sng" dirty="0" err="1" smtClean="0"/>
              <a:t>Nexus</a:t>
            </a:r>
            <a:r>
              <a:rPr lang="es-ES" b="1" u="sng" dirty="0" smtClean="0"/>
              <a:t> 10</a:t>
            </a:r>
            <a:r>
              <a:rPr lang="es-ES" u="sng" dirty="0" smtClean="0"/>
              <a:t> </a:t>
            </a:r>
          </a:p>
          <a:p>
            <a:r>
              <a:rPr lang="es-ES" dirty="0" smtClean="0"/>
              <a:t>-Las dimensiones totales del equipo son de </a:t>
            </a:r>
            <a:r>
              <a:rPr lang="es-ES" b="1" dirty="0" smtClean="0"/>
              <a:t>26.39 × 17.76 × 0.89 cm</a:t>
            </a:r>
            <a:r>
              <a:rPr lang="es-ES" dirty="0" smtClean="0"/>
              <a:t>. Su peso asciende a </a:t>
            </a:r>
            <a:r>
              <a:rPr lang="es-ES" b="1" dirty="0" smtClean="0"/>
              <a:t>603 gr</a:t>
            </a:r>
            <a:endParaRPr lang="es-ES" dirty="0" smtClean="0"/>
          </a:p>
          <a:p>
            <a:r>
              <a:rPr lang="es-ES" dirty="0" smtClean="0"/>
              <a:t>-Su pantalla, es una </a:t>
            </a:r>
            <a:r>
              <a:rPr lang="es-ES" b="1" dirty="0" smtClean="0"/>
              <a:t>10.1 pulgadas </a:t>
            </a:r>
            <a:r>
              <a:rPr lang="es-ES" b="1" dirty="0"/>
              <a:t>300 </a:t>
            </a:r>
            <a:r>
              <a:rPr lang="es-ES" b="1" dirty="0" err="1"/>
              <a:t>ppi</a:t>
            </a:r>
            <a:r>
              <a:rPr lang="es-ES" b="1" dirty="0" smtClean="0"/>
              <a:t>.</a:t>
            </a:r>
          </a:p>
          <a:p>
            <a:r>
              <a:rPr lang="es-ES" dirty="0"/>
              <a:t>-</a:t>
            </a:r>
            <a:r>
              <a:rPr lang="es-ES" dirty="0" smtClean="0"/>
              <a:t> La pantalla cuenta con la protección de la cobertura </a:t>
            </a:r>
            <a:r>
              <a:rPr lang="es-ES" b="1" dirty="0" err="1" smtClean="0"/>
              <a:t>Gorilla</a:t>
            </a:r>
            <a:r>
              <a:rPr lang="es-ES" b="1" dirty="0" smtClean="0"/>
              <a:t> </a:t>
            </a:r>
            <a:r>
              <a:rPr lang="es-ES" b="1" dirty="0" err="1" smtClean="0"/>
              <a:t>Glass</a:t>
            </a:r>
            <a:r>
              <a:rPr lang="es-ES" b="1" dirty="0" smtClean="0"/>
              <a:t> 2</a:t>
            </a:r>
            <a:r>
              <a:rPr lang="es-ES" dirty="0" smtClean="0"/>
              <a:t>.</a:t>
            </a:r>
          </a:p>
          <a:p>
            <a:r>
              <a:rPr lang="es-ES" dirty="0" smtClean="0"/>
              <a:t>-Construido en </a:t>
            </a:r>
            <a:r>
              <a:rPr lang="es-ES" b="1" dirty="0" smtClean="0"/>
              <a:t>plástico</a:t>
            </a:r>
          </a:p>
          <a:p>
            <a:endParaRPr lang="es-ES" dirty="0"/>
          </a:p>
        </p:txBody>
      </p:sp>
    </p:spTree>
    <p:extLst>
      <p:ext uri="{BB962C8B-B14F-4D97-AF65-F5344CB8AC3E}">
        <p14:creationId xmlns:p14="http://schemas.microsoft.com/office/powerpoint/2010/main" val="2364167832"/>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contenido"/>
          <p:cNvSpPr txBox="1">
            <a:spLocks/>
          </p:cNvSpPr>
          <p:nvPr/>
        </p:nvSpPr>
        <p:spPr>
          <a:xfrm>
            <a:off x="78021" y="3573016"/>
            <a:ext cx="4295620" cy="3672408"/>
          </a:xfrm>
          <a:prstGeom prst="rect">
            <a:avLst/>
          </a:prstGeom>
        </p:spPr>
        <p:txBody>
          <a:bodyPr rtlCol="0">
            <a:norm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320" indent="-274320" fontAlgn="auto">
              <a:spcAft>
                <a:spcPts val="0"/>
              </a:spcAft>
              <a:buFont typeface="Arial"/>
              <a:buChar char="•"/>
              <a:defRPr/>
            </a:pPr>
            <a:endParaRPr lang="es-ES" sz="1800" dirty="0"/>
          </a:p>
        </p:txBody>
      </p:sp>
      <p:pic>
        <p:nvPicPr>
          <p:cNvPr id="8194" name="Picture 2" descr="http://androidgreen.es/wp-content/uploads/2012/09/iOS-6-Maps-vs-Google-J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524" y="3014067"/>
            <a:ext cx="4076700"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extBox 1"/>
          <p:cNvSpPr txBox="1"/>
          <p:nvPr/>
        </p:nvSpPr>
        <p:spPr>
          <a:xfrm>
            <a:off x="683568" y="1844824"/>
            <a:ext cx="7776864" cy="523220"/>
          </a:xfrm>
          <a:prstGeom prst="rect">
            <a:avLst/>
          </a:prstGeom>
          <a:noFill/>
        </p:spPr>
        <p:txBody>
          <a:bodyPr wrap="square" rtlCol="0">
            <a:spAutoFit/>
          </a:bodyPr>
          <a:lstStyle/>
          <a:p>
            <a:pPr algn="ctr"/>
            <a:r>
              <a:rPr lang="es-ES" sz="2800" b="1" dirty="0" smtClean="0">
                <a:latin typeface="+mn-lt"/>
              </a:rPr>
              <a:t>Sistema Operativo </a:t>
            </a:r>
            <a:endParaRPr lang="es-ES" sz="2800" b="1" dirty="0">
              <a:latin typeface="+mn-lt"/>
            </a:endParaRPr>
          </a:p>
        </p:txBody>
      </p:sp>
      <p:grpSp>
        <p:nvGrpSpPr>
          <p:cNvPr id="10" name="Group 9"/>
          <p:cNvGrpSpPr/>
          <p:nvPr/>
        </p:nvGrpSpPr>
        <p:grpSpPr>
          <a:xfrm>
            <a:off x="2195736" y="188640"/>
            <a:ext cx="5112568" cy="1218009"/>
            <a:chOff x="216016" y="1401314"/>
            <a:chExt cx="2509545" cy="1218009"/>
          </a:xfrm>
          <a:scene3d>
            <a:camera prst="orthographicFront"/>
            <a:lightRig rig="flat" dir="t"/>
          </a:scene3d>
        </p:grpSpPr>
        <p:sp>
          <p:nvSpPr>
            <p:cNvPr id="11" name="Rectangle 10"/>
            <p:cNvSpPr/>
            <p:nvPr/>
          </p:nvSpPr>
          <p:spPr>
            <a:xfrm>
              <a:off x="216016" y="1401314"/>
              <a:ext cx="2509545" cy="121800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2" name="Rectangle 11"/>
            <p:cNvSpPr/>
            <p:nvPr/>
          </p:nvSpPr>
          <p:spPr>
            <a:xfrm>
              <a:off x="216016" y="1401314"/>
              <a:ext cx="2509545" cy="121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1" kern="1200" dirty="0" smtClean="0"/>
                <a:t>Aspectos relevantes</a:t>
              </a:r>
              <a:endParaRPr lang="es-ES" sz="3400" b="1" kern="1200" dirty="0"/>
            </a:p>
          </p:txBody>
        </p:sp>
      </p:grpSp>
    </p:spTree>
    <p:extLst>
      <p:ext uri="{BB962C8B-B14F-4D97-AF65-F5344CB8AC3E}">
        <p14:creationId xmlns:p14="http://schemas.microsoft.com/office/powerpoint/2010/main" val="19839671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2042</TotalTime>
  <Words>2856</Words>
  <Application>Microsoft Office PowerPoint</Application>
  <PresentationFormat>Presentación en pantalla (4:3)</PresentationFormat>
  <Paragraphs>232</Paragraphs>
  <Slides>30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UAH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jose</cp:lastModifiedBy>
  <cp:revision>341</cp:revision>
  <dcterms:created xsi:type="dcterms:W3CDTF">2012-12-14T15:39:57Z</dcterms:created>
  <dcterms:modified xsi:type="dcterms:W3CDTF">2014-01-22T10:45:43Z</dcterms:modified>
</cp:coreProperties>
</file>