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430B47B-AA75-4C4A-97A3-D329BA7DB5C6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Sección sin título" id="{9037DD5D-2B68-4A7A-B752-A881DEB6D9C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orient="horz" pos="2160"/>
        <p:guide orient="horz" pos="1072"/>
        <p:guide orient="horz" pos="3888"/>
        <p:guide orient="horz" pos="368"/>
        <p:guide pos="3839"/>
        <p:guide pos="768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s-ES"/>
              <a:t>11/04/2016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s-ES"/>
              <a:t>11/04/2016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ganttpro.com/shared/token/59355af6a2cdd234c087bf20194eeee22bd52f015a63974af4684808f6d7d68c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8087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9266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4142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6992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4258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4857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5468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4731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3995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9865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8386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-ES">
                <a:solidFill>
                  <a:schemeClr val="dk1"/>
                </a:solidFill>
              </a:rPr>
              <a:t>	 	 	 	</a:t>
            </a:r>
          </a:p>
          <a:p>
            <a:pPr lvl="0" rtl="0">
              <a:lnSpc>
                <a:spcPct val="10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-ES" u="sng">
                <a:solidFill>
                  <a:schemeClr val="hlink"/>
                </a:solidFill>
                <a:hlinkClick r:id="rId3"/>
              </a:rPr>
              <a:t>https://app.ganttpro.com/shared/token/59355af6a2cdd234c087bf20194eeee22bd52f015a63974af4684808f6d7d68c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427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5132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03419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8124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5911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964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2803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6042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7017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5944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3544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s-ES"/>
              <a:t>11/04/2016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s-ES"/>
              <a:t>11/04/2016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s-ES"/>
              <a:t>11/04/2016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s-ES"/>
              <a:t>11/04/2016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s-ES"/>
              <a:t>11/04/2016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s-ES"/>
              <a:t>11/04/2016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s-ES"/>
              <a:t>11/04/2016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s-ES"/>
              <a:t>11/04/2016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s-ES"/>
              <a:t>11/04/2016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s-ES"/>
              <a:t>11/04/2016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s-ES"/>
              <a:t>11/04/2016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s-ES"/>
              <a:pPr/>
              <a:t>11/04/2016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ctrTitle"/>
          </p:nvPr>
        </p:nvSpPr>
        <p:spPr>
          <a:xfrm>
            <a:off x="837828" y="260648"/>
            <a:ext cx="11233248" cy="1296144"/>
          </a:xfrm>
          <a:prstGeom prst="rect">
            <a:avLst/>
          </a:prstGeom>
          <a:noFill/>
          <a:ln>
            <a:noFill/>
          </a:ln>
        </p:spPr>
        <p:txBody>
          <a:bodyPr vert="horz" lIns="91401" tIns="45688" rIns="91401" bIns="45688" rtlCol="0" anchor="b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lt1"/>
              </a:buClr>
              <a:buSzPct val="25000"/>
            </a:pPr>
            <a:endParaRPr sz="4800" dirty="0">
              <a:effectLst>
                <a:reflection blurRad="6350" stA="55000" endA="300" endPos="45500" dir="5400000" sy="-100000" algn="bl" rotWithShape="0"/>
              </a:effectLst>
            </a:endParaRPr>
          </a:p>
          <a:p>
            <a:pPr algn="ctr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s-ES" dirty="0">
                <a:solidFill>
                  <a:srgbClr val="007976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Questrial"/>
                <a:ea typeface="Questrial"/>
                <a:cs typeface="Questrial"/>
              </a:rPr>
              <a:t>WEB</a:t>
            </a:r>
            <a:r>
              <a:rPr lang="es-ES" dirty="0">
                <a:solidFill>
                  <a:srgbClr val="007976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s-ES" dirty="0">
                <a:solidFill>
                  <a:srgbClr val="007976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Questrial"/>
                <a:ea typeface="Questrial"/>
                <a:cs typeface="Questrial"/>
                <a:sym typeface="Questrial"/>
              </a:rPr>
              <a:t>SERVER FRAMEWORKS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837828" y="3809569"/>
            <a:ext cx="4442443" cy="2584727"/>
          </a:xfrm>
          <a:prstGeom prst="rect">
            <a:avLst/>
          </a:prstGeom>
          <a:noFill/>
          <a:ln>
            <a:noFill/>
          </a:ln>
        </p:spPr>
        <p:txBody>
          <a:bodyPr lIns="91401" tIns="45688" rIns="91401" bIns="45688" anchor="t" anchorCtr="0">
            <a:noAutofit/>
          </a:bodyPr>
          <a:lstStyle/>
          <a:p>
            <a:pPr>
              <a:buSzPct val="25000"/>
            </a:pPr>
            <a:r>
              <a:rPr lang="es-ES" sz="2399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Grupo: T2</a:t>
            </a:r>
          </a:p>
          <a:p>
            <a:endParaRPr sz="2399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>
              <a:buSzPct val="25000"/>
            </a:pPr>
            <a:r>
              <a:rPr lang="es-ES" sz="2399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Sergio Esteban Adán</a:t>
            </a:r>
          </a:p>
          <a:p>
            <a:pPr>
              <a:buSzPct val="25000"/>
            </a:pPr>
            <a:r>
              <a:rPr lang="es-ES" sz="2399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Carlos Fuentes Martínez</a:t>
            </a:r>
          </a:p>
          <a:p>
            <a:pPr>
              <a:buSzPct val="25000"/>
            </a:pPr>
            <a:r>
              <a:rPr lang="es-ES" sz="2399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Alejandro Freire Rodríguez </a:t>
            </a:r>
          </a:p>
          <a:p>
            <a:pPr>
              <a:buSzPct val="25000"/>
            </a:pPr>
            <a:r>
              <a:rPr lang="es-ES" sz="2399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Rebeca Muraru</a:t>
            </a:r>
          </a:p>
          <a:p>
            <a:endParaRPr sz="1799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776" y="4005064"/>
            <a:ext cx="3376797" cy="181582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276" y="702026"/>
            <a:ext cx="3765798" cy="366154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261731" y="3290918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dirty="0" smtClean="0">
                <a:latin typeface="Lucida Fax" panose="02060602050505020204" pitchFamily="18" charset="0"/>
              </a:rPr>
              <a:t>VS</a:t>
            </a:r>
            <a:endParaRPr lang="es-ES" sz="6600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9342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/>
        </p:nvSpPr>
        <p:spPr>
          <a:xfrm>
            <a:off x="909836" y="476672"/>
            <a:ext cx="10637979" cy="1127706"/>
          </a:xfrm>
          <a:prstGeom prst="rect">
            <a:avLst/>
          </a:prstGeom>
          <a:noFill/>
          <a:ln>
            <a:noFill/>
          </a:ln>
        </p:spPr>
        <p:txBody>
          <a:bodyPr lIns="91401" tIns="91401" rIns="91401" bIns="91401" anchor="t" anchorCtr="0">
            <a:noAutofit/>
          </a:bodyPr>
          <a:lstStyle/>
          <a:p>
            <a:r>
              <a:rPr lang="es-ES" sz="5400" dirty="0">
                <a:solidFill>
                  <a:srgbClr val="007976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Questrial"/>
                <a:ea typeface="Questrial"/>
                <a:cs typeface="Questrial"/>
                <a:sym typeface="Consolas"/>
              </a:rPr>
              <a:t>Criterios</a:t>
            </a:r>
            <a:r>
              <a:rPr lang="es-ES" sz="5998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5400" dirty="0">
                <a:solidFill>
                  <a:srgbClr val="007976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Questrial"/>
                <a:ea typeface="Questrial"/>
                <a:cs typeface="Questrial"/>
                <a:sym typeface="Consolas"/>
              </a:rPr>
              <a:t>de</a:t>
            </a:r>
            <a:r>
              <a:rPr lang="es-ES" sz="5998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5400" dirty="0">
                <a:solidFill>
                  <a:srgbClr val="007976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Questrial"/>
                <a:ea typeface="Questrial"/>
                <a:cs typeface="Questrial"/>
                <a:sym typeface="Consolas"/>
              </a:rPr>
              <a:t>comparación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981844" y="1914994"/>
            <a:ext cx="10824055" cy="4552214"/>
          </a:xfrm>
          <a:prstGeom prst="rect">
            <a:avLst/>
          </a:prstGeom>
          <a:noFill/>
          <a:ln>
            <a:noFill/>
          </a:ln>
        </p:spPr>
        <p:txBody>
          <a:bodyPr lIns="91401" tIns="91401" rIns="91401" bIns="91401" anchor="t" anchorCtr="0">
            <a:noAutofit/>
          </a:bodyPr>
          <a:lstStyle/>
          <a:p>
            <a:r>
              <a:rPr lang="es-ES" sz="3599" u="sng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Categoría A: Criterios Técnicos</a:t>
            </a:r>
          </a:p>
          <a:p>
            <a:endParaRPr sz="3599" u="sng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063" indent="-418974">
              <a:buClr>
                <a:srgbClr val="FFFFFF"/>
              </a:buClr>
              <a:buSzPct val="100000"/>
              <a:buFont typeface="Consolas"/>
              <a:buChar char="●"/>
            </a:pPr>
            <a:r>
              <a:rPr lang="es-ES" sz="2999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Criterio A.1: ORM</a:t>
            </a:r>
          </a:p>
          <a:p>
            <a:pPr marL="457063" indent="-418974">
              <a:buClr>
                <a:schemeClr val="lt1"/>
              </a:buClr>
              <a:buSzPct val="100000"/>
              <a:buFont typeface="Consolas"/>
              <a:buChar char="●"/>
            </a:pPr>
            <a:r>
              <a:rPr lang="es-ES" sz="2999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Criterio A.2: DRY</a:t>
            </a:r>
          </a:p>
          <a:p>
            <a:pPr marL="457063" indent="-418974">
              <a:buClr>
                <a:schemeClr val="lt1"/>
              </a:buClr>
              <a:buSzPct val="100000"/>
              <a:buFont typeface="Consolas"/>
              <a:buChar char="●"/>
            </a:pPr>
            <a:r>
              <a:rPr lang="es-ES" sz="2999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Criterio A.3: POE</a:t>
            </a:r>
          </a:p>
          <a:p>
            <a:pPr marL="457063" indent="-418974">
              <a:buClr>
                <a:schemeClr val="lt1"/>
              </a:buClr>
              <a:buSzPct val="100000"/>
              <a:buFont typeface="Consolas"/>
              <a:buChar char="●"/>
            </a:pPr>
            <a:r>
              <a:rPr lang="es-ES" sz="2999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Criterio A.4: Programación Asíncrona</a:t>
            </a:r>
          </a:p>
          <a:p>
            <a:pPr marL="457063" indent="-418974">
              <a:buClr>
                <a:schemeClr val="lt1"/>
              </a:buClr>
              <a:buSzPct val="100000"/>
              <a:buFont typeface="Consolas"/>
              <a:buChar char="●"/>
            </a:pPr>
            <a:r>
              <a:rPr lang="es-ES" sz="2999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Criterio A.5: Abstracción</a:t>
            </a:r>
          </a:p>
          <a:p>
            <a:pPr marL="457063" indent="-418974">
              <a:buClr>
                <a:schemeClr val="lt1"/>
              </a:buClr>
              <a:buSzPct val="100000"/>
              <a:buFont typeface="Consolas"/>
              <a:buChar char="●"/>
            </a:pPr>
            <a:r>
              <a:rPr lang="es-ES" sz="2999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Criterio A.6: Documentación</a:t>
            </a:r>
          </a:p>
          <a:p>
            <a:pPr marL="457063" indent="-418974">
              <a:buClr>
                <a:schemeClr val="lt1"/>
              </a:buClr>
              <a:buSzPct val="100000"/>
              <a:buFont typeface="Consolas"/>
              <a:buChar char="●"/>
            </a:pPr>
            <a:r>
              <a:rPr lang="es-ES" sz="2999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Criterio A.7: Recursos</a:t>
            </a:r>
          </a:p>
        </p:txBody>
      </p:sp>
    </p:spTree>
    <p:extLst>
      <p:ext uri="{BB962C8B-B14F-4D97-AF65-F5344CB8AC3E}">
        <p14:creationId xmlns:p14="http://schemas.microsoft.com/office/powerpoint/2010/main" val="322692873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/>
        </p:nvSpPr>
        <p:spPr>
          <a:xfrm>
            <a:off x="846141" y="476672"/>
            <a:ext cx="10565971" cy="1127706"/>
          </a:xfrm>
          <a:prstGeom prst="rect">
            <a:avLst/>
          </a:prstGeom>
          <a:noFill/>
          <a:ln>
            <a:noFill/>
          </a:ln>
        </p:spPr>
        <p:txBody>
          <a:bodyPr lIns="91401" tIns="91401" rIns="91401" bIns="91401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s-ES" sz="5400" dirty="0">
                <a:solidFill>
                  <a:srgbClr val="007976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Questrial"/>
                <a:ea typeface="Questrial"/>
                <a:cs typeface="Questrial"/>
                <a:sym typeface="Consolas"/>
              </a:rPr>
              <a:t>Criterios</a:t>
            </a:r>
            <a:r>
              <a:rPr lang="es-ES" sz="5998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5400" dirty="0">
                <a:solidFill>
                  <a:srgbClr val="007976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Questrial"/>
                <a:ea typeface="Questrial"/>
                <a:cs typeface="Questrial"/>
                <a:sym typeface="Consolas"/>
              </a:rPr>
              <a:t>de</a:t>
            </a:r>
            <a:r>
              <a:rPr lang="es-ES" sz="5998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5400" dirty="0">
                <a:solidFill>
                  <a:srgbClr val="007976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Questrial"/>
                <a:ea typeface="Questrial"/>
                <a:cs typeface="Questrial"/>
                <a:sym typeface="Consolas"/>
              </a:rPr>
              <a:t>comparación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846141" y="2060848"/>
            <a:ext cx="10803746" cy="4290083"/>
          </a:xfrm>
          <a:prstGeom prst="rect">
            <a:avLst/>
          </a:prstGeom>
          <a:noFill/>
          <a:ln>
            <a:noFill/>
          </a:ln>
        </p:spPr>
        <p:txBody>
          <a:bodyPr lIns="91401" tIns="91401" rIns="91401" bIns="91401" anchor="t" anchorCtr="0">
            <a:noAutofit/>
          </a:bodyPr>
          <a:lstStyle/>
          <a:p>
            <a:r>
              <a:rPr lang="es-ES" sz="3599" u="sng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Categoría B: General</a:t>
            </a:r>
          </a:p>
          <a:p>
            <a:endParaRPr sz="3599" u="sng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063" indent="-418974">
              <a:buClr>
                <a:schemeClr val="lt1"/>
              </a:buClr>
              <a:buSzPct val="100000"/>
              <a:buFont typeface="Consolas"/>
              <a:buChar char="●"/>
            </a:pPr>
            <a:r>
              <a:rPr lang="es-ES" sz="2999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Criterio B.1: Código abierto</a:t>
            </a:r>
          </a:p>
          <a:p>
            <a:pPr marL="457063" indent="-418974">
              <a:buClr>
                <a:schemeClr val="lt1"/>
              </a:buClr>
              <a:buSzPct val="100000"/>
              <a:buFont typeface="Consolas"/>
              <a:buChar char="●"/>
            </a:pPr>
            <a:r>
              <a:rPr lang="es-ES" sz="2999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Criterio B.2: Lenguaje programación</a:t>
            </a:r>
          </a:p>
          <a:p>
            <a:pPr marL="457063" indent="-418974">
              <a:buClr>
                <a:schemeClr val="lt1"/>
              </a:buClr>
              <a:buSzPct val="100000"/>
              <a:buFont typeface="Consolas"/>
              <a:buChar char="●"/>
            </a:pPr>
            <a:r>
              <a:rPr lang="es-ES" sz="2999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Criterio B.3: Seguridad </a:t>
            </a:r>
            <a:r>
              <a:rPr lang="es-ES" sz="2999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frameworks</a:t>
            </a:r>
            <a:endParaRPr lang="es-ES" sz="2999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063" indent="-418974">
              <a:buClr>
                <a:schemeClr val="lt1"/>
              </a:buClr>
              <a:buSzPct val="100000"/>
              <a:buFont typeface="Consolas"/>
              <a:buChar char="●"/>
            </a:pPr>
            <a:r>
              <a:rPr lang="es-ES" sz="2999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Criterio B.4: Rendimiento</a:t>
            </a:r>
          </a:p>
          <a:p>
            <a:pPr marL="457063" indent="-418974">
              <a:buClr>
                <a:schemeClr val="lt1"/>
              </a:buClr>
              <a:buSzPct val="100000"/>
              <a:buFont typeface="Consolas"/>
              <a:buChar char="●"/>
            </a:pPr>
            <a:r>
              <a:rPr lang="es-ES" sz="2999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Criterio B.5: Dificultad de la curva de aprendizaje</a:t>
            </a:r>
          </a:p>
        </p:txBody>
      </p:sp>
    </p:spTree>
    <p:extLst>
      <p:ext uri="{BB962C8B-B14F-4D97-AF65-F5344CB8AC3E}">
        <p14:creationId xmlns:p14="http://schemas.microsoft.com/office/powerpoint/2010/main" val="9599574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/>
        </p:nvSpPr>
        <p:spPr>
          <a:xfrm>
            <a:off x="909836" y="476672"/>
            <a:ext cx="10709987" cy="1127706"/>
          </a:xfrm>
          <a:prstGeom prst="rect">
            <a:avLst/>
          </a:prstGeom>
          <a:noFill/>
          <a:ln>
            <a:noFill/>
          </a:ln>
        </p:spPr>
        <p:txBody>
          <a:bodyPr lIns="91401" tIns="91401" rIns="91401" bIns="91401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s-ES" sz="5400" dirty="0">
                <a:solidFill>
                  <a:srgbClr val="007976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Questrial"/>
                <a:ea typeface="Questrial"/>
                <a:cs typeface="Questrial"/>
                <a:sym typeface="Consolas"/>
              </a:rPr>
              <a:t>Criterios</a:t>
            </a:r>
            <a:r>
              <a:rPr lang="es-ES" sz="5998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5400" dirty="0">
                <a:solidFill>
                  <a:srgbClr val="007976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Questrial"/>
                <a:ea typeface="Questrial"/>
                <a:cs typeface="Questrial"/>
                <a:sym typeface="Consolas"/>
              </a:rPr>
              <a:t>de</a:t>
            </a:r>
            <a:r>
              <a:rPr lang="es-ES" sz="5998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5400" dirty="0">
                <a:solidFill>
                  <a:srgbClr val="007976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Questrial"/>
                <a:ea typeface="Questrial"/>
                <a:cs typeface="Questrial"/>
                <a:sym typeface="Consolas"/>
              </a:rPr>
              <a:t>comparación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909836" y="2204864"/>
            <a:ext cx="8810408" cy="4290083"/>
          </a:xfrm>
          <a:prstGeom prst="rect">
            <a:avLst/>
          </a:prstGeom>
          <a:noFill/>
          <a:ln>
            <a:noFill/>
          </a:ln>
        </p:spPr>
        <p:txBody>
          <a:bodyPr lIns="91401" tIns="91401" rIns="91401" bIns="91401" anchor="t" anchorCtr="0">
            <a:noAutofit/>
          </a:bodyPr>
          <a:lstStyle/>
          <a:p>
            <a:r>
              <a:rPr lang="es-ES" sz="3599" u="sng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Categoría C: Ejemplos</a:t>
            </a:r>
          </a:p>
          <a:p>
            <a:endParaRPr sz="3599" u="sng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063" indent="-457063">
              <a:buClr>
                <a:schemeClr val="lt1"/>
              </a:buClr>
              <a:buSzPct val="100000"/>
              <a:buFont typeface="Consolas"/>
              <a:buChar char="●"/>
            </a:pPr>
            <a:r>
              <a:rPr lang="es-ES" sz="3599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Criterio C.1: Redes Sociales </a:t>
            </a:r>
          </a:p>
          <a:p>
            <a:pPr marL="457063" indent="-457063">
              <a:buClr>
                <a:schemeClr val="lt1"/>
              </a:buClr>
              <a:buSzPct val="100000"/>
              <a:buFont typeface="Consolas"/>
              <a:buChar char="●"/>
            </a:pPr>
            <a:r>
              <a:rPr lang="es-ES" sz="3599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Criterio C.2: Prensa</a:t>
            </a:r>
          </a:p>
          <a:p>
            <a:pPr marL="457063" indent="-457063">
              <a:buClr>
                <a:schemeClr val="lt1"/>
              </a:buClr>
              <a:buSzPct val="100000"/>
              <a:buFont typeface="Consolas"/>
              <a:buChar char="●"/>
            </a:pPr>
            <a:r>
              <a:rPr lang="es-ES" sz="3599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Criterio C.3: Otros</a:t>
            </a:r>
          </a:p>
          <a:p>
            <a:pPr>
              <a:buClr>
                <a:schemeClr val="dk1"/>
              </a:buClr>
            </a:pPr>
            <a:endParaRPr sz="3599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459866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/>
        </p:nvSpPr>
        <p:spPr>
          <a:xfrm>
            <a:off x="882145" y="476672"/>
            <a:ext cx="10493963" cy="1127706"/>
          </a:xfrm>
          <a:prstGeom prst="rect">
            <a:avLst/>
          </a:prstGeom>
          <a:noFill/>
          <a:ln>
            <a:noFill/>
          </a:ln>
        </p:spPr>
        <p:txBody>
          <a:bodyPr lIns="91401" tIns="91401" rIns="91401" bIns="91401" anchor="t" anchorCtr="0">
            <a:noAutofit/>
          </a:bodyPr>
          <a:lstStyle/>
          <a:p>
            <a:r>
              <a:rPr lang="es-ES" sz="5400" dirty="0">
                <a:solidFill>
                  <a:srgbClr val="007976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Questrial"/>
                <a:ea typeface="Questrial"/>
                <a:cs typeface="Questrial"/>
                <a:sym typeface="Consolas"/>
              </a:rPr>
              <a:t>Criterios</a:t>
            </a:r>
            <a:r>
              <a:rPr lang="es-ES" sz="5998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5400" dirty="0">
                <a:solidFill>
                  <a:srgbClr val="007976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Questrial"/>
                <a:ea typeface="Questrial"/>
                <a:cs typeface="Questrial"/>
                <a:sym typeface="Consolas"/>
              </a:rPr>
              <a:t>de</a:t>
            </a:r>
            <a:r>
              <a:rPr lang="es-ES" sz="5998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5400" dirty="0">
                <a:solidFill>
                  <a:srgbClr val="007976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Questrial"/>
                <a:ea typeface="Questrial"/>
                <a:cs typeface="Questrial"/>
                <a:sym typeface="Consolas"/>
              </a:rPr>
              <a:t>comparación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904206" y="2132856"/>
            <a:ext cx="10826632" cy="4290083"/>
          </a:xfrm>
          <a:prstGeom prst="rect">
            <a:avLst/>
          </a:prstGeom>
          <a:noFill/>
          <a:ln>
            <a:noFill/>
          </a:ln>
        </p:spPr>
        <p:txBody>
          <a:bodyPr lIns="91401" tIns="91401" rIns="91401" bIns="91401" anchor="t" anchorCtr="0">
            <a:noAutofit/>
          </a:bodyPr>
          <a:lstStyle/>
          <a:p>
            <a:r>
              <a:rPr lang="es-ES" sz="3599" u="sng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Categoría D: BBDD</a:t>
            </a:r>
          </a:p>
          <a:p>
            <a:endParaRPr sz="3599" u="sng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063" indent="-457063">
              <a:buClr>
                <a:schemeClr val="lt1"/>
              </a:buClr>
              <a:buSzPct val="100000"/>
              <a:buFont typeface="Consolas"/>
              <a:buChar char="●"/>
            </a:pPr>
            <a:r>
              <a:rPr lang="es-ES" sz="3599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Criterio D.1: Soporte MySQL</a:t>
            </a:r>
          </a:p>
          <a:p>
            <a:pPr marL="457063" indent="-457063">
              <a:buClr>
                <a:schemeClr val="lt1"/>
              </a:buClr>
              <a:buSzPct val="100000"/>
              <a:buFont typeface="Consolas"/>
              <a:buChar char="●"/>
            </a:pPr>
            <a:r>
              <a:rPr lang="es-ES" sz="3599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Criterio D.2: MongoDB</a:t>
            </a:r>
          </a:p>
          <a:p>
            <a:pPr marL="457063" indent="-457063">
              <a:buClr>
                <a:schemeClr val="lt1"/>
              </a:buClr>
              <a:buSzPct val="100000"/>
              <a:buFont typeface="Consolas"/>
              <a:buChar char="●"/>
            </a:pPr>
            <a:r>
              <a:rPr lang="es-ES" sz="3599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Criterio D.3: PostgreSQL</a:t>
            </a:r>
          </a:p>
          <a:p>
            <a:pPr marL="457063" indent="-457063">
              <a:buClr>
                <a:schemeClr val="lt1"/>
              </a:buClr>
              <a:buSzPct val="100000"/>
              <a:buFont typeface="Consolas"/>
              <a:buChar char="●"/>
            </a:pPr>
            <a:r>
              <a:rPr lang="es-ES" sz="3599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Criterio D.4: CouchDB</a:t>
            </a:r>
          </a:p>
          <a:p>
            <a:pPr marL="457063" indent="-457063">
              <a:buClr>
                <a:schemeClr val="lt1"/>
              </a:buClr>
              <a:buSzPct val="100000"/>
              <a:buFont typeface="Consolas"/>
              <a:buChar char="●"/>
            </a:pPr>
            <a:r>
              <a:rPr lang="es-ES" sz="3599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Criterio D.5: Oracle DataBase</a:t>
            </a:r>
          </a:p>
        </p:txBody>
      </p:sp>
    </p:spTree>
    <p:extLst>
      <p:ext uri="{BB962C8B-B14F-4D97-AF65-F5344CB8AC3E}">
        <p14:creationId xmlns:p14="http://schemas.microsoft.com/office/powerpoint/2010/main" val="18427786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/>
        </p:nvSpPr>
        <p:spPr>
          <a:xfrm>
            <a:off x="880869" y="180822"/>
            <a:ext cx="11107307" cy="1880026"/>
          </a:xfrm>
          <a:prstGeom prst="rect">
            <a:avLst/>
          </a:prstGeom>
          <a:noFill/>
          <a:ln>
            <a:noFill/>
          </a:ln>
        </p:spPr>
        <p:txBody>
          <a:bodyPr lIns="91401" tIns="91401" rIns="91401" bIns="91401" anchor="t" anchorCtr="0">
            <a:noAutofit/>
          </a:bodyPr>
          <a:lstStyle/>
          <a:p>
            <a:r>
              <a:rPr lang="es-ES" sz="4000" dirty="0">
                <a:solidFill>
                  <a:srgbClr val="007976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Questrial"/>
                <a:ea typeface="Questrial"/>
                <a:cs typeface="Questrial"/>
                <a:sym typeface="Consolas"/>
              </a:rPr>
              <a:t>Evaluación</a:t>
            </a:r>
            <a:r>
              <a:rPr lang="es-ES" sz="4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4000" dirty="0">
                <a:solidFill>
                  <a:srgbClr val="007976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Questrial"/>
                <a:ea typeface="Questrial"/>
                <a:cs typeface="Questrial"/>
                <a:sym typeface="Consolas"/>
              </a:rPr>
              <a:t>de</a:t>
            </a:r>
            <a:r>
              <a:rPr lang="es-ES" sz="4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4000" dirty="0">
                <a:solidFill>
                  <a:srgbClr val="007976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Questrial"/>
                <a:ea typeface="Questrial"/>
                <a:cs typeface="Questrial"/>
                <a:sym typeface="Consolas"/>
              </a:rPr>
              <a:t>los</a:t>
            </a:r>
            <a:r>
              <a:rPr lang="es-ES" sz="4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4000" dirty="0">
                <a:solidFill>
                  <a:srgbClr val="007976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Questrial"/>
                <a:ea typeface="Questrial"/>
                <a:cs typeface="Questrial"/>
                <a:sym typeface="Consolas"/>
              </a:rPr>
              <a:t>criterios</a:t>
            </a:r>
            <a:r>
              <a:rPr lang="es-ES" sz="4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4000" dirty="0">
                <a:solidFill>
                  <a:srgbClr val="007976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Questrial"/>
                <a:ea typeface="Questrial"/>
                <a:cs typeface="Questrial"/>
                <a:sym typeface="Consolas"/>
              </a:rPr>
              <a:t>por</a:t>
            </a:r>
            <a:r>
              <a:rPr lang="es-ES" sz="4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4000" dirty="0">
                <a:solidFill>
                  <a:srgbClr val="007976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Questrial"/>
                <a:ea typeface="Questrial"/>
                <a:cs typeface="Questrial"/>
                <a:sym typeface="Consolas"/>
              </a:rPr>
              <a:t>tecnología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452356" y="1069940"/>
            <a:ext cx="11353543" cy="5654427"/>
          </a:xfrm>
          <a:prstGeom prst="rect">
            <a:avLst/>
          </a:prstGeom>
          <a:noFill/>
          <a:ln>
            <a:noFill/>
          </a:ln>
        </p:spPr>
        <p:txBody>
          <a:bodyPr lIns="91401" tIns="91401" rIns="91401" bIns="91401" anchor="t" anchorCtr="0">
            <a:noAutofit/>
          </a:bodyPr>
          <a:lstStyle/>
          <a:p>
            <a:endParaRPr sz="3599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3" name="Shape 3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373" y="1157992"/>
            <a:ext cx="6456818" cy="5566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24" name="Shape 324"/>
          <p:cNvSpPr txBox="1"/>
          <p:nvPr/>
        </p:nvSpPr>
        <p:spPr>
          <a:xfrm>
            <a:off x="604717" y="2385963"/>
            <a:ext cx="11353543" cy="4490764"/>
          </a:xfrm>
          <a:prstGeom prst="rect">
            <a:avLst/>
          </a:prstGeom>
          <a:noFill/>
          <a:ln>
            <a:noFill/>
          </a:ln>
        </p:spPr>
        <p:txBody>
          <a:bodyPr lIns="91401" tIns="91401" rIns="91401" bIns="91401" anchor="t" anchorCtr="0">
            <a:noAutofit/>
          </a:bodyPr>
          <a:lstStyle/>
          <a:p>
            <a:endParaRPr sz="3599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1125860" y="1772816"/>
            <a:ext cx="10984761" cy="4951551"/>
          </a:xfrm>
          <a:prstGeom prst="rect">
            <a:avLst/>
          </a:prstGeom>
          <a:noFill/>
          <a:ln>
            <a:noFill/>
          </a:ln>
        </p:spPr>
        <p:txBody>
          <a:bodyPr lIns="91401" tIns="91401" rIns="91401" bIns="91401" anchor="t" anchorCtr="0">
            <a:noAutofit/>
          </a:bodyPr>
          <a:lstStyle/>
          <a:p>
            <a:endParaRPr sz="3599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6" name="Shape 3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0328" y="744825"/>
            <a:ext cx="3710958" cy="37109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7297153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/>
        </p:nvSpPr>
        <p:spPr>
          <a:xfrm>
            <a:off x="837828" y="188640"/>
            <a:ext cx="11107307" cy="1127706"/>
          </a:xfrm>
          <a:prstGeom prst="rect">
            <a:avLst/>
          </a:prstGeom>
          <a:noFill/>
          <a:ln>
            <a:noFill/>
          </a:ln>
        </p:spPr>
        <p:txBody>
          <a:bodyPr lIns="91401" tIns="91401" rIns="91401" bIns="91401" anchor="t" anchorCtr="0">
            <a:noAutofit/>
          </a:bodyPr>
          <a:lstStyle/>
          <a:p>
            <a:r>
              <a:rPr lang="es-ES" sz="4000" dirty="0">
                <a:solidFill>
                  <a:srgbClr val="007976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Questrial"/>
                <a:ea typeface="Questrial"/>
                <a:cs typeface="Questrial"/>
                <a:sym typeface="Consolas"/>
              </a:rPr>
              <a:t>Evaluación</a:t>
            </a:r>
            <a:r>
              <a:rPr lang="es-ES" sz="4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4000" dirty="0">
                <a:solidFill>
                  <a:srgbClr val="007976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Questrial"/>
                <a:ea typeface="Questrial"/>
                <a:cs typeface="Questrial"/>
                <a:sym typeface="Consolas"/>
              </a:rPr>
              <a:t>de</a:t>
            </a:r>
            <a:r>
              <a:rPr lang="es-ES" sz="4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4000" dirty="0">
                <a:solidFill>
                  <a:srgbClr val="007976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Questrial"/>
                <a:ea typeface="Questrial"/>
                <a:cs typeface="Questrial"/>
                <a:sym typeface="Consolas"/>
              </a:rPr>
              <a:t>los</a:t>
            </a:r>
            <a:r>
              <a:rPr lang="es-ES" sz="4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4000" dirty="0">
                <a:solidFill>
                  <a:srgbClr val="007976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Questrial"/>
                <a:ea typeface="Questrial"/>
                <a:cs typeface="Questrial"/>
                <a:sym typeface="Consolas"/>
              </a:rPr>
              <a:t>criterios</a:t>
            </a:r>
            <a:r>
              <a:rPr lang="es-ES" sz="4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4000" dirty="0">
                <a:solidFill>
                  <a:srgbClr val="007976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Questrial"/>
                <a:ea typeface="Questrial"/>
                <a:cs typeface="Questrial"/>
                <a:sym typeface="Consolas"/>
              </a:rPr>
              <a:t>por</a:t>
            </a:r>
            <a:r>
              <a:rPr lang="es-ES" sz="4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4000" dirty="0">
                <a:solidFill>
                  <a:srgbClr val="007976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Questrial"/>
                <a:ea typeface="Questrial"/>
                <a:cs typeface="Questrial"/>
                <a:sym typeface="Consolas"/>
              </a:rPr>
              <a:t>tecnología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572060" y="1102491"/>
            <a:ext cx="11353543" cy="5654427"/>
          </a:xfrm>
          <a:prstGeom prst="rect">
            <a:avLst/>
          </a:prstGeom>
          <a:noFill/>
          <a:ln>
            <a:noFill/>
          </a:ln>
        </p:spPr>
        <p:txBody>
          <a:bodyPr lIns="91401" tIns="91401" rIns="91401" bIns="91401" anchor="t" anchorCtr="0">
            <a:noAutofit/>
          </a:bodyPr>
          <a:lstStyle/>
          <a:p>
            <a:endParaRPr sz="3599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33" name="Shape 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868" y="1108855"/>
            <a:ext cx="6461242" cy="5576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34" name="Shape 3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1081" y="1108853"/>
            <a:ext cx="3841700" cy="23533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973790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/>
        </p:nvSpPr>
        <p:spPr>
          <a:xfrm>
            <a:off x="837828" y="390281"/>
            <a:ext cx="11107307" cy="1127706"/>
          </a:xfrm>
          <a:prstGeom prst="rect">
            <a:avLst/>
          </a:prstGeom>
          <a:noFill/>
          <a:ln>
            <a:noFill/>
          </a:ln>
        </p:spPr>
        <p:txBody>
          <a:bodyPr lIns="91401" tIns="91401" rIns="91401" bIns="91401" anchor="t" anchorCtr="0">
            <a:noAutofit/>
          </a:bodyPr>
          <a:lstStyle/>
          <a:p>
            <a:r>
              <a:rPr lang="es-ES" sz="6000" dirty="0">
                <a:solidFill>
                  <a:srgbClr val="007976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Questrial"/>
                <a:ea typeface="Questrial"/>
                <a:cs typeface="Questrial"/>
                <a:sym typeface="Consolas"/>
              </a:rPr>
              <a:t>Tabla</a:t>
            </a:r>
            <a:r>
              <a:rPr lang="es-ES" sz="6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6000" dirty="0">
                <a:solidFill>
                  <a:srgbClr val="007976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Questrial"/>
                <a:ea typeface="Questrial"/>
                <a:cs typeface="Questrial"/>
                <a:sym typeface="Consolas"/>
              </a:rPr>
              <a:t>de</a:t>
            </a:r>
            <a:r>
              <a:rPr lang="es-ES" sz="6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6000" dirty="0">
                <a:solidFill>
                  <a:srgbClr val="007976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Questrial"/>
                <a:ea typeface="Questrial"/>
                <a:cs typeface="Questrial"/>
                <a:sym typeface="Consolas"/>
              </a:rPr>
              <a:t>comparación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452356" y="2177026"/>
            <a:ext cx="11353543" cy="4290083"/>
          </a:xfrm>
          <a:prstGeom prst="rect">
            <a:avLst/>
          </a:prstGeom>
          <a:noFill/>
          <a:ln>
            <a:noFill/>
          </a:ln>
        </p:spPr>
        <p:txBody>
          <a:bodyPr lIns="91401" tIns="91401" rIns="91401" bIns="91401" anchor="t" anchorCtr="0">
            <a:noAutofit/>
          </a:bodyPr>
          <a:lstStyle/>
          <a:p>
            <a:endParaRPr sz="3599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41" name="Shape 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56" y="1844824"/>
            <a:ext cx="5105495" cy="51054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42" name="Shape 3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2469" y="3026856"/>
            <a:ext cx="4798124" cy="239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Shape 3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6722" y="2493743"/>
            <a:ext cx="6684809" cy="36566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710161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/>
        </p:nvSpPr>
        <p:spPr>
          <a:xfrm>
            <a:off x="569001" y="505112"/>
            <a:ext cx="11107307" cy="1127706"/>
          </a:xfrm>
          <a:prstGeom prst="rect">
            <a:avLst/>
          </a:prstGeom>
          <a:noFill/>
          <a:ln>
            <a:noFill/>
          </a:ln>
        </p:spPr>
        <p:txBody>
          <a:bodyPr lIns="91401" tIns="91401" rIns="91401" bIns="91401" anchor="t" anchorCtr="0">
            <a:noAutofit/>
          </a:bodyPr>
          <a:lstStyle/>
          <a:p>
            <a:endParaRPr sz="7198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452356" y="2177026"/>
            <a:ext cx="11353543" cy="4290083"/>
          </a:xfrm>
          <a:prstGeom prst="rect">
            <a:avLst/>
          </a:prstGeom>
          <a:noFill/>
          <a:ln>
            <a:noFill/>
          </a:ln>
        </p:spPr>
        <p:txBody>
          <a:bodyPr lIns="91401" tIns="91401" rIns="91401" bIns="91401" anchor="t" anchorCtr="0">
            <a:noAutofit/>
          </a:bodyPr>
          <a:lstStyle/>
          <a:p>
            <a:endParaRPr sz="3599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50" name="Shape 3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3"/>
            <a:ext cx="12188826" cy="68562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446144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/>
        </p:nvSpPr>
        <p:spPr>
          <a:xfrm>
            <a:off x="1119497" y="260648"/>
            <a:ext cx="11061947" cy="1127706"/>
          </a:xfrm>
          <a:prstGeom prst="rect">
            <a:avLst/>
          </a:prstGeom>
          <a:noFill/>
          <a:ln>
            <a:noFill/>
          </a:ln>
        </p:spPr>
        <p:txBody>
          <a:bodyPr lIns="91401" tIns="91401" rIns="91401" bIns="91401" anchor="t" anchorCtr="0">
            <a:noAutofit/>
          </a:bodyPr>
          <a:lstStyle/>
          <a:p>
            <a:r>
              <a:rPr lang="es-ES" sz="5400" dirty="0">
                <a:solidFill>
                  <a:srgbClr val="007976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Questrial"/>
                <a:ea typeface="Questrial"/>
                <a:cs typeface="Questrial"/>
                <a:sym typeface="Consolas"/>
              </a:rPr>
              <a:t>Recomendaciones:</a:t>
            </a:r>
            <a:r>
              <a:rPr lang="es-ES" sz="5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5400" dirty="0">
                <a:solidFill>
                  <a:srgbClr val="007976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Questrial"/>
                <a:ea typeface="Questrial"/>
                <a:cs typeface="Questrial"/>
                <a:sym typeface="Consolas"/>
              </a:rPr>
              <a:t>Caso</a:t>
            </a:r>
            <a:r>
              <a:rPr lang="es-ES" sz="5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5400" dirty="0">
                <a:solidFill>
                  <a:srgbClr val="007976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Questrial"/>
                <a:ea typeface="Questrial"/>
                <a:cs typeface="Questrial"/>
                <a:sym typeface="Consolas"/>
              </a:rPr>
              <a:t>1</a:t>
            </a:r>
          </a:p>
          <a:p>
            <a:endParaRPr lang="es-ES" sz="2999" dirty="0" smtClean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s-ES" sz="2999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Descripción </a:t>
            </a:r>
            <a:r>
              <a:rPr lang="es-ES" sz="2999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835282" y="2204864"/>
            <a:ext cx="11136501" cy="4290083"/>
          </a:xfrm>
          <a:prstGeom prst="rect">
            <a:avLst/>
          </a:prstGeom>
          <a:noFill/>
          <a:ln>
            <a:noFill/>
          </a:ln>
        </p:spPr>
        <p:txBody>
          <a:bodyPr lIns="91401" tIns="91401" rIns="91401" bIns="91401" anchor="t" anchorCtr="0">
            <a:noAutofit/>
          </a:bodyPr>
          <a:lstStyle/>
          <a:p>
            <a:pPr marL="457063" indent="-418974">
              <a:buClr>
                <a:srgbClr val="FFFFFF"/>
              </a:buClr>
              <a:buSzPct val="100000"/>
              <a:buFont typeface="Consolas"/>
              <a:buChar char="●"/>
            </a:pPr>
            <a:r>
              <a:rPr lang="es-ES" sz="2999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Empresa de desarrollo pequeña</a:t>
            </a:r>
          </a:p>
          <a:p>
            <a:pPr marL="457063" indent="-418974">
              <a:buClr>
                <a:srgbClr val="FFFFFF"/>
              </a:buClr>
              <a:buSzPct val="100000"/>
              <a:buFont typeface="Consolas"/>
              <a:buChar char="●"/>
            </a:pPr>
            <a:r>
              <a:rPr lang="es-ES" sz="2999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Equipo reducido de programadores. Expertos en Java, gran </a:t>
            </a:r>
            <a:r>
              <a:rPr lang="es-ES" sz="2999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capacidad </a:t>
            </a:r>
            <a:r>
              <a:rPr lang="es-ES" sz="2999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 aprendizaje.</a:t>
            </a:r>
          </a:p>
          <a:p>
            <a:pPr marL="457063" indent="-418974">
              <a:buClr>
                <a:srgbClr val="FFFFFF"/>
              </a:buClr>
              <a:buSzPct val="100000"/>
              <a:buFont typeface="Consolas"/>
              <a:buChar char="●"/>
            </a:pPr>
            <a:r>
              <a:rPr lang="es-ES" sz="2999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Aplicación web rápida</a:t>
            </a:r>
          </a:p>
          <a:p>
            <a:pPr marL="457063" indent="-418974">
              <a:buClr>
                <a:srgbClr val="FFFFFF"/>
              </a:buClr>
              <a:buSzPct val="100000"/>
              <a:buFont typeface="Consolas"/>
              <a:buChar char="●"/>
            </a:pPr>
            <a:r>
              <a:rPr lang="es-ES" sz="2999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Base de datos noSQL</a:t>
            </a:r>
          </a:p>
          <a:p>
            <a:pPr marL="457063" indent="-418974">
              <a:buClr>
                <a:srgbClr val="FFFFFF"/>
              </a:buClr>
              <a:buSzPct val="100000"/>
              <a:buFont typeface="Consolas"/>
              <a:buChar char="●"/>
            </a:pPr>
            <a:r>
              <a:rPr lang="es-ES" sz="2999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Conexión persistente con el usuario. “long-polling”</a:t>
            </a:r>
          </a:p>
        </p:txBody>
      </p:sp>
    </p:spTree>
    <p:extLst>
      <p:ext uri="{BB962C8B-B14F-4D97-AF65-F5344CB8AC3E}">
        <p14:creationId xmlns:p14="http://schemas.microsoft.com/office/powerpoint/2010/main" val="28127260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Shape 3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950" y="1387553"/>
            <a:ext cx="11208530" cy="47784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62" name="Shape 362"/>
          <p:cNvSpPr txBox="1"/>
          <p:nvPr/>
        </p:nvSpPr>
        <p:spPr>
          <a:xfrm>
            <a:off x="798595" y="188640"/>
            <a:ext cx="11161240" cy="1406589"/>
          </a:xfrm>
          <a:prstGeom prst="rect">
            <a:avLst/>
          </a:prstGeom>
          <a:noFill/>
          <a:ln>
            <a:noFill/>
          </a:ln>
        </p:spPr>
        <p:txBody>
          <a:bodyPr lIns="91401" tIns="91401" rIns="91401" bIns="91401" anchor="t" anchorCtr="0">
            <a:noAutofit/>
          </a:bodyPr>
          <a:lstStyle/>
          <a:p>
            <a:r>
              <a:rPr lang="es-ES" sz="5400" dirty="0">
                <a:solidFill>
                  <a:srgbClr val="007976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Questrial"/>
                <a:ea typeface="Questrial"/>
                <a:cs typeface="Questrial"/>
                <a:sym typeface="Consolas"/>
              </a:rPr>
              <a:t>Recomendaciones:</a:t>
            </a:r>
            <a:r>
              <a:rPr lang="es-ES" sz="5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5400" dirty="0">
                <a:solidFill>
                  <a:srgbClr val="007976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Questrial"/>
                <a:ea typeface="Questrial"/>
                <a:cs typeface="Questrial"/>
                <a:sym typeface="Consolas"/>
              </a:rPr>
              <a:t>Caso</a:t>
            </a:r>
            <a:r>
              <a:rPr lang="es-ES" sz="5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5400" dirty="0">
                <a:solidFill>
                  <a:srgbClr val="007976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Questrial"/>
                <a:ea typeface="Questrial"/>
                <a:cs typeface="Questrial"/>
                <a:sym typeface="Consolas"/>
              </a:rPr>
              <a:t>1</a:t>
            </a:r>
          </a:p>
          <a:p>
            <a:endParaRPr sz="3999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3" name="Shape 363"/>
          <p:cNvSpPr txBox="1"/>
          <p:nvPr/>
        </p:nvSpPr>
        <p:spPr>
          <a:xfrm>
            <a:off x="589171" y="6309250"/>
            <a:ext cx="5056983" cy="729410"/>
          </a:xfrm>
          <a:prstGeom prst="rect">
            <a:avLst/>
          </a:prstGeom>
          <a:noFill/>
          <a:ln>
            <a:noFill/>
          </a:ln>
        </p:spPr>
        <p:txBody>
          <a:bodyPr lIns="91401" tIns="91401" rIns="91401" bIns="91401" anchor="t" anchorCtr="0">
            <a:noAutofit/>
          </a:bodyPr>
          <a:lstStyle/>
          <a:p>
            <a:r>
              <a:rPr lang="es-ES" sz="2999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Elección: Node.js</a:t>
            </a:r>
          </a:p>
        </p:txBody>
      </p:sp>
    </p:spTree>
    <p:extLst>
      <p:ext uri="{BB962C8B-B14F-4D97-AF65-F5344CB8AC3E}">
        <p14:creationId xmlns:p14="http://schemas.microsoft.com/office/powerpoint/2010/main" val="16756474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/>
        </p:nvSpPr>
        <p:spPr>
          <a:xfrm>
            <a:off x="1036326" y="1772816"/>
            <a:ext cx="6840760" cy="4464496"/>
          </a:xfrm>
          <a:prstGeom prst="rect">
            <a:avLst/>
          </a:prstGeom>
          <a:noFill/>
          <a:ln>
            <a:noFill/>
          </a:ln>
        </p:spPr>
        <p:txBody>
          <a:bodyPr lIns="91401" tIns="91401" rIns="91401" bIns="91401" anchor="t" anchorCtr="0">
            <a:noAutofit/>
          </a:bodyPr>
          <a:lstStyle/>
          <a:p>
            <a:pPr marL="457063" indent="-418974">
              <a:buClr>
                <a:srgbClr val="FFFFFF"/>
              </a:buClr>
              <a:buSzPct val="100000"/>
              <a:buChar char="●"/>
            </a:pPr>
            <a:r>
              <a:rPr lang="es-E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Descripción de las tecnologías</a:t>
            </a:r>
          </a:p>
          <a:p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063" indent="-418974">
              <a:buClr>
                <a:srgbClr val="FFFFFF"/>
              </a:buClr>
              <a:buSzPct val="100000"/>
              <a:buChar char="●"/>
            </a:pPr>
            <a:r>
              <a:rPr lang="es-E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Criterios de comparación</a:t>
            </a:r>
          </a:p>
          <a:p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063" indent="-418974">
              <a:buClr>
                <a:srgbClr val="FFFFFF"/>
              </a:buClr>
              <a:buSzPct val="100000"/>
              <a:buChar char="●"/>
            </a:pPr>
            <a:r>
              <a:rPr lang="es-E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Evaluación de los </a:t>
            </a:r>
            <a:r>
              <a:rPr lang="es-E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criterios</a:t>
            </a:r>
          </a:p>
          <a:p>
            <a:pPr marL="38089">
              <a:buClr>
                <a:srgbClr val="FFFFFF"/>
              </a:buClr>
              <a:buSzPct val="100000"/>
            </a:pPr>
            <a:endParaRPr lang="es-ES" dirty="0" smtClean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063" indent="-450715">
              <a:buClr>
                <a:srgbClr val="FFFFFF"/>
              </a:buClr>
              <a:buSzPct val="100000"/>
              <a:buChar char="●"/>
            </a:pPr>
            <a:r>
              <a:rPr lang="es-E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Comparación de las tecnologías</a:t>
            </a:r>
          </a:p>
          <a:p>
            <a:endParaRPr lang="es-ES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063" indent="-450715">
              <a:buClr>
                <a:srgbClr val="FFFFFF"/>
              </a:buClr>
              <a:buSzPct val="100000"/>
              <a:buChar char="●"/>
            </a:pPr>
            <a:r>
              <a:rPr lang="es-E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Recomendaciones</a:t>
            </a:r>
          </a:p>
          <a:p>
            <a:endParaRPr lang="es-ES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063" indent="-450715">
              <a:buClr>
                <a:srgbClr val="FFFFFF"/>
              </a:buClr>
              <a:buSzPct val="100000"/>
              <a:buChar char="●"/>
            </a:pPr>
            <a:r>
              <a:rPr lang="es-E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Ayudas</a:t>
            </a:r>
          </a:p>
          <a:p>
            <a:pPr marL="457063" indent="-418974">
              <a:buClr>
                <a:srgbClr val="FFFFFF"/>
              </a:buClr>
              <a:buSzPct val="100000"/>
              <a:buChar char="●"/>
            </a:pPr>
            <a:endParaRPr lang="es-ES" sz="2999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sz="2399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sz="2399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sz="2999" dirty="0">
              <a:solidFill>
                <a:srgbClr val="FFFFFF"/>
              </a:solidFill>
            </a:endParaRPr>
          </a:p>
          <a:p>
            <a:endParaRPr sz="2399" dirty="0">
              <a:solidFill>
                <a:srgbClr val="FFFFFF"/>
              </a:solidFill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1413892" y="332656"/>
            <a:ext cx="9505932" cy="1127706"/>
          </a:xfrm>
          <a:prstGeom prst="rect">
            <a:avLst/>
          </a:prstGeom>
          <a:noFill/>
          <a:ln>
            <a:noFill/>
          </a:ln>
        </p:spPr>
        <p:txBody>
          <a:bodyPr lIns="91401" tIns="91401" rIns="91401" bIns="91401" anchor="t" anchorCtr="0">
            <a:noAutofit/>
          </a:bodyPr>
          <a:lstStyle/>
          <a:p>
            <a:r>
              <a:rPr lang="es-ES" sz="5400" dirty="0">
                <a:solidFill>
                  <a:srgbClr val="007976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Questrial"/>
                <a:ea typeface="Questrial"/>
                <a:cs typeface="Questrial"/>
                <a:sym typeface="Consolas"/>
              </a:rPr>
              <a:t>Índice</a:t>
            </a:r>
          </a:p>
        </p:txBody>
      </p:sp>
    </p:spTree>
    <p:extLst>
      <p:ext uri="{BB962C8B-B14F-4D97-AF65-F5344CB8AC3E}">
        <p14:creationId xmlns:p14="http://schemas.microsoft.com/office/powerpoint/2010/main" val="14687760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/>
        </p:nvSpPr>
        <p:spPr>
          <a:xfrm>
            <a:off x="856612" y="188640"/>
            <a:ext cx="10339402" cy="1512168"/>
          </a:xfrm>
          <a:prstGeom prst="rect">
            <a:avLst/>
          </a:prstGeom>
          <a:noFill/>
          <a:ln>
            <a:noFill/>
          </a:ln>
        </p:spPr>
        <p:txBody>
          <a:bodyPr lIns="91401" tIns="91401" rIns="91401" bIns="91401" anchor="t" anchorCtr="0">
            <a:noAutofit/>
          </a:bodyPr>
          <a:lstStyle/>
          <a:p>
            <a:r>
              <a:rPr lang="es-ES" sz="5400" dirty="0" smtClean="0">
                <a:solidFill>
                  <a:srgbClr val="007976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Questrial"/>
                <a:ea typeface="Questrial"/>
                <a:cs typeface="Questrial"/>
                <a:sym typeface="Consolas"/>
              </a:rPr>
              <a:t>Recomendaciones:</a:t>
            </a:r>
            <a:r>
              <a:rPr lang="es-ES" sz="5400" dirty="0" smtClean="0">
                <a:solidFill>
                  <a:srgbClr val="FFFFFF"/>
                </a:solidFill>
                <a:latin typeface="Consolas"/>
                <a:ea typeface="Questrial"/>
                <a:cs typeface="Questrial"/>
                <a:sym typeface="Consolas"/>
              </a:rPr>
              <a:t> </a:t>
            </a:r>
            <a:r>
              <a:rPr lang="es-ES" sz="5400" dirty="0" smtClean="0">
                <a:solidFill>
                  <a:srgbClr val="007976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Questrial"/>
                <a:ea typeface="Questrial"/>
                <a:cs typeface="Questrial"/>
                <a:sym typeface="Consolas"/>
              </a:rPr>
              <a:t>Caso</a:t>
            </a:r>
            <a:r>
              <a:rPr lang="es-ES" sz="54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5400" dirty="0" smtClean="0">
                <a:solidFill>
                  <a:srgbClr val="007976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Questrial"/>
                <a:ea typeface="Consolas"/>
                <a:cs typeface="Consolas"/>
                <a:sym typeface="Consolas"/>
              </a:rPr>
              <a:t>2</a:t>
            </a:r>
            <a:endParaRPr lang="es-ES" sz="5400" dirty="0">
              <a:solidFill>
                <a:srgbClr val="007976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Questrial"/>
              <a:ea typeface="Questrial"/>
              <a:cs typeface="Questrial"/>
              <a:sym typeface="Consolas"/>
            </a:endParaRPr>
          </a:p>
          <a:p>
            <a:endParaRPr lang="es-ES" sz="3999" dirty="0" smtClean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s-ES" sz="3999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Descripción</a:t>
            </a:r>
            <a:r>
              <a:rPr lang="es-ES" sz="3999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867578" y="2348880"/>
            <a:ext cx="10903607" cy="4290083"/>
          </a:xfrm>
          <a:prstGeom prst="rect">
            <a:avLst/>
          </a:prstGeom>
          <a:noFill/>
          <a:ln>
            <a:noFill/>
          </a:ln>
        </p:spPr>
        <p:txBody>
          <a:bodyPr lIns="91401" tIns="91401" rIns="91401" bIns="91401" anchor="t" anchorCtr="0">
            <a:noAutofit/>
          </a:bodyPr>
          <a:lstStyle/>
          <a:p>
            <a:pPr marL="457063" indent="-418974">
              <a:buClr>
                <a:srgbClr val="FFFFFF"/>
              </a:buClr>
              <a:buSzPct val="100000"/>
              <a:buFont typeface="Consolas"/>
              <a:buChar char="●"/>
            </a:pPr>
            <a:r>
              <a:rPr lang="es-ES" sz="3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Grupo pequeño de alumnos. </a:t>
            </a:r>
            <a:r>
              <a:rPr lang="es-ES" sz="32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Start-up</a:t>
            </a:r>
            <a:endParaRPr lang="es-ES" sz="3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063" indent="-418974">
              <a:buClr>
                <a:srgbClr val="FFFFFF"/>
              </a:buClr>
              <a:buSzPct val="100000"/>
              <a:buFont typeface="Consolas"/>
              <a:buChar char="●"/>
            </a:pPr>
            <a:r>
              <a:rPr lang="es-ES" sz="3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Conocimientos en programación </a:t>
            </a:r>
            <a:r>
              <a:rPr lang="es-ES" sz="32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medios</a:t>
            </a:r>
            <a:endParaRPr lang="es-ES" sz="3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063" indent="-418974">
              <a:buClr>
                <a:srgbClr val="FFFFFF"/>
              </a:buClr>
              <a:buSzPct val="100000"/>
              <a:buFont typeface="Consolas"/>
              <a:buChar char="●"/>
            </a:pPr>
            <a:r>
              <a:rPr lang="es-ES" sz="3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Duración corta del </a:t>
            </a:r>
            <a:r>
              <a:rPr lang="es-ES" sz="32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proyecto</a:t>
            </a:r>
            <a:endParaRPr lang="es-ES" sz="3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063" indent="-418974">
              <a:buClr>
                <a:srgbClr val="FFFFFF"/>
              </a:buClr>
              <a:buSzPct val="100000"/>
              <a:buFont typeface="Consolas"/>
              <a:buChar char="●"/>
            </a:pPr>
            <a:r>
              <a:rPr lang="es-ES" sz="3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Aplicación web </a:t>
            </a:r>
            <a:r>
              <a:rPr lang="es-ES" sz="32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robusta</a:t>
            </a:r>
            <a:endParaRPr lang="es-ES" sz="3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063" indent="-418974">
              <a:buClr>
                <a:srgbClr val="FFFFFF"/>
              </a:buClr>
              <a:buSzPct val="100000"/>
              <a:buFont typeface="Consolas"/>
              <a:buChar char="●"/>
            </a:pPr>
            <a:r>
              <a:rPr lang="es-ES" sz="3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Fácil disponibilidad de recursos en el mercado</a:t>
            </a:r>
          </a:p>
          <a:p>
            <a:endParaRPr sz="2999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401573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/>
        </p:nvSpPr>
        <p:spPr>
          <a:xfrm>
            <a:off x="909836" y="50602"/>
            <a:ext cx="11866109" cy="1127706"/>
          </a:xfrm>
          <a:prstGeom prst="rect">
            <a:avLst/>
          </a:prstGeom>
          <a:noFill/>
          <a:ln>
            <a:noFill/>
          </a:ln>
        </p:spPr>
        <p:txBody>
          <a:bodyPr lIns="91401" tIns="91401" rIns="91401" bIns="91401" anchor="t" anchorCtr="0">
            <a:noAutofit/>
          </a:bodyPr>
          <a:lstStyle/>
          <a:p>
            <a:r>
              <a:rPr lang="es-ES" sz="5400" dirty="0">
                <a:solidFill>
                  <a:srgbClr val="007976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Questrial"/>
                <a:ea typeface="Questrial"/>
                <a:cs typeface="Questrial"/>
                <a:sym typeface="Consolas"/>
              </a:rPr>
              <a:t>Recomendaciones:</a:t>
            </a:r>
            <a:r>
              <a:rPr lang="es-ES" sz="5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5400" dirty="0">
                <a:solidFill>
                  <a:srgbClr val="007976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Questrial"/>
                <a:ea typeface="Questrial"/>
                <a:cs typeface="Questrial"/>
                <a:sym typeface="Consolas"/>
              </a:rPr>
              <a:t>Caso</a:t>
            </a:r>
            <a:r>
              <a:rPr lang="es-ES" sz="5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5400" dirty="0" smtClean="0">
                <a:solidFill>
                  <a:srgbClr val="007976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Questrial"/>
                <a:ea typeface="Consolas"/>
                <a:cs typeface="Consolas"/>
                <a:sym typeface="Consolas"/>
              </a:rPr>
              <a:t>2</a:t>
            </a:r>
            <a:endParaRPr lang="es-ES" sz="5400" dirty="0">
              <a:solidFill>
                <a:srgbClr val="007976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Questrial"/>
              <a:ea typeface="Questrial"/>
              <a:cs typeface="Questrial"/>
              <a:sym typeface="Consolas"/>
            </a:endParaRPr>
          </a:p>
          <a:p>
            <a:endParaRPr sz="3999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589196" y="6127697"/>
            <a:ext cx="5056983" cy="729410"/>
          </a:xfrm>
          <a:prstGeom prst="rect">
            <a:avLst/>
          </a:prstGeom>
          <a:noFill/>
          <a:ln>
            <a:noFill/>
          </a:ln>
        </p:spPr>
        <p:txBody>
          <a:bodyPr lIns="91401" tIns="91401" rIns="91401" bIns="91401" anchor="t" anchorCtr="0">
            <a:noAutofit/>
          </a:bodyPr>
          <a:lstStyle/>
          <a:p>
            <a:r>
              <a:rPr lang="es-ES" sz="2999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Elección: Django</a:t>
            </a:r>
          </a:p>
        </p:txBody>
      </p:sp>
      <p:pic>
        <p:nvPicPr>
          <p:cNvPr id="376" name="Shape 3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196" y="1228017"/>
            <a:ext cx="11411077" cy="48002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675289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/>
        </p:nvSpPr>
        <p:spPr>
          <a:xfrm>
            <a:off x="452356" y="2177026"/>
            <a:ext cx="11353543" cy="1843620"/>
          </a:xfrm>
          <a:prstGeom prst="rect">
            <a:avLst/>
          </a:prstGeom>
          <a:noFill/>
          <a:ln>
            <a:noFill/>
          </a:ln>
        </p:spPr>
        <p:txBody>
          <a:bodyPr lIns="91401" tIns="91401" rIns="91401" bIns="91401" anchor="t" anchorCtr="0">
            <a:noAutofit/>
          </a:bodyPr>
          <a:lstStyle/>
          <a:p>
            <a:pPr algn="ctr"/>
            <a:r>
              <a:rPr lang="es-ES" sz="9600" dirty="0">
                <a:solidFill>
                  <a:srgbClr val="007976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Questrial"/>
                <a:ea typeface="Questrial"/>
                <a:cs typeface="Questrial"/>
                <a:sym typeface="Consolas"/>
              </a:rPr>
              <a:t>Gracias</a:t>
            </a:r>
            <a:r>
              <a:rPr lang="es-ES" sz="96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54822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/>
        </p:nvSpPr>
        <p:spPr>
          <a:xfrm>
            <a:off x="909836" y="404664"/>
            <a:ext cx="11107307" cy="1127706"/>
          </a:xfrm>
          <a:prstGeom prst="rect">
            <a:avLst/>
          </a:prstGeom>
          <a:noFill/>
          <a:ln>
            <a:noFill/>
          </a:ln>
        </p:spPr>
        <p:txBody>
          <a:bodyPr lIns="91401" tIns="91401" rIns="91401" bIns="91401" anchor="t" anchorCtr="0">
            <a:noAutofit/>
          </a:bodyPr>
          <a:lstStyle/>
          <a:p>
            <a:r>
              <a:rPr lang="es-ES" sz="5400" dirty="0" smtClean="0">
                <a:solidFill>
                  <a:srgbClr val="007976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Questrial"/>
                <a:ea typeface="Questrial"/>
                <a:cs typeface="Questrial"/>
                <a:sym typeface="Consolas"/>
              </a:rPr>
              <a:t>Información</a:t>
            </a:r>
            <a:r>
              <a:rPr lang="es-ES" sz="7198" dirty="0">
                <a:solidFill>
                  <a:srgbClr val="FFFFFF"/>
                </a:solidFill>
                <a:latin typeface="Consolas"/>
                <a:ea typeface="Questrial"/>
                <a:cs typeface="Questrial"/>
                <a:sym typeface="Consolas"/>
              </a:rPr>
              <a:t> </a:t>
            </a:r>
            <a:r>
              <a:rPr lang="es-ES" sz="5400" dirty="0" smtClean="0">
                <a:solidFill>
                  <a:srgbClr val="007976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Questrial"/>
                <a:ea typeface="Questrial"/>
                <a:cs typeface="Questrial"/>
                <a:sym typeface="Consolas"/>
              </a:rPr>
              <a:t>General</a:t>
            </a:r>
            <a:endParaRPr lang="es-ES" sz="5400" dirty="0">
              <a:solidFill>
                <a:srgbClr val="007976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Questrial"/>
              <a:ea typeface="Questrial"/>
              <a:cs typeface="Questrial"/>
              <a:sym typeface="Consolas"/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1172494" y="2237035"/>
            <a:ext cx="11353543" cy="4290083"/>
          </a:xfrm>
          <a:prstGeom prst="rect">
            <a:avLst/>
          </a:prstGeom>
          <a:noFill/>
          <a:ln>
            <a:noFill/>
          </a:ln>
        </p:spPr>
        <p:txBody>
          <a:bodyPr lIns="91401" tIns="91401" rIns="91401" bIns="91401" anchor="t" anchorCtr="0">
            <a:noAutofit/>
          </a:bodyPr>
          <a:lstStyle/>
          <a:p>
            <a:pPr marL="457063" indent="-482455">
              <a:buClr>
                <a:srgbClr val="FFFFFF"/>
              </a:buClr>
              <a:buSzPct val="100000"/>
              <a:buFont typeface="Consolas"/>
              <a:buChar char="●"/>
            </a:pPr>
            <a:r>
              <a:rPr lang="es-ES" sz="3999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Acelera el proceso de desarrollo</a:t>
            </a:r>
          </a:p>
          <a:p>
            <a:endParaRPr sz="3999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063" indent="-482455">
              <a:buClr>
                <a:srgbClr val="FFFFFF"/>
              </a:buClr>
              <a:buSzPct val="100000"/>
              <a:buFont typeface="Consolas"/>
              <a:buChar char="●"/>
            </a:pPr>
            <a:r>
              <a:rPr lang="es-ES" sz="3999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Ahorra tiempo a los programadores</a:t>
            </a:r>
          </a:p>
          <a:p>
            <a:endParaRPr sz="3999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063" indent="-482455">
              <a:buClr>
                <a:srgbClr val="FFFFFF"/>
              </a:buClr>
              <a:buSzPct val="100000"/>
              <a:buFont typeface="Consolas"/>
              <a:buChar char="●"/>
            </a:pPr>
            <a:r>
              <a:rPr lang="es-ES" sz="3999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Reutiliza código</a:t>
            </a:r>
          </a:p>
          <a:p>
            <a:endParaRPr sz="3599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0521294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/>
        </p:nvSpPr>
        <p:spPr>
          <a:xfrm>
            <a:off x="882869" y="404664"/>
            <a:ext cx="10513168" cy="1127706"/>
          </a:xfrm>
          <a:prstGeom prst="rect">
            <a:avLst/>
          </a:prstGeom>
          <a:noFill/>
          <a:ln>
            <a:noFill/>
          </a:ln>
        </p:spPr>
        <p:txBody>
          <a:bodyPr lIns="91401" tIns="91401" rIns="91401" bIns="91401" anchor="t" anchorCtr="0">
            <a:noAutofit/>
          </a:bodyPr>
          <a:lstStyle/>
          <a:p>
            <a:r>
              <a:rPr lang="es-ES" sz="5400" dirty="0">
                <a:solidFill>
                  <a:srgbClr val="007976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Questrial"/>
                <a:ea typeface="Questrial"/>
                <a:cs typeface="Questrial"/>
                <a:sym typeface="Consolas"/>
              </a:rPr>
              <a:t>Información</a:t>
            </a:r>
            <a:r>
              <a:rPr lang="es-ES" sz="7198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5400" dirty="0">
                <a:solidFill>
                  <a:srgbClr val="007976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Questrial"/>
                <a:ea typeface="Questrial"/>
                <a:cs typeface="Questrial"/>
                <a:sym typeface="Consolas"/>
              </a:rPr>
              <a:t>General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882869" y="2132856"/>
            <a:ext cx="10873208" cy="4290083"/>
          </a:xfrm>
          <a:prstGeom prst="rect">
            <a:avLst/>
          </a:prstGeom>
          <a:noFill/>
          <a:ln>
            <a:noFill/>
          </a:ln>
        </p:spPr>
        <p:txBody>
          <a:bodyPr lIns="91401" tIns="91401" rIns="91401" bIns="91401" anchor="t" anchorCtr="0">
            <a:noAutofit/>
          </a:bodyPr>
          <a:lstStyle/>
          <a:p>
            <a:pPr marL="457063" indent="-482455">
              <a:buClr>
                <a:srgbClr val="FFFFFF"/>
              </a:buClr>
              <a:buSzPct val="100000"/>
              <a:buFont typeface="Consolas"/>
              <a:buChar char="●"/>
            </a:pPr>
            <a:r>
              <a:rPr lang="es-ES" sz="3999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Promueve el uso de Patrones</a:t>
            </a:r>
          </a:p>
          <a:p>
            <a:endParaRPr sz="3999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063" indent="-482455">
              <a:buClr>
                <a:srgbClr val="FFFFFF"/>
              </a:buClr>
              <a:buSzPct val="100000"/>
              <a:buFont typeface="Consolas"/>
              <a:buChar char="●"/>
            </a:pPr>
            <a:r>
              <a:rPr lang="es-ES" sz="3999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Importantes en todas las fases de desarrollo, desde el diseño hasta el desarrollo.</a:t>
            </a:r>
          </a:p>
        </p:txBody>
      </p:sp>
    </p:spTree>
    <p:extLst>
      <p:ext uri="{BB962C8B-B14F-4D97-AF65-F5344CB8AC3E}">
        <p14:creationId xmlns:p14="http://schemas.microsoft.com/office/powerpoint/2010/main" val="30866466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/>
        </p:nvSpPr>
        <p:spPr>
          <a:xfrm>
            <a:off x="1065519" y="476672"/>
            <a:ext cx="5669427" cy="1127706"/>
          </a:xfrm>
          <a:prstGeom prst="rect">
            <a:avLst/>
          </a:prstGeom>
          <a:noFill/>
          <a:ln>
            <a:noFill/>
          </a:ln>
        </p:spPr>
        <p:txBody>
          <a:bodyPr lIns="91401" tIns="91401" rIns="91401" bIns="91401" anchor="t" anchorCtr="0">
            <a:noAutofit/>
          </a:bodyPr>
          <a:lstStyle/>
          <a:p>
            <a:r>
              <a:rPr lang="es-ES" sz="5400" dirty="0">
                <a:solidFill>
                  <a:srgbClr val="007976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Questrial"/>
                <a:ea typeface="Questrial"/>
                <a:cs typeface="Questrial"/>
                <a:sym typeface="Consolas"/>
              </a:rPr>
              <a:t>Django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307559" y="2387021"/>
            <a:ext cx="11353543" cy="4290083"/>
          </a:xfrm>
          <a:prstGeom prst="rect">
            <a:avLst/>
          </a:prstGeom>
          <a:noFill/>
          <a:ln>
            <a:noFill/>
          </a:ln>
        </p:spPr>
        <p:txBody>
          <a:bodyPr lIns="91401" tIns="91401" rIns="91401" bIns="91401" anchor="t" anchorCtr="0">
            <a:noAutofit/>
          </a:bodyPr>
          <a:lstStyle/>
          <a:p>
            <a:pPr marL="457063" indent="-482455">
              <a:buClr>
                <a:srgbClr val="FFFFFF"/>
              </a:buClr>
              <a:buSzPct val="100000"/>
              <a:buFont typeface="Consolas"/>
              <a:buChar char="●"/>
            </a:pPr>
            <a:r>
              <a:rPr lang="es-ES" sz="3999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Escrito en </a:t>
            </a:r>
            <a:r>
              <a:rPr lang="es-ES" sz="3999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Phyton</a:t>
            </a:r>
            <a:endParaRPr lang="es-ES" sz="3999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sz="3999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063" indent="-482455">
              <a:buClr>
                <a:srgbClr val="FFFFFF"/>
              </a:buClr>
              <a:buSzPct val="100000"/>
              <a:buFont typeface="Consolas"/>
              <a:buChar char="●"/>
            </a:pPr>
            <a:r>
              <a:rPr lang="es-ES" sz="3999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Modelo Vista Controlador</a:t>
            </a:r>
          </a:p>
          <a:p>
            <a:endParaRPr sz="3999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063" indent="-482455">
              <a:buClr>
                <a:schemeClr val="lt1"/>
              </a:buClr>
              <a:buSzPct val="100000"/>
              <a:buFont typeface="Consolas"/>
              <a:buChar char="●"/>
            </a:pPr>
            <a:r>
              <a:rPr lang="es-ES" sz="3999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Principio DRY</a:t>
            </a:r>
          </a:p>
          <a:p>
            <a:endParaRPr sz="3999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0343" y="4561949"/>
            <a:ext cx="1500559" cy="15005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3" name="Shape 2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30716" y="959491"/>
            <a:ext cx="2819815" cy="28198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668312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/>
        </p:nvSpPr>
        <p:spPr>
          <a:xfrm>
            <a:off x="986642" y="476672"/>
            <a:ext cx="5525411" cy="1127706"/>
          </a:xfrm>
          <a:prstGeom prst="rect">
            <a:avLst/>
          </a:prstGeom>
          <a:noFill/>
          <a:ln>
            <a:noFill/>
          </a:ln>
        </p:spPr>
        <p:txBody>
          <a:bodyPr lIns="91401" tIns="91401" rIns="91401" bIns="91401" anchor="t" anchorCtr="0">
            <a:noAutofit/>
          </a:bodyPr>
          <a:lstStyle/>
          <a:p>
            <a:r>
              <a:rPr lang="es-ES" sz="5400" dirty="0">
                <a:solidFill>
                  <a:srgbClr val="007976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Questrial"/>
                <a:ea typeface="Questrial"/>
                <a:cs typeface="Questrial"/>
                <a:sym typeface="Consolas"/>
              </a:rPr>
              <a:t>Django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986642" y="1988840"/>
            <a:ext cx="10515714" cy="4290083"/>
          </a:xfrm>
          <a:prstGeom prst="rect">
            <a:avLst/>
          </a:prstGeom>
          <a:noFill/>
          <a:ln>
            <a:noFill/>
          </a:ln>
        </p:spPr>
        <p:txBody>
          <a:bodyPr lIns="91401" tIns="91401" rIns="91401" bIns="91401" anchor="t" anchorCtr="0">
            <a:noAutofit/>
          </a:bodyPr>
          <a:lstStyle/>
          <a:p>
            <a:pPr marL="457063" indent="-482455">
              <a:buClr>
                <a:srgbClr val="FFFFFF"/>
              </a:buClr>
              <a:buSzPct val="100000"/>
              <a:buFont typeface="Consolas"/>
              <a:buChar char="●"/>
            </a:pPr>
            <a:r>
              <a:rPr lang="es-ES" sz="3999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Reutilización</a:t>
            </a:r>
          </a:p>
          <a:p>
            <a:endParaRPr sz="3999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063" indent="-482455">
              <a:buClr>
                <a:srgbClr val="FFFFFF"/>
              </a:buClr>
              <a:buSzPct val="100000"/>
              <a:buFont typeface="Consolas"/>
              <a:buChar char="●"/>
            </a:pPr>
            <a:r>
              <a:rPr lang="es-ES" sz="3999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Conectividad</a:t>
            </a:r>
          </a:p>
          <a:p>
            <a:endParaRPr sz="3999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063" indent="-482455">
              <a:buClr>
                <a:srgbClr val="FFFFFF"/>
              </a:buClr>
              <a:buSzPct val="100000"/>
              <a:buFont typeface="Consolas"/>
              <a:buChar char="●"/>
            </a:pPr>
            <a:r>
              <a:rPr lang="es-ES" sz="3999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Extensibilidad de componentes</a:t>
            </a:r>
          </a:p>
          <a:p>
            <a:endParaRPr sz="3999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063" indent="-482455">
              <a:buClr>
                <a:schemeClr val="lt1"/>
              </a:buClr>
              <a:buSzPct val="100000"/>
              <a:buFont typeface="Consolas"/>
              <a:buChar char="●"/>
            </a:pPr>
            <a:r>
              <a:rPr lang="es-ES" sz="3999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Facilita la creación de sitios web</a:t>
            </a:r>
          </a:p>
          <a:p>
            <a:endParaRPr sz="3999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644199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/>
        </p:nvSpPr>
        <p:spPr>
          <a:xfrm>
            <a:off x="963374" y="548255"/>
            <a:ext cx="8981795" cy="1127706"/>
          </a:xfrm>
          <a:prstGeom prst="rect">
            <a:avLst/>
          </a:prstGeom>
          <a:noFill/>
          <a:ln>
            <a:noFill/>
          </a:ln>
        </p:spPr>
        <p:txBody>
          <a:bodyPr lIns="91401" tIns="91401" rIns="91401" bIns="91401" anchor="t" anchorCtr="0">
            <a:noAutofit/>
          </a:bodyPr>
          <a:lstStyle/>
          <a:p>
            <a:r>
              <a:rPr lang="es-ES" sz="5400" dirty="0">
                <a:solidFill>
                  <a:srgbClr val="007976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Questrial"/>
                <a:ea typeface="Questrial"/>
                <a:cs typeface="Questrial"/>
                <a:sym typeface="Consolas"/>
              </a:rPr>
              <a:t>Node.js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963374" y="1720605"/>
            <a:ext cx="10675654" cy="2068436"/>
          </a:xfrm>
          <a:prstGeom prst="rect">
            <a:avLst/>
          </a:prstGeom>
          <a:noFill/>
          <a:ln>
            <a:noFill/>
          </a:ln>
        </p:spPr>
        <p:txBody>
          <a:bodyPr lIns="91401" tIns="91401" rIns="91401" bIns="91401" anchor="t" anchorCtr="0">
            <a:noAutofit/>
          </a:bodyPr>
          <a:lstStyle/>
          <a:p>
            <a:pPr marL="457063" indent="-457063">
              <a:buClr>
                <a:srgbClr val="FFFFFF"/>
              </a:buClr>
              <a:buSzPct val="100000"/>
              <a:buFont typeface="Consolas"/>
              <a:buChar char="●"/>
            </a:pPr>
            <a:r>
              <a:rPr lang="es-ES" sz="3599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Basado en lenguajes ECMAScript asíncrono</a:t>
            </a:r>
          </a:p>
          <a:p>
            <a:endParaRPr sz="3599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063" indent="-457063">
              <a:buClr>
                <a:srgbClr val="FFFFFF"/>
              </a:buClr>
              <a:buSzPct val="100000"/>
              <a:buFont typeface="Consolas"/>
              <a:buChar char="●"/>
            </a:pPr>
            <a:r>
              <a:rPr lang="es-ES" sz="3599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Motor V8 de Google </a:t>
            </a:r>
            <a:r>
              <a:rPr lang="es-ES" sz="3599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(JavaScript)</a:t>
            </a:r>
            <a:endParaRPr lang="es-ES" sz="3599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sz="3599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76" name="Shape 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892" y="4509120"/>
            <a:ext cx="2744034" cy="154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77" name="Shape 2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2031" y="4284929"/>
            <a:ext cx="6536997" cy="17682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16383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/>
        </p:nvSpPr>
        <p:spPr>
          <a:xfrm>
            <a:off x="1125860" y="404664"/>
            <a:ext cx="6101475" cy="1127706"/>
          </a:xfrm>
          <a:prstGeom prst="rect">
            <a:avLst/>
          </a:prstGeom>
          <a:noFill/>
          <a:ln>
            <a:noFill/>
          </a:ln>
        </p:spPr>
        <p:txBody>
          <a:bodyPr lIns="91401" tIns="91401" rIns="91401" bIns="91401" anchor="t" anchorCtr="0">
            <a:noAutofit/>
          </a:bodyPr>
          <a:lstStyle/>
          <a:p>
            <a:r>
              <a:rPr lang="es-ES" sz="5400" dirty="0">
                <a:solidFill>
                  <a:srgbClr val="007976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Questrial"/>
                <a:ea typeface="Questrial"/>
                <a:cs typeface="Questrial"/>
                <a:sym typeface="Consolas"/>
              </a:rPr>
              <a:t>Node.js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981844" y="1772816"/>
            <a:ext cx="10113025" cy="4290083"/>
          </a:xfrm>
          <a:prstGeom prst="rect">
            <a:avLst/>
          </a:prstGeom>
          <a:noFill/>
          <a:ln>
            <a:noFill/>
          </a:ln>
        </p:spPr>
        <p:txBody>
          <a:bodyPr lIns="91401" tIns="91401" rIns="91401" bIns="91401" anchor="t" anchorCtr="0">
            <a:noAutofit/>
          </a:bodyPr>
          <a:lstStyle/>
          <a:p>
            <a:pPr marL="457063" indent="-482455">
              <a:buClr>
                <a:srgbClr val="FFFFFF"/>
              </a:buClr>
              <a:buSzPct val="100000"/>
              <a:buFont typeface="Consolas"/>
              <a:buChar char="●"/>
            </a:pPr>
            <a:r>
              <a:rPr lang="es-ES" sz="3999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Excelente modelo de eventos</a:t>
            </a:r>
          </a:p>
          <a:p>
            <a:endParaRPr sz="3999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063" indent="-482455">
              <a:buClr>
                <a:srgbClr val="FFFFFF"/>
              </a:buClr>
              <a:buSzPct val="100000"/>
              <a:buFont typeface="Consolas"/>
              <a:buChar char="●"/>
            </a:pPr>
            <a:r>
              <a:rPr lang="es-ES" sz="3999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Conjunto amplio de librerías</a:t>
            </a:r>
          </a:p>
          <a:p>
            <a:endParaRPr sz="3999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063" indent="-482455">
              <a:buClr>
                <a:srgbClr val="FFFFFF"/>
              </a:buClr>
              <a:buSzPct val="100000"/>
              <a:buFont typeface="Consolas"/>
              <a:buChar char="●"/>
            </a:pPr>
            <a:r>
              <a:rPr lang="es-ES" sz="3999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 ejecuta de lado del servidor</a:t>
            </a:r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4292" y="4941168"/>
            <a:ext cx="6536997" cy="17682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329054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/>
        </p:nvSpPr>
        <p:spPr>
          <a:xfrm>
            <a:off x="947680" y="460006"/>
            <a:ext cx="10349947" cy="1127706"/>
          </a:xfrm>
          <a:prstGeom prst="rect">
            <a:avLst/>
          </a:prstGeom>
          <a:noFill/>
          <a:ln>
            <a:noFill/>
          </a:ln>
        </p:spPr>
        <p:txBody>
          <a:bodyPr lIns="91401" tIns="91401" rIns="91401" bIns="91401" anchor="t" anchorCtr="0">
            <a:noAutofit/>
          </a:bodyPr>
          <a:lstStyle/>
          <a:p>
            <a:r>
              <a:rPr lang="es-ES" sz="5400" dirty="0">
                <a:solidFill>
                  <a:srgbClr val="007976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Questrial"/>
                <a:ea typeface="Questrial"/>
                <a:cs typeface="Questrial"/>
                <a:sym typeface="Consolas"/>
              </a:rPr>
              <a:t>Descripción</a:t>
            </a:r>
            <a:r>
              <a:rPr lang="es-ES" sz="7198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5400" dirty="0">
                <a:solidFill>
                  <a:srgbClr val="007976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Questrial"/>
                <a:ea typeface="Questrial"/>
                <a:cs typeface="Questrial"/>
                <a:sym typeface="Consolas"/>
              </a:rPr>
              <a:t>General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947680" y="2204864"/>
            <a:ext cx="10113025" cy="2116842"/>
          </a:xfrm>
          <a:prstGeom prst="rect">
            <a:avLst/>
          </a:prstGeom>
          <a:noFill/>
          <a:ln>
            <a:noFill/>
          </a:ln>
        </p:spPr>
        <p:txBody>
          <a:bodyPr lIns="91401" tIns="91401" rIns="91401" bIns="91401" anchor="t" anchorCtr="0">
            <a:noAutofit/>
          </a:bodyPr>
          <a:lstStyle/>
          <a:p>
            <a:pPr marL="457063" indent="-482455">
              <a:buClr>
                <a:srgbClr val="FFFFFF"/>
              </a:buClr>
              <a:buSzPct val="100000"/>
              <a:buFont typeface="Consolas"/>
              <a:buChar char="●"/>
            </a:pPr>
            <a:r>
              <a:rPr lang="es-ES" sz="3999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Ahorro de tiempo en el desarrollo de una aplicación web</a:t>
            </a:r>
          </a:p>
          <a:p>
            <a:endParaRPr sz="3999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4192" y="5027981"/>
            <a:ext cx="4753062" cy="1285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8028" y="4581128"/>
            <a:ext cx="1746320" cy="1746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6771002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_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D702D4E-A8C1-4AE8-9305-A86DD96A33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líneas de circuito triple (pantalla panorámica)</Template>
  <TotalTime>0</TotalTime>
  <Words>354</Words>
  <Application>Microsoft Office PowerPoint</Application>
  <PresentationFormat>Personalizado</PresentationFormat>
  <Paragraphs>118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Lucida Fax</vt:lpstr>
      <vt:lpstr>Questrial</vt:lpstr>
      <vt:lpstr>Tech_16x9</vt:lpstr>
      <vt:lpstr> WEB SERVER FRAMEWORKS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2016-04-11T17:16:43Z</dcterms:created>
  <dcterms:modified xsi:type="dcterms:W3CDTF">2016-04-11T17:57:46Z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