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367" r:id="rId5"/>
    <p:sldId id="381" r:id="rId6"/>
    <p:sldId id="391" r:id="rId7"/>
    <p:sldId id="392" r:id="rId8"/>
    <p:sldId id="393" r:id="rId9"/>
    <p:sldId id="382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0FF"/>
    <a:srgbClr val="0065B0"/>
    <a:srgbClr val="199F82"/>
    <a:srgbClr val="AAF0CF"/>
    <a:srgbClr val="FF9119"/>
    <a:srgbClr val="FFD7AF"/>
    <a:srgbClr val="FFFF97"/>
    <a:srgbClr val="FFFFB7"/>
    <a:srgbClr val="E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026" autoAdjust="0"/>
  </p:normalViewPr>
  <p:slideViewPr>
    <p:cSldViewPr snapToGrid="0">
      <p:cViewPr>
        <p:scale>
          <a:sx n="75" d="100"/>
          <a:sy n="75" d="100"/>
        </p:scale>
        <p:origin x="965" y="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A1EDA-AC71-4E10-AD1B-079403970E1F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4EE9B6E3-C07C-49CB-9B2F-6EBF7E3EA174}">
      <dgm:prSet phldrT="[Text]"/>
      <dgm:spPr>
        <a:ln>
          <a:solidFill>
            <a:srgbClr val="0065B0"/>
          </a:solidFill>
        </a:ln>
      </dgm:spPr>
      <dgm:t>
        <a:bodyPr/>
        <a:lstStyle/>
        <a:p>
          <a:r>
            <a:rPr lang="en-IN" dirty="0"/>
            <a:t>Player 1 attempts to capture tokens and make KING</a:t>
          </a:r>
        </a:p>
      </dgm:t>
    </dgm:pt>
    <dgm:pt modelId="{00A970C7-A93A-49B7-A05C-081AED757A70}" type="parTrans" cxnId="{90F22BA1-6738-4991-BDC4-ABF95926C945}">
      <dgm:prSet/>
      <dgm:spPr/>
      <dgm:t>
        <a:bodyPr/>
        <a:lstStyle/>
        <a:p>
          <a:endParaRPr lang="en-IN"/>
        </a:p>
      </dgm:t>
    </dgm:pt>
    <dgm:pt modelId="{B8CF8B14-A598-444A-A2E0-81C6CB304B72}" type="sibTrans" cxnId="{90F22BA1-6738-4991-BDC4-ABF95926C945}">
      <dgm:prSet/>
      <dgm:spPr>
        <a:solidFill>
          <a:srgbClr val="71D0FF"/>
        </a:solidFill>
      </dgm:spPr>
      <dgm:t>
        <a:bodyPr/>
        <a:lstStyle/>
        <a:p>
          <a:endParaRPr lang="en-IN"/>
        </a:p>
      </dgm:t>
    </dgm:pt>
    <dgm:pt modelId="{C40E1A0A-9E3C-4DA7-AC6C-33FD3014C1EA}">
      <dgm:prSet phldrT="[Text]"/>
      <dgm:spPr>
        <a:ln>
          <a:solidFill>
            <a:srgbClr val="0065B0"/>
          </a:solidFill>
        </a:ln>
      </dgm:spPr>
      <dgm:t>
        <a:bodyPr/>
        <a:lstStyle/>
        <a:p>
          <a:r>
            <a:rPr lang="en-IN" dirty="0"/>
            <a:t>Captures first Token of opponent</a:t>
          </a:r>
        </a:p>
      </dgm:t>
    </dgm:pt>
    <dgm:pt modelId="{231055A8-B01C-4A70-8A6C-C7CBEC76DDFE}" type="parTrans" cxnId="{058E3BC6-0463-4DDA-846E-3CAB5B536F9D}">
      <dgm:prSet/>
      <dgm:spPr/>
      <dgm:t>
        <a:bodyPr/>
        <a:lstStyle/>
        <a:p>
          <a:endParaRPr lang="en-IN"/>
        </a:p>
      </dgm:t>
    </dgm:pt>
    <dgm:pt modelId="{B5605120-3FB0-40E7-9309-FAAD6CD8B3FB}" type="sibTrans" cxnId="{058E3BC6-0463-4DDA-846E-3CAB5B536F9D}">
      <dgm:prSet/>
      <dgm:spPr>
        <a:solidFill>
          <a:srgbClr val="71D0FF"/>
        </a:solidFill>
      </dgm:spPr>
      <dgm:t>
        <a:bodyPr/>
        <a:lstStyle/>
        <a:p>
          <a:endParaRPr lang="en-IN"/>
        </a:p>
      </dgm:t>
    </dgm:pt>
    <dgm:pt modelId="{572FE9DD-A6A3-4124-9FEC-8CB7EE9FB08E}">
      <dgm:prSet phldrT="[Text]"/>
      <dgm:spPr>
        <a:ln>
          <a:solidFill>
            <a:srgbClr val="0065B0"/>
          </a:solidFill>
        </a:ln>
      </dgm:spPr>
      <dgm:t>
        <a:bodyPr/>
        <a:lstStyle/>
        <a:p>
          <a:r>
            <a:rPr lang="en-IN" dirty="0"/>
            <a:t>Captures another Token and reaches to the end of board</a:t>
          </a:r>
        </a:p>
      </dgm:t>
    </dgm:pt>
    <dgm:pt modelId="{4982E3D9-CA5B-4A21-9C40-9C15AA8E2CAE}" type="parTrans" cxnId="{BDA0C5B7-17D3-4D83-9C1A-A819C6EC2BD2}">
      <dgm:prSet/>
      <dgm:spPr/>
      <dgm:t>
        <a:bodyPr/>
        <a:lstStyle/>
        <a:p>
          <a:endParaRPr lang="en-IN"/>
        </a:p>
      </dgm:t>
    </dgm:pt>
    <dgm:pt modelId="{DCCD34B5-B077-42EE-83AD-8474626F9552}" type="sibTrans" cxnId="{BDA0C5B7-17D3-4D83-9C1A-A819C6EC2BD2}">
      <dgm:prSet/>
      <dgm:spPr>
        <a:solidFill>
          <a:srgbClr val="71D0FF"/>
        </a:solidFill>
      </dgm:spPr>
      <dgm:t>
        <a:bodyPr/>
        <a:lstStyle/>
        <a:p>
          <a:endParaRPr lang="en-IN"/>
        </a:p>
      </dgm:t>
    </dgm:pt>
    <dgm:pt modelId="{670664D3-E29D-488D-BD34-E479FA425DF0}">
      <dgm:prSet phldrT="[Text]"/>
      <dgm:spPr>
        <a:ln>
          <a:solidFill>
            <a:srgbClr val="0065B0"/>
          </a:solidFill>
        </a:ln>
      </dgm:spPr>
      <dgm:t>
        <a:bodyPr/>
        <a:lstStyle/>
        <a:p>
          <a:r>
            <a:rPr lang="en-IN" dirty="0"/>
            <a:t>Gets another chance on becoming King while capturing opponent’s Tokens</a:t>
          </a:r>
        </a:p>
      </dgm:t>
    </dgm:pt>
    <dgm:pt modelId="{33D88369-4B16-4122-B690-5E743433589A}" type="parTrans" cxnId="{9A1F2502-15BF-4524-B80A-03670C542993}">
      <dgm:prSet/>
      <dgm:spPr/>
      <dgm:t>
        <a:bodyPr/>
        <a:lstStyle/>
        <a:p>
          <a:endParaRPr lang="en-IN"/>
        </a:p>
      </dgm:t>
    </dgm:pt>
    <dgm:pt modelId="{C325757C-3ED8-46FA-88E2-EEFF7C4B654A}" type="sibTrans" cxnId="{9A1F2502-15BF-4524-B80A-03670C542993}">
      <dgm:prSet/>
      <dgm:spPr/>
      <dgm:t>
        <a:bodyPr/>
        <a:lstStyle/>
        <a:p>
          <a:endParaRPr lang="en-IN"/>
        </a:p>
      </dgm:t>
    </dgm:pt>
    <dgm:pt modelId="{6C5FEAD2-E000-4BF5-8624-CB09FFE852BD}" type="pres">
      <dgm:prSet presAssocID="{C54A1EDA-AC71-4E10-AD1B-079403970E1F}" presName="Name0" presStyleCnt="0">
        <dgm:presLayoutVars>
          <dgm:dir/>
          <dgm:resizeHandles val="exact"/>
        </dgm:presLayoutVars>
      </dgm:prSet>
      <dgm:spPr/>
    </dgm:pt>
    <dgm:pt modelId="{7CF71008-76B2-401D-942B-79C2A65BD469}" type="pres">
      <dgm:prSet presAssocID="{4EE9B6E3-C07C-49CB-9B2F-6EBF7E3EA174}" presName="node" presStyleLbl="node1" presStyleIdx="0" presStyleCnt="4" custScaleX="95305">
        <dgm:presLayoutVars>
          <dgm:bulletEnabled val="1"/>
        </dgm:presLayoutVars>
      </dgm:prSet>
      <dgm:spPr/>
    </dgm:pt>
    <dgm:pt modelId="{92B8BD57-1774-4BC4-BD95-F52DCF100937}" type="pres">
      <dgm:prSet presAssocID="{B8CF8B14-A598-444A-A2E0-81C6CB304B72}" presName="sibTrans" presStyleLbl="sibTrans2D1" presStyleIdx="0" presStyleCnt="3"/>
      <dgm:spPr/>
    </dgm:pt>
    <dgm:pt modelId="{FC771EC5-A9BD-4756-AFF2-6640189F993F}" type="pres">
      <dgm:prSet presAssocID="{B8CF8B14-A598-444A-A2E0-81C6CB304B72}" presName="connectorText" presStyleLbl="sibTrans2D1" presStyleIdx="0" presStyleCnt="3"/>
      <dgm:spPr/>
    </dgm:pt>
    <dgm:pt modelId="{DC8C035F-983B-48AE-8542-913128E0C5CF}" type="pres">
      <dgm:prSet presAssocID="{C40E1A0A-9E3C-4DA7-AC6C-33FD3014C1EA}" presName="node" presStyleLbl="node1" presStyleIdx="1" presStyleCnt="4">
        <dgm:presLayoutVars>
          <dgm:bulletEnabled val="1"/>
        </dgm:presLayoutVars>
      </dgm:prSet>
      <dgm:spPr/>
    </dgm:pt>
    <dgm:pt modelId="{A7154F08-AFDF-46C3-91B5-ECF4DDF3D00E}" type="pres">
      <dgm:prSet presAssocID="{B5605120-3FB0-40E7-9309-FAAD6CD8B3FB}" presName="sibTrans" presStyleLbl="sibTrans2D1" presStyleIdx="1" presStyleCnt="3"/>
      <dgm:spPr/>
    </dgm:pt>
    <dgm:pt modelId="{795EDF90-295E-4931-B7F0-17C708EF433F}" type="pres">
      <dgm:prSet presAssocID="{B5605120-3FB0-40E7-9309-FAAD6CD8B3FB}" presName="connectorText" presStyleLbl="sibTrans2D1" presStyleIdx="1" presStyleCnt="3"/>
      <dgm:spPr/>
    </dgm:pt>
    <dgm:pt modelId="{E062C800-DBAA-41CE-9EFF-038B1BCD4830}" type="pres">
      <dgm:prSet presAssocID="{572FE9DD-A6A3-4124-9FEC-8CB7EE9FB08E}" presName="node" presStyleLbl="node1" presStyleIdx="2" presStyleCnt="4">
        <dgm:presLayoutVars>
          <dgm:bulletEnabled val="1"/>
        </dgm:presLayoutVars>
      </dgm:prSet>
      <dgm:spPr/>
    </dgm:pt>
    <dgm:pt modelId="{4C52018C-630F-4609-8029-9F6CF60CD6F7}" type="pres">
      <dgm:prSet presAssocID="{DCCD34B5-B077-42EE-83AD-8474626F9552}" presName="sibTrans" presStyleLbl="sibTrans2D1" presStyleIdx="2" presStyleCnt="3"/>
      <dgm:spPr/>
    </dgm:pt>
    <dgm:pt modelId="{55614AB1-5656-4732-966B-6084F3AB6826}" type="pres">
      <dgm:prSet presAssocID="{DCCD34B5-B077-42EE-83AD-8474626F9552}" presName="connectorText" presStyleLbl="sibTrans2D1" presStyleIdx="2" presStyleCnt="3"/>
      <dgm:spPr/>
    </dgm:pt>
    <dgm:pt modelId="{55EA8F16-1D45-41F4-B1F4-F3E92A68883F}" type="pres">
      <dgm:prSet presAssocID="{670664D3-E29D-488D-BD34-E479FA425DF0}" presName="node" presStyleLbl="node1" presStyleIdx="3" presStyleCnt="4">
        <dgm:presLayoutVars>
          <dgm:bulletEnabled val="1"/>
        </dgm:presLayoutVars>
      </dgm:prSet>
      <dgm:spPr/>
    </dgm:pt>
  </dgm:ptLst>
  <dgm:cxnLst>
    <dgm:cxn modelId="{FAF33701-8E54-473C-8443-C5484C95C7D6}" type="presOf" srcId="{4EE9B6E3-C07C-49CB-9B2F-6EBF7E3EA174}" destId="{7CF71008-76B2-401D-942B-79C2A65BD469}" srcOrd="0" destOrd="0" presId="urn:microsoft.com/office/officeart/2005/8/layout/process1"/>
    <dgm:cxn modelId="{9A1F2502-15BF-4524-B80A-03670C542993}" srcId="{C54A1EDA-AC71-4E10-AD1B-079403970E1F}" destId="{670664D3-E29D-488D-BD34-E479FA425DF0}" srcOrd="3" destOrd="0" parTransId="{33D88369-4B16-4122-B690-5E743433589A}" sibTransId="{C325757C-3ED8-46FA-88E2-EEFF7C4B654A}"/>
    <dgm:cxn modelId="{CEDDC803-07D9-4DB4-836F-F8F38D19F26D}" type="presOf" srcId="{DCCD34B5-B077-42EE-83AD-8474626F9552}" destId="{4C52018C-630F-4609-8029-9F6CF60CD6F7}" srcOrd="0" destOrd="0" presId="urn:microsoft.com/office/officeart/2005/8/layout/process1"/>
    <dgm:cxn modelId="{A6ACDD20-129B-4C70-A481-9D6C56674903}" type="presOf" srcId="{670664D3-E29D-488D-BD34-E479FA425DF0}" destId="{55EA8F16-1D45-41F4-B1F4-F3E92A68883F}" srcOrd="0" destOrd="0" presId="urn:microsoft.com/office/officeart/2005/8/layout/process1"/>
    <dgm:cxn modelId="{918C7A28-93A1-400F-BCF7-D0AE4020DDC4}" type="presOf" srcId="{B8CF8B14-A598-444A-A2E0-81C6CB304B72}" destId="{92B8BD57-1774-4BC4-BD95-F52DCF100937}" srcOrd="0" destOrd="0" presId="urn:microsoft.com/office/officeart/2005/8/layout/process1"/>
    <dgm:cxn modelId="{0F87C84E-DB6D-4770-9460-5F7A4600887D}" type="presOf" srcId="{B5605120-3FB0-40E7-9309-FAAD6CD8B3FB}" destId="{795EDF90-295E-4931-B7F0-17C708EF433F}" srcOrd="1" destOrd="0" presId="urn:microsoft.com/office/officeart/2005/8/layout/process1"/>
    <dgm:cxn modelId="{8F707871-8B14-436D-A31F-BC5F5AB597EC}" type="presOf" srcId="{C54A1EDA-AC71-4E10-AD1B-079403970E1F}" destId="{6C5FEAD2-E000-4BF5-8624-CB09FFE852BD}" srcOrd="0" destOrd="0" presId="urn:microsoft.com/office/officeart/2005/8/layout/process1"/>
    <dgm:cxn modelId="{45EAB799-EB11-4AAE-858D-3BFEA4A948B7}" type="presOf" srcId="{572FE9DD-A6A3-4124-9FEC-8CB7EE9FB08E}" destId="{E062C800-DBAA-41CE-9EFF-038B1BCD4830}" srcOrd="0" destOrd="0" presId="urn:microsoft.com/office/officeart/2005/8/layout/process1"/>
    <dgm:cxn modelId="{90F22BA1-6738-4991-BDC4-ABF95926C945}" srcId="{C54A1EDA-AC71-4E10-AD1B-079403970E1F}" destId="{4EE9B6E3-C07C-49CB-9B2F-6EBF7E3EA174}" srcOrd="0" destOrd="0" parTransId="{00A970C7-A93A-49B7-A05C-081AED757A70}" sibTransId="{B8CF8B14-A598-444A-A2E0-81C6CB304B72}"/>
    <dgm:cxn modelId="{3AE9DDA3-E89E-44EB-86BC-4B3023C52F94}" type="presOf" srcId="{DCCD34B5-B077-42EE-83AD-8474626F9552}" destId="{55614AB1-5656-4732-966B-6084F3AB6826}" srcOrd="1" destOrd="0" presId="urn:microsoft.com/office/officeart/2005/8/layout/process1"/>
    <dgm:cxn modelId="{DF50ACAB-E626-4002-8730-076F8A445FFD}" type="presOf" srcId="{B5605120-3FB0-40E7-9309-FAAD6CD8B3FB}" destId="{A7154F08-AFDF-46C3-91B5-ECF4DDF3D00E}" srcOrd="0" destOrd="0" presId="urn:microsoft.com/office/officeart/2005/8/layout/process1"/>
    <dgm:cxn modelId="{BDA0C5B7-17D3-4D83-9C1A-A819C6EC2BD2}" srcId="{C54A1EDA-AC71-4E10-AD1B-079403970E1F}" destId="{572FE9DD-A6A3-4124-9FEC-8CB7EE9FB08E}" srcOrd="2" destOrd="0" parTransId="{4982E3D9-CA5B-4A21-9C40-9C15AA8E2CAE}" sibTransId="{DCCD34B5-B077-42EE-83AD-8474626F9552}"/>
    <dgm:cxn modelId="{058E3BC6-0463-4DDA-846E-3CAB5B536F9D}" srcId="{C54A1EDA-AC71-4E10-AD1B-079403970E1F}" destId="{C40E1A0A-9E3C-4DA7-AC6C-33FD3014C1EA}" srcOrd="1" destOrd="0" parTransId="{231055A8-B01C-4A70-8A6C-C7CBEC76DDFE}" sibTransId="{B5605120-3FB0-40E7-9309-FAAD6CD8B3FB}"/>
    <dgm:cxn modelId="{ACA7B7E5-3B2D-4711-BEDB-74B9FD42E8F0}" type="presOf" srcId="{C40E1A0A-9E3C-4DA7-AC6C-33FD3014C1EA}" destId="{DC8C035F-983B-48AE-8542-913128E0C5CF}" srcOrd="0" destOrd="0" presId="urn:microsoft.com/office/officeart/2005/8/layout/process1"/>
    <dgm:cxn modelId="{88B9F5FA-5FAE-4CFC-B256-C72BA75531D1}" type="presOf" srcId="{B8CF8B14-A598-444A-A2E0-81C6CB304B72}" destId="{FC771EC5-A9BD-4756-AFF2-6640189F993F}" srcOrd="1" destOrd="0" presId="urn:microsoft.com/office/officeart/2005/8/layout/process1"/>
    <dgm:cxn modelId="{3B3044BF-F09E-451B-B968-4715712F6313}" type="presParOf" srcId="{6C5FEAD2-E000-4BF5-8624-CB09FFE852BD}" destId="{7CF71008-76B2-401D-942B-79C2A65BD469}" srcOrd="0" destOrd="0" presId="urn:microsoft.com/office/officeart/2005/8/layout/process1"/>
    <dgm:cxn modelId="{62CDDC3E-F957-4ED2-A6BC-1FBA76E01DA5}" type="presParOf" srcId="{6C5FEAD2-E000-4BF5-8624-CB09FFE852BD}" destId="{92B8BD57-1774-4BC4-BD95-F52DCF100937}" srcOrd="1" destOrd="0" presId="urn:microsoft.com/office/officeart/2005/8/layout/process1"/>
    <dgm:cxn modelId="{59D3DFB0-90FC-496F-83AB-8DEDAB0CAB83}" type="presParOf" srcId="{92B8BD57-1774-4BC4-BD95-F52DCF100937}" destId="{FC771EC5-A9BD-4756-AFF2-6640189F993F}" srcOrd="0" destOrd="0" presId="urn:microsoft.com/office/officeart/2005/8/layout/process1"/>
    <dgm:cxn modelId="{F48C8549-78B0-4DFD-A2E8-3A04C689A5BF}" type="presParOf" srcId="{6C5FEAD2-E000-4BF5-8624-CB09FFE852BD}" destId="{DC8C035F-983B-48AE-8542-913128E0C5CF}" srcOrd="2" destOrd="0" presId="urn:microsoft.com/office/officeart/2005/8/layout/process1"/>
    <dgm:cxn modelId="{3EB91491-C5B6-4319-8D0D-317BFB99D039}" type="presParOf" srcId="{6C5FEAD2-E000-4BF5-8624-CB09FFE852BD}" destId="{A7154F08-AFDF-46C3-91B5-ECF4DDF3D00E}" srcOrd="3" destOrd="0" presId="urn:microsoft.com/office/officeart/2005/8/layout/process1"/>
    <dgm:cxn modelId="{4F0D4226-254E-468F-9946-892F79F9B786}" type="presParOf" srcId="{A7154F08-AFDF-46C3-91B5-ECF4DDF3D00E}" destId="{795EDF90-295E-4931-B7F0-17C708EF433F}" srcOrd="0" destOrd="0" presId="urn:microsoft.com/office/officeart/2005/8/layout/process1"/>
    <dgm:cxn modelId="{6F5D5F69-191D-4924-94CC-1F6F4B065E70}" type="presParOf" srcId="{6C5FEAD2-E000-4BF5-8624-CB09FFE852BD}" destId="{E062C800-DBAA-41CE-9EFF-038B1BCD4830}" srcOrd="4" destOrd="0" presId="urn:microsoft.com/office/officeart/2005/8/layout/process1"/>
    <dgm:cxn modelId="{CB662D92-EC71-412F-96A1-E1BE3667D88D}" type="presParOf" srcId="{6C5FEAD2-E000-4BF5-8624-CB09FFE852BD}" destId="{4C52018C-630F-4609-8029-9F6CF60CD6F7}" srcOrd="5" destOrd="0" presId="urn:microsoft.com/office/officeart/2005/8/layout/process1"/>
    <dgm:cxn modelId="{C1FE3BB7-6863-48F8-9C04-E7F0611670D0}" type="presParOf" srcId="{4C52018C-630F-4609-8029-9F6CF60CD6F7}" destId="{55614AB1-5656-4732-966B-6084F3AB6826}" srcOrd="0" destOrd="0" presId="urn:microsoft.com/office/officeart/2005/8/layout/process1"/>
    <dgm:cxn modelId="{EB92F7DA-03B2-4A36-B795-B8FA287B17F7}" type="presParOf" srcId="{6C5FEAD2-E000-4BF5-8624-CB09FFE852BD}" destId="{55EA8F16-1D45-41F4-B1F4-F3E92A68883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71008-76B2-401D-942B-79C2A65BD469}">
      <dsp:nvSpPr>
        <dsp:cNvPr id="0" name=""/>
        <dsp:cNvSpPr/>
      </dsp:nvSpPr>
      <dsp:spPr>
        <a:xfrm>
          <a:off x="5680" y="293647"/>
          <a:ext cx="1919883" cy="19434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65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Player 1 attempts to capture tokens and make KING</a:t>
          </a:r>
        </a:p>
      </dsp:txBody>
      <dsp:txXfrm>
        <a:off x="61911" y="349878"/>
        <a:ext cx="1807421" cy="1830982"/>
      </dsp:txXfrm>
    </dsp:sp>
    <dsp:sp modelId="{92B8BD57-1774-4BC4-BD95-F52DCF100937}">
      <dsp:nvSpPr>
        <dsp:cNvPr id="0" name=""/>
        <dsp:cNvSpPr/>
      </dsp:nvSpPr>
      <dsp:spPr>
        <a:xfrm>
          <a:off x="2127010" y="1015576"/>
          <a:ext cx="427066" cy="499586"/>
        </a:xfrm>
        <a:prstGeom prst="rightArrow">
          <a:avLst>
            <a:gd name="adj1" fmla="val 60000"/>
            <a:gd name="adj2" fmla="val 50000"/>
          </a:avLst>
        </a:prstGeom>
        <a:solidFill>
          <a:srgbClr val="71D0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127010" y="1115493"/>
        <a:ext cx="298946" cy="299752"/>
      </dsp:txXfrm>
    </dsp:sp>
    <dsp:sp modelId="{DC8C035F-983B-48AE-8542-913128E0C5CF}">
      <dsp:nvSpPr>
        <dsp:cNvPr id="0" name=""/>
        <dsp:cNvSpPr/>
      </dsp:nvSpPr>
      <dsp:spPr>
        <a:xfrm>
          <a:off x="2731349" y="293647"/>
          <a:ext cx="2014462" cy="19434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65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Captures first Token of opponent</a:t>
          </a:r>
        </a:p>
      </dsp:txBody>
      <dsp:txXfrm>
        <a:off x="2788271" y="350569"/>
        <a:ext cx="1900618" cy="1829600"/>
      </dsp:txXfrm>
    </dsp:sp>
    <dsp:sp modelId="{A7154F08-AFDF-46C3-91B5-ECF4DDF3D00E}">
      <dsp:nvSpPr>
        <dsp:cNvPr id="0" name=""/>
        <dsp:cNvSpPr/>
      </dsp:nvSpPr>
      <dsp:spPr>
        <a:xfrm>
          <a:off x="4947257" y="1015576"/>
          <a:ext cx="427066" cy="499586"/>
        </a:xfrm>
        <a:prstGeom prst="rightArrow">
          <a:avLst>
            <a:gd name="adj1" fmla="val 60000"/>
            <a:gd name="adj2" fmla="val 50000"/>
          </a:avLst>
        </a:prstGeom>
        <a:solidFill>
          <a:srgbClr val="71D0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947257" y="1115493"/>
        <a:ext cx="298946" cy="299752"/>
      </dsp:txXfrm>
    </dsp:sp>
    <dsp:sp modelId="{E062C800-DBAA-41CE-9EFF-038B1BCD4830}">
      <dsp:nvSpPr>
        <dsp:cNvPr id="0" name=""/>
        <dsp:cNvSpPr/>
      </dsp:nvSpPr>
      <dsp:spPr>
        <a:xfrm>
          <a:off x="5551596" y="293647"/>
          <a:ext cx="2014462" cy="19434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65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Captures another Token and reaches to the end of board</a:t>
          </a:r>
        </a:p>
      </dsp:txBody>
      <dsp:txXfrm>
        <a:off x="5608518" y="350569"/>
        <a:ext cx="1900618" cy="1829600"/>
      </dsp:txXfrm>
    </dsp:sp>
    <dsp:sp modelId="{4C52018C-630F-4609-8029-9F6CF60CD6F7}">
      <dsp:nvSpPr>
        <dsp:cNvPr id="0" name=""/>
        <dsp:cNvSpPr/>
      </dsp:nvSpPr>
      <dsp:spPr>
        <a:xfrm>
          <a:off x="7767505" y="1015576"/>
          <a:ext cx="427066" cy="499586"/>
        </a:xfrm>
        <a:prstGeom prst="rightArrow">
          <a:avLst>
            <a:gd name="adj1" fmla="val 60000"/>
            <a:gd name="adj2" fmla="val 50000"/>
          </a:avLst>
        </a:prstGeom>
        <a:solidFill>
          <a:srgbClr val="71D0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767505" y="1115493"/>
        <a:ext cx="298946" cy="299752"/>
      </dsp:txXfrm>
    </dsp:sp>
    <dsp:sp modelId="{55EA8F16-1D45-41F4-B1F4-F3E92A68883F}">
      <dsp:nvSpPr>
        <dsp:cNvPr id="0" name=""/>
        <dsp:cNvSpPr/>
      </dsp:nvSpPr>
      <dsp:spPr>
        <a:xfrm>
          <a:off x="8371843" y="293647"/>
          <a:ext cx="2014462" cy="19434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65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Gets another chance on becoming King while capturing opponent’s Tokens</a:t>
          </a:r>
        </a:p>
      </dsp:txBody>
      <dsp:txXfrm>
        <a:off x="8428765" y="350569"/>
        <a:ext cx="1900618" cy="182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0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83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86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8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4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9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0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6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7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7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2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2/2/20XX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CE03E97F-76F9-45EC-AE80-C1D5F8B5A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Graphic 10">
            <a:extLst>
              <a:ext uri="{FF2B5EF4-FFF2-40B4-BE49-F238E27FC236}">
                <a16:creationId xmlns:a16="http://schemas.microsoft.com/office/drawing/2014/main" id="{C3FCAC5B-085B-4039-869E-017D5522A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A51163-2B3E-42EC-9F43-B0BBBAB57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0A2EA-07DC-44D9-B650-F1F2DC25B0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754" y="4092681"/>
            <a:ext cx="5926564" cy="25002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79CBD6DC-50A5-42AC-B06C-16CD14A3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11">
            <a:extLst>
              <a:ext uri="{FF2B5EF4-FFF2-40B4-BE49-F238E27FC236}">
                <a16:creationId xmlns:a16="http://schemas.microsoft.com/office/drawing/2014/main" id="{AEB7CDBA-0E82-4480-9708-7E30559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3657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AE4B01-8A3C-46A5-A1F0-E67DE4EC8A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1075" y="0"/>
            <a:ext cx="4860925" cy="6858000"/>
          </a:xfrm>
          <a:custGeom>
            <a:avLst/>
            <a:gdLst>
              <a:gd name="connsiteX0" fmla="*/ 0 w 4860925"/>
              <a:gd name="connsiteY0" fmla="*/ 0 h 6858000"/>
              <a:gd name="connsiteX1" fmla="*/ 4860925 w 4860925"/>
              <a:gd name="connsiteY1" fmla="*/ 0 h 6858000"/>
              <a:gd name="connsiteX2" fmla="*/ 4860925 w 4860925"/>
              <a:gd name="connsiteY2" fmla="*/ 6858000 h 6858000"/>
              <a:gd name="connsiteX3" fmla="*/ 0 w 4860925"/>
              <a:gd name="connsiteY3" fmla="*/ 6858000 h 6858000"/>
              <a:gd name="connsiteX4" fmla="*/ 0 w 4860925"/>
              <a:gd name="connsiteY4" fmla="*/ 5663791 h 6858000"/>
              <a:gd name="connsiteX5" fmla="*/ 158149 w 4860925"/>
              <a:gd name="connsiteY5" fmla="*/ 5821940 h 6858000"/>
              <a:gd name="connsiteX6" fmla="*/ 250704 w 4860925"/>
              <a:gd name="connsiteY6" fmla="*/ 5821940 h 6858000"/>
              <a:gd name="connsiteX7" fmla="*/ 250704 w 4860925"/>
              <a:gd name="connsiteY7" fmla="*/ 5729385 h 6858000"/>
              <a:gd name="connsiteX8" fmla="*/ 88738 w 4860925"/>
              <a:gd name="connsiteY8" fmla="*/ 5567420 h 6858000"/>
              <a:gd name="connsiteX9" fmla="*/ 250701 w 4860925"/>
              <a:gd name="connsiteY9" fmla="*/ 5405457 h 6858000"/>
              <a:gd name="connsiteX10" fmla="*/ 250701 w 4860925"/>
              <a:gd name="connsiteY10" fmla="*/ 5312902 h 6858000"/>
              <a:gd name="connsiteX11" fmla="*/ 158146 w 4860925"/>
              <a:gd name="connsiteY11" fmla="*/ 5312902 h 6858000"/>
              <a:gd name="connsiteX12" fmla="*/ 0 w 4860925"/>
              <a:gd name="connsiteY12" fmla="*/ 54710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0925" h="6858000">
                <a:moveTo>
                  <a:pt x="0" y="0"/>
                </a:moveTo>
                <a:lnTo>
                  <a:pt x="4860925" y="0"/>
                </a:lnTo>
                <a:lnTo>
                  <a:pt x="4860925" y="6858000"/>
                </a:lnTo>
                <a:lnTo>
                  <a:pt x="0" y="6858000"/>
                </a:lnTo>
                <a:lnTo>
                  <a:pt x="0" y="5663791"/>
                </a:lnTo>
                <a:lnTo>
                  <a:pt x="158149" y="5821940"/>
                </a:lnTo>
                <a:cubicBezTo>
                  <a:pt x="183706" y="5847497"/>
                  <a:pt x="225146" y="5847497"/>
                  <a:pt x="250704" y="5821940"/>
                </a:cubicBezTo>
                <a:cubicBezTo>
                  <a:pt x="276261" y="5796382"/>
                  <a:pt x="276264" y="5754945"/>
                  <a:pt x="250704" y="5729385"/>
                </a:cubicBezTo>
                <a:lnTo>
                  <a:pt x="88738" y="5567420"/>
                </a:lnTo>
                <a:lnTo>
                  <a:pt x="250701" y="5405457"/>
                </a:lnTo>
                <a:cubicBezTo>
                  <a:pt x="276258" y="5379899"/>
                  <a:pt x="276261" y="5338463"/>
                  <a:pt x="250701" y="5312902"/>
                </a:cubicBezTo>
                <a:cubicBezTo>
                  <a:pt x="225143" y="5287344"/>
                  <a:pt x="183703" y="5287344"/>
                  <a:pt x="158146" y="5312902"/>
                </a:cubicBezTo>
                <a:lnTo>
                  <a:pt x="0" y="54710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Slide Number Placeholder 12">
            <a:extLst>
              <a:ext uri="{FF2B5EF4-FFF2-40B4-BE49-F238E27FC236}">
                <a16:creationId xmlns:a16="http://schemas.microsoft.com/office/drawing/2014/main" id="{92F0D34E-56DB-45B4-B7F0-CE5961F9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4" name="Graphic 10">
            <a:extLst>
              <a:ext uri="{FF2B5EF4-FFF2-40B4-BE49-F238E27FC236}">
                <a16:creationId xmlns:a16="http://schemas.microsoft.com/office/drawing/2014/main" id="{6EFE6B19-328D-40CF-90BA-F287CC59B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n-US" sz="1800"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9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5.jp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11" Type="http://schemas.microsoft.com/office/2007/relationships/diagramDrawing" Target="../diagrams/drawing1.xml"/><Relationship Id="rId5" Type="http://schemas.openxmlformats.org/officeDocument/2006/relationships/image" Target="../media/image17.jp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6.jpg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894A70D-2586-44B1-CFD3-291E9D94D0FF}"/>
              </a:ext>
            </a:extLst>
          </p:cNvPr>
          <p:cNvSpPr txBox="1"/>
          <p:nvPr/>
        </p:nvSpPr>
        <p:spPr>
          <a:xfrm>
            <a:off x="0" y="50333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Moradabad Institute of Technology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EACE87-94CD-D2C0-D582-C858BD628AD6}"/>
              </a:ext>
            </a:extLst>
          </p:cNvPr>
          <p:cNvSpPr txBox="1"/>
          <p:nvPr/>
        </p:nvSpPr>
        <p:spPr>
          <a:xfrm>
            <a:off x="4314547" y="1668304"/>
            <a:ext cx="3639845" cy="118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 Demi" panose="020E0802020502020306" pitchFamily="34" charset="0"/>
              </a:rPr>
              <a:t>Major Project Lab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 Demi" panose="020E0802020502020306" pitchFamily="34" charset="0"/>
              </a:rPr>
              <a:t>KCS 753</a:t>
            </a:r>
          </a:p>
          <a:p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7A5648-AFE2-B852-74E1-4314688F9E39}"/>
              </a:ext>
            </a:extLst>
          </p:cNvPr>
          <p:cNvSpPr txBox="1"/>
          <p:nvPr/>
        </p:nvSpPr>
        <p:spPr>
          <a:xfrm>
            <a:off x="1475173" y="3429000"/>
            <a:ext cx="9241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Project Title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 Demi" panose="020E0802020502020306" pitchFamily="34" charset="0"/>
              </a:rPr>
              <a:t>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 Demi" panose="020E0802020502020306" pitchFamily="34" charset="0"/>
              </a:rPr>
              <a:t>	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 Demi" panose="020E0802020502020306" pitchFamily="34" charset="0"/>
              </a:rPr>
              <a:t>Implementing Checkers using IOT</a:t>
            </a:r>
          </a:p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Group Number    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 Demi" panose="020E0802020502020306" pitchFamily="34" charset="0"/>
              </a:rPr>
              <a:t>	 P2</a:t>
            </a:r>
          </a:p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Group Members	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 Demi" panose="020E0802020502020306" pitchFamily="34" charset="0"/>
              </a:rPr>
              <a:t>	 Kratika (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 Demi" panose="020E0802020502020306" pitchFamily="34" charset="0"/>
              </a:rPr>
              <a:t>Group leader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 Demi" panose="020E0802020502020306" pitchFamily="34" charset="0"/>
              </a:rPr>
              <a:t>)	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1900820100062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erlin Sans FB Demi" panose="020E0802020502020306" pitchFamily="34" charset="0"/>
            </a:endParaRPr>
          </a:p>
          <a:p>
            <a:r>
              <a:rPr lang="en-US" sz="2800" dirty="0">
                <a:latin typeface="Berlin Sans FB Demi" panose="020E0802020502020306" pitchFamily="34" charset="0"/>
              </a:rPr>
              <a:t>				 </a:t>
            </a:r>
            <a:r>
              <a:rPr lang="en-US" sz="2800" dirty="0" err="1">
                <a:latin typeface="Berlin Sans FB Demi" panose="020E0802020502020306" pitchFamily="34" charset="0"/>
              </a:rPr>
              <a:t>Dhairya</a:t>
            </a:r>
            <a:r>
              <a:rPr lang="en-US" sz="2800" dirty="0">
                <a:latin typeface="Berlin Sans FB Demi" panose="020E0802020502020306" pitchFamily="34" charset="0"/>
              </a:rPr>
              <a:t> Hans		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1900820100037</a:t>
            </a:r>
            <a:endParaRPr lang="en-US" sz="2800" dirty="0">
              <a:latin typeface="Berlin Sans FB Demi" panose="020E0802020502020306" pitchFamily="34" charset="0"/>
            </a:endParaRPr>
          </a:p>
          <a:p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 Demi" panose="020E0802020502020306" pitchFamily="34" charset="0"/>
              </a:rPr>
              <a:t>				 Dhruv Rastogi		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1900820100038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erlin Sans FB Demi" panose="020E0802020502020306" pitchFamily="34" charset="0"/>
            </a:endParaRPr>
          </a:p>
          <a:p>
            <a:r>
              <a:rPr lang="en-US" sz="2800" dirty="0">
                <a:latin typeface="Berlin Sans FB Demi" panose="020E0802020502020306" pitchFamily="34" charset="0"/>
              </a:rPr>
              <a:t>				 Jatin			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1900820100056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649A50-B8BB-1E02-28EB-1A331AC25B7A}"/>
              </a:ext>
            </a:extLst>
          </p:cNvPr>
          <p:cNvSpPr/>
          <p:nvPr/>
        </p:nvSpPr>
        <p:spPr>
          <a:xfrm>
            <a:off x="-1162977" y="0"/>
            <a:ext cx="1162977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0034B2A-057E-DEFD-A2CE-99AC60AEF898}"/>
              </a:ext>
            </a:extLst>
          </p:cNvPr>
          <p:cNvSpPr/>
          <p:nvPr/>
        </p:nvSpPr>
        <p:spPr>
          <a:xfrm>
            <a:off x="-2322919" y="498443"/>
            <a:ext cx="1162975" cy="1169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" name="Graphic 39" descr="Boardroom">
            <a:extLst>
              <a:ext uri="{FF2B5EF4-FFF2-40B4-BE49-F238E27FC236}">
                <a16:creationId xmlns:a16="http://schemas.microsoft.com/office/drawing/2014/main" id="{18F37543-841A-4837-C365-90D5CE0A8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48275" y="5428705"/>
            <a:ext cx="984303" cy="984303"/>
          </a:xfrm>
          <a:prstGeom prst="rect">
            <a:avLst/>
          </a:prstGeom>
        </p:spPr>
      </p:pic>
      <p:pic>
        <p:nvPicPr>
          <p:cNvPr id="41" name="Graphic 40" descr="Open book">
            <a:extLst>
              <a:ext uri="{FF2B5EF4-FFF2-40B4-BE49-F238E27FC236}">
                <a16:creationId xmlns:a16="http://schemas.microsoft.com/office/drawing/2014/main" id="{96A3A712-7F43-BC53-E276-E0F8A3788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971276" y="684436"/>
            <a:ext cx="830309" cy="830309"/>
          </a:xfrm>
          <a:prstGeom prst="rect">
            <a:avLst/>
          </a:prstGeom>
        </p:spPr>
      </p:pic>
      <p:pic>
        <p:nvPicPr>
          <p:cNvPr id="42" name="Graphic 41" descr="Lightbulb and gear">
            <a:extLst>
              <a:ext uri="{FF2B5EF4-FFF2-40B4-BE49-F238E27FC236}">
                <a16:creationId xmlns:a16="http://schemas.microsoft.com/office/drawing/2014/main" id="{425BC911-1E0D-336D-F492-599D51621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48274" y="3800948"/>
            <a:ext cx="984303" cy="984303"/>
          </a:xfrm>
          <a:prstGeom prst="rect">
            <a:avLst/>
          </a:prstGeom>
        </p:spPr>
      </p:pic>
      <p:pic>
        <p:nvPicPr>
          <p:cNvPr id="43" name="Graphic 42" descr="Gears">
            <a:extLst>
              <a:ext uri="{FF2B5EF4-FFF2-40B4-BE49-F238E27FC236}">
                <a16:creationId xmlns:a16="http://schemas.microsoft.com/office/drawing/2014/main" id="{B96CEB06-DECF-6478-5BF6-5D5F9534C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038689" y="21991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68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7F109-3387-02A5-1E5D-08BA285D290F}"/>
              </a:ext>
            </a:extLst>
          </p:cNvPr>
          <p:cNvSpPr/>
          <p:nvPr/>
        </p:nvSpPr>
        <p:spPr>
          <a:xfrm>
            <a:off x="-2" y="0"/>
            <a:ext cx="1162977" cy="6858000"/>
          </a:xfrm>
          <a:prstGeom prst="rect">
            <a:avLst/>
          </a:prstGeom>
          <a:solidFill>
            <a:srgbClr val="71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E15C-3A97-01F4-18FE-E6FAAA7135B2}"/>
              </a:ext>
            </a:extLst>
          </p:cNvPr>
          <p:cNvSpPr/>
          <p:nvPr/>
        </p:nvSpPr>
        <p:spPr>
          <a:xfrm>
            <a:off x="115405" y="3472864"/>
            <a:ext cx="874453" cy="858808"/>
          </a:xfrm>
          <a:prstGeom prst="ellipse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71" y="360452"/>
            <a:ext cx="11238347" cy="1502704"/>
          </a:xfrm>
        </p:spPr>
        <p:txBody>
          <a:bodyPr/>
          <a:lstStyle/>
          <a:p>
            <a:r>
              <a:rPr lang="en-US" b="1" dirty="0">
                <a:solidFill>
                  <a:srgbClr val="0065B0"/>
                </a:solidFill>
              </a:rPr>
              <a:t>Demonstration of Project</a:t>
            </a: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48197-9732-3698-DE28-E5F2EF108CCD}"/>
              </a:ext>
            </a:extLst>
          </p:cNvPr>
          <p:cNvSpPr txBox="1"/>
          <p:nvPr/>
        </p:nvSpPr>
        <p:spPr>
          <a:xfrm>
            <a:off x="259669" y="9039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98B4A9-3324-8242-6DC4-6D7742D8CA70}"/>
              </a:ext>
            </a:extLst>
          </p:cNvPr>
          <p:cNvSpPr txBox="1"/>
          <p:nvPr/>
        </p:nvSpPr>
        <p:spPr>
          <a:xfrm>
            <a:off x="252274" y="948709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3EA3B-4139-C3CF-4C17-F63D1C69185C}"/>
              </a:ext>
            </a:extLst>
          </p:cNvPr>
          <p:cNvSpPr txBox="1"/>
          <p:nvPr/>
        </p:nvSpPr>
        <p:spPr>
          <a:xfrm>
            <a:off x="252274" y="180467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53B07-A7EB-F01C-C81F-27495458CECC}"/>
              </a:ext>
            </a:extLst>
          </p:cNvPr>
          <p:cNvSpPr txBox="1"/>
          <p:nvPr/>
        </p:nvSpPr>
        <p:spPr>
          <a:xfrm>
            <a:off x="252274" y="2661326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ED2B9-AA95-6406-9153-5120108502BD}"/>
              </a:ext>
            </a:extLst>
          </p:cNvPr>
          <p:cNvSpPr txBox="1"/>
          <p:nvPr/>
        </p:nvSpPr>
        <p:spPr>
          <a:xfrm>
            <a:off x="252274" y="3517463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157F9-5548-A9A5-1450-2DA8479C11D9}"/>
              </a:ext>
            </a:extLst>
          </p:cNvPr>
          <p:cNvSpPr txBox="1"/>
          <p:nvPr/>
        </p:nvSpPr>
        <p:spPr>
          <a:xfrm>
            <a:off x="252274" y="4374111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40DC51-C485-B03A-2145-12DE87CA95C3}"/>
              </a:ext>
            </a:extLst>
          </p:cNvPr>
          <p:cNvSpPr txBox="1"/>
          <p:nvPr/>
        </p:nvSpPr>
        <p:spPr>
          <a:xfrm>
            <a:off x="252274" y="523024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F5D01-1A26-760A-1128-4BF9146260BD}"/>
              </a:ext>
            </a:extLst>
          </p:cNvPr>
          <p:cNvSpPr txBox="1"/>
          <p:nvPr/>
        </p:nvSpPr>
        <p:spPr>
          <a:xfrm>
            <a:off x="259669" y="6086385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C5CEF0-A40D-09F1-9401-64A31E74C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0" t="20472" r="7238" b="20474"/>
          <a:stretch/>
        </p:blipFill>
        <p:spPr>
          <a:xfrm>
            <a:off x="7030720" y="1804678"/>
            <a:ext cx="4270839" cy="4195012"/>
          </a:xfrm>
          <a:prstGeom prst="rect">
            <a:avLst/>
          </a:prstGeo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BCFABB6E-FB76-DFF5-1962-C9064EB4F8C7}"/>
              </a:ext>
            </a:extLst>
          </p:cNvPr>
          <p:cNvSpPr txBox="1">
            <a:spLocks/>
          </p:cNvSpPr>
          <p:nvPr/>
        </p:nvSpPr>
        <p:spPr>
          <a:xfrm>
            <a:off x="1551124" y="1804678"/>
            <a:ext cx="5306479" cy="397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Player 2 lifts a piece.</a:t>
            </a:r>
          </a:p>
          <a:p>
            <a:r>
              <a:rPr lang="en-US" sz="2400" i="1" dirty="0"/>
              <a:t>Possible moves are shown in </a:t>
            </a:r>
            <a:r>
              <a:rPr lang="en-US" sz="2400" b="1" i="1" dirty="0">
                <a:solidFill>
                  <a:srgbClr val="92D050"/>
                </a:solidFill>
              </a:rPr>
              <a:t>Green</a:t>
            </a:r>
            <a:r>
              <a:rPr lang="en-US" sz="2400" i="1" dirty="0"/>
              <a:t> color .</a:t>
            </a:r>
          </a:p>
          <a:p>
            <a:endParaRPr lang="en-US" sz="2400" i="1" dirty="0"/>
          </a:p>
          <a:p>
            <a:r>
              <a:rPr lang="en-US" sz="2400" i="1" dirty="0"/>
              <a:t>If a player has choice between jump on an empty box or capture a token,</a:t>
            </a:r>
          </a:p>
          <a:p>
            <a:r>
              <a:rPr lang="en-US" sz="2400" i="1" dirty="0"/>
              <a:t>In such case board will give priority on capturing the token. Hence showing the best possible move.</a:t>
            </a:r>
          </a:p>
        </p:txBody>
      </p:sp>
    </p:spTree>
    <p:extLst>
      <p:ext uri="{BB962C8B-B14F-4D97-AF65-F5344CB8AC3E}">
        <p14:creationId xmlns:p14="http://schemas.microsoft.com/office/powerpoint/2010/main" val="3944864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7F109-3387-02A5-1E5D-08BA285D290F}"/>
              </a:ext>
            </a:extLst>
          </p:cNvPr>
          <p:cNvSpPr/>
          <p:nvPr/>
        </p:nvSpPr>
        <p:spPr>
          <a:xfrm>
            <a:off x="-2" y="0"/>
            <a:ext cx="1162977" cy="6858000"/>
          </a:xfrm>
          <a:prstGeom prst="rect">
            <a:avLst/>
          </a:prstGeom>
          <a:solidFill>
            <a:srgbClr val="71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E15C-3A97-01F4-18FE-E6FAAA7135B2}"/>
              </a:ext>
            </a:extLst>
          </p:cNvPr>
          <p:cNvSpPr/>
          <p:nvPr/>
        </p:nvSpPr>
        <p:spPr>
          <a:xfrm>
            <a:off x="115405" y="4326757"/>
            <a:ext cx="874453" cy="858808"/>
          </a:xfrm>
          <a:prstGeom prst="ellipse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71" y="360452"/>
            <a:ext cx="11238347" cy="1502704"/>
          </a:xfrm>
        </p:spPr>
        <p:txBody>
          <a:bodyPr/>
          <a:lstStyle/>
          <a:p>
            <a:r>
              <a:rPr lang="en-US" b="1" dirty="0">
                <a:solidFill>
                  <a:srgbClr val="0065B0"/>
                </a:solidFill>
              </a:rPr>
              <a:t>Demonstration of Project</a:t>
            </a: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48197-9732-3698-DE28-E5F2EF108CCD}"/>
              </a:ext>
            </a:extLst>
          </p:cNvPr>
          <p:cNvSpPr txBox="1"/>
          <p:nvPr/>
        </p:nvSpPr>
        <p:spPr>
          <a:xfrm>
            <a:off x="259669" y="9039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98B4A9-3324-8242-6DC4-6D7742D8CA70}"/>
              </a:ext>
            </a:extLst>
          </p:cNvPr>
          <p:cNvSpPr txBox="1"/>
          <p:nvPr/>
        </p:nvSpPr>
        <p:spPr>
          <a:xfrm>
            <a:off x="252274" y="948709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3EA3B-4139-C3CF-4C17-F63D1C69185C}"/>
              </a:ext>
            </a:extLst>
          </p:cNvPr>
          <p:cNvSpPr txBox="1"/>
          <p:nvPr/>
        </p:nvSpPr>
        <p:spPr>
          <a:xfrm>
            <a:off x="252274" y="180467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53B07-A7EB-F01C-C81F-27495458CECC}"/>
              </a:ext>
            </a:extLst>
          </p:cNvPr>
          <p:cNvSpPr txBox="1"/>
          <p:nvPr/>
        </p:nvSpPr>
        <p:spPr>
          <a:xfrm>
            <a:off x="252274" y="2661326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ED2B9-AA95-6406-9153-5120108502BD}"/>
              </a:ext>
            </a:extLst>
          </p:cNvPr>
          <p:cNvSpPr txBox="1"/>
          <p:nvPr/>
        </p:nvSpPr>
        <p:spPr>
          <a:xfrm>
            <a:off x="252274" y="3517463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157F9-5548-A9A5-1450-2DA8479C11D9}"/>
              </a:ext>
            </a:extLst>
          </p:cNvPr>
          <p:cNvSpPr txBox="1"/>
          <p:nvPr/>
        </p:nvSpPr>
        <p:spPr>
          <a:xfrm>
            <a:off x="252274" y="4374111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40DC51-C485-B03A-2145-12DE87CA95C3}"/>
              </a:ext>
            </a:extLst>
          </p:cNvPr>
          <p:cNvSpPr txBox="1"/>
          <p:nvPr/>
        </p:nvSpPr>
        <p:spPr>
          <a:xfrm>
            <a:off x="252274" y="523024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F5D01-1A26-760A-1128-4BF9146260BD}"/>
              </a:ext>
            </a:extLst>
          </p:cNvPr>
          <p:cNvSpPr txBox="1"/>
          <p:nvPr/>
        </p:nvSpPr>
        <p:spPr>
          <a:xfrm>
            <a:off x="259669" y="6086385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8</a:t>
            </a:r>
          </a:p>
        </p:txBody>
      </p:sp>
      <p:pic>
        <p:nvPicPr>
          <p:cNvPr id="5" name="Picture 4" descr="A picture containing indoor, screen, hand&#10;&#10;Description automatically generated">
            <a:extLst>
              <a:ext uri="{FF2B5EF4-FFF2-40B4-BE49-F238E27FC236}">
                <a16:creationId xmlns:a16="http://schemas.microsoft.com/office/drawing/2014/main" id="{98C1337E-1D93-9191-1582-2282192AA8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4" t="16910" r="348" b="13345"/>
          <a:stretch/>
        </p:blipFill>
        <p:spPr>
          <a:xfrm>
            <a:off x="1277483" y="1756161"/>
            <a:ext cx="2411747" cy="2530742"/>
          </a:xfrm>
          <a:prstGeom prst="rect">
            <a:avLst/>
          </a:prstGeom>
        </p:spPr>
      </p:pic>
      <p:pic>
        <p:nvPicPr>
          <p:cNvPr id="6" name="Picture 5" descr="A close 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9E3AC34E-1CFF-6DF5-986B-3FD1114AAC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" t="15967" b="10325"/>
          <a:stretch/>
        </p:blipFill>
        <p:spPr>
          <a:xfrm>
            <a:off x="3941594" y="1780675"/>
            <a:ext cx="2484853" cy="2530742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57A5D45F-CF65-EA5B-E4F5-9612DF79E7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6" b="8072"/>
          <a:stretch/>
        </p:blipFill>
        <p:spPr>
          <a:xfrm>
            <a:off x="6678811" y="1780675"/>
            <a:ext cx="2544290" cy="2530741"/>
          </a:xfrm>
          <a:prstGeom prst="rect">
            <a:avLst/>
          </a:prstGeom>
        </p:spPr>
      </p:pic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F0080D9-34AB-AB6D-283E-6D6867DCEC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8" b="8473"/>
          <a:stretch/>
        </p:blipFill>
        <p:spPr>
          <a:xfrm>
            <a:off x="9475465" y="1780674"/>
            <a:ext cx="2484853" cy="2530741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CC6EA13-4F26-4578-8600-9E3F5F3C4F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377073"/>
              </p:ext>
            </p:extLst>
          </p:nvPr>
        </p:nvGraphicFramePr>
        <p:xfrm>
          <a:off x="1507770" y="4264192"/>
          <a:ext cx="10391987" cy="2530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54751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7F109-3387-02A5-1E5D-08BA285D290F}"/>
              </a:ext>
            </a:extLst>
          </p:cNvPr>
          <p:cNvSpPr/>
          <p:nvPr/>
        </p:nvSpPr>
        <p:spPr>
          <a:xfrm>
            <a:off x="-2" y="0"/>
            <a:ext cx="1162977" cy="6858000"/>
          </a:xfrm>
          <a:prstGeom prst="rect">
            <a:avLst/>
          </a:prstGeom>
          <a:solidFill>
            <a:srgbClr val="71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E15C-3A97-01F4-18FE-E6FAAA7135B2}"/>
              </a:ext>
            </a:extLst>
          </p:cNvPr>
          <p:cNvSpPr/>
          <p:nvPr/>
        </p:nvSpPr>
        <p:spPr>
          <a:xfrm>
            <a:off x="121694" y="5135502"/>
            <a:ext cx="874453" cy="858808"/>
          </a:xfrm>
          <a:prstGeom prst="ellipse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71" y="360452"/>
            <a:ext cx="11238347" cy="1502704"/>
          </a:xfrm>
        </p:spPr>
        <p:txBody>
          <a:bodyPr/>
          <a:lstStyle/>
          <a:p>
            <a:r>
              <a:rPr lang="en-US" b="1" dirty="0">
                <a:solidFill>
                  <a:srgbClr val="0065B0"/>
                </a:solidFill>
              </a:rPr>
              <a:t>Demonstration of Project</a:t>
            </a: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48197-9732-3698-DE28-E5F2EF108CCD}"/>
              </a:ext>
            </a:extLst>
          </p:cNvPr>
          <p:cNvSpPr txBox="1"/>
          <p:nvPr/>
        </p:nvSpPr>
        <p:spPr>
          <a:xfrm>
            <a:off x="259669" y="9039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98B4A9-3324-8242-6DC4-6D7742D8CA70}"/>
              </a:ext>
            </a:extLst>
          </p:cNvPr>
          <p:cNvSpPr txBox="1"/>
          <p:nvPr/>
        </p:nvSpPr>
        <p:spPr>
          <a:xfrm>
            <a:off x="252274" y="948709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3EA3B-4139-C3CF-4C17-F63D1C69185C}"/>
              </a:ext>
            </a:extLst>
          </p:cNvPr>
          <p:cNvSpPr txBox="1"/>
          <p:nvPr/>
        </p:nvSpPr>
        <p:spPr>
          <a:xfrm>
            <a:off x="252274" y="180467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53B07-A7EB-F01C-C81F-27495458CECC}"/>
              </a:ext>
            </a:extLst>
          </p:cNvPr>
          <p:cNvSpPr txBox="1"/>
          <p:nvPr/>
        </p:nvSpPr>
        <p:spPr>
          <a:xfrm>
            <a:off x="252274" y="2661326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ED2B9-AA95-6406-9153-5120108502BD}"/>
              </a:ext>
            </a:extLst>
          </p:cNvPr>
          <p:cNvSpPr txBox="1"/>
          <p:nvPr/>
        </p:nvSpPr>
        <p:spPr>
          <a:xfrm>
            <a:off x="252274" y="3517463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157F9-5548-A9A5-1450-2DA8479C11D9}"/>
              </a:ext>
            </a:extLst>
          </p:cNvPr>
          <p:cNvSpPr txBox="1"/>
          <p:nvPr/>
        </p:nvSpPr>
        <p:spPr>
          <a:xfrm>
            <a:off x="252274" y="4374111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40DC51-C485-B03A-2145-12DE87CA95C3}"/>
              </a:ext>
            </a:extLst>
          </p:cNvPr>
          <p:cNvSpPr txBox="1"/>
          <p:nvPr/>
        </p:nvSpPr>
        <p:spPr>
          <a:xfrm>
            <a:off x="252274" y="523024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F5D01-1A26-760A-1128-4BF9146260BD}"/>
              </a:ext>
            </a:extLst>
          </p:cNvPr>
          <p:cNvSpPr txBox="1"/>
          <p:nvPr/>
        </p:nvSpPr>
        <p:spPr>
          <a:xfrm>
            <a:off x="259669" y="6086385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A645B-EFD5-1860-906E-E1C0331923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0" r="8398" b="10211"/>
          <a:stretch/>
        </p:blipFill>
        <p:spPr>
          <a:xfrm>
            <a:off x="2709270" y="1754357"/>
            <a:ext cx="3122570" cy="3138386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1887F67-7B9E-6C0A-F686-8685C12712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4" r="13289" b="10283"/>
          <a:stretch/>
        </p:blipFill>
        <p:spPr>
          <a:xfrm>
            <a:off x="7107376" y="1778872"/>
            <a:ext cx="3006448" cy="3177956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B4FC6CB1-C739-CFF0-DD61-AE5B03E09723}"/>
              </a:ext>
            </a:extLst>
          </p:cNvPr>
          <p:cNvSpPr txBox="1">
            <a:spLocks/>
          </p:cNvSpPr>
          <p:nvPr/>
        </p:nvSpPr>
        <p:spPr>
          <a:xfrm>
            <a:off x="2607764" y="5230248"/>
            <a:ext cx="7512946" cy="132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Player 1 lifts the KING Token.</a:t>
            </a:r>
          </a:p>
          <a:p>
            <a:r>
              <a:rPr lang="en-US" sz="2400" i="1" dirty="0"/>
              <a:t>Possible moves are shown in </a:t>
            </a:r>
            <a:r>
              <a:rPr lang="en-US" sz="2400" b="1" i="1" dirty="0">
                <a:solidFill>
                  <a:srgbClr val="92D050"/>
                </a:solidFill>
              </a:rPr>
              <a:t>Green</a:t>
            </a:r>
            <a:r>
              <a:rPr lang="en-US" sz="2400" i="1" dirty="0"/>
              <a:t> color</a:t>
            </a:r>
          </a:p>
        </p:txBody>
      </p:sp>
    </p:spTree>
    <p:extLst>
      <p:ext uri="{BB962C8B-B14F-4D97-AF65-F5344CB8AC3E}">
        <p14:creationId xmlns:p14="http://schemas.microsoft.com/office/powerpoint/2010/main" val="1347517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7F109-3387-02A5-1E5D-08BA285D290F}"/>
              </a:ext>
            </a:extLst>
          </p:cNvPr>
          <p:cNvSpPr/>
          <p:nvPr/>
        </p:nvSpPr>
        <p:spPr>
          <a:xfrm>
            <a:off x="-2" y="0"/>
            <a:ext cx="1162977" cy="6858000"/>
          </a:xfrm>
          <a:prstGeom prst="rect">
            <a:avLst/>
          </a:prstGeom>
          <a:solidFill>
            <a:srgbClr val="71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E15C-3A97-01F4-18FE-E6FAAA7135B2}"/>
              </a:ext>
            </a:extLst>
          </p:cNvPr>
          <p:cNvSpPr/>
          <p:nvPr/>
        </p:nvSpPr>
        <p:spPr>
          <a:xfrm>
            <a:off x="115405" y="6042207"/>
            <a:ext cx="874453" cy="858808"/>
          </a:xfrm>
          <a:prstGeom prst="ellipse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71" y="360452"/>
            <a:ext cx="11238347" cy="1502704"/>
          </a:xfrm>
        </p:spPr>
        <p:txBody>
          <a:bodyPr/>
          <a:lstStyle/>
          <a:p>
            <a:r>
              <a:rPr lang="en-US" b="1" dirty="0">
                <a:solidFill>
                  <a:srgbClr val="0065B0"/>
                </a:solidFill>
              </a:rPr>
              <a:t>Demonstration of Project</a:t>
            </a: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48197-9732-3698-DE28-E5F2EF108CCD}"/>
              </a:ext>
            </a:extLst>
          </p:cNvPr>
          <p:cNvSpPr txBox="1"/>
          <p:nvPr/>
        </p:nvSpPr>
        <p:spPr>
          <a:xfrm>
            <a:off x="259669" y="9039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98B4A9-3324-8242-6DC4-6D7742D8CA70}"/>
              </a:ext>
            </a:extLst>
          </p:cNvPr>
          <p:cNvSpPr txBox="1"/>
          <p:nvPr/>
        </p:nvSpPr>
        <p:spPr>
          <a:xfrm>
            <a:off x="252274" y="948709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3EA3B-4139-C3CF-4C17-F63D1C69185C}"/>
              </a:ext>
            </a:extLst>
          </p:cNvPr>
          <p:cNvSpPr txBox="1"/>
          <p:nvPr/>
        </p:nvSpPr>
        <p:spPr>
          <a:xfrm>
            <a:off x="252274" y="180467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53B07-A7EB-F01C-C81F-27495458CECC}"/>
              </a:ext>
            </a:extLst>
          </p:cNvPr>
          <p:cNvSpPr txBox="1"/>
          <p:nvPr/>
        </p:nvSpPr>
        <p:spPr>
          <a:xfrm>
            <a:off x="252274" y="2661326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ED2B9-AA95-6406-9153-5120108502BD}"/>
              </a:ext>
            </a:extLst>
          </p:cNvPr>
          <p:cNvSpPr txBox="1"/>
          <p:nvPr/>
        </p:nvSpPr>
        <p:spPr>
          <a:xfrm>
            <a:off x="252274" y="3517463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157F9-5548-A9A5-1450-2DA8479C11D9}"/>
              </a:ext>
            </a:extLst>
          </p:cNvPr>
          <p:cNvSpPr txBox="1"/>
          <p:nvPr/>
        </p:nvSpPr>
        <p:spPr>
          <a:xfrm>
            <a:off x="252274" y="4374111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40DC51-C485-B03A-2145-12DE87CA95C3}"/>
              </a:ext>
            </a:extLst>
          </p:cNvPr>
          <p:cNvSpPr txBox="1"/>
          <p:nvPr/>
        </p:nvSpPr>
        <p:spPr>
          <a:xfrm>
            <a:off x="252274" y="523024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F5D01-1A26-760A-1128-4BF9146260BD}"/>
              </a:ext>
            </a:extLst>
          </p:cNvPr>
          <p:cNvSpPr txBox="1"/>
          <p:nvPr/>
        </p:nvSpPr>
        <p:spPr>
          <a:xfrm>
            <a:off x="259669" y="6086385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8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1B5CE2D-51E3-668B-1D81-C8AE29989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t="16712" r="3983" b="18081"/>
          <a:stretch/>
        </p:blipFill>
        <p:spPr>
          <a:xfrm>
            <a:off x="2034315" y="1718150"/>
            <a:ext cx="3743545" cy="3512098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7A70F5-D761-B2CB-FDFE-A0FFD98B6C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17085" r="7224" b="18123"/>
          <a:stretch/>
        </p:blipFill>
        <p:spPr>
          <a:xfrm>
            <a:off x="6638861" y="1717983"/>
            <a:ext cx="3700211" cy="3512098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28585149-EBEB-C5FE-D82F-22EF30EE888A}"/>
              </a:ext>
            </a:extLst>
          </p:cNvPr>
          <p:cNvSpPr txBox="1">
            <a:spLocks/>
          </p:cNvSpPr>
          <p:nvPr/>
        </p:nvSpPr>
        <p:spPr>
          <a:xfrm>
            <a:off x="2034315" y="5378360"/>
            <a:ext cx="8304757" cy="120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/>
              <a:t>Player 1</a:t>
            </a:r>
            <a:r>
              <a:rPr lang="en-US" sz="2400" i="1" dirty="0"/>
              <a:t> captures the last token and </a:t>
            </a:r>
            <a:r>
              <a:rPr lang="en-US" sz="2400" b="1" i="1" dirty="0"/>
              <a:t>WINS</a:t>
            </a: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 the end of the game, all the LEDs on the board glows in winner’s allotted color.</a:t>
            </a:r>
          </a:p>
        </p:txBody>
      </p:sp>
    </p:spTree>
    <p:extLst>
      <p:ext uri="{BB962C8B-B14F-4D97-AF65-F5344CB8AC3E}">
        <p14:creationId xmlns:p14="http://schemas.microsoft.com/office/powerpoint/2010/main" val="280593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7426A-9C36-4C9E-B549-AD3B8874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4D66F-9305-1CF4-98B4-C99DAEFBD52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1D0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54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7F109-3387-02A5-1E5D-08BA285D290F}"/>
              </a:ext>
            </a:extLst>
          </p:cNvPr>
          <p:cNvSpPr/>
          <p:nvPr/>
        </p:nvSpPr>
        <p:spPr>
          <a:xfrm>
            <a:off x="-2" y="0"/>
            <a:ext cx="1162977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E15C-3A97-01F4-18FE-E6FAAA7135B2}"/>
              </a:ext>
            </a:extLst>
          </p:cNvPr>
          <p:cNvSpPr/>
          <p:nvPr/>
        </p:nvSpPr>
        <p:spPr>
          <a:xfrm>
            <a:off x="-2" y="526872"/>
            <a:ext cx="1162975" cy="1169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038" y="353793"/>
            <a:ext cx="11238347" cy="1516021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About the Project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D1A5DC-1100-480C-87E4-0AFD1C3CED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57038" y="2132675"/>
            <a:ext cx="6396362" cy="4005263"/>
          </a:xfrm>
        </p:spPr>
        <p:txBody>
          <a:bodyPr>
            <a:normAutofit/>
          </a:bodyPr>
          <a:lstStyle/>
          <a:p>
            <a:r>
              <a:rPr lang="en-US" sz="2400" i="1" dirty="0"/>
              <a:t>This project focuses on </a:t>
            </a:r>
            <a:r>
              <a:rPr lang="en-US" sz="2400" b="1" i="1" dirty="0"/>
              <a:t>implementing checkers game on hardware(board) using IOT</a:t>
            </a:r>
            <a:r>
              <a:rPr lang="en-US" sz="2400" i="1" dirty="0"/>
              <a:t>. This board game will show the possible moves when a player lifts a piece. The moves will be highlighted with the help of </a:t>
            </a:r>
            <a:r>
              <a:rPr lang="en-US" sz="2400" b="1" i="1" dirty="0"/>
              <a:t>LEDs</a:t>
            </a:r>
            <a:r>
              <a:rPr lang="en-US" sz="2400" i="1" dirty="0"/>
              <a:t> that are embedded in the board.</a:t>
            </a: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7" name="Graphic 16" descr="Boardroom">
            <a:extLst>
              <a:ext uri="{FF2B5EF4-FFF2-40B4-BE49-F238E27FC236}">
                <a16:creationId xmlns:a16="http://schemas.microsoft.com/office/drawing/2014/main" id="{0EA37D2C-43E1-47FD-83FB-9F90CBA9F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00" y="5428705"/>
            <a:ext cx="984303" cy="984303"/>
          </a:xfrm>
          <a:prstGeom prst="rect">
            <a:avLst/>
          </a:prstGeom>
        </p:spPr>
      </p:pic>
      <p:pic>
        <p:nvPicPr>
          <p:cNvPr id="21" name="Graphic 20" descr="Open book">
            <a:extLst>
              <a:ext uri="{FF2B5EF4-FFF2-40B4-BE49-F238E27FC236}">
                <a16:creationId xmlns:a16="http://schemas.microsoft.com/office/drawing/2014/main" id="{756EFB63-4FE1-E798-9A15-58961B157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99" y="684436"/>
            <a:ext cx="830309" cy="830309"/>
          </a:xfrm>
          <a:prstGeom prst="rect">
            <a:avLst/>
          </a:prstGeom>
        </p:spPr>
      </p:pic>
      <p:pic>
        <p:nvPicPr>
          <p:cNvPr id="23" name="Graphic 22" descr="Lightbulb and gear">
            <a:extLst>
              <a:ext uri="{FF2B5EF4-FFF2-40B4-BE49-F238E27FC236}">
                <a16:creationId xmlns:a16="http://schemas.microsoft.com/office/drawing/2014/main" id="{2B774547-9F33-8038-44FC-33B900BC35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01" y="3800948"/>
            <a:ext cx="984303" cy="984303"/>
          </a:xfrm>
          <a:prstGeom prst="rect">
            <a:avLst/>
          </a:prstGeom>
        </p:spPr>
      </p:pic>
      <p:pic>
        <p:nvPicPr>
          <p:cNvPr id="2" name="Graphic 1" descr="Gears">
            <a:extLst>
              <a:ext uri="{FF2B5EF4-FFF2-40B4-BE49-F238E27FC236}">
                <a16:creationId xmlns:a16="http://schemas.microsoft.com/office/drawing/2014/main" id="{DE1C1596-34B6-8938-F527-9E7D7FAF54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286" y="2199181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7109952-DB47-5A6C-DDF5-50DCB576DA4B}"/>
              </a:ext>
            </a:extLst>
          </p:cNvPr>
          <p:cNvSpPr/>
          <p:nvPr/>
        </p:nvSpPr>
        <p:spPr>
          <a:xfrm>
            <a:off x="-1162975" y="2071450"/>
            <a:ext cx="1162975" cy="1169861"/>
          </a:xfrm>
          <a:prstGeom prst="ellipse">
            <a:avLst/>
          </a:prstGeom>
          <a:solidFill>
            <a:srgbClr val="FF9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230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7F109-3387-02A5-1E5D-08BA285D290F}"/>
              </a:ext>
            </a:extLst>
          </p:cNvPr>
          <p:cNvSpPr/>
          <p:nvPr/>
        </p:nvSpPr>
        <p:spPr>
          <a:xfrm>
            <a:off x="-2" y="0"/>
            <a:ext cx="1162977" cy="6858000"/>
          </a:xfrm>
          <a:prstGeom prst="rect">
            <a:avLst/>
          </a:prstGeom>
          <a:solidFill>
            <a:srgbClr val="FFD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E15C-3A97-01F4-18FE-E6FAAA7135B2}"/>
              </a:ext>
            </a:extLst>
          </p:cNvPr>
          <p:cNvSpPr/>
          <p:nvPr/>
        </p:nvSpPr>
        <p:spPr>
          <a:xfrm>
            <a:off x="0" y="2071450"/>
            <a:ext cx="1162975" cy="1169861"/>
          </a:xfrm>
          <a:prstGeom prst="ellipse">
            <a:avLst/>
          </a:prstGeom>
          <a:solidFill>
            <a:srgbClr val="FF9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038" y="353793"/>
            <a:ext cx="11238347" cy="1516021"/>
          </a:xfrm>
        </p:spPr>
        <p:txBody>
          <a:bodyPr/>
          <a:lstStyle/>
          <a:p>
            <a:r>
              <a:rPr lang="en-US" b="1" dirty="0">
                <a:solidFill>
                  <a:srgbClr val="FF9119"/>
                </a:solidFill>
              </a:rPr>
              <a:t>Implementation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D1A5DC-1100-480C-87E4-0AFD1C3CED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57038" y="2132675"/>
            <a:ext cx="7722628" cy="4005263"/>
          </a:xfrm>
        </p:spPr>
        <p:txBody>
          <a:bodyPr>
            <a:normAutofit/>
          </a:bodyPr>
          <a:lstStyle/>
          <a:p>
            <a:r>
              <a:rPr lang="en-US" sz="2400" b="1" i="1" dirty="0"/>
              <a:t>Software : </a:t>
            </a:r>
            <a:r>
              <a:rPr lang="en-US" sz="2400" i="1" dirty="0"/>
              <a:t>We have developed code for checkers game for backend programming. This has been implemented in C++.</a:t>
            </a:r>
          </a:p>
          <a:p>
            <a:endParaRPr lang="en-US" sz="2400" i="1" dirty="0"/>
          </a:p>
          <a:p>
            <a:r>
              <a:rPr lang="en-US" sz="2400" b="1" i="1" dirty="0"/>
              <a:t>Hardware : </a:t>
            </a:r>
            <a:r>
              <a:rPr lang="en-US" sz="2400" i="1" dirty="0"/>
              <a:t>We have worked on the configuration of Arduino Uno. We are able to successfully execute the program for controlling LED and the hall sensor.</a:t>
            </a:r>
          </a:p>
          <a:p>
            <a:endParaRPr lang="en-US" sz="2400" i="1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7" name="Graphic 16" descr="Boardroom">
            <a:extLst>
              <a:ext uri="{FF2B5EF4-FFF2-40B4-BE49-F238E27FC236}">
                <a16:creationId xmlns:a16="http://schemas.microsoft.com/office/drawing/2014/main" id="{0EA37D2C-43E1-47FD-83FB-9F90CBA9F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00" y="5428705"/>
            <a:ext cx="984303" cy="984303"/>
          </a:xfrm>
          <a:prstGeom prst="rect">
            <a:avLst/>
          </a:prstGeom>
        </p:spPr>
      </p:pic>
      <p:pic>
        <p:nvPicPr>
          <p:cNvPr id="21" name="Graphic 20" descr="Open book">
            <a:extLst>
              <a:ext uri="{FF2B5EF4-FFF2-40B4-BE49-F238E27FC236}">
                <a16:creationId xmlns:a16="http://schemas.microsoft.com/office/drawing/2014/main" id="{756EFB63-4FE1-E798-9A15-58961B157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99" y="684436"/>
            <a:ext cx="830309" cy="830309"/>
          </a:xfrm>
          <a:prstGeom prst="rect">
            <a:avLst/>
          </a:prstGeom>
        </p:spPr>
      </p:pic>
      <p:pic>
        <p:nvPicPr>
          <p:cNvPr id="23" name="Graphic 22" descr="Lightbulb and gear">
            <a:extLst>
              <a:ext uri="{FF2B5EF4-FFF2-40B4-BE49-F238E27FC236}">
                <a16:creationId xmlns:a16="http://schemas.microsoft.com/office/drawing/2014/main" id="{2B774547-9F33-8038-44FC-33B900BC35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01" y="3800948"/>
            <a:ext cx="984303" cy="984303"/>
          </a:xfrm>
          <a:prstGeom prst="rect">
            <a:avLst/>
          </a:prstGeom>
        </p:spPr>
      </p:pic>
      <p:pic>
        <p:nvPicPr>
          <p:cNvPr id="2" name="Graphic 1" descr="Gears">
            <a:extLst>
              <a:ext uri="{FF2B5EF4-FFF2-40B4-BE49-F238E27FC236}">
                <a16:creationId xmlns:a16="http://schemas.microsoft.com/office/drawing/2014/main" id="{DE1C1596-34B6-8938-F527-9E7D7FAF54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286" y="2199181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AFC41E3-E3C0-9DE7-4A9C-5B4F798015DF}"/>
              </a:ext>
            </a:extLst>
          </p:cNvPr>
          <p:cNvSpPr/>
          <p:nvPr/>
        </p:nvSpPr>
        <p:spPr>
          <a:xfrm>
            <a:off x="-1162975" y="3708168"/>
            <a:ext cx="1162975" cy="1169861"/>
          </a:xfrm>
          <a:prstGeom prst="ellipse">
            <a:avLst/>
          </a:prstGeom>
          <a:solidFill>
            <a:srgbClr val="199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8F2916-A4AF-7BF7-D745-3DAAAAE666B3}"/>
              </a:ext>
            </a:extLst>
          </p:cNvPr>
          <p:cNvSpPr/>
          <p:nvPr/>
        </p:nvSpPr>
        <p:spPr>
          <a:xfrm>
            <a:off x="-1162977" y="450795"/>
            <a:ext cx="1162975" cy="11698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43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7F109-3387-02A5-1E5D-08BA285D290F}"/>
              </a:ext>
            </a:extLst>
          </p:cNvPr>
          <p:cNvSpPr/>
          <p:nvPr/>
        </p:nvSpPr>
        <p:spPr>
          <a:xfrm>
            <a:off x="-2" y="0"/>
            <a:ext cx="1162977" cy="6858000"/>
          </a:xfrm>
          <a:prstGeom prst="rect">
            <a:avLst/>
          </a:prstGeom>
          <a:solidFill>
            <a:srgbClr val="AAF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E15C-3A97-01F4-18FE-E6FAAA7135B2}"/>
              </a:ext>
            </a:extLst>
          </p:cNvPr>
          <p:cNvSpPr/>
          <p:nvPr/>
        </p:nvSpPr>
        <p:spPr>
          <a:xfrm>
            <a:off x="-2" y="3708168"/>
            <a:ext cx="1162975" cy="1169861"/>
          </a:xfrm>
          <a:prstGeom prst="ellipse">
            <a:avLst/>
          </a:prstGeom>
          <a:solidFill>
            <a:srgbClr val="199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038" y="353793"/>
            <a:ext cx="11238347" cy="1516021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Key Features</a:t>
            </a:r>
            <a:endParaRPr lang="en-US" b="1" dirty="0">
              <a:solidFill>
                <a:srgbClr val="FF911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D1A5DC-1100-480C-87E4-0AFD1C3CED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57038" y="2132675"/>
            <a:ext cx="6396362" cy="4005263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i="1" dirty="0"/>
              <a:t>Prediction of moves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i="1" dirty="0"/>
              <a:t>Colorful LEDs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i="1" dirty="0"/>
              <a:t>Follows Checkers Rules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i="1" dirty="0"/>
              <a:t>Portable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i="1" dirty="0"/>
              <a:t>Interactive design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i="1" dirty="0"/>
              <a:t>Best for beginners 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i="1" dirty="0"/>
              <a:t>Build logical thinking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i="1" dirty="0"/>
              <a:t>Build problem solving skills</a:t>
            </a: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7" name="Graphic 16" descr="Boardroom">
            <a:extLst>
              <a:ext uri="{FF2B5EF4-FFF2-40B4-BE49-F238E27FC236}">
                <a16:creationId xmlns:a16="http://schemas.microsoft.com/office/drawing/2014/main" id="{0EA37D2C-43E1-47FD-83FB-9F90CBA9F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00" y="5428705"/>
            <a:ext cx="984303" cy="984303"/>
          </a:xfrm>
          <a:prstGeom prst="rect">
            <a:avLst/>
          </a:prstGeom>
        </p:spPr>
      </p:pic>
      <p:pic>
        <p:nvPicPr>
          <p:cNvPr id="21" name="Graphic 20" descr="Open book">
            <a:extLst>
              <a:ext uri="{FF2B5EF4-FFF2-40B4-BE49-F238E27FC236}">
                <a16:creationId xmlns:a16="http://schemas.microsoft.com/office/drawing/2014/main" id="{756EFB63-4FE1-E798-9A15-58961B157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99" y="684436"/>
            <a:ext cx="830309" cy="830309"/>
          </a:xfrm>
          <a:prstGeom prst="rect">
            <a:avLst/>
          </a:prstGeom>
        </p:spPr>
      </p:pic>
      <p:pic>
        <p:nvPicPr>
          <p:cNvPr id="23" name="Graphic 22" descr="Lightbulb and gear">
            <a:extLst>
              <a:ext uri="{FF2B5EF4-FFF2-40B4-BE49-F238E27FC236}">
                <a16:creationId xmlns:a16="http://schemas.microsoft.com/office/drawing/2014/main" id="{2B774547-9F33-8038-44FC-33B900BC35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01" y="3800948"/>
            <a:ext cx="984303" cy="984303"/>
          </a:xfrm>
          <a:prstGeom prst="rect">
            <a:avLst/>
          </a:prstGeom>
        </p:spPr>
      </p:pic>
      <p:pic>
        <p:nvPicPr>
          <p:cNvPr id="2" name="Graphic 1" descr="Gears">
            <a:extLst>
              <a:ext uri="{FF2B5EF4-FFF2-40B4-BE49-F238E27FC236}">
                <a16:creationId xmlns:a16="http://schemas.microsoft.com/office/drawing/2014/main" id="{DE1C1596-34B6-8938-F527-9E7D7FAF54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286" y="2199181"/>
            <a:ext cx="914400" cy="9144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65EB22E-C3ED-BA78-E6CB-9FBF8DE628B1}"/>
              </a:ext>
            </a:extLst>
          </p:cNvPr>
          <p:cNvSpPr/>
          <p:nvPr/>
        </p:nvSpPr>
        <p:spPr>
          <a:xfrm>
            <a:off x="-1162977" y="5428705"/>
            <a:ext cx="1162975" cy="1169861"/>
          </a:xfrm>
          <a:prstGeom prst="ellipse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459AA5-CFE4-AA94-77D9-5CC54C3C7F5B}"/>
              </a:ext>
            </a:extLst>
          </p:cNvPr>
          <p:cNvSpPr/>
          <p:nvPr/>
        </p:nvSpPr>
        <p:spPr>
          <a:xfrm>
            <a:off x="-1162975" y="2071450"/>
            <a:ext cx="1162975" cy="1169861"/>
          </a:xfrm>
          <a:prstGeom prst="ellipse">
            <a:avLst/>
          </a:prstGeom>
          <a:solidFill>
            <a:srgbClr val="FF9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89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7F109-3387-02A5-1E5D-08BA285D290F}"/>
              </a:ext>
            </a:extLst>
          </p:cNvPr>
          <p:cNvSpPr/>
          <p:nvPr/>
        </p:nvSpPr>
        <p:spPr>
          <a:xfrm>
            <a:off x="-2" y="0"/>
            <a:ext cx="1162977" cy="6858000"/>
          </a:xfrm>
          <a:prstGeom prst="rect">
            <a:avLst/>
          </a:prstGeom>
          <a:solidFill>
            <a:srgbClr val="71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E15C-3A97-01F4-18FE-E6FAAA7135B2}"/>
              </a:ext>
            </a:extLst>
          </p:cNvPr>
          <p:cNvSpPr/>
          <p:nvPr/>
        </p:nvSpPr>
        <p:spPr>
          <a:xfrm>
            <a:off x="-2" y="5335925"/>
            <a:ext cx="1162975" cy="1169861"/>
          </a:xfrm>
          <a:prstGeom prst="ellipse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038" y="353793"/>
            <a:ext cx="11238347" cy="1516021"/>
          </a:xfrm>
        </p:spPr>
        <p:txBody>
          <a:bodyPr/>
          <a:lstStyle/>
          <a:p>
            <a:r>
              <a:rPr lang="en-US" b="1" dirty="0">
                <a:solidFill>
                  <a:srgbClr val="0065B0"/>
                </a:solidFill>
              </a:rPr>
              <a:t>Demonstration of Project</a:t>
            </a:r>
            <a:endParaRPr lang="en-US" b="1" dirty="0">
              <a:solidFill>
                <a:srgbClr val="FF911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D1A5DC-1100-480C-87E4-0AFD1C3CED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57038" y="2086377"/>
            <a:ext cx="6396362" cy="4005263"/>
          </a:xfrm>
        </p:spPr>
        <p:txBody>
          <a:bodyPr>
            <a:normAutofit fontScale="92500"/>
          </a:bodyPr>
          <a:lstStyle/>
          <a:p>
            <a:r>
              <a:rPr lang="en-US" sz="2400" i="1" dirty="0"/>
              <a:t>In the upcoming slides, the working of the project will be demonstrated with the help of Images.</a:t>
            </a:r>
          </a:p>
          <a:p>
            <a:endParaRPr lang="en-US" sz="2400" i="1" dirty="0"/>
          </a:p>
          <a:p>
            <a:r>
              <a:rPr lang="en-US" sz="2400" i="1" dirty="0"/>
              <a:t>These Images have been clicked during the Actual Game played between 2 players.</a:t>
            </a:r>
          </a:p>
          <a:p>
            <a:endParaRPr lang="en-US" sz="2400" i="1" dirty="0"/>
          </a:p>
          <a:p>
            <a:r>
              <a:rPr lang="en-US" sz="2400" b="1" i="1" dirty="0"/>
              <a:t>Note :</a:t>
            </a:r>
            <a:r>
              <a:rPr lang="en-US" sz="2400" i="1" dirty="0"/>
              <a:t> </a:t>
            </a:r>
          </a:p>
          <a:p>
            <a:r>
              <a:rPr lang="en-US" sz="2400" b="1" i="1" dirty="0"/>
              <a:t>Player 1</a:t>
            </a:r>
            <a:r>
              <a:rPr lang="en-US" sz="2400" i="1" dirty="0"/>
              <a:t> has chosen </a:t>
            </a:r>
            <a:r>
              <a:rPr lang="en-US" sz="2400" b="1" i="1" dirty="0"/>
              <a:t>White</a:t>
            </a:r>
            <a:r>
              <a:rPr lang="en-US" sz="2400" i="1" dirty="0"/>
              <a:t> Color and </a:t>
            </a:r>
            <a:r>
              <a:rPr lang="en-US" sz="2400" b="1" i="1" dirty="0"/>
              <a:t>Player 2</a:t>
            </a:r>
            <a:r>
              <a:rPr lang="en-US" sz="2400" i="1" dirty="0"/>
              <a:t> has chosen </a:t>
            </a:r>
            <a:r>
              <a:rPr lang="en-US" sz="2400" b="1" i="1" dirty="0"/>
              <a:t>Black</a:t>
            </a: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7" name="Graphic 16" descr="Boardroom">
            <a:extLst>
              <a:ext uri="{FF2B5EF4-FFF2-40B4-BE49-F238E27FC236}">
                <a16:creationId xmlns:a16="http://schemas.microsoft.com/office/drawing/2014/main" id="{0EA37D2C-43E1-47FD-83FB-9F90CBA9F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00" y="5428705"/>
            <a:ext cx="984303" cy="984303"/>
          </a:xfrm>
          <a:prstGeom prst="rect">
            <a:avLst/>
          </a:prstGeom>
        </p:spPr>
      </p:pic>
      <p:pic>
        <p:nvPicPr>
          <p:cNvPr id="21" name="Graphic 20" descr="Open book">
            <a:extLst>
              <a:ext uri="{FF2B5EF4-FFF2-40B4-BE49-F238E27FC236}">
                <a16:creationId xmlns:a16="http://schemas.microsoft.com/office/drawing/2014/main" id="{756EFB63-4FE1-E798-9A15-58961B157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699" y="684436"/>
            <a:ext cx="830309" cy="830309"/>
          </a:xfrm>
          <a:prstGeom prst="rect">
            <a:avLst/>
          </a:prstGeom>
        </p:spPr>
      </p:pic>
      <p:pic>
        <p:nvPicPr>
          <p:cNvPr id="23" name="Graphic 22" descr="Lightbulb and gear">
            <a:extLst>
              <a:ext uri="{FF2B5EF4-FFF2-40B4-BE49-F238E27FC236}">
                <a16:creationId xmlns:a16="http://schemas.microsoft.com/office/drawing/2014/main" id="{2B774547-9F33-8038-44FC-33B900BC35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01" y="3800948"/>
            <a:ext cx="984303" cy="984303"/>
          </a:xfrm>
          <a:prstGeom prst="rect">
            <a:avLst/>
          </a:prstGeom>
        </p:spPr>
      </p:pic>
      <p:pic>
        <p:nvPicPr>
          <p:cNvPr id="2" name="Graphic 1" descr="Gears">
            <a:extLst>
              <a:ext uri="{FF2B5EF4-FFF2-40B4-BE49-F238E27FC236}">
                <a16:creationId xmlns:a16="http://schemas.microsoft.com/office/drawing/2014/main" id="{DE1C1596-34B6-8938-F527-9E7D7FAF54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286" y="2199181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2814AEA-DCBF-0474-3111-8629E0DD2848}"/>
              </a:ext>
            </a:extLst>
          </p:cNvPr>
          <p:cNvSpPr/>
          <p:nvPr/>
        </p:nvSpPr>
        <p:spPr>
          <a:xfrm>
            <a:off x="-1162975" y="3708168"/>
            <a:ext cx="1162975" cy="1169861"/>
          </a:xfrm>
          <a:prstGeom prst="ellipse">
            <a:avLst/>
          </a:prstGeom>
          <a:solidFill>
            <a:srgbClr val="199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66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7F109-3387-02A5-1E5D-08BA285D290F}"/>
              </a:ext>
            </a:extLst>
          </p:cNvPr>
          <p:cNvSpPr/>
          <p:nvPr/>
        </p:nvSpPr>
        <p:spPr>
          <a:xfrm>
            <a:off x="-2" y="0"/>
            <a:ext cx="1162977" cy="6858000"/>
          </a:xfrm>
          <a:prstGeom prst="rect">
            <a:avLst/>
          </a:prstGeom>
          <a:solidFill>
            <a:srgbClr val="71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E15C-3A97-01F4-18FE-E6FAAA7135B2}"/>
              </a:ext>
            </a:extLst>
          </p:cNvPr>
          <p:cNvSpPr/>
          <p:nvPr/>
        </p:nvSpPr>
        <p:spPr>
          <a:xfrm>
            <a:off x="144259" y="87559"/>
            <a:ext cx="874453" cy="858808"/>
          </a:xfrm>
          <a:prstGeom prst="ellipse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71" y="360452"/>
            <a:ext cx="11238347" cy="1502704"/>
          </a:xfrm>
        </p:spPr>
        <p:txBody>
          <a:bodyPr/>
          <a:lstStyle/>
          <a:p>
            <a:r>
              <a:rPr lang="en-US" b="1" dirty="0">
                <a:solidFill>
                  <a:srgbClr val="0065B0"/>
                </a:solidFill>
              </a:rPr>
              <a:t>Demonstration of Project</a:t>
            </a: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48197-9732-3698-DE28-E5F2EF108CCD}"/>
              </a:ext>
            </a:extLst>
          </p:cNvPr>
          <p:cNvSpPr txBox="1"/>
          <p:nvPr/>
        </p:nvSpPr>
        <p:spPr>
          <a:xfrm>
            <a:off x="252274" y="13431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98B4A9-3324-8242-6DC4-6D7742D8CA70}"/>
              </a:ext>
            </a:extLst>
          </p:cNvPr>
          <p:cNvSpPr txBox="1"/>
          <p:nvPr/>
        </p:nvSpPr>
        <p:spPr>
          <a:xfrm>
            <a:off x="252274" y="948709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3EA3B-4139-C3CF-4C17-F63D1C69185C}"/>
              </a:ext>
            </a:extLst>
          </p:cNvPr>
          <p:cNvSpPr txBox="1"/>
          <p:nvPr/>
        </p:nvSpPr>
        <p:spPr>
          <a:xfrm>
            <a:off x="252274" y="180467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53B07-A7EB-F01C-C81F-27495458CECC}"/>
              </a:ext>
            </a:extLst>
          </p:cNvPr>
          <p:cNvSpPr txBox="1"/>
          <p:nvPr/>
        </p:nvSpPr>
        <p:spPr>
          <a:xfrm>
            <a:off x="252274" y="2661326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ED2B9-AA95-6406-9153-5120108502BD}"/>
              </a:ext>
            </a:extLst>
          </p:cNvPr>
          <p:cNvSpPr txBox="1"/>
          <p:nvPr/>
        </p:nvSpPr>
        <p:spPr>
          <a:xfrm>
            <a:off x="252274" y="3517463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157F9-5548-A9A5-1450-2DA8479C11D9}"/>
              </a:ext>
            </a:extLst>
          </p:cNvPr>
          <p:cNvSpPr txBox="1"/>
          <p:nvPr/>
        </p:nvSpPr>
        <p:spPr>
          <a:xfrm>
            <a:off x="252274" y="4374111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40DC51-C485-B03A-2145-12DE87CA95C3}"/>
              </a:ext>
            </a:extLst>
          </p:cNvPr>
          <p:cNvSpPr txBox="1"/>
          <p:nvPr/>
        </p:nvSpPr>
        <p:spPr>
          <a:xfrm>
            <a:off x="252274" y="523024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F5D01-1A26-760A-1128-4BF9146260BD}"/>
              </a:ext>
            </a:extLst>
          </p:cNvPr>
          <p:cNvSpPr txBox="1"/>
          <p:nvPr/>
        </p:nvSpPr>
        <p:spPr>
          <a:xfrm>
            <a:off x="259669" y="6086385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8</a:t>
            </a:r>
          </a:p>
        </p:txBody>
      </p:sp>
      <p:pic>
        <p:nvPicPr>
          <p:cNvPr id="36" name="Content Placeholder 35" descr="A picture containing text, indoor, hand, display&#10;&#10;Description automatically generated">
            <a:extLst>
              <a:ext uri="{FF2B5EF4-FFF2-40B4-BE49-F238E27FC236}">
                <a16:creationId xmlns:a16="http://schemas.microsoft.com/office/drawing/2014/main" id="{B7BA2FEE-4AB5-C206-873F-4B2546A7BB2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t="25964" r="13320" b="12041"/>
          <a:stretch/>
        </p:blipFill>
        <p:spPr>
          <a:xfrm>
            <a:off x="7322944" y="2014377"/>
            <a:ext cx="3934336" cy="3839409"/>
          </a:xfrm>
          <a:prstGeom prst="rect">
            <a:avLst/>
          </a:prstGeom>
        </p:spPr>
      </p:pic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0924961-320E-A824-0D77-4A5468FEEF8F}"/>
              </a:ext>
            </a:extLst>
          </p:cNvPr>
          <p:cNvSpPr txBox="1">
            <a:spLocks/>
          </p:cNvSpPr>
          <p:nvPr/>
        </p:nvSpPr>
        <p:spPr>
          <a:xfrm>
            <a:off x="1757038" y="2081122"/>
            <a:ext cx="5565906" cy="400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Initially, its turn of Player 1. The board glows in </a:t>
            </a:r>
            <a:r>
              <a:rPr lang="en-US" sz="2400" b="1" i="1" dirty="0">
                <a:solidFill>
                  <a:srgbClr val="00B0F0"/>
                </a:solidFill>
              </a:rPr>
              <a:t>Blue</a:t>
            </a:r>
            <a:r>
              <a:rPr lang="en-US" sz="2400" i="1" dirty="0"/>
              <a:t> color. </a:t>
            </a:r>
          </a:p>
          <a:p>
            <a:r>
              <a:rPr lang="en-US" sz="2400" i="1" dirty="0"/>
              <a:t>Player 1 lifts a piece.</a:t>
            </a:r>
          </a:p>
          <a:p>
            <a:endParaRPr lang="en-US" sz="2400" i="1" dirty="0"/>
          </a:p>
          <a:p>
            <a:r>
              <a:rPr lang="en-US" sz="2400" i="1" dirty="0"/>
              <a:t>Possible moves are shown in </a:t>
            </a:r>
            <a:r>
              <a:rPr lang="en-US" sz="2400" b="1" i="1" dirty="0">
                <a:solidFill>
                  <a:srgbClr val="92D050"/>
                </a:solidFill>
              </a:rPr>
              <a:t>Green</a:t>
            </a:r>
            <a:r>
              <a:rPr lang="en-US" sz="2400" i="1" dirty="0"/>
              <a:t> color.</a:t>
            </a:r>
          </a:p>
        </p:txBody>
      </p:sp>
    </p:spTree>
    <p:extLst>
      <p:ext uri="{BB962C8B-B14F-4D97-AF65-F5344CB8AC3E}">
        <p14:creationId xmlns:p14="http://schemas.microsoft.com/office/powerpoint/2010/main" val="3134974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7F109-3387-02A5-1E5D-08BA285D290F}"/>
              </a:ext>
            </a:extLst>
          </p:cNvPr>
          <p:cNvSpPr/>
          <p:nvPr/>
        </p:nvSpPr>
        <p:spPr>
          <a:xfrm>
            <a:off x="-2" y="0"/>
            <a:ext cx="1162977" cy="6858000"/>
          </a:xfrm>
          <a:prstGeom prst="rect">
            <a:avLst/>
          </a:prstGeom>
          <a:solidFill>
            <a:srgbClr val="71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E15C-3A97-01F4-18FE-E6FAAA7135B2}"/>
              </a:ext>
            </a:extLst>
          </p:cNvPr>
          <p:cNvSpPr/>
          <p:nvPr/>
        </p:nvSpPr>
        <p:spPr>
          <a:xfrm>
            <a:off x="155810" y="902267"/>
            <a:ext cx="851351" cy="858808"/>
          </a:xfrm>
          <a:prstGeom prst="ellipse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71" y="360452"/>
            <a:ext cx="11238347" cy="1502704"/>
          </a:xfrm>
        </p:spPr>
        <p:txBody>
          <a:bodyPr/>
          <a:lstStyle/>
          <a:p>
            <a:r>
              <a:rPr lang="en-US" b="1" dirty="0">
                <a:solidFill>
                  <a:srgbClr val="0065B0"/>
                </a:solidFill>
              </a:rPr>
              <a:t>Demonstration of Project</a:t>
            </a: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48197-9732-3698-DE28-E5F2EF108CCD}"/>
              </a:ext>
            </a:extLst>
          </p:cNvPr>
          <p:cNvSpPr txBox="1"/>
          <p:nvPr/>
        </p:nvSpPr>
        <p:spPr>
          <a:xfrm>
            <a:off x="247952" y="131239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98B4A9-3324-8242-6DC4-6D7742D8CA70}"/>
              </a:ext>
            </a:extLst>
          </p:cNvPr>
          <p:cNvSpPr txBox="1"/>
          <p:nvPr/>
        </p:nvSpPr>
        <p:spPr>
          <a:xfrm>
            <a:off x="252274" y="948709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3EA3B-4139-C3CF-4C17-F63D1C69185C}"/>
              </a:ext>
            </a:extLst>
          </p:cNvPr>
          <p:cNvSpPr txBox="1"/>
          <p:nvPr/>
        </p:nvSpPr>
        <p:spPr>
          <a:xfrm>
            <a:off x="252274" y="180467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53B07-A7EB-F01C-C81F-27495458CECC}"/>
              </a:ext>
            </a:extLst>
          </p:cNvPr>
          <p:cNvSpPr txBox="1"/>
          <p:nvPr/>
        </p:nvSpPr>
        <p:spPr>
          <a:xfrm>
            <a:off x="252274" y="2661326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ED2B9-AA95-6406-9153-5120108502BD}"/>
              </a:ext>
            </a:extLst>
          </p:cNvPr>
          <p:cNvSpPr txBox="1"/>
          <p:nvPr/>
        </p:nvSpPr>
        <p:spPr>
          <a:xfrm>
            <a:off x="252274" y="3517463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157F9-5548-A9A5-1450-2DA8479C11D9}"/>
              </a:ext>
            </a:extLst>
          </p:cNvPr>
          <p:cNvSpPr txBox="1"/>
          <p:nvPr/>
        </p:nvSpPr>
        <p:spPr>
          <a:xfrm>
            <a:off x="252274" y="4374111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40DC51-C485-B03A-2145-12DE87CA95C3}"/>
              </a:ext>
            </a:extLst>
          </p:cNvPr>
          <p:cNvSpPr txBox="1"/>
          <p:nvPr/>
        </p:nvSpPr>
        <p:spPr>
          <a:xfrm>
            <a:off x="252274" y="523024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F5D01-1A26-760A-1128-4BF9146260BD}"/>
              </a:ext>
            </a:extLst>
          </p:cNvPr>
          <p:cNvSpPr txBox="1"/>
          <p:nvPr/>
        </p:nvSpPr>
        <p:spPr>
          <a:xfrm>
            <a:off x="259669" y="6086385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8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852936C-0FE6-3D7D-4B20-D90F0A64BC76}"/>
              </a:ext>
            </a:extLst>
          </p:cNvPr>
          <p:cNvSpPr txBox="1">
            <a:spLocks/>
          </p:cNvSpPr>
          <p:nvPr/>
        </p:nvSpPr>
        <p:spPr>
          <a:xfrm>
            <a:off x="1757038" y="2086377"/>
            <a:ext cx="5565906" cy="400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Player 1 has played.</a:t>
            </a:r>
          </a:p>
          <a:p>
            <a:endParaRPr lang="en-US" sz="2400" i="1" dirty="0"/>
          </a:p>
          <a:p>
            <a:r>
              <a:rPr lang="en-US" sz="2400" i="1" dirty="0"/>
              <a:t>Now, </a:t>
            </a:r>
          </a:p>
          <a:p>
            <a:r>
              <a:rPr lang="en-US" sz="2400" i="1" dirty="0"/>
              <a:t>Its turn of Player 2. The board glows in </a:t>
            </a:r>
            <a:r>
              <a:rPr lang="en-US" sz="2400" b="1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 color. </a:t>
            </a:r>
          </a:p>
          <a:p>
            <a:endParaRPr lang="en-US" sz="2400" i="1" dirty="0"/>
          </a:p>
          <a:p>
            <a:endParaRPr lang="en-US" sz="2400" i="1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7016049-AD48-89E0-C896-7ACBF7AE3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20966" r="6930" b="15498"/>
          <a:stretch/>
        </p:blipFill>
        <p:spPr>
          <a:xfrm>
            <a:off x="7559040" y="1950721"/>
            <a:ext cx="3760984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10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7F109-3387-02A5-1E5D-08BA285D290F}"/>
              </a:ext>
            </a:extLst>
          </p:cNvPr>
          <p:cNvSpPr/>
          <p:nvPr/>
        </p:nvSpPr>
        <p:spPr>
          <a:xfrm>
            <a:off x="-2" y="0"/>
            <a:ext cx="1162977" cy="6858000"/>
          </a:xfrm>
          <a:prstGeom prst="rect">
            <a:avLst/>
          </a:prstGeom>
          <a:solidFill>
            <a:srgbClr val="71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E15C-3A97-01F4-18FE-E6FAAA7135B2}"/>
              </a:ext>
            </a:extLst>
          </p:cNvPr>
          <p:cNvSpPr/>
          <p:nvPr/>
        </p:nvSpPr>
        <p:spPr>
          <a:xfrm>
            <a:off x="115405" y="1712603"/>
            <a:ext cx="874453" cy="858808"/>
          </a:xfrm>
          <a:prstGeom prst="ellipse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71" y="360452"/>
            <a:ext cx="11238347" cy="1502704"/>
          </a:xfrm>
        </p:spPr>
        <p:txBody>
          <a:bodyPr/>
          <a:lstStyle/>
          <a:p>
            <a:r>
              <a:rPr lang="en-US" b="1" dirty="0">
                <a:solidFill>
                  <a:srgbClr val="0065B0"/>
                </a:solidFill>
              </a:rPr>
              <a:t>Demonstration of Project</a:t>
            </a: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48197-9732-3698-DE28-E5F2EF108CCD}"/>
              </a:ext>
            </a:extLst>
          </p:cNvPr>
          <p:cNvSpPr txBox="1"/>
          <p:nvPr/>
        </p:nvSpPr>
        <p:spPr>
          <a:xfrm>
            <a:off x="259669" y="9039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98B4A9-3324-8242-6DC4-6D7742D8CA70}"/>
              </a:ext>
            </a:extLst>
          </p:cNvPr>
          <p:cNvSpPr txBox="1"/>
          <p:nvPr/>
        </p:nvSpPr>
        <p:spPr>
          <a:xfrm>
            <a:off x="252274" y="948709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3EA3B-4139-C3CF-4C17-F63D1C69185C}"/>
              </a:ext>
            </a:extLst>
          </p:cNvPr>
          <p:cNvSpPr txBox="1"/>
          <p:nvPr/>
        </p:nvSpPr>
        <p:spPr>
          <a:xfrm>
            <a:off x="252274" y="180467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53B07-A7EB-F01C-C81F-27495458CECC}"/>
              </a:ext>
            </a:extLst>
          </p:cNvPr>
          <p:cNvSpPr txBox="1"/>
          <p:nvPr/>
        </p:nvSpPr>
        <p:spPr>
          <a:xfrm>
            <a:off x="252274" y="2661326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ED2B9-AA95-6406-9153-5120108502BD}"/>
              </a:ext>
            </a:extLst>
          </p:cNvPr>
          <p:cNvSpPr txBox="1"/>
          <p:nvPr/>
        </p:nvSpPr>
        <p:spPr>
          <a:xfrm>
            <a:off x="252274" y="3517463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157F9-5548-A9A5-1450-2DA8479C11D9}"/>
              </a:ext>
            </a:extLst>
          </p:cNvPr>
          <p:cNvSpPr txBox="1"/>
          <p:nvPr/>
        </p:nvSpPr>
        <p:spPr>
          <a:xfrm>
            <a:off x="252274" y="4374111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40DC51-C485-B03A-2145-12DE87CA95C3}"/>
              </a:ext>
            </a:extLst>
          </p:cNvPr>
          <p:cNvSpPr txBox="1"/>
          <p:nvPr/>
        </p:nvSpPr>
        <p:spPr>
          <a:xfrm>
            <a:off x="252274" y="523024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F5D01-1A26-760A-1128-4BF9146260BD}"/>
              </a:ext>
            </a:extLst>
          </p:cNvPr>
          <p:cNvSpPr txBox="1"/>
          <p:nvPr/>
        </p:nvSpPr>
        <p:spPr>
          <a:xfrm>
            <a:off x="259669" y="6086385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8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F1D4FB8-DA55-7745-FF36-4C5658FD53C0}"/>
              </a:ext>
            </a:extLst>
          </p:cNvPr>
          <p:cNvSpPr txBox="1">
            <a:spLocks/>
          </p:cNvSpPr>
          <p:nvPr/>
        </p:nvSpPr>
        <p:spPr>
          <a:xfrm>
            <a:off x="1757038" y="2081122"/>
            <a:ext cx="5565906" cy="4005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Player 2 lifts a piece.</a:t>
            </a:r>
          </a:p>
          <a:p>
            <a:endParaRPr lang="en-US" sz="2400" i="1" dirty="0"/>
          </a:p>
          <a:p>
            <a:r>
              <a:rPr lang="en-US" sz="2400" i="1" dirty="0"/>
              <a:t>Possible moves are shown in </a:t>
            </a:r>
            <a:r>
              <a:rPr lang="en-US" sz="2400" b="1" i="1" dirty="0">
                <a:solidFill>
                  <a:srgbClr val="92D050"/>
                </a:solidFill>
              </a:rPr>
              <a:t>Green</a:t>
            </a:r>
            <a:r>
              <a:rPr lang="en-US" sz="2400" i="1" dirty="0"/>
              <a:t> color.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F10AB-AD4F-FC98-F660-1D89E68404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" t="17658" r="7440" b="15933"/>
          <a:stretch/>
        </p:blipFill>
        <p:spPr>
          <a:xfrm>
            <a:off x="7604760" y="2142007"/>
            <a:ext cx="3749040" cy="36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67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7F109-3387-02A5-1E5D-08BA285D290F}"/>
              </a:ext>
            </a:extLst>
          </p:cNvPr>
          <p:cNvSpPr/>
          <p:nvPr/>
        </p:nvSpPr>
        <p:spPr>
          <a:xfrm>
            <a:off x="-2" y="0"/>
            <a:ext cx="1162977" cy="6858000"/>
          </a:xfrm>
          <a:prstGeom prst="rect">
            <a:avLst/>
          </a:prstGeom>
          <a:solidFill>
            <a:srgbClr val="71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E15C-3A97-01F4-18FE-E6FAAA7135B2}"/>
              </a:ext>
            </a:extLst>
          </p:cNvPr>
          <p:cNvSpPr/>
          <p:nvPr/>
        </p:nvSpPr>
        <p:spPr>
          <a:xfrm>
            <a:off x="121694" y="2573871"/>
            <a:ext cx="874453" cy="858808"/>
          </a:xfrm>
          <a:prstGeom prst="ellipse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71" y="360452"/>
            <a:ext cx="11238347" cy="1502704"/>
          </a:xfrm>
        </p:spPr>
        <p:txBody>
          <a:bodyPr/>
          <a:lstStyle/>
          <a:p>
            <a:r>
              <a:rPr lang="en-US" b="1" dirty="0">
                <a:solidFill>
                  <a:srgbClr val="0065B0"/>
                </a:solidFill>
              </a:rPr>
              <a:t>Demonstration of Project</a:t>
            </a:r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48197-9732-3698-DE28-E5F2EF108CCD}"/>
              </a:ext>
            </a:extLst>
          </p:cNvPr>
          <p:cNvSpPr txBox="1"/>
          <p:nvPr/>
        </p:nvSpPr>
        <p:spPr>
          <a:xfrm>
            <a:off x="259669" y="9039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98B4A9-3324-8242-6DC4-6D7742D8CA70}"/>
              </a:ext>
            </a:extLst>
          </p:cNvPr>
          <p:cNvSpPr txBox="1"/>
          <p:nvPr/>
        </p:nvSpPr>
        <p:spPr>
          <a:xfrm>
            <a:off x="252274" y="948709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3EA3B-4139-C3CF-4C17-F63D1C69185C}"/>
              </a:ext>
            </a:extLst>
          </p:cNvPr>
          <p:cNvSpPr txBox="1"/>
          <p:nvPr/>
        </p:nvSpPr>
        <p:spPr>
          <a:xfrm>
            <a:off x="252274" y="180467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53B07-A7EB-F01C-C81F-27495458CECC}"/>
              </a:ext>
            </a:extLst>
          </p:cNvPr>
          <p:cNvSpPr txBox="1"/>
          <p:nvPr/>
        </p:nvSpPr>
        <p:spPr>
          <a:xfrm>
            <a:off x="252274" y="2661326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ED2B9-AA95-6406-9153-5120108502BD}"/>
              </a:ext>
            </a:extLst>
          </p:cNvPr>
          <p:cNvSpPr txBox="1"/>
          <p:nvPr/>
        </p:nvSpPr>
        <p:spPr>
          <a:xfrm>
            <a:off x="252274" y="3517463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157F9-5548-A9A5-1450-2DA8479C11D9}"/>
              </a:ext>
            </a:extLst>
          </p:cNvPr>
          <p:cNvSpPr txBox="1"/>
          <p:nvPr/>
        </p:nvSpPr>
        <p:spPr>
          <a:xfrm>
            <a:off x="252274" y="4374111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40DC51-C485-B03A-2145-12DE87CA95C3}"/>
              </a:ext>
            </a:extLst>
          </p:cNvPr>
          <p:cNvSpPr txBox="1"/>
          <p:nvPr/>
        </p:nvSpPr>
        <p:spPr>
          <a:xfrm>
            <a:off x="252274" y="5230248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F5D01-1A26-760A-1128-4BF9146260BD}"/>
              </a:ext>
            </a:extLst>
          </p:cNvPr>
          <p:cNvSpPr txBox="1"/>
          <p:nvPr/>
        </p:nvSpPr>
        <p:spPr>
          <a:xfrm>
            <a:off x="259669" y="6086385"/>
            <a:ext cx="585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8</a:t>
            </a:r>
          </a:p>
        </p:txBody>
      </p:sp>
      <p:pic>
        <p:nvPicPr>
          <p:cNvPr id="5" name="Picture 4" descr="A person using a touch screen device&#10;&#10;Description automatically generated with low confidence">
            <a:extLst>
              <a:ext uri="{FF2B5EF4-FFF2-40B4-BE49-F238E27FC236}">
                <a16:creationId xmlns:a16="http://schemas.microsoft.com/office/drawing/2014/main" id="{C26DFF06-00DE-7F38-C759-FA2F207D57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0" r="10099" b="15989"/>
          <a:stretch/>
        </p:blipFill>
        <p:spPr>
          <a:xfrm>
            <a:off x="2607764" y="1727775"/>
            <a:ext cx="3304476" cy="3141098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37DEABC-B151-4E10-7A38-21F094133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t="19997" r="8327" b="13838"/>
          <a:stretch/>
        </p:blipFill>
        <p:spPr>
          <a:xfrm>
            <a:off x="6816233" y="1727775"/>
            <a:ext cx="3304477" cy="3131473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7CEF6ED1-4AAE-74C5-6939-BF42618310D4}"/>
              </a:ext>
            </a:extLst>
          </p:cNvPr>
          <p:cNvSpPr txBox="1">
            <a:spLocks/>
          </p:cNvSpPr>
          <p:nvPr/>
        </p:nvSpPr>
        <p:spPr>
          <a:xfrm>
            <a:off x="2607764" y="5230248"/>
            <a:ext cx="7512946" cy="132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Player 1 lifts a piece.</a:t>
            </a:r>
          </a:p>
          <a:p>
            <a:r>
              <a:rPr lang="en-US" sz="2400" i="1" dirty="0"/>
              <a:t>Possible moves are shown in </a:t>
            </a:r>
            <a:r>
              <a:rPr lang="en-US" sz="2400" b="1" i="1" dirty="0">
                <a:solidFill>
                  <a:srgbClr val="92D050"/>
                </a:solidFill>
              </a:rPr>
              <a:t>Green</a:t>
            </a:r>
            <a:r>
              <a:rPr lang="en-US" sz="2400" i="1" dirty="0"/>
              <a:t> color and the captured Token is shown using </a:t>
            </a:r>
            <a:r>
              <a:rPr lang="en-US" sz="2400" b="1" i="1" dirty="0">
                <a:solidFill>
                  <a:schemeClr val="bg2">
                    <a:lumMod val="75000"/>
                  </a:schemeClr>
                </a:solidFill>
              </a:rPr>
              <a:t>White</a:t>
            </a:r>
            <a:r>
              <a:rPr lang="en-US" sz="2400" i="1" dirty="0"/>
              <a:t> color</a:t>
            </a:r>
          </a:p>
        </p:txBody>
      </p:sp>
    </p:spTree>
    <p:extLst>
      <p:ext uri="{BB962C8B-B14F-4D97-AF65-F5344CB8AC3E}">
        <p14:creationId xmlns:p14="http://schemas.microsoft.com/office/powerpoint/2010/main" val="1687541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75531-F059-4661-BC99-5916D63128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806A6F-3B78-4957-BAA5-95F2FE58D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 design</Template>
  <TotalTime>206</TotalTime>
  <Words>555</Words>
  <Application>Microsoft Office PowerPoint</Application>
  <PresentationFormat>Widescreen</PresentationFormat>
  <Paragraphs>144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Aller</vt:lpstr>
      <vt:lpstr>Arial</vt:lpstr>
      <vt:lpstr>Berlin Sans FB Demi</vt:lpstr>
      <vt:lpstr>Calibri</vt:lpstr>
      <vt:lpstr>Courier New</vt:lpstr>
      <vt:lpstr>Open sans</vt:lpstr>
      <vt:lpstr>Segoe UI</vt:lpstr>
      <vt:lpstr>MinimalXOVTI</vt:lpstr>
      <vt:lpstr>PowerPoint Presentation</vt:lpstr>
      <vt:lpstr>About the Project</vt:lpstr>
      <vt:lpstr>Implementation</vt:lpstr>
      <vt:lpstr>Key Features</vt:lpstr>
      <vt:lpstr>Demonstration of Project</vt:lpstr>
      <vt:lpstr>Demonstration of Project</vt:lpstr>
      <vt:lpstr>Demonstration of Project</vt:lpstr>
      <vt:lpstr>Demonstration of Project</vt:lpstr>
      <vt:lpstr>Demonstration of Project</vt:lpstr>
      <vt:lpstr>Demonstration of Project</vt:lpstr>
      <vt:lpstr>Demonstration of Project</vt:lpstr>
      <vt:lpstr>Demonstration of Project</vt:lpstr>
      <vt:lpstr>Demonstration of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Kratika Saxena</dc:creator>
  <cp:lastModifiedBy>Kratika Saxena</cp:lastModifiedBy>
  <cp:revision>3</cp:revision>
  <dcterms:created xsi:type="dcterms:W3CDTF">2023-05-04T14:09:04Z</dcterms:created>
  <dcterms:modified xsi:type="dcterms:W3CDTF">2023-05-04T17:35:15Z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