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62" r:id="rId4"/>
    <p:sldId id="259" r:id="rId5"/>
    <p:sldId id="260" r:id="rId6"/>
    <p:sldId id="270" r:id="rId7"/>
    <p:sldId id="271" r:id="rId8"/>
    <p:sldId id="296" r:id="rId9"/>
    <p:sldId id="285" r:id="rId10"/>
    <p:sldId id="261" r:id="rId11"/>
    <p:sldId id="295" r:id="rId12"/>
    <p:sldId id="263" r:id="rId13"/>
    <p:sldId id="277" r:id="rId14"/>
    <p:sldId id="278" r:id="rId15"/>
    <p:sldId id="292" r:id="rId16"/>
    <p:sldId id="293" r:id="rId17"/>
    <p:sldId id="294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Oswald" panose="00000500000000000000" pitchFamily="2" charset="0"/>
      <p:regular r:id="rId28"/>
      <p:bold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Sheet1!$A$2:$A$3</cx:f>
        <cx:lvl ptCount="2">
          <cx:pt idx="0">Verified Users</cx:pt>
          <cx:pt idx="1">Unverified Users</cx:pt>
        </cx:lvl>
      </cx:strDim>
      <cx:numDim type="size">
        <cx:f>Sheet1!$B$2:$B$3</cx:f>
        <cx:lvl ptCount="2" formatCode="General">
          <cx:pt idx="0">846103</cx:pt>
          <cx:pt idx="1">2408141</cx:pt>
        </cx:lvl>
      </cx:numDim>
    </cx:data>
  </cx:chartData>
  <cx:chart>
    <cx:plotArea>
      <cx:plotAreaRegion>
        <cx:series layoutId="sunburst" uniqueId="{5CC76C04-1191-4D89-9DBE-50680A77FF69}">
          <cx:tx>
            <cx:txData>
              <cx:f>Sheet1!$B$1</cx:f>
              <cx:v>Users</cx:v>
            </cx:txData>
          </cx:tx>
          <cx:dataLabels>
            <cx:numFmt formatCode="#,##0;-#,##0" sourceLinked="0"/>
            <cx:visibility seriesName="0" categoryName="0" value="1"/>
            <cx:separator>
</cx:separator>
          </cx:dataLabels>
          <cx:dataId val="0"/>
        </cx:series>
      </cx:plotAreaRegion>
    </cx:plotArea>
    <cx:legend pos="b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057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851dafd4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851dafd4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73d5cce05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73d5cce05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d566ac1d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d566ac1d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425303" y="2799411"/>
            <a:ext cx="7371906" cy="1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:</a:t>
            </a:r>
            <a:br>
              <a:rPr lang="en" dirty="0"/>
            </a:br>
            <a:r>
              <a:rPr lang="en" dirty="0"/>
              <a:t>Twitter Hashtag Tracker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CF8E2-0076-B622-32B7-CA2A0592A372}"/>
              </a:ext>
            </a:extLst>
          </p:cNvPr>
          <p:cNvSpPr txBox="1"/>
          <p:nvPr/>
        </p:nvSpPr>
        <p:spPr>
          <a:xfrm>
            <a:off x="1518683" y="354565"/>
            <a:ext cx="6106633" cy="1216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Moradabad Institute of Technology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Session : 2022-23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MINI PROJECT LAB (KCS 752)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BBD8C-0FBF-DC3C-341B-82D64277757A}"/>
              </a:ext>
            </a:extLst>
          </p:cNvPr>
          <p:cNvSpPr txBox="1"/>
          <p:nvPr/>
        </p:nvSpPr>
        <p:spPr>
          <a:xfrm>
            <a:off x="6705600" y="4196315"/>
            <a:ext cx="216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bg1"/>
                </a:solidFill>
              </a:rPr>
              <a:t> KRATIKA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1900820100062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BACKEND TECHNOLOGY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PYTHON 3.9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Web scrapping using SNSCRAPE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Dataset formation using PANDAS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/>
              <a:t>Web scrapping is used to scrape the real time data from the platform . With the help of pandas we create a dataset over which data visualization takes place.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FRONTEND TECHNOLOGY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2741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dirty="0"/>
              <a:t>PYTHON 3.9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IN" dirty="0" err="1"/>
              <a:t>Plotly</a:t>
            </a:r>
            <a:r>
              <a:rPr lang="en-IN" dirty="0"/>
              <a:t> to plot the graphs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-US" dirty="0"/>
              <a:t>DASH framework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Plotly</a:t>
            </a:r>
            <a:r>
              <a:rPr lang="en-US" sz="1800" dirty="0"/>
              <a:t> is a library in python that allows users to create various types of dynamic plots or graphs such as Scatter plot, Bar charts etc.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Dash framework allows the users to deploy the python program onto a webpage.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986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O</a:t>
            </a:r>
            <a:r>
              <a:rPr lang="en" b="1" dirty="0"/>
              <a:t>nly real time…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It shows the results of real time.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It is unable to show historic analytics.</a:t>
            </a:r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LIMITATIONS</a:t>
            </a:r>
            <a:endParaRPr sz="3200" dirty="0"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Limited choice of  Graphs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There are only limited number of predefined graphs available in the dashboard.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It is not possible for a user to create a new graph or plot.</a:t>
            </a:r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" grpId="0" build="allAtOnce"/>
      <p:bldP spid="525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>
            <a:spLocks noGrp="1"/>
          </p:cNvSpPr>
          <p:nvPr>
            <p:ph type="body" idx="4294967295"/>
          </p:nvPr>
        </p:nvSpPr>
        <p:spPr>
          <a:xfrm>
            <a:off x="435935" y="1740872"/>
            <a:ext cx="3575400" cy="25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sz="2800" b="1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Let’s have a look on the project.</a:t>
            </a:r>
            <a:endParaRPr dirty="0"/>
          </a:p>
        </p:txBody>
      </p:sp>
      <p:sp>
        <p:nvSpPr>
          <p:cNvPr id="708" name="Google Shape;708;p3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09" name="Google Shape;709;p34"/>
          <p:cNvGrpSpPr/>
          <p:nvPr/>
        </p:nvGrpSpPr>
        <p:grpSpPr>
          <a:xfrm>
            <a:off x="3938374" y="1849779"/>
            <a:ext cx="4542205" cy="2661224"/>
            <a:chOff x="1177450" y="241631"/>
            <a:chExt cx="6173152" cy="3616776"/>
          </a:xfrm>
        </p:grpSpPr>
        <p:sp>
          <p:nvSpPr>
            <p:cNvPr id="710" name="Google Shape;710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4" name="Google Shape;714;p34"/>
          <p:cNvPicPr preferRelativeResize="0"/>
          <p:nvPr/>
        </p:nvPicPr>
        <p:blipFill rotWithShape="1">
          <a:blip r:embed="rId3"/>
          <a:srcRect l="5724" t="14301" r="505" b="6060"/>
          <a:stretch/>
        </p:blipFill>
        <p:spPr>
          <a:xfrm>
            <a:off x="4444409" y="1991151"/>
            <a:ext cx="3537098" cy="225112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15" name="Google Shape;1315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22" name="Google Shape;1322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27" name="Google Shape;1327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31" name="Google Shape;1331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37" name="Google Shape;1337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341" name="Google Shape;1341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346" name="Google Shape;1346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352" name="Google Shape;1352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359" name="Google Shape;1359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362" name="Google Shape;1362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366" name="Google Shape;1366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373" name="Google Shape;1373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379" name="Google Shape;1379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383" name="Google Shape;1383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384" name="Google Shape;1384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4" name="Google Shape;1394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01" name="Google Shape;1401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06" name="Google Shape;1406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1" name="Google Shape;1411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12" name="Google Shape;1412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19" name="Google Shape;1419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24" name="Google Shape;1424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29" name="Google Shape;1429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4" name="Google Shape;1434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35" name="Google Shape;143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5" name="Google Shape;1445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446" name="Google Shape;1446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9" name="Google Shape;1449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450" name="Google Shape;145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0" name="Google Shape;1460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461" name="Google Shape;1461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5" name="Google Shape;1465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66" name="Google Shape;1466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6" name="Google Shape;1476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477" name="Google Shape;1477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485" name="Google Shape;1485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490" name="Google Shape;1490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495" name="Google Shape;1495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0" name="Google Shape;1500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01" name="Google Shape;1501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7" name="Google Shape;1507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08" name="Google Shape;1508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12" name="Google Shape;1512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18" name="Google Shape;1518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4" name="Google Shape;1524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25" name="Google Shape;1525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29" name="Google Shape;1529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3" name="Google Shape;1533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34" name="Google Shape;1534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541" name="Google Shape;1541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549" name="Google Shape;1549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554" name="Google Shape;1554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558" name="Google Shape;1558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1" name="Google Shape;1561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562" name="Google Shape;1562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567" name="Google Shape;1567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572" name="Google Shape;1572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7" name="Google Shape;1577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578" name="Google Shape;1578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4" name="Google Shape;1584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585" name="Google Shape;1585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2" name="Google Shape;1592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593" name="Google Shape;1593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5" name="Google Shape;1605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06" name="Google Shape;1606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11" name="Google Shape;1611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4" name="Google Shape;1614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15" name="Google Shape;1615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22" name="Google Shape;1622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0" name="Google Shape;1630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31" name="Google Shape;1631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3" name="Google Shape;1643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644" name="Google Shape;1644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657" name="Google Shape;1657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9" name="Google Shape;1669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670" name="Google Shape;1670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677" name="Google Shape;1677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693" name="Google Shape;1693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698" name="Google Shape;1698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99" name="Google Shape;1699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03" name="Google Shape;1703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07" name="Google Shape;1707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11" name="Google Shape;1711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15" name="Google Shape;1715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3" name="Google Shape;1723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24" name="Google Shape;1724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8" name="Google Shape;1748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749" name="Google Shape;1749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750" name="Google Shape;175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753" name="Google Shape;1753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756" name="Google Shape;1756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8" name="Google Shape;1758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AND INFOGRAPHICS</a:t>
            </a:r>
            <a:endParaRPr sz="2000"/>
          </a:p>
        </p:txBody>
      </p:sp>
      <p:sp>
        <p:nvSpPr>
          <p:cNvPr id="1759" name="Google Shape;1759;p4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0"/>
          <p:cNvSpPr txBox="1"/>
          <p:nvPr/>
        </p:nvSpPr>
        <p:spPr>
          <a:xfrm>
            <a:off x="1112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5" name="Google Shape;1765;p50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4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4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6" name="Google Shape;1766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16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" name="Google Shape;1771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73" name="Google Shape;1773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774" name="Google Shape;1774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775" name="Google Shape;1775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778" name="Google Shape;1778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781" name="Google Shape;1781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783" name="Google Shape;1783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784" name="Google Shape;1784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786" name="Google Shape;1786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931187" y="619331"/>
            <a:ext cx="728162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Twitter Hashtag Tracker</a:t>
            </a:r>
            <a:endParaRPr sz="54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955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/>
              <a:t>A Real Time Hashtag Tracker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It is a dashboard that converts raw data into useful, accurate and insightful metrics and predictive Twitter Hashtag analytics.</a:t>
            </a:r>
            <a:endParaRPr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467832" y="1560275"/>
            <a:ext cx="8562753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What can hashtag tracker “TRACK” ?</a:t>
            </a:r>
            <a:endParaRPr sz="40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694661" y="2345075"/>
            <a:ext cx="7520762" cy="2165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l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There are many “things” we can get twitter hashtag analytics out of. These are:</a:t>
            </a:r>
          </a:p>
          <a:p>
            <a:pPr marL="101600" indent="0"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	Hashtag			Keyword		</a:t>
            </a:r>
          </a:p>
          <a:p>
            <a:pPr marL="101600" indent="0"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	Twitter Account		Phrase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87219" y="57439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487977" y="628946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797172" y="57439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4726" y="674556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545805" y="2643963"/>
            <a:ext cx="7775944" cy="15469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ADVANTAGE</a:t>
            </a:r>
            <a:r>
              <a:rPr lang="en-US" dirty="0"/>
              <a:t> OF THIS </a:t>
            </a:r>
            <a:r>
              <a:rPr lang="en-US" sz="5400" dirty="0"/>
              <a:t>TRACKER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905982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LETS HAVE A LOOK ON IT</a:t>
            </a:r>
            <a:endParaRPr dirty="0"/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1545265"/>
            <a:ext cx="6104100" cy="9073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00B0F0"/>
                </a:solidFill>
              </a:rPr>
              <a:t>#cadbury</a:t>
            </a:r>
            <a:endParaRPr sz="4800" b="1" dirty="0">
              <a:solidFill>
                <a:srgbClr val="00B0F0"/>
              </a:solidFill>
            </a:endParaRPr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D59DE-475E-15D2-E9FA-9D49DA3BEEA3}"/>
              </a:ext>
            </a:extLst>
          </p:cNvPr>
          <p:cNvSpPr txBox="1"/>
          <p:nvPr/>
        </p:nvSpPr>
        <p:spPr>
          <a:xfrm>
            <a:off x="1519975" y="3062177"/>
            <a:ext cx="6737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hashtag was trending under an ad campaign during the festive season in the year 2021….</a:t>
            </a:r>
            <a:endParaRPr lang="en-IN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rgbClr val="FFFFFF"/>
                </a:solidFill>
              </a:rPr>
              <a:t>85,26,124</a:t>
            </a:r>
            <a:r>
              <a:rPr lang="en" sz="3600" dirty="0">
                <a:solidFill>
                  <a:srgbClr val="FFFFFF"/>
                </a:solidFill>
              </a:rPr>
              <a:t> tweets</a:t>
            </a:r>
            <a:endParaRPr sz="10000" dirty="0">
              <a:solidFill>
                <a:srgbClr val="FFFFFF"/>
              </a:solidFill>
            </a:endParaRPr>
          </a:p>
        </p:txBody>
      </p:sp>
      <p:sp>
        <p:nvSpPr>
          <p:cNvPr id="600" name="Google Shape;600;p27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Whoa! That’s a big number?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" grpId="0"/>
      <p:bldP spid="60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85,26,124</a:t>
            </a:r>
            <a:r>
              <a:rPr lang="en" sz="4800" dirty="0">
                <a:solidFill>
                  <a:schemeClr val="accent2"/>
                </a:solidFill>
              </a:rPr>
              <a:t> tweets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07" name="Google Shape;60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That’s a lot of tweets</a:t>
            </a:r>
            <a:endParaRPr sz="2600" dirty="0"/>
          </a:p>
        </p:txBody>
      </p:sp>
      <p:sp>
        <p:nvSpPr>
          <p:cNvPr id="608" name="Google Shape;60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8,46,103 </a:t>
            </a:r>
            <a:r>
              <a:rPr lang="en-IN" sz="4800" dirty="0">
                <a:solidFill>
                  <a:schemeClr val="accent2"/>
                </a:solidFill>
              </a:rPr>
              <a:t>users</a:t>
            </a:r>
          </a:p>
        </p:txBody>
      </p:sp>
      <p:sp>
        <p:nvSpPr>
          <p:cNvPr id="609" name="Google Shape;60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Were Verified users</a:t>
            </a:r>
            <a:endParaRPr sz="2600" dirty="0"/>
          </a:p>
        </p:txBody>
      </p:sp>
      <p:sp>
        <p:nvSpPr>
          <p:cNvPr id="610" name="Google Shape;610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32,54,244 </a:t>
            </a:r>
            <a:r>
              <a:rPr lang="en" sz="4800" dirty="0">
                <a:solidFill>
                  <a:schemeClr val="accent2"/>
                </a:solidFill>
              </a:rPr>
              <a:t>users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611" name="Google Shape;611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And a lot of users</a:t>
            </a:r>
            <a:endParaRPr sz="2600" dirty="0"/>
          </a:p>
        </p:txBody>
      </p:sp>
      <p:sp>
        <p:nvSpPr>
          <p:cNvPr id="612" name="Google Shape;612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/>
      <p:bldP spid="609" grpId="0" build="p"/>
      <p:bldP spid="610" grpId="0"/>
      <p:bldP spid="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CE8BE-C64C-3744-4EDB-E0F6B008AE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4C239F90-FB44-5B77-347D-1FB1330FE6D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79609919"/>
                  </p:ext>
                </p:extLst>
              </p:nvPr>
            </p:nvGraphicFramePr>
            <p:xfrm>
              <a:off x="1353879" y="822251"/>
              <a:ext cx="6436242" cy="351583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4C239F90-FB44-5B77-347D-1FB1330FE6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879" y="822251"/>
                <a:ext cx="6436242" cy="351583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72E93C6-D761-F9FE-B4D4-AC7FBA560B18}"/>
              </a:ext>
            </a:extLst>
          </p:cNvPr>
          <p:cNvSpPr txBox="1"/>
          <p:nvPr/>
        </p:nvSpPr>
        <p:spPr>
          <a:xfrm>
            <a:off x="1548809" y="175920"/>
            <a:ext cx="6046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</a:rPr>
              <a:t>Users Distribution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0023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FEATURES</a:t>
            </a:r>
            <a:endParaRPr sz="4800" dirty="0"/>
          </a:p>
        </p:txBody>
      </p:sp>
      <p:sp>
        <p:nvSpPr>
          <p:cNvPr id="832" name="Google Shape;832;p42"/>
          <p:cNvSpPr/>
          <p:nvPr/>
        </p:nvSpPr>
        <p:spPr>
          <a:xfrm>
            <a:off x="825300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Works In Real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4656162" y="1420675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Dashboard As User Interface</a:t>
            </a:r>
          </a:p>
        </p:txBody>
      </p:sp>
      <p:sp>
        <p:nvSpPr>
          <p:cNvPr id="834" name="Google Shape;834;p42"/>
          <p:cNvSpPr/>
          <p:nvPr/>
        </p:nvSpPr>
        <p:spPr>
          <a:xfrm>
            <a:off x="825300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Multiple Trackers Facility</a:t>
            </a:r>
            <a:endParaRPr lang="en-IN" sz="20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5" name="Google Shape;835;p42"/>
          <p:cNvSpPr/>
          <p:nvPr/>
        </p:nvSpPr>
        <p:spPr>
          <a:xfrm>
            <a:off x="4656162" y="2958593"/>
            <a:ext cx="3678600" cy="13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 Graphs For Free</a:t>
            </a:r>
            <a:endParaRPr lang="en-US" sz="24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6" name="Google Shape;836;p42"/>
          <p:cNvSpPr/>
          <p:nvPr/>
        </p:nvSpPr>
        <p:spPr>
          <a:xfrm>
            <a:off x="344799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2"/>
          <p:cNvSpPr/>
          <p:nvPr/>
        </p:nvSpPr>
        <p:spPr>
          <a:xfrm rot="5400000">
            <a:off x="3600503" y="1748626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2"/>
          <p:cNvSpPr/>
          <p:nvPr/>
        </p:nvSpPr>
        <p:spPr>
          <a:xfrm rot="10800000">
            <a:off x="360050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2"/>
          <p:cNvSpPr/>
          <p:nvPr/>
        </p:nvSpPr>
        <p:spPr>
          <a:xfrm rot="-5400000">
            <a:off x="3447993" y="1902319"/>
            <a:ext cx="2113800" cy="2113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2"/>
          <p:cNvSpPr/>
          <p:nvPr/>
        </p:nvSpPr>
        <p:spPr>
          <a:xfrm>
            <a:off x="4010867" y="2189570"/>
            <a:ext cx="240363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Oswald"/>
              </a:rPr>
              <a:t>1</a:t>
            </a:r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841" name="Google Shape;841;p42"/>
          <p:cNvSpPr/>
          <p:nvPr/>
        </p:nvSpPr>
        <p:spPr>
          <a:xfrm>
            <a:off x="4899094" y="2196322"/>
            <a:ext cx="347312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Oswald"/>
              </a:rPr>
              <a:t>2</a:t>
            </a:r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842" name="Google Shape;842;p42"/>
          <p:cNvSpPr/>
          <p:nvPr/>
        </p:nvSpPr>
        <p:spPr>
          <a:xfrm>
            <a:off x="3980619" y="3157165"/>
            <a:ext cx="263590" cy="44992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Oswald"/>
              </a:rPr>
              <a:t>3</a:t>
            </a:r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  <p:sp>
        <p:nvSpPr>
          <p:cNvPr id="843" name="Google Shape;843;p42"/>
          <p:cNvSpPr/>
          <p:nvPr/>
        </p:nvSpPr>
        <p:spPr>
          <a:xfrm>
            <a:off x="4999021" y="3163916"/>
            <a:ext cx="228480" cy="43750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Oswald"/>
              </a:rPr>
              <a:t>4</a:t>
            </a:r>
            <a:endParaRPr b="1" i="0" dirty="0">
              <a:ln>
                <a:noFill/>
              </a:ln>
              <a:solidFill>
                <a:schemeClr val="lt1"/>
              </a:solidFill>
              <a:latin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" grpId="0" animBg="1"/>
      <p:bldP spid="833" grpId="0" animBg="1"/>
      <p:bldP spid="834" grpId="0" animBg="1"/>
      <p:bldP spid="835" grpId="0" animBg="1"/>
    </p:bld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429</Words>
  <Application>Microsoft Office PowerPoint</Application>
  <PresentationFormat>On-screen Show (16:9)</PresentationFormat>
  <Paragraphs>87</Paragraphs>
  <Slides>17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Source Sans Pro</vt:lpstr>
      <vt:lpstr>Poppins</vt:lpstr>
      <vt:lpstr>Oswald</vt:lpstr>
      <vt:lpstr>Calibri</vt:lpstr>
      <vt:lpstr>Montserrat</vt:lpstr>
      <vt:lpstr>Arial</vt:lpstr>
      <vt:lpstr>Quince template</vt:lpstr>
      <vt:lpstr>Project : Twitter Hashtag Tracker</vt:lpstr>
      <vt:lpstr>Twitter Hashtag Tracker</vt:lpstr>
      <vt:lpstr>What can hashtag tracker “TRACK” ?</vt:lpstr>
      <vt:lpstr>ADVANTAGE OF THIS TRACKER</vt:lpstr>
      <vt:lpstr>PowerPoint Presentation</vt:lpstr>
      <vt:lpstr>85,26,124 tweets</vt:lpstr>
      <vt:lpstr>85,26,124 tweets</vt:lpstr>
      <vt:lpstr>PowerPoint Presentation</vt:lpstr>
      <vt:lpstr>FEATURES</vt:lpstr>
      <vt:lpstr>BACKEND TECHNOLOGY</vt:lpstr>
      <vt:lpstr>FRONTEND TECHNOLOGY</vt:lpstr>
      <vt:lpstr>LIMITATIONS</vt:lpstr>
      <vt:lpstr>PowerPoint Presentation</vt:lpstr>
      <vt:lpstr>THANKS!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Twitter Hashtag Tracker</dc:title>
  <dc:creator>Kratika</dc:creator>
  <cp:lastModifiedBy>Kratika Saxena</cp:lastModifiedBy>
  <cp:revision>3</cp:revision>
  <dcterms:modified xsi:type="dcterms:W3CDTF">2022-10-08T15:34:09Z</dcterms:modified>
</cp:coreProperties>
</file>