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1" Type="http://schemas.openxmlformats.org/officeDocument/2006/relationships/hyperlink" Target="https://es.wikipedia.org/w/index.php?title=Normativas&amp;action=edit&amp;redlink=1" TargetMode="External"/><Relationship Id="rId10" Type="http://schemas.openxmlformats.org/officeDocument/2006/relationships/hyperlink" Target="https://es.wikipedia.org/w/index.php?title=Normativas&amp;action=edit&amp;redlink=1" TargetMode="External"/><Relationship Id="rId13" Type="http://schemas.openxmlformats.org/officeDocument/2006/relationships/hyperlink" Target="https://es.wikipedia.org/wiki/Routers" TargetMode="External"/><Relationship Id="rId12" Type="http://schemas.openxmlformats.org/officeDocument/2006/relationships/hyperlink" Target="https://es.wikipedia.org/wiki/Routers" TargetMode="External"/><Relationship Id="rId1" Type="http://schemas.openxmlformats.org/officeDocument/2006/relationships/notesMaster" Target="../notesMasters/notesMaster1.xml"/><Relationship Id="rId2" Type="http://schemas.openxmlformats.org/officeDocument/2006/relationships/hyperlink" Target="https://es.wikipedia.org/wiki/Ordenador" TargetMode="External"/><Relationship Id="rId3" Type="http://schemas.openxmlformats.org/officeDocument/2006/relationships/hyperlink" Target="https://es.wikipedia.org/wiki/Ordenador" TargetMode="External"/><Relationship Id="rId4" Type="http://schemas.openxmlformats.org/officeDocument/2006/relationships/hyperlink" Target="https://es.wikipedia.org/wiki/Red" TargetMode="External"/><Relationship Id="rId9" Type="http://schemas.openxmlformats.org/officeDocument/2006/relationships/hyperlink" Target="https://es.wikipedia.org/wiki/Nodo_%28inform%C3%A1tica%29" TargetMode="External"/><Relationship Id="rId15" Type="http://schemas.openxmlformats.org/officeDocument/2006/relationships/hyperlink" Target="https://es.wikipedia.org/wiki/Conmutador" TargetMode="External"/><Relationship Id="rId14" Type="http://schemas.openxmlformats.org/officeDocument/2006/relationships/hyperlink" Target="https://es.wikipedia.org/wiki/Conmutador" TargetMode="External"/><Relationship Id="rId17" Type="http://schemas.openxmlformats.org/officeDocument/2006/relationships/hyperlink" Target="https://es.wikipedia.org/wiki/Cortafuegos_%28inform%C3%A1tica%29" TargetMode="External"/><Relationship Id="rId16" Type="http://schemas.openxmlformats.org/officeDocument/2006/relationships/hyperlink" Target="https://es.wikipedia.org/wiki/Cortafuegos_%28inform%C3%A1tica%29" TargetMode="External"/><Relationship Id="rId5" Type="http://schemas.openxmlformats.org/officeDocument/2006/relationships/hyperlink" Target="https://es.wikipedia.org/wiki/Red" TargetMode="External"/><Relationship Id="rId19" Type="http://schemas.openxmlformats.org/officeDocument/2006/relationships/hyperlink" Target="https://es.wikipedia.org/wiki/Back_office" TargetMode="External"/><Relationship Id="rId6" Type="http://schemas.openxmlformats.org/officeDocument/2006/relationships/hyperlink" Target="https://es.wikipedia.org/wiki/Protocolo_%28inform%C3%A1tica%29" TargetMode="External"/><Relationship Id="rId18" Type="http://schemas.openxmlformats.org/officeDocument/2006/relationships/hyperlink" Target="https://es.wikipedia.org/wiki/Back_office" TargetMode="External"/><Relationship Id="rId7" Type="http://schemas.openxmlformats.org/officeDocument/2006/relationships/hyperlink" Target="https://es.wikipedia.org/wiki/Protocolo_%28inform%C3%A1tica%29" TargetMode="External"/><Relationship Id="rId8" Type="http://schemas.openxmlformats.org/officeDocument/2006/relationships/hyperlink" Target="https://es.wikipedia.org/wiki/Nodo_%28inform%C3%A1tica%29"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ans.org/reading-room/whitepapers/wireless/securing-wireless-access-point-settings-anyways-1405"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El control de acceso a red es un concepto de</a:t>
            </a:r>
            <a:r>
              <a:rPr lang="en">
                <a:hlinkClick r:id="rId2"/>
              </a:rPr>
              <a:t> </a:t>
            </a:r>
            <a:r>
              <a:rPr lang="en" u="sng">
                <a:solidFill>
                  <a:schemeClr val="hlink"/>
                </a:solidFill>
                <a:hlinkClick r:id="rId3"/>
              </a:rPr>
              <a:t>ordenador</a:t>
            </a:r>
            <a:r>
              <a:rPr lang="en"/>
              <a:t> en</a:t>
            </a:r>
            <a:r>
              <a:rPr lang="en">
                <a:hlinkClick r:id="rId4"/>
              </a:rPr>
              <a:t> </a:t>
            </a:r>
            <a:r>
              <a:rPr lang="en" u="sng">
                <a:solidFill>
                  <a:schemeClr val="hlink"/>
                </a:solidFill>
                <a:hlinkClick r:id="rId5"/>
              </a:rPr>
              <a:t>red</a:t>
            </a:r>
            <a:r>
              <a:rPr lang="en"/>
              <a:t> y conjunto de</a:t>
            </a:r>
            <a:r>
              <a:rPr lang="en">
                <a:hlinkClick r:id="rId6"/>
              </a:rPr>
              <a:t> </a:t>
            </a:r>
            <a:r>
              <a:rPr lang="en" u="sng">
                <a:solidFill>
                  <a:schemeClr val="hlink"/>
                </a:solidFill>
                <a:hlinkClick r:id="rId7"/>
              </a:rPr>
              <a:t>protocolos</a:t>
            </a:r>
            <a:r>
              <a:rPr lang="en"/>
              <a:t> usados para definir como asegurar los</a:t>
            </a:r>
            <a:r>
              <a:rPr lang="en">
                <a:hlinkClick r:id="rId8"/>
              </a:rPr>
              <a:t> </a:t>
            </a:r>
            <a:r>
              <a:rPr lang="en" u="sng">
                <a:solidFill>
                  <a:schemeClr val="hlink"/>
                </a:solidFill>
                <a:hlinkClick r:id="rId9"/>
              </a:rPr>
              <a:t>nodos</a:t>
            </a:r>
            <a:r>
              <a:rPr lang="en"/>
              <a:t> de la red antes de que estos accedan a la red. NAC puede integrar el proceso de remedio automático (corrigiendo nodos que no cumplen las</a:t>
            </a:r>
            <a:r>
              <a:rPr lang="en">
                <a:hlinkClick r:id="rId10"/>
              </a:rPr>
              <a:t> </a:t>
            </a:r>
            <a:r>
              <a:rPr lang="en" u="sng">
                <a:solidFill>
                  <a:schemeClr val="hlink"/>
                </a:solidFill>
                <a:hlinkClick r:id="rId11"/>
              </a:rPr>
              <a:t>normativas</a:t>
            </a:r>
            <a:r>
              <a:rPr lang="en"/>
              <a:t> antes de permitirles acceso) en el sistema de red, permitiendo a la infraestructura de red como</a:t>
            </a:r>
            <a:r>
              <a:rPr lang="en">
                <a:hlinkClick r:id="rId12"/>
              </a:rPr>
              <a:t> </a:t>
            </a:r>
            <a:r>
              <a:rPr lang="en" u="sng">
                <a:solidFill>
                  <a:schemeClr val="hlink"/>
                </a:solidFill>
                <a:hlinkClick r:id="rId13"/>
              </a:rPr>
              <a:t>routers</a:t>
            </a:r>
            <a:r>
              <a:rPr lang="en"/>
              <a:t>,</a:t>
            </a:r>
            <a:r>
              <a:rPr lang="en">
                <a:hlinkClick r:id="rId14"/>
              </a:rPr>
              <a:t> </a:t>
            </a:r>
            <a:r>
              <a:rPr lang="en" u="sng">
                <a:solidFill>
                  <a:schemeClr val="hlink"/>
                </a:solidFill>
                <a:hlinkClick r:id="rId15"/>
              </a:rPr>
              <a:t>switches</a:t>
            </a:r>
            <a:r>
              <a:rPr lang="en"/>
              <a:t> y</a:t>
            </a:r>
            <a:r>
              <a:rPr lang="en">
                <a:hlinkClick r:id="rId16"/>
              </a:rPr>
              <a:t> </a:t>
            </a:r>
            <a:r>
              <a:rPr lang="en" u="sng">
                <a:solidFill>
                  <a:schemeClr val="hlink"/>
                </a:solidFill>
                <a:hlinkClick r:id="rId17"/>
              </a:rPr>
              <a:t>firewalls</a:t>
            </a:r>
            <a:r>
              <a:rPr lang="en"/>
              <a:t> trabajar en conjunto con el</a:t>
            </a:r>
            <a:r>
              <a:rPr lang="en">
                <a:hlinkClick r:id="rId18"/>
              </a:rPr>
              <a:t> </a:t>
            </a:r>
            <a:r>
              <a:rPr lang="en" u="sng">
                <a:solidFill>
                  <a:schemeClr val="hlink"/>
                </a:solidFill>
                <a:hlinkClick r:id="rId19"/>
              </a:rPr>
              <a:t>back office</a:t>
            </a:r>
            <a:r>
              <a:rPr lang="en"/>
              <a:t> y el equipamiento informático del usuario final para asegurar que el sistema de información está operando de manera segura antes de permitir el acceso a la red.</a:t>
            </a:r>
          </a:p>
          <a:p>
            <a:pPr rtl="0">
              <a:spcBef>
                <a:spcPts val="0"/>
              </a:spcBef>
              <a:buNone/>
            </a:pPr>
            <a:r>
              <a:t/>
            </a:r>
            <a:endParaRPr/>
          </a:p>
          <a:p>
            <a:pPr>
              <a:spcBef>
                <a:spcPts val="0"/>
              </a:spcBef>
              <a:buNone/>
            </a:pPr>
            <a:r>
              <a:rPr lang="en"/>
              <a:t>El objetivo del </a:t>
            </a:r>
            <a:r>
              <a:rPr b="1" lang="en"/>
              <a:t>control de acceso a red</a:t>
            </a:r>
            <a:r>
              <a:rPr lang="en"/>
              <a:t> es realizar exactamente lo que su nombre implica: control de acceso a la red con políticas, incluyendo pre-admisión, chequeo de políticas de seguridad en el usuario final y controles post-admisión sobre los recursos a los que pueden acceder en la red los usuarios y dispositivos, y que pueden hacer en ella.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https://www.sans.org/reading-room/whitepapers/wireless/securing-wireless-access-point-settings-anyways-1405</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90525" y="1819275"/>
            <a:ext cx="8222100" cy="933599"/>
          </a:xfrm>
          <a:prstGeom prst="rect">
            <a:avLst/>
          </a:prstGeom>
        </p:spPr>
        <p:txBody>
          <a:bodyPr anchorCtr="0" anchor="b"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12" name="Shape 12"/>
          <p:cNvSpPr txBox="1"/>
          <p:nvPr>
            <p:ph idx="1" type="subTitle"/>
          </p:nvPr>
        </p:nvSpPr>
        <p:spPr>
          <a:xfrm>
            <a:off x="390525" y="2789130"/>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p:txBody>
      </p:sp>
      <p:sp>
        <p:nvSpPr>
          <p:cNvPr id="13" name="Shape 1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75500" y="1258525"/>
            <a:ext cx="8222100" cy="1963500"/>
          </a:xfrm>
          <a:prstGeom prst="rect">
            <a:avLst/>
          </a:prstGeom>
        </p:spPr>
        <p:txBody>
          <a:bodyPr anchorCtr="0" anchor="b" bIns="91425" lIns="91425" rIns="91425" tIns="91425"/>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p:txBody>
      </p:sp>
      <p:sp>
        <p:nvSpPr>
          <p:cNvPr id="58" name="Shape 58"/>
          <p:cNvSpPr txBox="1"/>
          <p:nvPr>
            <p:ph idx="1" type="body"/>
          </p:nvPr>
        </p:nvSpPr>
        <p:spPr>
          <a:xfrm>
            <a:off x="475500" y="3304625"/>
            <a:ext cx="8222100"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9" name="Shape 5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txBox="1"/>
          <p:nvPr>
            <p:ph type="title"/>
          </p:nvPr>
        </p:nvSpPr>
        <p:spPr>
          <a:xfrm>
            <a:off x="460950" y="2065350"/>
            <a:ext cx="8222100" cy="1012799"/>
          </a:xfrm>
          <a:prstGeom prst="rect">
            <a:avLst/>
          </a:prstGeom>
        </p:spPr>
        <p:txBody>
          <a:bodyPr anchorCtr="0" anchor="ctr"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6" name="Shape 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71900" y="1919075"/>
            <a:ext cx="8222100" cy="2710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47190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2" type="body"/>
          </p:nvPr>
        </p:nvSpPr>
        <p:spPr>
          <a:xfrm>
            <a:off x="469425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9" name="Shape 2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3" name="Shape 33"/>
          <p:cNvSpPr txBox="1"/>
          <p:nvPr>
            <p:ph type="title"/>
          </p:nvPr>
        </p:nvSpPr>
        <p:spPr>
          <a:xfrm>
            <a:off x="98250" y="16350"/>
            <a:ext cx="8826599" cy="602700"/>
          </a:xfrm>
          <a:prstGeom prst="rect">
            <a:avLst/>
          </a:prstGeom>
        </p:spPr>
        <p:txBody>
          <a:bodyPr anchorCtr="0" anchor="ctr" bIns="91425" lIns="91425" rIns="91425" tIns="91425"/>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p:txBody>
      </p:sp>
      <p:sp>
        <p:nvSpPr>
          <p:cNvPr id="34" name="Shape 34"/>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5" name="Shape 35"/>
        <p:cNvGrpSpPr/>
        <p:nvPr/>
      </p:nvGrpSpPr>
      <p:grpSpPr>
        <a:xfrm>
          <a:off x="0" y="0"/>
          <a:ext cx="0" cy="0"/>
          <a:chOff x="0" y="0"/>
          <a:chExt cx="0" cy="0"/>
        </a:xfrm>
      </p:grpSpPr>
      <p:sp>
        <p:nvSpPr>
          <p:cNvPr id="36" name="Shape 36"/>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226077" y="357800"/>
            <a:ext cx="2807999" cy="9533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226075" y="1465800"/>
            <a:ext cx="2807999" cy="3163499"/>
          </a:xfrm>
          <a:prstGeom prst="rect">
            <a:avLst/>
          </a:prstGeom>
        </p:spPr>
        <p:txBody>
          <a:bodyPr anchorCtr="0" anchor="t" bIns="91425" lIns="91425" rIns="91425" tIns="91425"/>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p:txBody>
      </p:sp>
      <p:sp>
        <p:nvSpPr>
          <p:cNvPr id="40" name="Shape 4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88250"/>
            <a:ext cx="6227100" cy="4090800"/>
          </a:xfrm>
          <a:prstGeom prst="rect">
            <a:avLst/>
          </a:prstGeom>
        </p:spPr>
        <p:txBody>
          <a:bodyPr anchorCtr="0" anchor="ctr" bIns="91425" lIns="91425" rIns="91425" tIns="91425"/>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p:txBody>
      </p:sp>
      <p:sp>
        <p:nvSpPr>
          <p:cNvPr id="43" name="Shape 4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47" name="Shape 47"/>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p:txBody>
      </p:sp>
      <p:sp>
        <p:nvSpPr>
          <p:cNvPr id="48" name="Shape 48"/>
          <p:cNvSpPr txBox="1"/>
          <p:nvPr>
            <p:ph idx="1" type="subTitle"/>
          </p:nvPr>
        </p:nvSpPr>
        <p:spPr>
          <a:xfrm>
            <a:off x="265500" y="2779466"/>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54" name="Shape 54"/>
          <p:cNvSpPr txBox="1"/>
          <p:nvPr>
            <p:ph idx="1" type="body"/>
          </p:nvPr>
        </p:nvSpPr>
        <p:spPr>
          <a:xfrm>
            <a:off x="57150" y="4696825"/>
            <a:ext cx="8381999" cy="446700"/>
          </a:xfrm>
          <a:prstGeom prst="rect">
            <a:avLst/>
          </a:prstGeom>
        </p:spPr>
        <p:txBody>
          <a:bodyPr anchorCtr="0" anchor="ctr" bIns="91425" lIns="91425" rIns="91425" tIns="91425"/>
          <a:lstStyle>
            <a:lvl1pPr>
              <a:lnSpc>
                <a:spcPct val="100000"/>
              </a:lnSpc>
              <a:spcBef>
                <a:spcPts val="0"/>
              </a:spcBef>
              <a:spcAft>
                <a:spcPts val="0"/>
              </a:spcAft>
              <a:buClr>
                <a:schemeClr val="lt1"/>
              </a:buClr>
              <a:buSzPct val="100000"/>
              <a:buNone/>
              <a:defRPr sz="1200">
                <a:solidFill>
                  <a:schemeClr val="lt1"/>
                </a:solidFill>
              </a:defRPr>
            </a:lvl1pPr>
          </a:lstStyle>
          <a:p/>
        </p:txBody>
      </p:sp>
      <p:sp>
        <p:nvSpPr>
          <p:cNvPr id="55" name="Shape 55"/>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71900" y="738725"/>
            <a:ext cx="8222100" cy="767699"/>
          </a:xfrm>
          <a:prstGeom prst="rect">
            <a:avLst/>
          </a:prstGeom>
          <a:noFill/>
          <a:ln>
            <a:noFill/>
          </a:ln>
        </p:spPr>
        <p:txBody>
          <a:bodyPr anchorCtr="0" anchor="b" bIns="91425" lIns="91425" rIns="91425" tIns="91425"/>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6" name="Shape 6"/>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 name="Shape 7"/>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5818E"/>
        </a:solidFill>
      </p:bgPr>
    </p:bg>
    <p:spTree>
      <p:nvGrpSpPr>
        <p:cNvPr id="62" name="Shape 62"/>
        <p:cNvGrpSpPr/>
        <p:nvPr/>
      </p:nvGrpSpPr>
      <p:grpSpPr>
        <a:xfrm>
          <a:off x="0" y="0"/>
          <a:ext cx="0" cy="0"/>
          <a:chOff x="0" y="0"/>
          <a:chExt cx="0" cy="0"/>
        </a:xfrm>
      </p:grpSpPr>
      <p:sp>
        <p:nvSpPr>
          <p:cNvPr id="63" name="Shape 63"/>
          <p:cNvSpPr txBox="1"/>
          <p:nvPr>
            <p:ph type="ctrTitle"/>
          </p:nvPr>
        </p:nvSpPr>
        <p:spPr>
          <a:xfrm>
            <a:off x="4762" y="2733675"/>
            <a:ext cx="7192799" cy="933599"/>
          </a:xfrm>
          <a:prstGeom prst="rect">
            <a:avLst/>
          </a:prstGeom>
          <a:solidFill>
            <a:srgbClr val="76A5AF"/>
          </a:solidFill>
        </p:spPr>
        <p:txBody>
          <a:bodyPr anchorCtr="0" anchor="b" bIns="91425" lIns="91425" rIns="91425" tIns="91425">
            <a:noAutofit/>
          </a:bodyPr>
          <a:lstStyle/>
          <a:p>
            <a:pPr>
              <a:spcBef>
                <a:spcPts val="0"/>
              </a:spcBef>
              <a:buNone/>
            </a:pPr>
            <a:r>
              <a:rPr lang="en"/>
              <a:t>Hardening your perimeter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265500" y="1080775"/>
            <a:ext cx="4045199" cy="1482300"/>
          </a:xfrm>
          <a:prstGeom prst="rect">
            <a:avLst/>
          </a:prstGeom>
        </p:spPr>
        <p:txBody>
          <a:bodyPr anchorCtr="0" anchor="b" bIns="91425" lIns="91425" rIns="91425" tIns="91425">
            <a:noAutofit/>
          </a:bodyPr>
          <a:lstStyle/>
          <a:p>
            <a:pPr>
              <a:spcBef>
                <a:spcPts val="0"/>
              </a:spcBef>
              <a:buNone/>
            </a:pPr>
            <a:r>
              <a:rPr lang="en" sz="3200"/>
              <a:t>Network Access Control</a:t>
            </a:r>
          </a:p>
        </p:txBody>
      </p:sp>
      <p:sp>
        <p:nvSpPr>
          <p:cNvPr id="69" name="Shape 69"/>
          <p:cNvSpPr txBox="1"/>
          <p:nvPr>
            <p:ph idx="1" type="body"/>
          </p:nvPr>
        </p:nvSpPr>
        <p:spPr>
          <a:xfrm>
            <a:off x="4939500" y="379650"/>
            <a:ext cx="3837000" cy="4383900"/>
          </a:xfrm>
          <a:prstGeom prst="rect">
            <a:avLst/>
          </a:prstGeom>
        </p:spPr>
        <p:txBody>
          <a:bodyPr anchorCtr="0" anchor="ctr" bIns="91425" lIns="91425" rIns="91425" tIns="91425">
            <a:noAutofit/>
          </a:bodyPr>
          <a:lstStyle/>
          <a:p>
            <a:pPr rtl="0" algn="just">
              <a:spcBef>
                <a:spcPts val="0"/>
              </a:spcBef>
              <a:buNone/>
            </a:pPr>
            <a:r>
              <a:rPr lang="en" sz="1400"/>
              <a:t>Network Access Control (NAC) is an approach to computer security that attempts to unify endpoint security technology (such as antivirus, host intrusion prevention, and vulnerability assessment), user or system authentication and network security enforcement.</a:t>
            </a:r>
          </a:p>
          <a:p>
            <a:pPr algn="just">
              <a:spcBef>
                <a:spcPts val="0"/>
              </a:spcBef>
              <a:buNone/>
            </a:pPr>
            <a:r>
              <a:rPr lang="en" sz="1400"/>
              <a:t>Network Access Control aims to do exactly what the name implies control access to a network with policies, including pre-admission endpoint security policy checks and post-admission controls over where users and devices can go on a network and what they can do.</a:t>
            </a:r>
          </a:p>
        </p:txBody>
      </p:sp>
      <p:pic>
        <p:nvPicPr>
          <p:cNvPr id="70" name="Shape 70"/>
          <p:cNvPicPr preferRelativeResize="0"/>
          <p:nvPr/>
        </p:nvPicPr>
        <p:blipFill>
          <a:blip r:embed="rId3">
            <a:alphaModFix/>
          </a:blip>
          <a:stretch>
            <a:fillRect/>
          </a:stretch>
        </p:blipFill>
        <p:spPr>
          <a:xfrm>
            <a:off x="716925" y="2933225"/>
            <a:ext cx="2695575" cy="16954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265500" y="1233175"/>
            <a:ext cx="4045199" cy="1482300"/>
          </a:xfrm>
          <a:prstGeom prst="rect">
            <a:avLst/>
          </a:prstGeom>
        </p:spPr>
        <p:txBody>
          <a:bodyPr anchorCtr="0" anchor="b" bIns="91425" lIns="91425" rIns="91425" tIns="91425">
            <a:noAutofit/>
          </a:bodyPr>
          <a:lstStyle/>
          <a:p>
            <a:pPr>
              <a:spcBef>
                <a:spcPts val="0"/>
              </a:spcBef>
              <a:buNone/>
            </a:pPr>
            <a:r>
              <a:rPr lang="en" sz="3200"/>
              <a:t>Internet Protocol Security(IPSEC)</a:t>
            </a:r>
          </a:p>
        </p:txBody>
      </p:sp>
      <p:sp>
        <p:nvSpPr>
          <p:cNvPr id="76" name="Shape 76"/>
          <p:cNvSpPr txBox="1"/>
          <p:nvPr>
            <p:ph idx="1" type="body"/>
          </p:nvPr>
        </p:nvSpPr>
        <p:spPr>
          <a:xfrm>
            <a:off x="4939500" y="724200"/>
            <a:ext cx="3837000" cy="3695099"/>
          </a:xfrm>
          <a:prstGeom prst="rect">
            <a:avLst/>
          </a:prstGeom>
        </p:spPr>
        <p:txBody>
          <a:bodyPr anchorCtr="0" anchor="ctr" bIns="91425" lIns="91425" rIns="91425" tIns="91425">
            <a:noAutofit/>
          </a:bodyPr>
          <a:lstStyle/>
          <a:p>
            <a:pPr rtl="0" algn="just">
              <a:spcBef>
                <a:spcPts val="0"/>
              </a:spcBef>
              <a:buNone/>
            </a:pPr>
            <a:r>
              <a:rPr lang="en" sz="1400"/>
              <a:t>IPsec encapsulates communications in a layer of encryption that is difficult to break, but it also allows you to restrict communications to and from certain machines based on whether their machine certificates are signed and valid. </a:t>
            </a:r>
          </a:p>
          <a:p>
            <a:pPr algn="just">
              <a:spcBef>
                <a:spcPts val="0"/>
              </a:spcBef>
              <a:buNone/>
            </a:pPr>
            <a:r>
              <a:rPr lang="en" sz="1400"/>
              <a:t>By doing this, the machines restricted by IPsec would simply ignore it, even if an exploit was introduced into your network. Using IPsec in this way also forms the basis for using network access control.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265500" y="1074925"/>
            <a:ext cx="4045199" cy="802500"/>
          </a:xfrm>
          <a:prstGeom prst="rect">
            <a:avLst/>
          </a:prstGeom>
        </p:spPr>
        <p:txBody>
          <a:bodyPr anchorCtr="0" anchor="b" bIns="91425" lIns="91425" rIns="91425" tIns="91425">
            <a:noAutofit/>
          </a:bodyPr>
          <a:lstStyle/>
          <a:p>
            <a:pPr>
              <a:spcBef>
                <a:spcPts val="0"/>
              </a:spcBef>
              <a:buNone/>
            </a:pPr>
            <a:r>
              <a:rPr lang="en" sz="3200"/>
              <a:t>Virtual Lans(VLAN)</a:t>
            </a:r>
          </a:p>
        </p:txBody>
      </p:sp>
      <p:sp>
        <p:nvSpPr>
          <p:cNvPr id="82" name="Shape 82"/>
          <p:cNvSpPr txBox="1"/>
          <p:nvPr>
            <p:ph idx="1" type="body"/>
          </p:nvPr>
        </p:nvSpPr>
        <p:spPr>
          <a:xfrm>
            <a:off x="4788050" y="330125"/>
            <a:ext cx="4202700" cy="4625100"/>
          </a:xfrm>
          <a:prstGeom prst="rect">
            <a:avLst/>
          </a:prstGeom>
        </p:spPr>
        <p:txBody>
          <a:bodyPr anchorCtr="0" anchor="ctr" bIns="91425" lIns="91425" rIns="91425" tIns="91425">
            <a:noAutofit/>
          </a:bodyPr>
          <a:lstStyle/>
          <a:p>
            <a:pPr rtl="0" algn="just">
              <a:spcBef>
                <a:spcPts val="0"/>
              </a:spcBef>
              <a:buNone/>
            </a:pPr>
            <a:r>
              <a:rPr lang="en" sz="1400"/>
              <a:t>VLANs are essentially multiple logical boundaries created within one physical network. </a:t>
            </a:r>
          </a:p>
          <a:p>
            <a:pPr rtl="0" algn="just">
              <a:spcBef>
                <a:spcPts val="0"/>
              </a:spcBef>
              <a:buNone/>
            </a:pPr>
            <a:r>
              <a:rPr lang="en" sz="1400"/>
              <a:t>VLANs are an easy way to divide critical areas of your network from others.</a:t>
            </a:r>
          </a:p>
          <a:p>
            <a:pPr rtl="0" algn="just">
              <a:spcBef>
                <a:spcPts val="0"/>
              </a:spcBef>
              <a:buNone/>
            </a:pPr>
            <a:r>
              <a:rPr lang="en" sz="1400"/>
              <a:t>You could have one VLAN for servers and another for client machines, or you could segregate machines based on department, or any other scheme you choose. </a:t>
            </a:r>
          </a:p>
          <a:p>
            <a:pPr algn="just">
              <a:spcBef>
                <a:spcPts val="0"/>
              </a:spcBef>
              <a:buNone/>
            </a:pPr>
            <a:r>
              <a:rPr lang="en" sz="1400"/>
              <a:t>Creating a VLAN in and of itself doesn't necessarily create a layer of protection, but it forms the basis for any number of other hardening techniques, and it provides a way to limit the scope of security procedures to only the most critical areas of a network. </a:t>
            </a:r>
          </a:p>
        </p:txBody>
      </p:sp>
      <p:pic>
        <p:nvPicPr>
          <p:cNvPr id="83" name="Shape 83"/>
          <p:cNvPicPr preferRelativeResize="0"/>
          <p:nvPr/>
        </p:nvPicPr>
        <p:blipFill>
          <a:blip r:embed="rId3">
            <a:alphaModFix/>
          </a:blip>
          <a:stretch>
            <a:fillRect/>
          </a:stretch>
        </p:blipFill>
        <p:spPr>
          <a:xfrm>
            <a:off x="991750" y="2249075"/>
            <a:ext cx="2324100" cy="19240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189300" y="928375"/>
            <a:ext cx="4045199" cy="1482300"/>
          </a:xfrm>
          <a:prstGeom prst="rect">
            <a:avLst/>
          </a:prstGeom>
        </p:spPr>
        <p:txBody>
          <a:bodyPr anchorCtr="0" anchor="b" bIns="91425" lIns="91425" rIns="91425" tIns="91425">
            <a:noAutofit/>
          </a:bodyPr>
          <a:lstStyle/>
          <a:p>
            <a:pPr>
              <a:spcBef>
                <a:spcPts val="0"/>
              </a:spcBef>
              <a:buNone/>
            </a:pPr>
            <a:r>
              <a:rPr lang="en" sz="2400"/>
              <a:t>Intrusion Detection/Prevention System(IDS/IPS)</a:t>
            </a:r>
          </a:p>
        </p:txBody>
      </p:sp>
      <p:sp>
        <p:nvSpPr>
          <p:cNvPr id="89" name="Shape 89"/>
          <p:cNvSpPr txBox="1"/>
          <p:nvPr>
            <p:ph idx="1" type="body"/>
          </p:nvPr>
        </p:nvSpPr>
        <p:spPr>
          <a:xfrm>
            <a:off x="4939500" y="724200"/>
            <a:ext cx="3837000" cy="3695099"/>
          </a:xfrm>
          <a:prstGeom prst="rect">
            <a:avLst/>
          </a:prstGeom>
        </p:spPr>
        <p:txBody>
          <a:bodyPr anchorCtr="0" anchor="ctr" bIns="91425" lIns="91425" rIns="91425" tIns="91425">
            <a:noAutofit/>
          </a:bodyPr>
          <a:lstStyle/>
          <a:p>
            <a:pPr rtl="0" algn="just">
              <a:spcBef>
                <a:spcPts val="0"/>
              </a:spcBef>
              <a:buNone/>
            </a:pPr>
            <a:r>
              <a:rPr lang="en" sz="1400"/>
              <a:t>Intrusion detection/prevention systems often use heuristics that can detect malicious activity on your network before an actual definition is created by anti-virus and anti-malware vendors. </a:t>
            </a:r>
          </a:p>
          <a:p>
            <a:pPr algn="just">
              <a:spcBef>
                <a:spcPts val="0"/>
              </a:spcBef>
              <a:buNone/>
            </a:pPr>
            <a:r>
              <a:rPr lang="en" sz="1400"/>
              <a:t>IDS/IPS systems also provide a solid foundation for forensic analysis in case you care to examine how an exploit entered your network or penetrated your network defenses. </a:t>
            </a:r>
          </a:p>
        </p:txBody>
      </p:sp>
      <p:pic>
        <p:nvPicPr>
          <p:cNvPr id="90" name="Shape 90"/>
          <p:cNvPicPr preferRelativeResize="0"/>
          <p:nvPr/>
        </p:nvPicPr>
        <p:blipFill>
          <a:blip r:embed="rId3">
            <a:alphaModFix/>
          </a:blip>
          <a:stretch>
            <a:fillRect/>
          </a:stretch>
        </p:blipFill>
        <p:spPr>
          <a:xfrm>
            <a:off x="793125" y="2688125"/>
            <a:ext cx="2876550" cy="15906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265500" y="1087250"/>
            <a:ext cx="4045199" cy="1063800"/>
          </a:xfrm>
          <a:prstGeom prst="rect">
            <a:avLst/>
          </a:prstGeom>
        </p:spPr>
        <p:txBody>
          <a:bodyPr anchorCtr="0" anchor="b" bIns="91425" lIns="91425" rIns="91425" tIns="91425">
            <a:noAutofit/>
          </a:bodyPr>
          <a:lstStyle/>
          <a:p>
            <a:pPr>
              <a:spcBef>
                <a:spcPts val="0"/>
              </a:spcBef>
              <a:buNone/>
            </a:pPr>
            <a:r>
              <a:rPr lang="en" sz="3200"/>
              <a:t>Wireless Access Point Encryption</a:t>
            </a:r>
          </a:p>
        </p:txBody>
      </p:sp>
      <p:sp>
        <p:nvSpPr>
          <p:cNvPr id="96" name="Shape 96"/>
          <p:cNvSpPr txBox="1"/>
          <p:nvPr>
            <p:ph idx="1" type="body"/>
          </p:nvPr>
        </p:nvSpPr>
        <p:spPr>
          <a:xfrm>
            <a:off x="4939500" y="876600"/>
            <a:ext cx="3837000" cy="3695099"/>
          </a:xfrm>
          <a:prstGeom prst="rect">
            <a:avLst/>
          </a:prstGeom>
        </p:spPr>
        <p:txBody>
          <a:bodyPr anchorCtr="0" anchor="ctr" bIns="91425" lIns="91425" rIns="91425" tIns="91425">
            <a:noAutofit/>
          </a:bodyPr>
          <a:lstStyle/>
          <a:p>
            <a:pPr rtl="0" algn="just">
              <a:spcBef>
                <a:spcPts val="0"/>
              </a:spcBef>
              <a:buNone/>
            </a:pPr>
            <a:r>
              <a:rPr lang="en" sz="1400"/>
              <a:t>Simply using media access control (MAC) filtering and not broadcasting your service set identifier (SSID) are methods that just do not cut it anymore in a corporate setting.</a:t>
            </a:r>
          </a:p>
          <a:p>
            <a:pPr rtl="0" algn="just">
              <a:spcBef>
                <a:spcPts val="0"/>
              </a:spcBef>
              <a:buNone/>
            </a:pPr>
            <a:r>
              <a:rPr lang="en" sz="1400"/>
              <a:t>WEP has been cracked numerous times and even the ankle biters will have no trouble gaining access to your wireless network protected only by WEP/WPA2.</a:t>
            </a:r>
          </a:p>
          <a:p>
            <a:pPr rtl="0" algn="just">
              <a:spcBef>
                <a:spcPts val="0"/>
              </a:spcBef>
              <a:buNone/>
            </a:pPr>
            <a:r>
              <a:t/>
            </a:r>
            <a:endParaRPr sz="1400"/>
          </a:p>
          <a:p>
            <a:pPr indent="-317500" lvl="0" marL="457200" rtl="0" algn="just">
              <a:spcBef>
                <a:spcPts val="0"/>
              </a:spcBef>
              <a:buSzPct val="100000"/>
              <a:buChar char="★"/>
            </a:pPr>
            <a:r>
              <a:rPr lang="en" sz="1400"/>
              <a:t>Authenticate with RADIUS or LDAP.</a:t>
            </a:r>
          </a:p>
          <a:p>
            <a:pPr algn="just">
              <a:spcBef>
                <a:spcPts val="0"/>
              </a:spcBef>
              <a:buNone/>
            </a:pPr>
            <a:r>
              <a:t/>
            </a:r>
            <a:endParaRPr sz="1400"/>
          </a:p>
        </p:txBody>
      </p:sp>
      <p:pic>
        <p:nvPicPr>
          <p:cNvPr id="97" name="Shape 97"/>
          <p:cNvPicPr preferRelativeResize="0"/>
          <p:nvPr/>
        </p:nvPicPr>
        <p:blipFill>
          <a:blip r:embed="rId3">
            <a:alphaModFix/>
          </a:blip>
          <a:stretch>
            <a:fillRect/>
          </a:stretch>
        </p:blipFill>
        <p:spPr>
          <a:xfrm>
            <a:off x="1078425" y="2574899"/>
            <a:ext cx="2419349" cy="16666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265500" y="1233175"/>
            <a:ext cx="4045199" cy="1482300"/>
          </a:xfrm>
          <a:prstGeom prst="rect">
            <a:avLst/>
          </a:prstGeom>
        </p:spPr>
        <p:txBody>
          <a:bodyPr anchorCtr="0" anchor="b" bIns="91425" lIns="91425" rIns="91425" tIns="91425">
            <a:noAutofit/>
          </a:bodyPr>
          <a:lstStyle/>
          <a:p>
            <a:pPr>
              <a:spcBef>
                <a:spcPts val="0"/>
              </a:spcBef>
              <a:buNone/>
            </a:pPr>
            <a:r>
              <a:rPr lang="en" sz="3200"/>
              <a:t>Stateful Firewall &amp; Perimeter Defense</a:t>
            </a:r>
          </a:p>
        </p:txBody>
      </p:sp>
      <p:sp>
        <p:nvSpPr>
          <p:cNvPr id="103" name="Shape 103"/>
          <p:cNvSpPr txBox="1"/>
          <p:nvPr>
            <p:ph idx="1" type="subTitle"/>
          </p:nvPr>
        </p:nvSpPr>
        <p:spPr>
          <a:xfrm>
            <a:off x="265500" y="2779466"/>
            <a:ext cx="4045199" cy="12351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txBox="1"/>
          <p:nvPr>
            <p:ph idx="2" type="body"/>
          </p:nvPr>
        </p:nvSpPr>
        <p:spPr>
          <a:xfrm>
            <a:off x="4939500" y="724200"/>
            <a:ext cx="3837000" cy="3695099"/>
          </a:xfrm>
          <a:prstGeom prst="rect">
            <a:avLst/>
          </a:prstGeom>
        </p:spPr>
        <p:txBody>
          <a:bodyPr anchorCtr="0" anchor="ctr" bIns="91425" lIns="91425" rIns="91425" tIns="91425">
            <a:noAutofit/>
          </a:bodyPr>
          <a:lstStyle/>
          <a:p>
            <a:pPr rtl="0" algn="just">
              <a:spcBef>
                <a:spcPts val="0"/>
              </a:spcBef>
              <a:buNone/>
            </a:pPr>
            <a:r>
              <a:rPr lang="en" sz="1400"/>
              <a:t>Perimeter defense is the first, best and most effective way to protect against zero-day exploits in a variety of forms. </a:t>
            </a:r>
          </a:p>
          <a:p>
            <a:pPr algn="just">
              <a:spcBef>
                <a:spcPts val="0"/>
              </a:spcBef>
              <a:buNone/>
            </a:pPr>
            <a:r>
              <a:rPr lang="en" sz="1400"/>
              <a:t>To help prevent your network from being a vector of delivery for a nasty vulnerability, deploy a firewall immediately. Better yet, deploy a security appliance and perform regular audits.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