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63" r:id="rId2"/>
    <p:sldId id="257" r:id="rId3"/>
    <p:sldId id="258" r:id="rId4"/>
    <p:sldId id="282" r:id="rId5"/>
    <p:sldId id="259" r:id="rId6"/>
    <p:sldId id="260" r:id="rId7"/>
    <p:sldId id="275" r:id="rId8"/>
    <p:sldId id="261" r:id="rId9"/>
    <p:sldId id="276" r:id="rId10"/>
    <p:sldId id="283" r:id="rId11"/>
    <p:sldId id="264" r:id="rId12"/>
    <p:sldId id="277" r:id="rId13"/>
    <p:sldId id="278" r:id="rId14"/>
    <p:sldId id="269" r:id="rId15"/>
    <p:sldId id="279" r:id="rId16"/>
    <p:sldId id="280" r:id="rId17"/>
    <p:sldId id="281" r:id="rId18"/>
    <p:sldId id="284" r:id="rId19"/>
    <p:sldId id="285" r:id="rId20"/>
    <p:sldId id="272" r:id="rId21"/>
    <p:sldId id="286" r:id="rId22"/>
    <p:sldId id="273" r:id="rId23"/>
    <p:sldId id="274" r:id="rId24"/>
    <p:sldId id="287" r:id="rId25"/>
    <p:sldId id="28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  <a:srgbClr val="C55BD7"/>
    <a:srgbClr val="497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60"/>
  </p:normalViewPr>
  <p:slideViewPr>
    <p:cSldViewPr snapToGrid="0">
      <p:cViewPr>
        <p:scale>
          <a:sx n="100" d="100"/>
          <a:sy n="100" d="100"/>
        </p:scale>
        <p:origin x="140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3185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28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9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5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2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23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41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5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052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7925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74638"/>
            <a:ext cx="2017713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9098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45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1463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7313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628775"/>
            <a:ext cx="3956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9855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6971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5664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78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1701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2158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krato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075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064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5563"/>
            <a:ext cx="4391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8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2268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2268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visualstudio.com/es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make.org/downloa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imne.upc.edu/users/maceli/data/libs.7z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sourceforge.net/projects/mingw-w64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boost.org/users/download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tosMultiphysics/Kratos/wiki/Linux-Build" TargetMode="External"/><Relationship Id="rId7" Type="http://schemas.openxmlformats.org/officeDocument/2006/relationships/hyperlink" Target="https://github.com/KratosMultiphysics/Kratos/issues" TargetMode="External"/><Relationship Id="rId2" Type="http://schemas.openxmlformats.org/officeDocument/2006/relationships/hyperlink" Target="https://github.com/KratosMultiphysics/Kratos/wiki/Windows-Instal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pouplana@cimne.upc.edu" TargetMode="External"/><Relationship Id="rId5" Type="http://schemas.openxmlformats.org/officeDocument/2006/relationships/hyperlink" Target="mailto:croig@cimne.upc.edu" TargetMode="External"/><Relationship Id="rId4" Type="http://schemas.openxmlformats.org/officeDocument/2006/relationships/hyperlink" Target="https://github.com/KratosMultiphysics/Kratos/wiki/MacOS-Instal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boost.org/users/downloa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1138"/>
            <a:ext cx="6750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How to compile </a:t>
            </a:r>
          </a:p>
          <a:p>
            <a:r>
              <a:rPr lang="en-GB" sz="7200" dirty="0" smtClean="0"/>
              <a:t>Kratos</a:t>
            </a:r>
            <a:endParaRPr lang="en-GB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050" y="589251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Carlos A. </a:t>
            </a:r>
            <a:r>
              <a:rPr lang="en-GB" dirty="0" err="1" smtClean="0"/>
              <a:t>Roig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20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160758" cy="763500"/>
          </a:xfrm>
        </p:spPr>
        <p:txBody>
          <a:bodyPr/>
          <a:lstStyle/>
          <a:p>
            <a:r>
              <a:rPr lang="en-GB" dirty="0" smtClean="0"/>
              <a:t>Windows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Dependencies I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9" name="Shape 99"/>
          <p:cNvSpPr txBox="1">
            <a:spLocks/>
          </p:cNvSpPr>
          <p:nvPr/>
        </p:nvSpPr>
        <p:spPr bwMode="auto">
          <a:xfrm>
            <a:off x="311699" y="1527005"/>
            <a:ext cx="5031825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You will need to fetch some software</a:t>
            </a:r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Visual Studio 2017 Community ( Select C++ module)</a:t>
            </a:r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400" dirty="0">
                <a:hlinkClick r:id="rId2"/>
              </a:rPr>
              <a:t>https://www.visualstudio.com/es/downloads/</a:t>
            </a: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err="1" smtClean="0"/>
              <a:t>Git</a:t>
            </a:r>
            <a:r>
              <a:rPr lang="en-US" sz="1400" dirty="0" smtClean="0"/>
              <a:t> (Any client will do)</a:t>
            </a:r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400" dirty="0" smtClean="0">
                <a:hlinkClick r:id="rId3"/>
              </a:rPr>
              <a:t>https://desktop.github.com/</a:t>
            </a: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err="1" smtClean="0"/>
              <a:t>Cmake</a:t>
            </a:r>
            <a:endParaRPr lang="en-US" sz="1400" dirty="0"/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400" dirty="0" smtClean="0">
                <a:hlinkClick r:id="rId4"/>
              </a:rPr>
              <a:t>https</a:t>
            </a:r>
            <a:r>
              <a:rPr lang="en-GB" sz="1400" dirty="0">
                <a:hlinkClick r:id="rId4"/>
              </a:rPr>
              <a:t>://cmake.org/download/</a:t>
            </a:r>
            <a:endParaRPr lang="en-GB" sz="1400" dirty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10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  <p:pic>
        <p:nvPicPr>
          <p:cNvPr id="1026" name="Picture 2" descr="Resultado de imagen de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1796915"/>
            <a:ext cx="2333625" cy="115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16265"/>
            <a:ext cx="1909341" cy="6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mak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6" y="4096953"/>
            <a:ext cx="1861715" cy="63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Dependencies II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9" name="Shape 99"/>
          <p:cNvSpPr txBox="1">
            <a:spLocks/>
          </p:cNvSpPr>
          <p:nvPr/>
        </p:nvSpPr>
        <p:spPr bwMode="auto">
          <a:xfrm>
            <a:off x="311700" y="1527005"/>
            <a:ext cx="8520600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You will need to fetch some software</a:t>
            </a:r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Python</a:t>
            </a:r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400" dirty="0" smtClean="0">
                <a:hlinkClick r:id="rId2"/>
              </a:rPr>
              <a:t>https</a:t>
            </a:r>
            <a:r>
              <a:rPr lang="en-GB" sz="1400" dirty="0">
                <a:hlinkClick r:id="rId2"/>
              </a:rPr>
              <a:t>://www.python.org/downloads</a:t>
            </a:r>
            <a:r>
              <a:rPr lang="en-GB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Blas &amp; </a:t>
            </a:r>
            <a:r>
              <a:rPr lang="en-US" sz="1400" dirty="0" err="1" smtClean="0"/>
              <a:t>Lapack</a:t>
            </a:r>
            <a:endParaRPr lang="en-US" sz="1400" dirty="0" smtClean="0"/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web.cimne.upc.edu/users/maceli/data/libs.7z</a:t>
            </a: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err="1" smtClean="0"/>
              <a:t>MinGW</a:t>
            </a:r>
            <a:endParaRPr lang="en-US" sz="1400" dirty="0"/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400" dirty="0" smtClean="0">
                <a:hlinkClick r:id="rId4"/>
              </a:rPr>
              <a:t>https</a:t>
            </a:r>
            <a:r>
              <a:rPr lang="en-GB" sz="1400" dirty="0">
                <a:hlinkClick r:id="rId4"/>
              </a:rPr>
              <a:t>://sourceforge.net/projects/mingw-w64</a:t>
            </a:r>
            <a:r>
              <a:rPr lang="en-GB" sz="1400" dirty="0" smtClean="0">
                <a:hlinkClick r:id="rId4"/>
              </a:rPr>
              <a:t>/</a:t>
            </a:r>
            <a:endParaRPr lang="en-GB" sz="1400" dirty="0" smtClean="0"/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sz="1400" b="1" dirty="0" smtClean="0"/>
              <a:t>Please take special care to install version 6.4.0 for x64</a:t>
            </a:r>
            <a:endParaRPr lang="en-GB" sz="1400" b="1" dirty="0"/>
          </a:p>
          <a:p>
            <a:pPr marL="596900" marR="152400" lvl="1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endParaRPr lang="en-GB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marR="152400" indent="-3175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</a:t>
            </a:r>
            <a:fld id="{00000000-1234-1234-1234-12341234123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  <p:pic>
        <p:nvPicPr>
          <p:cNvPr id="2054" name="Picture 6" descr="Resultado de imagen de python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2155072"/>
            <a:ext cx="2197100" cy="74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1700" y="5211025"/>
            <a:ext cx="8048529" cy="524700"/>
          </a:xfrm>
          <a:prstGeom prst="roundRect">
            <a:avLst>
              <a:gd name="adj" fmla="val 12298"/>
            </a:avLst>
          </a:prstGeom>
          <a:solidFill>
            <a:srgbClr val="FFD52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smtClean="0"/>
              <a:t> No </a:t>
            </a:r>
            <a:r>
              <a:rPr lang="en-GB" sz="1800" dirty="0"/>
              <a:t>need to compile </a:t>
            </a:r>
            <a:r>
              <a:rPr lang="en-GB" sz="1800" dirty="0" smtClean="0"/>
              <a:t>boost</a:t>
            </a:r>
            <a:endParaRPr dirty="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58" y="4924470"/>
            <a:ext cx="550826" cy="51641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Windows </a:t>
            </a:r>
            <a:r>
              <a:rPr lang="en-GB" b="1" dirty="0">
                <a:solidFill>
                  <a:srgbClr val="4A86E8"/>
                </a:solidFill>
              </a:rPr>
              <a:t>Boost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536628"/>
            <a:ext cx="8520600" cy="30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/>
              <a:t>Get a version of boost sources</a:t>
            </a:r>
            <a:endParaRPr sz="1800" dirty="0"/>
          </a:p>
          <a:p>
            <a:pPr marL="425450" lvl="0" indent="-285750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Download latest version from </a:t>
            </a:r>
            <a:r>
              <a:rPr lang="en-GB" sz="1400" u="sng" dirty="0">
                <a:solidFill>
                  <a:srgbClr val="0366D6"/>
                </a:solidFill>
                <a:highlight>
                  <a:srgbClr val="FFFFFF"/>
                </a:highlight>
                <a:hlinkClick r:id="rId4"/>
              </a:rPr>
              <a:t>http://www.boost.org/users/download/</a:t>
            </a:r>
            <a:endParaRPr sz="1400" dirty="0"/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Decompress in a folder of your choice (</a:t>
            </a:r>
            <a:r>
              <a:rPr lang="en-GB" sz="1400" dirty="0" err="1"/>
              <a:t>Ej</a:t>
            </a:r>
            <a:r>
              <a:rPr lang="en-GB" sz="1400" dirty="0"/>
              <a:t>: </a:t>
            </a:r>
            <a:r>
              <a:rPr lang="en-GB" sz="1400" b="1" dirty="0" smtClean="0">
                <a:latin typeface="Consolas" panose="020B0609020204030204" pitchFamily="49" charset="0"/>
              </a:rPr>
              <a:t>C:</a:t>
            </a:r>
            <a:r>
              <a:rPr lang="en-GB" sz="1400" b="1" dirty="0">
                <a:latin typeface="Consolas" panose="020B0609020204030204" pitchFamily="49" charset="0"/>
              </a:rPr>
              <a:t>\</a:t>
            </a:r>
            <a:r>
              <a:rPr lang="en-GB" sz="1400" b="1" dirty="0" smtClean="0">
                <a:latin typeface="Consolas" panose="020B0609020204030204" pitchFamily="49" charset="0"/>
              </a:rPr>
              <a:t>Boost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0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832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153161"/>
            <a:ext cx="5599612" cy="3849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Sources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0" name="Shape 99"/>
          <p:cNvSpPr txBox="1">
            <a:spLocks/>
          </p:cNvSpPr>
          <p:nvPr/>
        </p:nvSpPr>
        <p:spPr bwMode="auto">
          <a:xfrm>
            <a:off x="311700" y="1536633"/>
            <a:ext cx="8520600" cy="6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Obtain the sources. Example using GitHub Desktop</a:t>
            </a: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39700" algn="l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1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00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2153161"/>
            <a:ext cx="5599612" cy="3849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Sources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0" name="Shape 99"/>
          <p:cNvSpPr txBox="1">
            <a:spLocks/>
          </p:cNvSpPr>
          <p:nvPr/>
        </p:nvSpPr>
        <p:spPr bwMode="auto">
          <a:xfrm>
            <a:off x="311700" y="1536633"/>
            <a:ext cx="8520600" cy="6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Obtain the sources. Example using GitHub Desktop</a:t>
            </a: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39700" algn="l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1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270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2153161"/>
            <a:ext cx="5599612" cy="3849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328" t="33636" r="23090" b="11684"/>
          <a:stretch/>
        </p:blipFill>
        <p:spPr>
          <a:xfrm>
            <a:off x="1857375" y="2379345"/>
            <a:ext cx="4863051" cy="3411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Sources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3" name="Shape 99"/>
          <p:cNvSpPr txBox="1">
            <a:spLocks/>
          </p:cNvSpPr>
          <p:nvPr/>
        </p:nvSpPr>
        <p:spPr bwMode="auto">
          <a:xfrm>
            <a:off x="311700" y="1536633"/>
            <a:ext cx="8520600" cy="6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Obtain the sources. Example using GitHub Desktop</a:t>
            </a: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4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858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2153160"/>
            <a:ext cx="5599611" cy="3849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Sources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1" name="Shape 99"/>
          <p:cNvSpPr txBox="1">
            <a:spLocks/>
          </p:cNvSpPr>
          <p:nvPr/>
        </p:nvSpPr>
        <p:spPr bwMode="auto">
          <a:xfrm>
            <a:off x="311700" y="1536633"/>
            <a:ext cx="8520600" cy="6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Obtain the sources. Example using GitHub Desktop</a:t>
            </a: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39700" algn="l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1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0" y="2153159"/>
            <a:ext cx="5599613" cy="3849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Sources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9" name="Shape 99"/>
          <p:cNvSpPr txBox="1">
            <a:spLocks/>
          </p:cNvSpPr>
          <p:nvPr/>
        </p:nvSpPr>
        <p:spPr bwMode="auto">
          <a:xfrm>
            <a:off x="311700" y="1536633"/>
            <a:ext cx="8520600" cy="6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Obtain the sources. Example using GitHub Desktop</a:t>
            </a: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39700" algn="l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1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52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Configuration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8" name="Shape 99"/>
          <p:cNvSpPr txBox="1">
            <a:spLocks/>
          </p:cNvSpPr>
          <p:nvPr/>
        </p:nvSpPr>
        <p:spPr bwMode="auto"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Configure Kratos</a:t>
            </a:r>
          </a:p>
          <a:p>
            <a:pPr marL="457200" indent="-317500" algn="l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Navigate to C:\Kratos\cmake_build</a:t>
            </a:r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Copy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example_configure.bat.do_not_touch</a:t>
            </a:r>
            <a:r>
              <a:rPr lang="en-US" sz="1400" dirty="0" smtClean="0"/>
              <a:t> to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configure.bat</a:t>
            </a:r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Make sure boost, python, </a:t>
            </a:r>
            <a:r>
              <a:rPr lang="en-US" sz="1400" dirty="0" err="1" smtClean="0"/>
              <a:t>lapack</a:t>
            </a:r>
            <a:r>
              <a:rPr lang="en-US" sz="1400" dirty="0" smtClean="0"/>
              <a:t> and </a:t>
            </a:r>
            <a:r>
              <a:rPr lang="en-US" sz="1400" dirty="0" err="1" smtClean="0"/>
              <a:t>blas</a:t>
            </a:r>
            <a:r>
              <a:rPr lang="en-US" sz="1400" dirty="0" smtClean="0"/>
              <a:t> paths are correctly set:</a:t>
            </a:r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/>
              <a:t>Don’t forget the ^ at the end of the line!</a:t>
            </a:r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57200" indent="-317500" algn="l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39700" algn="l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9" name="Shape 100"/>
          <p:cNvSpPr/>
          <p:nvPr/>
        </p:nvSpPr>
        <p:spPr>
          <a:xfrm>
            <a:off x="311700" y="2998565"/>
            <a:ext cx="8048529" cy="2183036"/>
          </a:xfrm>
          <a:prstGeom prst="roundRect">
            <a:avLst>
              <a:gd name="adj" fmla="val 57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chemeClr val="bg1"/>
                </a:solidFill>
              </a:rPr>
              <a:t>c</a:t>
            </a:r>
            <a:r>
              <a:rPr lang="en-GB" dirty="0" err="1" smtClean="0">
                <a:solidFill>
                  <a:schemeClr val="bg1"/>
                </a:solidFill>
              </a:rPr>
              <a:t>make</a:t>
            </a:r>
            <a:r>
              <a:rPr lang="en-GB" dirty="0" smtClean="0">
                <a:solidFill>
                  <a:schemeClr val="bg1"/>
                </a:solidFill>
              </a:rPr>
              <a:t> –G “Visual Studio 25 2017 Win64” 		^</a:t>
            </a:r>
          </a:p>
          <a:p>
            <a:pPr lvl="0"/>
            <a:r>
              <a:rPr lang="en-GB" dirty="0" smtClean="0">
                <a:solidFill>
                  <a:srgbClr val="4A86E8"/>
                </a:solidFill>
              </a:rPr>
              <a:t>-DBOOST_ROOT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“C:\</a:t>
            </a:r>
            <a:r>
              <a:rPr lang="en-GB" dirty="0" smtClean="0">
                <a:solidFill>
                  <a:srgbClr val="FFFFFF"/>
                </a:solidFill>
              </a:rPr>
              <a:t>Boost” 		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>
                <a:solidFill>
                  <a:srgbClr val="4A86E8"/>
                </a:solidFill>
              </a:rPr>
              <a:t>-DPYTHON_EXECUTABLE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“C:\Python35\python.exe”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>
                <a:solidFill>
                  <a:srgbClr val="4A86E8"/>
                </a:solidFill>
              </a:rPr>
              <a:t>-DLAPACK_LIBRARIES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“</a:t>
            </a:r>
            <a:r>
              <a:rPr lang="en-GB" dirty="0">
                <a:solidFill>
                  <a:srgbClr val="FFFFFF"/>
                </a:solidFill>
              </a:rPr>
              <a:t>C</a:t>
            </a:r>
            <a:r>
              <a:rPr lang="en-GB" dirty="0" smtClean="0">
                <a:solidFill>
                  <a:srgbClr val="FFFFFF"/>
                </a:solidFill>
              </a:rPr>
              <a:t>:\Libraries\liblapack.lib”</a:t>
            </a:r>
            <a:r>
              <a:rPr lang="en-GB" dirty="0">
                <a:solidFill>
                  <a:srgbClr val="FFFFFF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>
                <a:solidFill>
                  <a:srgbClr val="4A86E8"/>
                </a:solidFill>
              </a:rPr>
              <a:t>-</a:t>
            </a:r>
            <a:r>
              <a:rPr lang="en-GB" dirty="0" smtClean="0">
                <a:solidFill>
                  <a:srgbClr val="4A86E8"/>
                </a:solidFill>
              </a:rPr>
              <a:t>DBLAS_LIBRARIES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“</a:t>
            </a:r>
            <a:r>
              <a:rPr lang="en-GB" dirty="0">
                <a:solidFill>
                  <a:srgbClr val="FFFFFF"/>
                </a:solidFill>
              </a:rPr>
              <a:t>C</a:t>
            </a:r>
            <a:r>
              <a:rPr lang="en-GB" dirty="0" smtClean="0">
                <a:solidFill>
                  <a:srgbClr val="FFFFFF"/>
                </a:solidFill>
              </a:rPr>
              <a:t>:\Libraries\libblas.lib”</a:t>
            </a:r>
            <a:r>
              <a:rPr lang="en-GB" dirty="0">
                <a:solidFill>
                  <a:srgbClr val="FFFFFF"/>
                </a:solidFill>
              </a:rPr>
              <a:t>	</a:t>
            </a:r>
            <a:r>
              <a:rPr lang="en-GB" dirty="0" smtClean="0">
                <a:solidFill>
                  <a:srgbClr val="FFFFFF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>
                <a:solidFill>
                  <a:srgbClr val="4A86E8"/>
                </a:solidFill>
              </a:rPr>
              <a:t>-DCMAKE_BUILD_TYPE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chemeClr val="bg1"/>
                </a:solidFill>
              </a:rPr>
              <a:t>Release</a:t>
            </a:r>
            <a:r>
              <a:rPr lang="en-GB" dirty="0" smtClean="0">
                <a:solidFill>
                  <a:srgbClr val="FFFFFF"/>
                </a:solidFill>
              </a:rPr>
              <a:t>	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>
                <a:solidFill>
                  <a:srgbClr val="4A86E8"/>
                </a:solidFill>
              </a:rPr>
              <a:t>-DMESHING_APPLICATION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ON			</a:t>
            </a:r>
            <a:r>
              <a:rPr lang="en-GB" dirty="0" smtClean="0">
                <a:solidFill>
                  <a:schemeClr val="bg1"/>
                </a:solidFill>
              </a:rPr>
              <a:t>^</a:t>
            </a:r>
            <a:endParaRPr lang="en-GB" dirty="0" smtClean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# More options …</a:t>
            </a:r>
          </a:p>
        </p:txBody>
      </p:sp>
      <p:pic>
        <p:nvPicPr>
          <p:cNvPr id="10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331" y="2862336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861269" y="3030579"/>
            <a:ext cx="12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configure.bat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19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98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Index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GB" sz="2400" dirty="0"/>
              <a:t>What’s new</a:t>
            </a:r>
            <a:endParaRPr sz="24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GB" sz="2400" dirty="0"/>
              <a:t>Linux</a:t>
            </a:r>
            <a:endParaRPr sz="24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GB" sz="2400" dirty="0" smtClean="0"/>
              <a:t>Windows</a:t>
            </a:r>
            <a:endParaRPr sz="2400" dirty="0"/>
          </a:p>
          <a:p>
            <a:pPr lv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GB" sz="2400" dirty="0" smtClean="0"/>
              <a:t>Remarks</a:t>
            </a:r>
            <a:endParaRPr sz="2400"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Configuration II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0" name="Shape 99"/>
          <p:cNvSpPr txBox="1">
            <a:spLocks/>
          </p:cNvSpPr>
          <p:nvPr/>
        </p:nvSpPr>
        <p:spPr bwMode="auto">
          <a:xfrm>
            <a:off x="311700" y="1536633"/>
            <a:ext cx="8520600" cy="52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Execute </a:t>
            </a:r>
            <a:r>
              <a:rPr lang="en-US" sz="1800" b="1" dirty="0" smtClean="0">
                <a:latin typeface="Consolas" panose="020B0609020204030204" pitchFamily="49" charset="0"/>
              </a:rPr>
              <a:t>configure.bat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04849" y="2097292"/>
            <a:ext cx="2931489" cy="4014906"/>
            <a:chOff x="3003879" y="1905000"/>
            <a:chExt cx="2987040" cy="40909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3374"/>
            <a:stretch/>
          </p:blipFill>
          <p:spPr>
            <a:xfrm>
              <a:off x="3003879" y="1905000"/>
              <a:ext cx="2987040" cy="40909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3375660" y="3154680"/>
              <a:ext cx="1714500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Shape 77"/>
          <p:cNvSpPr/>
          <p:nvPr/>
        </p:nvSpPr>
        <p:spPr>
          <a:xfrm>
            <a:off x="3862595" y="3352050"/>
            <a:ext cx="4458445" cy="763500"/>
          </a:xfrm>
          <a:prstGeom prst="roundRect">
            <a:avLst>
              <a:gd name="adj" fmla="val 12298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smtClean="0">
                <a:solidFill>
                  <a:srgbClr val="FFFFFF"/>
                </a:solidFill>
              </a:rPr>
              <a:t>cd C:\Kratos\cmake_build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$</a:t>
            </a:r>
            <a:r>
              <a:rPr lang="en-GB" dirty="0" smtClean="0">
                <a:solidFill>
                  <a:srgbClr val="FFFFFF"/>
                </a:solidFill>
              </a:rPr>
              <a:t> configure.bat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5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31" y="3172970"/>
            <a:ext cx="524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2</a:t>
            </a:fld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07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ile:Win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727596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Configuration III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0" name="Shape 99"/>
          <p:cNvSpPr txBox="1">
            <a:spLocks/>
          </p:cNvSpPr>
          <p:nvPr/>
        </p:nvSpPr>
        <p:spPr bwMode="auto">
          <a:xfrm>
            <a:off x="311700" y="1536633"/>
            <a:ext cx="8520600" cy="148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Open the visual studio project that has been generated</a:t>
            </a: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1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2</a:t>
            </a:fld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96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kratos-wiki.cimne.upc.edu/images/e/e7/WinReleaseSelec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" r="67713" b="71019"/>
          <a:stretch/>
        </p:blipFill>
        <p:spPr bwMode="auto">
          <a:xfrm>
            <a:off x="457200" y="3156907"/>
            <a:ext cx="3159612" cy="157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kratos-wiki.cimne.upc.edu/images/f/fd/WinCompi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0" b="52400"/>
          <a:stretch/>
        </p:blipFill>
        <p:spPr bwMode="auto">
          <a:xfrm>
            <a:off x="4499992" y="2348880"/>
            <a:ext cx="3744416" cy="3068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Compilation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15" name="Shape 99"/>
          <p:cNvSpPr txBox="1">
            <a:spLocks/>
          </p:cNvSpPr>
          <p:nvPr/>
        </p:nvSpPr>
        <p:spPr bwMode="auto">
          <a:xfrm>
            <a:off x="311700" y="1536633"/>
            <a:ext cx="8520600" cy="148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2268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Check that Build type is set to </a:t>
            </a:r>
            <a:r>
              <a:rPr lang="en-US" sz="1800" b="1" dirty="0" smtClean="0">
                <a:latin typeface="Consolas" panose="020B0609020204030204" pitchFamily="49" charset="0"/>
              </a:rPr>
              <a:t>Release</a:t>
            </a:r>
            <a:r>
              <a:rPr lang="en-US" sz="1800" dirty="0" smtClean="0"/>
              <a:t> and select the </a:t>
            </a:r>
            <a:r>
              <a:rPr lang="en-US" sz="1800" b="1" dirty="0" smtClean="0">
                <a:latin typeface="Consolas" panose="020B0609020204030204" pitchFamily="49" charset="0"/>
              </a:rPr>
              <a:t>Build</a:t>
            </a:r>
            <a:r>
              <a:rPr lang="en-US" sz="1800" dirty="0" smtClean="0"/>
              <a:t> option in the </a:t>
            </a:r>
            <a:r>
              <a:rPr lang="en-US" sz="1800" b="1" dirty="0" smtClean="0">
                <a:latin typeface="Consolas" panose="020B0609020204030204" pitchFamily="49" charset="0"/>
              </a:rPr>
              <a:t>INSTALL</a:t>
            </a:r>
            <a:r>
              <a:rPr lang="en-US" sz="1800" dirty="0" smtClean="0"/>
              <a:t> project. It may take some time…</a:t>
            </a: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</a:pPr>
            <a:endParaRPr lang="en-US" sz="1400" dirty="0" smtClean="0"/>
          </a:p>
          <a:p>
            <a:pPr marR="15240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16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2</a:t>
            </a:fld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47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700" y="1509548"/>
            <a:ext cx="77872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+mj-lt"/>
              </a:rPr>
              <a:t>Once the project finished, you are done.</a:t>
            </a:r>
          </a:p>
          <a:p>
            <a:endParaRPr lang="en-GB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To avoid runtime errors, please copy these DLL to the </a:t>
            </a:r>
            <a:r>
              <a:rPr lang="en-US" sz="1800" dirty="0" smtClean="0">
                <a:latin typeface="+mj-lt"/>
              </a:rPr>
              <a:t>Kratos/libs </a:t>
            </a:r>
            <a:r>
              <a:rPr lang="en-US" sz="1800" dirty="0" smtClean="0">
                <a:latin typeface="+mj-lt"/>
              </a:rPr>
              <a:t>folder: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libblas.dll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liblapack.dll</a:t>
            </a:r>
          </a:p>
          <a:p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Finally, copy all the .</a:t>
            </a:r>
            <a:r>
              <a:rPr lang="en-US" sz="1800" dirty="0" err="1">
                <a:latin typeface="+mj-lt"/>
              </a:rPr>
              <a:t>dll</a:t>
            </a:r>
            <a:r>
              <a:rPr lang="en-US" sz="1800" dirty="0">
                <a:latin typeface="+mj-lt"/>
              </a:rPr>
              <a:t> located in your </a:t>
            </a:r>
            <a:r>
              <a:rPr lang="en-US" sz="1800" dirty="0" err="1">
                <a:latin typeface="+mj-lt"/>
              </a:rPr>
              <a:t>MinGW</a:t>
            </a:r>
            <a:r>
              <a:rPr lang="en-US" sz="1800" dirty="0">
                <a:latin typeface="+mj-lt"/>
              </a:rPr>
              <a:t> binary </a:t>
            </a:r>
            <a:r>
              <a:rPr lang="en-US" sz="1800" dirty="0" err="1" smtClean="0">
                <a:latin typeface="+mj-lt"/>
              </a:rPr>
              <a:t>dir</a:t>
            </a:r>
            <a:r>
              <a:rPr lang="en-US" sz="1800" dirty="0" smtClean="0">
                <a:latin typeface="+mj-lt"/>
              </a:rPr>
              <a:t> to the Kratos/libs folder: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C:\MinGW\bin</a:t>
            </a:r>
          </a:p>
          <a:p>
            <a:endParaRPr lang="en-GB" dirty="0"/>
          </a:p>
        </p:txBody>
      </p:sp>
      <p:sp>
        <p:nvSpPr>
          <p:cNvPr id="6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Final Steps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9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2</a:t>
            </a:fld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22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700" y="1393310"/>
            <a:ext cx="7787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Remember that </a:t>
            </a:r>
            <a:r>
              <a:rPr lang="en-US" sz="1800" dirty="0" smtClean="0"/>
              <a:t>you can find the content of this slides expanded in the wiki</a:t>
            </a:r>
            <a:r>
              <a:rPr lang="en-US" sz="1800" dirty="0" smtClean="0"/>
              <a:t>!</a:t>
            </a:r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Windows:</a:t>
            </a:r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github.com/KratosMultiphysics/Kratos/wiki/Windows-Install</a:t>
            </a:r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Linux: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github.com/KratosMultiphysics/Kratos/wiki/Linux-Build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</a:t>
            </a:r>
            <a:r>
              <a:rPr lang="en-US" sz="1800" dirty="0" err="1" smtClean="0"/>
              <a:t>MacOSX</a:t>
            </a:r>
            <a:r>
              <a:rPr lang="en-US" sz="1800" dirty="0" smtClean="0"/>
              <a:t> (thx to </a:t>
            </a:r>
            <a:r>
              <a:rPr lang="en-US" sz="1800" dirty="0" err="1" smtClean="0"/>
              <a:t>Ignasi</a:t>
            </a:r>
            <a:r>
              <a:rPr lang="en-US" sz="1800" dirty="0" smtClean="0"/>
              <a:t>!):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github.com/KratosMultiphysics/Kratos/wiki/MacOS-Install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you have any question: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Win or Linux: </a:t>
            </a:r>
            <a:r>
              <a:rPr lang="en-US" sz="1800" dirty="0" smtClean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hlinkClick r:id="rId5"/>
              </a:rPr>
              <a:t>croig@cimne.upc.edu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Mac</a:t>
            </a:r>
            <a:r>
              <a:rPr lang="en-US" sz="1800" dirty="0" smtClean="0"/>
              <a:t>:		</a:t>
            </a:r>
            <a:r>
              <a:rPr lang="en-US" sz="1800" dirty="0" smtClean="0"/>
              <a:t>  </a:t>
            </a:r>
            <a:r>
              <a:rPr lang="en-US" sz="1800" dirty="0" smtClean="0">
                <a:hlinkClick r:id="rId6"/>
              </a:rPr>
              <a:t>ipouplana@cimne.upc.edu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Issue at</a:t>
            </a:r>
            <a:r>
              <a:rPr lang="en-US" sz="1800" dirty="0" smtClean="0"/>
              <a:t>:	  </a:t>
            </a:r>
            <a:r>
              <a:rPr lang="en-US" sz="1800" dirty="0" smtClean="0">
                <a:hlinkClick r:id="rId7"/>
              </a:rPr>
              <a:t>https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github.com/KratosMultiphysics/Kratos/issues</a:t>
            </a:r>
            <a:endParaRPr lang="en-US" sz="1800" dirty="0" smtClean="0"/>
          </a:p>
        </p:txBody>
      </p:sp>
      <p:sp>
        <p:nvSpPr>
          <p:cNvPr id="7" name="Shape 88"/>
          <p:cNvSpPr txBox="1">
            <a:spLocks/>
          </p:cNvSpPr>
          <p:nvPr/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GB" dirty="0" smtClean="0"/>
              <a:t>Windows </a:t>
            </a:r>
            <a:r>
              <a:rPr lang="en-GB" b="1" dirty="0" smtClean="0">
                <a:solidFill>
                  <a:srgbClr val="4A86E8"/>
                </a:solidFill>
              </a:rPr>
              <a:t>Remarks</a:t>
            </a:r>
            <a:endParaRPr lang="en-GB" b="1" dirty="0">
              <a:solidFill>
                <a:srgbClr val="4A86E8"/>
              </a:solidFill>
            </a:endParaRPr>
          </a:p>
        </p:txBody>
      </p:sp>
      <p:sp>
        <p:nvSpPr>
          <p:cNvPr id="8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2</a:t>
            </a:fld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10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Thx!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What’s New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N</a:t>
            </a:r>
            <a:r>
              <a:rPr lang="en-GB" sz="1800" dirty="0" smtClean="0"/>
              <a:t>ew </a:t>
            </a:r>
            <a:r>
              <a:rPr lang="en-GB" sz="1800" dirty="0"/>
              <a:t>features that will affect how you compile </a:t>
            </a:r>
            <a:r>
              <a:rPr lang="en-GB" sz="1800" dirty="0" err="1"/>
              <a:t>kratos</a:t>
            </a:r>
            <a:r>
              <a:rPr lang="en-GB" sz="1800" dirty="0"/>
              <a:t>:</a:t>
            </a:r>
            <a:endParaRPr sz="1800" dirty="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Kratos uses </a:t>
            </a:r>
            <a:r>
              <a:rPr lang="en-GB" sz="1400" b="1" dirty="0"/>
              <a:t>C++11</a:t>
            </a:r>
            <a:r>
              <a:rPr lang="en-GB" sz="1400" dirty="0"/>
              <a:t> as </a:t>
            </a:r>
            <a:r>
              <a:rPr lang="en-GB" sz="1400" dirty="0" smtClean="0"/>
              <a:t>standard</a:t>
            </a:r>
            <a:endParaRPr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err="1"/>
              <a:t>Boost.Python</a:t>
            </a:r>
            <a:r>
              <a:rPr lang="en-GB" sz="1400" dirty="0"/>
              <a:t> has been replaced for </a:t>
            </a:r>
            <a:r>
              <a:rPr lang="en-GB" sz="1400" b="1" dirty="0"/>
              <a:t>Pybind11</a:t>
            </a:r>
            <a:endParaRPr sz="1400"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Some requirements have been revised as a </a:t>
            </a:r>
            <a:r>
              <a:rPr lang="en-GB" sz="1800" dirty="0" smtClean="0"/>
              <a:t>consequence.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 smtClean="0"/>
              <a:t>Recommended versions:</a:t>
            </a:r>
            <a:endParaRPr sz="1800" dirty="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err="1"/>
              <a:t>CMake</a:t>
            </a:r>
            <a:r>
              <a:rPr lang="en-GB" sz="1400" dirty="0"/>
              <a:t> </a:t>
            </a:r>
            <a:r>
              <a:rPr lang="en-GB" sz="1400" dirty="0" smtClean="0"/>
              <a:t>3.11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(min 3.4)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Compilers: </a:t>
            </a:r>
            <a:endParaRPr sz="1400" dirty="0"/>
          </a:p>
          <a:p>
            <a:pPr lvl="1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Visual Studio 2017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min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2015 update 3)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lvl="1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err="1"/>
              <a:t>CLang</a:t>
            </a:r>
            <a:r>
              <a:rPr lang="en-GB" sz="1400" dirty="0"/>
              <a:t> 5.x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(min 3.9)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lvl="1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GCC 8.1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(min 4.9) 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Boost </a:t>
            </a:r>
            <a:r>
              <a:rPr lang="en-GB" sz="1400" dirty="0" smtClean="0"/>
              <a:t>1.67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(min 1.54)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Python 3.6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(min 3.3)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160758" cy="763500"/>
          </a:xfrm>
        </p:spPr>
        <p:txBody>
          <a:bodyPr/>
          <a:lstStyle/>
          <a:p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Linux </a:t>
            </a:r>
            <a:r>
              <a:rPr lang="en-GB" b="1" dirty="0">
                <a:solidFill>
                  <a:srgbClr val="4A86E8"/>
                </a:solidFill>
              </a:rPr>
              <a:t>Introduction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Dependencies</a:t>
            </a: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/>
              <a:t>Obtain </a:t>
            </a:r>
            <a:r>
              <a:rPr lang="en-GB" sz="2000" dirty="0" smtClean="0"/>
              <a:t>Kratos sources</a:t>
            </a:r>
            <a:endParaRPr sz="2000" dirty="0"/>
          </a:p>
        </p:txBody>
      </p:sp>
      <p:sp>
        <p:nvSpPr>
          <p:cNvPr id="77" name="Shape 77"/>
          <p:cNvSpPr/>
          <p:nvPr/>
        </p:nvSpPr>
        <p:spPr>
          <a:xfrm>
            <a:off x="311675" y="2017428"/>
            <a:ext cx="8048554" cy="763500"/>
          </a:xfrm>
          <a:prstGeom prst="roundRect">
            <a:avLst>
              <a:gd name="adj" fmla="val 12298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sudo</a:t>
            </a:r>
            <a:r>
              <a:rPr lang="en-GB" dirty="0">
                <a:solidFill>
                  <a:srgbClr val="FFFFFF"/>
                </a:solidFill>
              </a:rPr>
              <a:t> apt-get install python3-dev </a:t>
            </a:r>
            <a:r>
              <a:rPr lang="en-GB" dirty="0" err="1">
                <a:solidFill>
                  <a:srgbClr val="FFFFFF"/>
                </a:solidFill>
              </a:rPr>
              <a:t>gcc</a:t>
            </a:r>
            <a:r>
              <a:rPr lang="en-GB" dirty="0">
                <a:solidFill>
                  <a:srgbClr val="FFFFFF"/>
                </a:solidFill>
              </a:rPr>
              <a:t> g++ </a:t>
            </a:r>
            <a:r>
              <a:rPr lang="en-GB" dirty="0" err="1">
                <a:solidFill>
                  <a:srgbClr val="FFFFFF"/>
                </a:solidFill>
              </a:rPr>
              <a:t>gfortran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 smtClean="0">
                <a:solidFill>
                  <a:srgbClr val="FFFFFF"/>
                </a:solidFill>
              </a:rPr>
              <a:t>libblas</a:t>
            </a:r>
            <a:r>
              <a:rPr lang="en-GB" dirty="0" smtClean="0">
                <a:solidFill>
                  <a:srgbClr val="FFFFFF"/>
                </a:solidFill>
              </a:rPr>
              <a:t>-dev </a:t>
            </a:r>
            <a:r>
              <a:rPr lang="en-GB" dirty="0" err="1" smtClean="0">
                <a:solidFill>
                  <a:srgbClr val="FFFFFF"/>
                </a:solidFill>
              </a:rPr>
              <a:t>liblapack</a:t>
            </a:r>
            <a:r>
              <a:rPr lang="en-GB" dirty="0" smtClean="0">
                <a:solidFill>
                  <a:srgbClr val="FFFFFF"/>
                </a:solidFill>
              </a:rPr>
              <a:t>-dev </a:t>
            </a:r>
            <a:r>
              <a:rPr lang="en-GB" dirty="0" err="1">
                <a:solidFill>
                  <a:srgbClr val="FFFFFF"/>
                </a:solidFill>
              </a:rPr>
              <a:t>cmake</a:t>
            </a:r>
            <a:r>
              <a:rPr lang="en-GB" dirty="0">
                <a:solidFill>
                  <a:srgbClr val="FFFFFF"/>
                </a:solidFill>
              </a:rPr>
              <a:t> git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11675" y="4044150"/>
            <a:ext cx="8048554" cy="928500"/>
          </a:xfrm>
          <a:prstGeom prst="roundRect">
            <a:avLst>
              <a:gd name="adj" fmla="val 10112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mkdir</a:t>
            </a:r>
            <a:r>
              <a:rPr lang="en-GB" dirty="0">
                <a:solidFill>
                  <a:srgbClr val="FFFFFF"/>
                </a:solidFill>
              </a:rPr>
              <a:t> $HOME/Kratos</a:t>
            </a:r>
            <a:endParaRPr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git clone https://github.com/KratosMultiphysics/Kratos $HOME/Kratos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58" y="3879255"/>
            <a:ext cx="524700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58" y="1852329"/>
            <a:ext cx="524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1700" y="5211025"/>
            <a:ext cx="8048529" cy="524700"/>
          </a:xfrm>
          <a:prstGeom prst="roundRect">
            <a:avLst>
              <a:gd name="adj" fmla="val 12298"/>
            </a:avLst>
          </a:prstGeom>
          <a:solidFill>
            <a:srgbClr val="FFD52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smtClean="0"/>
              <a:t> </a:t>
            </a:r>
            <a:r>
              <a:rPr lang="en-GB" sz="1800" dirty="0" smtClean="0"/>
              <a:t>No </a:t>
            </a:r>
            <a:r>
              <a:rPr lang="en-GB" sz="1800" dirty="0"/>
              <a:t>need to compile </a:t>
            </a:r>
            <a:r>
              <a:rPr lang="en-GB" sz="1800" dirty="0" smtClean="0"/>
              <a:t>boost</a:t>
            </a:r>
            <a:endParaRPr dirty="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58" y="4924470"/>
            <a:ext cx="550826" cy="51641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Linux </a:t>
            </a:r>
            <a:r>
              <a:rPr lang="en-GB" b="1" dirty="0">
                <a:solidFill>
                  <a:srgbClr val="4A86E8"/>
                </a:solidFill>
              </a:rPr>
              <a:t>Boost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536628"/>
            <a:ext cx="8520600" cy="30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Opt1</a:t>
            </a:r>
            <a:endParaRPr sz="1800" dirty="0"/>
          </a:p>
          <a:p>
            <a:pPr marL="425450" lvl="0" indent="-285750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Download latest version from </a:t>
            </a:r>
            <a:r>
              <a:rPr lang="en-GB" sz="1400" u="sng" dirty="0">
                <a:solidFill>
                  <a:srgbClr val="0366D6"/>
                </a:solidFill>
                <a:highlight>
                  <a:srgbClr val="FFFFFF"/>
                </a:highlight>
                <a:hlinkClick r:id="rId4"/>
              </a:rPr>
              <a:t>http://www.boost.org/users/download/</a:t>
            </a:r>
            <a:endParaRPr sz="1400" dirty="0"/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Decompress in a folder of your choice (</a:t>
            </a:r>
            <a:r>
              <a:rPr lang="en-GB" sz="1400" dirty="0" err="1"/>
              <a:t>Ej</a:t>
            </a:r>
            <a:r>
              <a:rPr lang="en-GB" sz="1400" dirty="0"/>
              <a:t>: </a:t>
            </a:r>
            <a:r>
              <a:rPr lang="en-GB" sz="1400" b="1" dirty="0">
                <a:latin typeface="Consolas" panose="020B0609020204030204" pitchFamily="49" charset="0"/>
              </a:rPr>
              <a:t>$HOME/Boost</a:t>
            </a:r>
            <a:r>
              <a:rPr lang="en-GB" sz="1400" dirty="0" smtClean="0"/>
              <a:t>)</a:t>
            </a:r>
            <a:endParaRPr lang="en-GB" sz="1400" dirty="0"/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/>
              <a:t>Opt2*</a:t>
            </a:r>
            <a:endParaRPr sz="1800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11700" y="3344904"/>
            <a:ext cx="8048529" cy="763500"/>
          </a:xfrm>
          <a:prstGeom prst="roundRect">
            <a:avLst>
              <a:gd name="adj" fmla="val 12298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$</a:t>
            </a:r>
            <a:r>
              <a:rPr lang="en-GB" dirty="0" smtClean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sudo</a:t>
            </a:r>
            <a:r>
              <a:rPr lang="en-GB" dirty="0">
                <a:solidFill>
                  <a:srgbClr val="FFFFFF"/>
                </a:solidFill>
              </a:rPr>
              <a:t> apt-get install </a:t>
            </a:r>
            <a:r>
              <a:rPr lang="en-GB" dirty="0" err="1">
                <a:solidFill>
                  <a:srgbClr val="FFFFFF"/>
                </a:solidFill>
              </a:rPr>
              <a:t>libboost</a:t>
            </a:r>
            <a:r>
              <a:rPr lang="en-GB" dirty="0">
                <a:solidFill>
                  <a:srgbClr val="FFFFFF"/>
                </a:solidFill>
              </a:rPr>
              <a:t>-dev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65980" y="4074327"/>
            <a:ext cx="53094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* Tested on Ubuntu 16.04 &amp; 18.04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7758" y="3180383"/>
            <a:ext cx="524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62"/>
          <p:cNvSpPr txBox="1">
            <a:spLocks/>
          </p:cNvSpPr>
          <p:nvPr/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Linux </a:t>
            </a:r>
            <a:r>
              <a:rPr lang="en-GB" b="1" dirty="0">
                <a:solidFill>
                  <a:srgbClr val="4A86E8"/>
                </a:solidFill>
              </a:rPr>
              <a:t>Configuration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Configure Kratos</a:t>
            </a:r>
            <a:endParaRPr sz="1800" dirty="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Navigate to </a:t>
            </a:r>
            <a:r>
              <a:rPr lang="en-GB" sz="1400" b="1" dirty="0">
                <a:latin typeface="Consolas" panose="020B0609020204030204" pitchFamily="49" charset="0"/>
              </a:rPr>
              <a:t>$HOME/</a:t>
            </a:r>
            <a:r>
              <a:rPr lang="en-GB" sz="1400" b="1" dirty="0" err="1">
                <a:latin typeface="Consolas" panose="020B0609020204030204" pitchFamily="49" charset="0"/>
              </a:rPr>
              <a:t>kratos</a:t>
            </a:r>
            <a:r>
              <a:rPr lang="en-GB" sz="1400" b="1" dirty="0">
                <a:latin typeface="Consolas" panose="020B0609020204030204" pitchFamily="49" charset="0"/>
              </a:rPr>
              <a:t>/</a:t>
            </a:r>
            <a:r>
              <a:rPr lang="en-GB" sz="1400" b="1" dirty="0" err="1">
                <a:latin typeface="Consolas" panose="020B0609020204030204" pitchFamily="49" charset="0"/>
              </a:rPr>
              <a:t>cmake_build</a:t>
            </a:r>
            <a:endParaRPr sz="1400" b="1" dirty="0">
              <a:latin typeface="Consolas" panose="020B0609020204030204" pitchFamily="49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Copy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example_configure.sh.do_not_touch</a:t>
            </a:r>
            <a:r>
              <a:rPr lang="en-GB" sz="1400" dirty="0"/>
              <a:t> to </a:t>
            </a:r>
            <a:r>
              <a:rPr lang="en-GB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configure.sh</a:t>
            </a:r>
            <a:endParaRPr sz="1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/>
              <a:t>If you used </a:t>
            </a:r>
            <a:r>
              <a:rPr lang="en-GB" sz="1400" b="1" dirty="0"/>
              <a:t>Opt1</a:t>
            </a:r>
            <a:r>
              <a:rPr lang="en-GB" sz="1400" dirty="0"/>
              <a:t> for boost you will need to change -DBOOST_ROOT</a:t>
            </a:r>
            <a:r>
              <a:rPr lang="en-GB" sz="1400" dirty="0" smtClean="0"/>
              <a:t>: (Otherwise delete it)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Don’t forget the \ at the end of the line!</a:t>
            </a:r>
            <a:endParaRPr sz="1400" dirty="0"/>
          </a:p>
          <a:p>
            <a:pPr marL="0" marR="152400" lvl="0" indent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marR="152400" lvl="0" indent="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00" name="Shape 100"/>
          <p:cNvSpPr/>
          <p:nvPr/>
        </p:nvSpPr>
        <p:spPr>
          <a:xfrm>
            <a:off x="311700" y="2998565"/>
            <a:ext cx="8048529" cy="2183036"/>
          </a:xfrm>
          <a:prstGeom prst="roundRect">
            <a:avLst>
              <a:gd name="adj" fmla="val 57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chemeClr val="bg1"/>
                </a:solidFill>
              </a:rPr>
              <a:t>c</a:t>
            </a:r>
            <a:r>
              <a:rPr lang="en-GB" dirty="0" err="1" smtClean="0">
                <a:solidFill>
                  <a:schemeClr val="bg1"/>
                </a:solidFill>
              </a:rPr>
              <a:t>make</a:t>
            </a:r>
            <a:r>
              <a:rPr lang="en-GB" dirty="0" smtClean="0">
                <a:solidFill>
                  <a:schemeClr val="bg1"/>
                </a:solidFill>
              </a:rPr>
              <a:t> .. </a:t>
            </a:r>
            <a:r>
              <a:rPr lang="en-GB" dirty="0" smtClean="0">
                <a:solidFill>
                  <a:srgbClr val="4A86E8"/>
                </a:solidFill>
              </a:rPr>
              <a:t>					</a:t>
            </a:r>
            <a:r>
              <a:rPr lang="en-GB" dirty="0" smtClean="0">
                <a:solidFill>
                  <a:schemeClr val="bg1"/>
                </a:solidFill>
              </a:rPr>
              <a:t>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0070C0"/>
                </a:solidFill>
              </a:rPr>
              <a:t>-</a:t>
            </a:r>
            <a:r>
              <a:rPr lang="en-GB" dirty="0">
                <a:solidFill>
                  <a:srgbClr val="4A86E8"/>
                </a:solidFill>
              </a:rPr>
              <a:t>DCMAKE_C_C</a:t>
            </a:r>
            <a:r>
              <a:rPr lang="en-GB" dirty="0">
                <a:solidFill>
                  <a:srgbClr val="497AC9"/>
                </a:solidFill>
              </a:rPr>
              <a:t>OMPILE</a:t>
            </a:r>
            <a:r>
              <a:rPr lang="en-GB" dirty="0">
                <a:solidFill>
                  <a:srgbClr val="4A86E8"/>
                </a:solidFill>
              </a:rPr>
              <a:t>R</a:t>
            </a:r>
            <a:r>
              <a:rPr lang="en-GB" dirty="0">
                <a:solidFill>
                  <a:srgbClr val="C55BD7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/bin/</a:t>
            </a:r>
            <a:r>
              <a:rPr lang="en-GB" dirty="0" err="1" smtClean="0">
                <a:solidFill>
                  <a:schemeClr val="bg1"/>
                </a:solidFill>
              </a:rPr>
              <a:t>gcc</a:t>
            </a:r>
            <a:r>
              <a:rPr lang="en-GB" dirty="0" smtClean="0">
                <a:solidFill>
                  <a:schemeClr val="bg1"/>
                </a:solidFill>
              </a:rPr>
              <a:t> 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-DCMAKE_CXX_COMPILER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usr</a:t>
            </a:r>
            <a:r>
              <a:rPr lang="en-GB" dirty="0" smtClean="0">
                <a:solidFill>
                  <a:schemeClr val="bg1"/>
                </a:solidFill>
              </a:rPr>
              <a:t>/bin/g++ 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-</a:t>
            </a:r>
            <a:r>
              <a:rPr lang="en-GB" dirty="0">
                <a:solidFill>
                  <a:srgbClr val="4A86E8"/>
                </a:solidFill>
              </a:rPr>
              <a:t>DBOOST_ROOT</a:t>
            </a:r>
            <a:r>
              <a:rPr lang="en-GB" dirty="0">
                <a:solidFill>
                  <a:srgbClr val="C55BD7"/>
                </a:solidFill>
              </a:rPr>
              <a:t>=</a:t>
            </a:r>
            <a:r>
              <a:rPr lang="en-GB" dirty="0">
                <a:solidFill>
                  <a:srgbClr val="FFFFFF"/>
                </a:solidFill>
              </a:rPr>
              <a:t>$HOME/Boost </a:t>
            </a:r>
            <a:r>
              <a:rPr lang="en-GB" dirty="0" smtClean="0">
                <a:solidFill>
                  <a:srgbClr val="FFFFFF"/>
                </a:solidFill>
              </a:rPr>
              <a:t>	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-DPYTHON_EXECUTABLE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/</a:t>
            </a:r>
            <a:r>
              <a:rPr lang="en-GB" dirty="0" err="1" smtClean="0">
                <a:solidFill>
                  <a:srgbClr val="FFFFFF"/>
                </a:solidFill>
              </a:rPr>
              <a:t>usr</a:t>
            </a:r>
            <a:r>
              <a:rPr lang="en-GB" dirty="0" smtClean="0">
                <a:solidFill>
                  <a:srgbClr val="FFFFFF"/>
                </a:solidFill>
              </a:rPr>
              <a:t>/bin/python3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-DCMAKE_BUILD_TYPE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chemeClr val="bg1"/>
                </a:solidFill>
              </a:rPr>
              <a:t>Release</a:t>
            </a:r>
            <a:r>
              <a:rPr lang="en-GB" dirty="0" smtClean="0">
                <a:solidFill>
                  <a:srgbClr val="FFFFFF"/>
                </a:solidFill>
              </a:rPr>
              <a:t>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4A86E8"/>
                </a:solidFill>
              </a:rPr>
              <a:t>-DMESHING_APPLICATION</a:t>
            </a:r>
            <a:r>
              <a:rPr lang="en-GB" dirty="0" smtClean="0">
                <a:solidFill>
                  <a:srgbClr val="C55BD7"/>
                </a:solidFill>
              </a:rPr>
              <a:t>=</a:t>
            </a:r>
            <a:r>
              <a:rPr lang="en-GB" dirty="0" smtClean="0">
                <a:solidFill>
                  <a:srgbClr val="FFFFFF"/>
                </a:solidFill>
              </a:rPr>
              <a:t>ON			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# More options …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331" y="2862336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14609" y="3030579"/>
            <a:ext cx="12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onfigure.sh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3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Linux </a:t>
            </a:r>
            <a:r>
              <a:rPr lang="en-GB" b="1" dirty="0" smtClean="0">
                <a:solidFill>
                  <a:srgbClr val="4A86E8"/>
                </a:solidFill>
              </a:rPr>
              <a:t>Compilation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/>
              <a:t>Compile </a:t>
            </a:r>
            <a:r>
              <a:rPr lang="en-GB" sz="1800" dirty="0"/>
              <a:t>Kratos</a:t>
            </a:r>
            <a:endParaRPr sz="1800" dirty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Run </a:t>
            </a:r>
            <a:r>
              <a:rPr lang="en-GB" sz="1400" dirty="0"/>
              <a:t>the </a:t>
            </a:r>
            <a:r>
              <a:rPr lang="en-GB" sz="1400" dirty="0" smtClean="0"/>
              <a:t>file and wait for the compilation to end</a:t>
            </a:r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This may take some time…</a:t>
            </a:r>
            <a:endParaRPr lang="en-GB" sz="1400" dirty="0"/>
          </a:p>
        </p:txBody>
      </p:sp>
      <p:sp>
        <p:nvSpPr>
          <p:cNvPr id="101" name="Shape 101"/>
          <p:cNvSpPr/>
          <p:nvPr/>
        </p:nvSpPr>
        <p:spPr>
          <a:xfrm>
            <a:off x="311700" y="2452941"/>
            <a:ext cx="8048529" cy="876300"/>
          </a:xfrm>
          <a:prstGeom prst="roundRect">
            <a:avLst>
              <a:gd name="adj" fmla="val 12298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cd $HOME/Kratos/</a:t>
            </a:r>
            <a:r>
              <a:rPr lang="en-GB" dirty="0" err="1">
                <a:solidFill>
                  <a:srgbClr val="FFFFFF"/>
                </a:solidFill>
              </a:rPr>
              <a:t>cmake_build</a:t>
            </a:r>
            <a:endParaRPr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sh</a:t>
            </a:r>
            <a:r>
              <a:rPr lang="en-GB" dirty="0">
                <a:solidFill>
                  <a:srgbClr val="FFFFFF"/>
                </a:solidFill>
              </a:rPr>
              <a:t> ./configure.sh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31" y="2273810"/>
            <a:ext cx="524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8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Linux </a:t>
            </a:r>
            <a:r>
              <a:rPr lang="en-GB" b="1" dirty="0" smtClean="0">
                <a:solidFill>
                  <a:srgbClr val="4A86E8"/>
                </a:solidFill>
              </a:rPr>
              <a:t>Final</a:t>
            </a:r>
            <a:r>
              <a:rPr lang="en-GB" b="1" dirty="0" smtClean="0">
                <a:solidFill>
                  <a:srgbClr val="4A86E8"/>
                </a:solidFill>
              </a:rPr>
              <a:t> Steps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Add Kratos to your environment</a:t>
            </a:r>
            <a:endParaRPr sz="1800" dirty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You must tell your system where Kratos is located</a:t>
            </a:r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457200" marR="152400" lvl="0" indent="-3175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400" dirty="0" smtClean="0"/>
              <a:t>You can also modify the file </a:t>
            </a:r>
            <a:r>
              <a:rPr lang="en-GB" sz="1400" b="1" dirty="0" smtClean="0">
                <a:latin typeface="Consolas" panose="020B0609020204030204" pitchFamily="49" charset="0"/>
              </a:rPr>
              <a:t>$HOME/.</a:t>
            </a:r>
            <a:r>
              <a:rPr lang="en-GB" sz="1400" b="1" dirty="0" err="1" smtClean="0">
                <a:latin typeface="Consolas" panose="020B0609020204030204" pitchFamily="49" charset="0"/>
              </a:rPr>
              <a:t>bashrc</a:t>
            </a:r>
            <a:r>
              <a:rPr lang="en-GB" sz="1400" dirty="0" smtClean="0"/>
              <a:t> manually if you want.</a:t>
            </a:r>
            <a:endParaRPr sz="1400" dirty="0"/>
          </a:p>
        </p:txBody>
      </p:sp>
      <p:sp>
        <p:nvSpPr>
          <p:cNvPr id="101" name="Shape 101"/>
          <p:cNvSpPr/>
          <p:nvPr/>
        </p:nvSpPr>
        <p:spPr>
          <a:xfrm>
            <a:off x="311700" y="2452941"/>
            <a:ext cx="8048529" cy="876300"/>
          </a:xfrm>
          <a:prstGeom prst="roundRect">
            <a:avLst>
              <a:gd name="adj" fmla="val 12298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echo “LD_LIBRARY_PATH=$LD_LIBRARY_PATH:$HOME/Kratos/libs” &gt;&gt; $HOME/.</a:t>
            </a:r>
            <a:r>
              <a:rPr lang="en-US" dirty="0" err="1" smtClean="0">
                <a:solidFill>
                  <a:srgbClr val="FFFFFF"/>
                </a:solidFill>
              </a:rPr>
              <a:t>bashrc</a:t>
            </a:r>
            <a:endParaRPr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A86E8"/>
                </a:solidFill>
              </a:rPr>
              <a:t>$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smtClean="0">
                <a:solidFill>
                  <a:srgbClr val="FFFFFF"/>
                </a:solidFill>
              </a:rPr>
              <a:t>echo “PYTHONPATH=$PYTHONPATH:$HOME/Kratos” &gt;&gt; $HOME/.</a:t>
            </a:r>
            <a:r>
              <a:rPr lang="en-GB" dirty="0" err="1" smtClean="0">
                <a:solidFill>
                  <a:srgbClr val="FFFFFF"/>
                </a:solidFill>
              </a:rPr>
              <a:t>bashrc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31" y="2273810"/>
            <a:ext cx="524700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62"/>
          <p:cNvSpPr txBox="1">
            <a:spLocks noGrp="1"/>
          </p:cNvSpPr>
          <p:nvPr>
            <p:ph type="sldNum" idx="12"/>
          </p:nvPr>
        </p:nvSpPr>
        <p:spPr>
          <a:xfrm>
            <a:off x="311700" y="60918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9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86050" y="620029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Kratos Workshop - </a:t>
            </a:r>
            <a:r>
              <a:rPr lang="en-GB" sz="1400" dirty="0" smtClean="0"/>
              <a:t>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7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759</Words>
  <Application>Microsoft Office PowerPoint</Application>
  <PresentationFormat>On-screen Show (4:3)</PresentationFormat>
  <Paragraphs>290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Wingdings</vt:lpstr>
      <vt:lpstr>Diseño predeterminado</vt:lpstr>
      <vt:lpstr>PowerPoint Presentation</vt:lpstr>
      <vt:lpstr>Index</vt:lpstr>
      <vt:lpstr>What’s New</vt:lpstr>
      <vt:lpstr>Linux</vt:lpstr>
      <vt:lpstr>Linux Introduction</vt:lpstr>
      <vt:lpstr>Linux Boost</vt:lpstr>
      <vt:lpstr>Linux Configuration</vt:lpstr>
      <vt:lpstr>Linux Compilation</vt:lpstr>
      <vt:lpstr>Linux Final Steps</vt:lpstr>
      <vt:lpstr>Windows</vt:lpstr>
      <vt:lpstr>PowerPoint Presentation</vt:lpstr>
      <vt:lpstr>PowerPoint Presentation</vt:lpstr>
      <vt:lpstr>Windows 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Thx!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Kratos Install Party</dc:title>
  <dc:creator>carlos roig pina</dc:creator>
  <cp:lastModifiedBy>roigcarlo</cp:lastModifiedBy>
  <cp:revision>23</cp:revision>
  <dcterms:modified xsi:type="dcterms:W3CDTF">2018-05-24T15:05:54Z</dcterms:modified>
</cp:coreProperties>
</file>