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29" r:id="rId9"/>
    <p:sldId id="302" r:id="rId10"/>
    <p:sldId id="330" r:id="rId11"/>
    <p:sldId id="331" r:id="rId12"/>
    <p:sldId id="319" r:id="rId13"/>
    <p:sldId id="332" r:id="rId14"/>
    <p:sldId id="304" r:id="rId15"/>
    <p:sldId id="333" r:id="rId16"/>
    <p:sldId id="322" r:id="rId17"/>
    <p:sldId id="323" r:id="rId18"/>
    <p:sldId id="324" r:id="rId19"/>
    <p:sldId id="325" r:id="rId20"/>
    <p:sldId id="347" r:id="rId21"/>
    <p:sldId id="306" r:id="rId22"/>
    <p:sldId id="307" r:id="rId23"/>
    <p:sldId id="334" r:id="rId24"/>
    <p:sldId id="308" r:id="rId25"/>
    <p:sldId id="309" r:id="rId26"/>
    <p:sldId id="310" r:id="rId27"/>
    <p:sldId id="311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3" r:id="rId36"/>
    <p:sldId id="344" r:id="rId37"/>
    <p:sldId id="295" r:id="rId3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323" autoAdjust="0"/>
  </p:normalViewPr>
  <p:slideViewPr>
    <p:cSldViewPr>
      <p:cViewPr varScale="1">
        <p:scale>
          <a:sx n="99" d="100"/>
          <a:sy n="99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55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image" Target="../media/image9.emf"/><Relationship Id="rId4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6F677-71D4-450D-A879-49B00D81BA3D}" type="datetimeFigureOut">
              <a:rPr lang="es-ES" smtClean="0"/>
              <a:t>08/06/2018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08546-E88C-4E91-A947-D48DC62C0A9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97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As</a:t>
            </a:r>
            <a:r>
              <a:rPr lang="en-US" baseline="0" noProof="0" dirty="0"/>
              <a:t> I removed the previous slide, mention that </a:t>
            </a:r>
            <a:r>
              <a:rPr lang="en-US" baseline="0" noProof="0" dirty="0" err="1"/>
              <a:t>Kratos</a:t>
            </a:r>
            <a:r>
              <a:rPr lang="en-US" baseline="0" noProof="0" dirty="0"/>
              <a:t> is a framework for the solution of finite element problems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08546-E88C-4E91-A947-D48DC62C0A9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60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holds</a:t>
            </a:r>
            <a:r>
              <a:rPr lang="es-ES" baseline="0" dirty="0"/>
              <a:t> </a:t>
            </a:r>
            <a:r>
              <a:rPr lang="es-ES" baseline="0" dirty="0" err="1"/>
              <a:t>its</a:t>
            </a:r>
            <a:r>
              <a:rPr lang="es-ES" baseline="0" dirty="0"/>
              <a:t> </a:t>
            </a:r>
            <a:r>
              <a:rPr lang="es-ES" baseline="0" dirty="0" err="1"/>
              <a:t>own</a:t>
            </a:r>
            <a:r>
              <a:rPr lang="es-ES" baseline="0" dirty="0"/>
              <a:t> data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08546-E88C-4E91-A947-D48DC62C0A9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1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important point here</a:t>
            </a:r>
            <a:r>
              <a:rPr lang="en-US" baseline="0" noProof="0" dirty="0"/>
              <a:t> is the last two bullet points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08546-E88C-4E91-A947-D48DC62C0A9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7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 define variables:</a:t>
            </a:r>
            <a:r>
              <a:rPr lang="en-US" baseline="0" noProof="0" dirty="0"/>
              <a:t> Associate a name with a type (vector, scalar, matrix)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08546-E88C-4E91-A947-D48DC62C0A9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61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Elements and conditions concentrate</a:t>
            </a:r>
            <a:r>
              <a:rPr lang="en-US" baseline="0" noProof="0" dirty="0"/>
              <a:t> most of the physics of the problem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08546-E88C-4E91-A947-D48DC62C0A9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53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Elemental and </a:t>
            </a:r>
            <a:r>
              <a:rPr lang="es-ES" dirty="0" err="1"/>
              <a:t>conditional</a:t>
            </a:r>
            <a:r>
              <a:rPr lang="es-ES" baseline="0" dirty="0"/>
              <a:t> data </a:t>
            </a:r>
            <a:r>
              <a:rPr lang="es-ES" dirty="0" err="1"/>
              <a:t>is</a:t>
            </a:r>
            <a:r>
              <a:rPr lang="es-ES" baseline="0" dirty="0"/>
              <a:t> Non-</a:t>
            </a:r>
            <a:r>
              <a:rPr lang="es-ES" baseline="0" dirty="0" err="1"/>
              <a:t>historical</a:t>
            </a:r>
            <a:r>
              <a:rPr lang="es-ES" baseline="0" dirty="0"/>
              <a:t> </a:t>
            </a:r>
            <a:r>
              <a:rPr lang="es-ES" baseline="0" dirty="0" err="1"/>
              <a:t>only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08546-E88C-4E91-A947-D48DC62C0A9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43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40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274638"/>
            <a:ext cx="2017713" cy="58801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05500" cy="58801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04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ítulo, texto y clip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395605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medios"/>
          <p:cNvSpPr>
            <a:spLocks noGrp="1"/>
          </p:cNvSpPr>
          <p:nvPr>
            <p:ph type="media" sz="half" idx="2"/>
          </p:nvPr>
        </p:nvSpPr>
        <p:spPr>
          <a:xfrm>
            <a:off x="4576763" y="1628775"/>
            <a:ext cx="3956050" cy="4525963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86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395605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6763" y="1628775"/>
            <a:ext cx="395605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40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4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2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3956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6763" y="1628775"/>
            <a:ext cx="3956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2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25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42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9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90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krato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075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0645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05563"/>
            <a:ext cx="4391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atosMultiphysics/Krat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image" Target="../media/image7.png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GENERAL VIEW OF KRATOS MULTIPHYSICS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introduction to design philosophy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Data Structure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Nodes and Variables</a:t>
            </a:r>
          </a:p>
        </p:txBody>
      </p:sp>
      <p:sp>
        <p:nvSpPr>
          <p:cNvPr id="9219" name="4 Marcador de contenido"/>
          <p:cNvSpPr>
            <a:spLocks noGrp="1"/>
          </p:cNvSpPr>
          <p:nvPr>
            <p:ph idx="1"/>
          </p:nvPr>
        </p:nvSpPr>
        <p:spPr>
          <a:xfrm>
            <a:off x="468313" y="3681678"/>
            <a:ext cx="8064500" cy="24730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300" b="1" dirty="0"/>
              <a:t>The node class manages the information related to a single point of the mesh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 unique identifier for the node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chemeClr val="accent2"/>
                </a:solidFill>
              </a:rPr>
              <a:t>Coordinates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Position in space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chemeClr val="accent2"/>
                </a:solidFill>
              </a:rPr>
              <a:t>Nodal Data</a:t>
            </a:r>
            <a:r>
              <a:rPr lang="en-US" dirty="0"/>
              <a:t> Problem-related values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16016" y="2158701"/>
            <a:ext cx="1728192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ID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Coordinates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Nodal Data</a:t>
            </a:r>
          </a:p>
        </p:txBody>
      </p:sp>
      <p:sp>
        <p:nvSpPr>
          <p:cNvPr id="4" name="3 Rectángulo redondeado"/>
          <p:cNvSpPr/>
          <p:nvPr/>
        </p:nvSpPr>
        <p:spPr bwMode="auto">
          <a:xfrm>
            <a:off x="4499992" y="1797941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Node</a:t>
            </a:r>
          </a:p>
        </p:txBody>
      </p:sp>
      <p:sp>
        <p:nvSpPr>
          <p:cNvPr id="3" name="2 Elipse"/>
          <p:cNvSpPr/>
          <p:nvPr/>
        </p:nvSpPr>
        <p:spPr bwMode="auto">
          <a:xfrm>
            <a:off x="2051720" y="2271000"/>
            <a:ext cx="216024" cy="216024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87860" y="252277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itchFamily="49" charset="0"/>
                <a:cs typeface="Courier New" pitchFamily="49" charset="0"/>
              </a:rPr>
              <a:t>157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783018" y="1522683"/>
            <a:ext cx="134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itchFamily="49" charset="0"/>
                <a:cs typeface="Courier New" pitchFamily="49" charset="0"/>
              </a:rPr>
              <a:t>X = 5.2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Y = 0.5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Z = 2.0</a:t>
            </a:r>
          </a:p>
        </p:txBody>
      </p:sp>
      <p:cxnSp>
        <p:nvCxnSpPr>
          <p:cNvPr id="7" name="6 Conector angular"/>
          <p:cNvCxnSpPr>
            <a:endCxn id="3" idx="4"/>
          </p:cNvCxnSpPr>
          <p:nvPr/>
        </p:nvCxnSpPr>
        <p:spPr bwMode="auto">
          <a:xfrm flipV="1">
            <a:off x="1412528" y="2487024"/>
            <a:ext cx="747204" cy="380174"/>
          </a:xfrm>
          <a:prstGeom prst="bentConnector2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10 Conector angular"/>
          <p:cNvCxnSpPr>
            <a:endCxn id="3" idx="6"/>
          </p:cNvCxnSpPr>
          <p:nvPr/>
        </p:nvCxnSpPr>
        <p:spPr bwMode="auto">
          <a:xfrm rot="5400000">
            <a:off x="2112473" y="1744955"/>
            <a:ext cx="789328" cy="478786"/>
          </a:xfrm>
          <a:prstGeom prst="bentConnector2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15 CuadroTexto"/>
          <p:cNvSpPr txBox="1"/>
          <p:nvPr/>
        </p:nvSpPr>
        <p:spPr>
          <a:xfrm>
            <a:off x="827584" y="1772816"/>
            <a:ext cx="14401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600" dirty="0"/>
              <a:t>The Node:</a:t>
            </a:r>
          </a:p>
        </p:txBody>
      </p:sp>
    </p:spTree>
    <p:extLst>
      <p:ext uri="{BB962C8B-B14F-4D97-AF65-F5344CB8AC3E}">
        <p14:creationId xmlns:p14="http://schemas.microsoft.com/office/powerpoint/2010/main" val="15548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2" grpId="0" animBg="1"/>
      <p:bldP spid="4" grpId="0" animBg="1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Data Structure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Nodes and Variables</a:t>
            </a:r>
          </a:p>
        </p:txBody>
      </p:sp>
      <p:sp>
        <p:nvSpPr>
          <p:cNvPr id="9219" name="4 Marcador de contenido"/>
          <p:cNvSpPr>
            <a:spLocks noGrp="1"/>
          </p:cNvSpPr>
          <p:nvPr>
            <p:ph idx="1"/>
          </p:nvPr>
        </p:nvSpPr>
        <p:spPr>
          <a:xfrm>
            <a:off x="468313" y="3681678"/>
            <a:ext cx="8064500" cy="247306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300" b="1" dirty="0"/>
              <a:t>All data is stored in </a:t>
            </a:r>
            <a:r>
              <a:rPr lang="en-US" sz="3300" b="1" dirty="0">
                <a:solidFill>
                  <a:schemeClr val="accent2"/>
                </a:solidFill>
              </a:rPr>
              <a:t>Variable-Value</a:t>
            </a:r>
            <a:r>
              <a:rPr lang="en-US" sz="3300" b="1" dirty="0"/>
              <a:t> pairs</a:t>
            </a:r>
          </a:p>
          <a:p>
            <a:pPr lvl="1" eaLnBrk="1" hangingPunct="1">
              <a:defRPr/>
            </a:pPr>
            <a:r>
              <a:rPr lang="en-US" dirty="0"/>
              <a:t>Variables are denoted by an uppercase label. </a:t>
            </a:r>
          </a:p>
          <a:p>
            <a:pPr lvl="1" eaLnBrk="1" hangingPunct="1">
              <a:defRPr/>
            </a:pPr>
            <a:r>
              <a:rPr lang="en-US" dirty="0" err="1"/>
              <a:t>Kratos</a:t>
            </a:r>
            <a:r>
              <a:rPr lang="en-US" dirty="0"/>
              <a:t> defines some variables by itself.</a:t>
            </a:r>
          </a:p>
          <a:p>
            <a:pPr lvl="1" eaLnBrk="1" hangingPunct="1">
              <a:defRPr/>
            </a:pPr>
            <a:r>
              <a:rPr lang="en-US" dirty="0"/>
              <a:t>Applications can define their own variables.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16016" y="2158701"/>
            <a:ext cx="1728192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ID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Coordinates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Nodal Data</a:t>
            </a:r>
          </a:p>
        </p:txBody>
      </p:sp>
      <p:sp>
        <p:nvSpPr>
          <p:cNvPr id="4" name="3 Rectángulo redondeado"/>
          <p:cNvSpPr/>
          <p:nvPr/>
        </p:nvSpPr>
        <p:spPr bwMode="auto">
          <a:xfrm>
            <a:off x="4499992" y="1797941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Node</a:t>
            </a:r>
          </a:p>
        </p:txBody>
      </p:sp>
      <p:sp>
        <p:nvSpPr>
          <p:cNvPr id="3" name="2 Elipse"/>
          <p:cNvSpPr/>
          <p:nvPr/>
        </p:nvSpPr>
        <p:spPr bwMode="auto">
          <a:xfrm>
            <a:off x="2051720" y="2271000"/>
            <a:ext cx="216024" cy="216024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25404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itchFamily="49" charset="0"/>
                <a:cs typeface="Courier New" pitchFamily="49" charset="0"/>
              </a:rPr>
              <a:t>VELOCITY?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67544" y="29097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itchFamily="49" charset="0"/>
                <a:cs typeface="Courier New" pitchFamily="49" charset="0"/>
              </a:rPr>
              <a:t>PRESSURE?</a:t>
            </a:r>
          </a:p>
        </p:txBody>
      </p:sp>
      <p:sp>
        <p:nvSpPr>
          <p:cNvPr id="12" name="11 Llamada ovalada"/>
          <p:cNvSpPr/>
          <p:nvPr/>
        </p:nvSpPr>
        <p:spPr bwMode="auto">
          <a:xfrm>
            <a:off x="2627784" y="1628800"/>
            <a:ext cx="1008112" cy="911634"/>
          </a:xfrm>
          <a:prstGeom prst="wedgeEllipseCallout">
            <a:avLst>
              <a:gd name="adj1" fmla="val -62406"/>
              <a:gd name="adj2" fmla="val 318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 flipV="1">
            <a:off x="2827896" y="1813107"/>
            <a:ext cx="648072" cy="4578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059832" y="2090458"/>
            <a:ext cx="41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itchFamily="49" charset="0"/>
                <a:cs typeface="Courier New" pitchFamily="49" charset="0"/>
              </a:rPr>
              <a:t>u</a:t>
            </a:r>
          </a:p>
        </p:txBody>
      </p:sp>
      <p:sp>
        <p:nvSpPr>
          <p:cNvPr id="18" name="17 Llamada ovalada"/>
          <p:cNvSpPr/>
          <p:nvPr/>
        </p:nvSpPr>
        <p:spPr bwMode="auto">
          <a:xfrm>
            <a:off x="2347708" y="2725100"/>
            <a:ext cx="920192" cy="581788"/>
          </a:xfrm>
          <a:prstGeom prst="wedgeEllipseCallout">
            <a:avLst>
              <a:gd name="adj1" fmla="val -47586"/>
              <a:gd name="adj2" fmla="val -6478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457748" y="2852936"/>
            <a:ext cx="89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itchFamily="49" charset="0"/>
                <a:cs typeface="Courier New" pitchFamily="49" charset="0"/>
              </a:rPr>
              <a:t>12,5</a:t>
            </a:r>
          </a:p>
        </p:txBody>
      </p:sp>
    </p:spTree>
    <p:extLst>
      <p:ext uri="{BB962C8B-B14F-4D97-AF65-F5344CB8AC3E}">
        <p14:creationId xmlns:p14="http://schemas.microsoft.com/office/powerpoint/2010/main" val="41236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6" grpId="0"/>
      <p:bldP spid="13" grpId="0"/>
      <p:bldP spid="12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Nodal Data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600872" y="3189087"/>
            <a:ext cx="93462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s-ES" sz="2400" baseline="-25000" dirty="0">
                <a:latin typeface="Courier New" pitchFamily="49" charset="0"/>
                <a:cs typeface="Courier New" pitchFamily="49" charset="0"/>
              </a:rPr>
              <a:t>n-1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8313" y="3933056"/>
            <a:ext cx="8064500" cy="22216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dirty="0"/>
              <a:t>Historical database</a:t>
            </a:r>
          </a:p>
          <a:p>
            <a:pPr lvl="1">
              <a:defRPr/>
            </a:pPr>
            <a:r>
              <a:rPr lang="en-US" dirty="0"/>
              <a:t>Variables tied to the advancement in time.</a:t>
            </a:r>
          </a:p>
          <a:p>
            <a:pPr lvl="1">
              <a:defRPr/>
            </a:pPr>
            <a:r>
              <a:rPr lang="en-US" dirty="0"/>
              <a:t>Value stored for current time step, as well as previous steps.</a:t>
            </a:r>
          </a:p>
          <a:p>
            <a:pPr lvl="1">
              <a:defRPr/>
            </a:pPr>
            <a:r>
              <a:rPr lang="en-US" dirty="0"/>
              <a:t>Optimized.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600872" y="2727422"/>
            <a:ext cx="934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s-ES" sz="2400" baseline="-25000" dirty="0">
                <a:latin typeface="Courier New" pitchFamily="49" charset="0"/>
                <a:cs typeface="Courier New" pitchFamily="49" charset="0"/>
              </a:rPr>
              <a:t>n-1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535500" y="3189087"/>
            <a:ext cx="93462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s-ES" sz="2400" baseline="-25000" dirty="0" err="1">
                <a:latin typeface="Courier New" pitchFamily="49" charset="0"/>
                <a:cs typeface="Courier New" pitchFamily="49" charset="0"/>
              </a:rPr>
              <a:t>n</a:t>
            </a:r>
            <a:endParaRPr lang="es-ES" sz="2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535500" y="2727422"/>
            <a:ext cx="934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s-ES" sz="2400" baseline="-25000" dirty="0"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666244" y="3189087"/>
            <a:ext cx="93462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s-ES" sz="2400" baseline="-25000" dirty="0">
                <a:latin typeface="Courier New" pitchFamily="49" charset="0"/>
                <a:cs typeface="Courier New" pitchFamily="49" charset="0"/>
              </a:rPr>
              <a:t>n-2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666244" y="2727422"/>
            <a:ext cx="934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s-ES" sz="2400" baseline="-25000" dirty="0">
                <a:latin typeface="Courier New" pitchFamily="49" charset="0"/>
                <a:cs typeface="Courier New" pitchFamily="49" charset="0"/>
              </a:rPr>
              <a:t>n-2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436096" y="3189087"/>
            <a:ext cx="93462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s-ES" sz="2400" baseline="-25000" dirty="0">
                <a:latin typeface="Courier New" pitchFamily="49" charset="0"/>
                <a:cs typeface="Courier New" pitchFamily="49" charset="0"/>
              </a:rPr>
              <a:t>n+1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436096" y="2727422"/>
            <a:ext cx="934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s-ES" sz="2400" baseline="-25000" dirty="0">
                <a:latin typeface="Courier New" pitchFamily="49" charset="0"/>
                <a:cs typeface="Courier New" pitchFamily="49" charset="0"/>
              </a:rPr>
              <a:t>n+1</a:t>
            </a:r>
          </a:p>
        </p:txBody>
      </p:sp>
      <p:cxnSp>
        <p:nvCxnSpPr>
          <p:cNvPr id="21" name="20 Conector angular"/>
          <p:cNvCxnSpPr/>
          <p:nvPr/>
        </p:nvCxnSpPr>
        <p:spPr bwMode="auto">
          <a:xfrm flipV="1">
            <a:off x="2666244" y="2420888"/>
            <a:ext cx="2769852" cy="216024"/>
          </a:xfrm>
          <a:prstGeom prst="bentConnector3">
            <a:avLst>
              <a:gd name="adj1" fmla="val 100436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23 CuadroTexto"/>
          <p:cNvSpPr txBox="1"/>
          <p:nvPr/>
        </p:nvSpPr>
        <p:spPr>
          <a:xfrm>
            <a:off x="4642774" y="21824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Now</a:t>
            </a:r>
          </a:p>
        </p:txBody>
      </p:sp>
      <p:cxnSp>
        <p:nvCxnSpPr>
          <p:cNvPr id="26" name="25 Conector angular"/>
          <p:cNvCxnSpPr/>
          <p:nvPr/>
        </p:nvCxnSpPr>
        <p:spPr bwMode="auto">
          <a:xfrm flipV="1">
            <a:off x="3600872" y="2420888"/>
            <a:ext cx="2769852" cy="216024"/>
          </a:xfrm>
          <a:prstGeom prst="bentConnector3">
            <a:avLst>
              <a:gd name="adj1" fmla="val 100436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26 CuadroTexto"/>
          <p:cNvSpPr txBox="1"/>
          <p:nvPr/>
        </p:nvSpPr>
        <p:spPr>
          <a:xfrm>
            <a:off x="5577402" y="21824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Now</a:t>
            </a:r>
          </a:p>
        </p:txBody>
      </p:sp>
      <p:cxnSp>
        <p:nvCxnSpPr>
          <p:cNvPr id="29" name="28 Conector recto"/>
          <p:cNvCxnSpPr/>
          <p:nvPr/>
        </p:nvCxnSpPr>
        <p:spPr bwMode="auto">
          <a:xfrm flipH="1">
            <a:off x="1691680" y="2727422"/>
            <a:ext cx="55446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32 Conector recto"/>
          <p:cNvCxnSpPr/>
          <p:nvPr/>
        </p:nvCxnSpPr>
        <p:spPr bwMode="auto">
          <a:xfrm flipH="1">
            <a:off x="1691680" y="3189087"/>
            <a:ext cx="55446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Nodal Data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dirty="0"/>
              <a:t>Non-historical database</a:t>
            </a:r>
          </a:p>
          <a:p>
            <a:pPr lvl="1">
              <a:defRPr/>
            </a:pPr>
            <a:r>
              <a:rPr lang="en-US" dirty="0"/>
              <a:t>Single value stored at all times.</a:t>
            </a:r>
          </a:p>
          <a:p>
            <a:pPr lvl="1">
              <a:defRPr/>
            </a:pPr>
            <a:r>
              <a:rPr lang="en-US" dirty="0"/>
              <a:t>Not tied to time iteration.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dirty="0"/>
              <a:t>Degree of freedom / </a:t>
            </a:r>
            <a:r>
              <a:rPr lang="en-US" b="1" dirty="0" err="1"/>
              <a:t>Dof</a:t>
            </a:r>
            <a:endParaRPr lang="en-US" b="1" dirty="0"/>
          </a:p>
          <a:p>
            <a:pPr lvl="1">
              <a:defRPr/>
            </a:pPr>
            <a:r>
              <a:rPr lang="en-US" dirty="0"/>
              <a:t>Tracks the problem unknowns.</a:t>
            </a:r>
          </a:p>
          <a:p>
            <a:pPr lvl="1">
              <a:defRPr/>
            </a:pPr>
            <a:r>
              <a:rPr lang="en-US" dirty="0"/>
              <a:t>Position in global system.</a:t>
            </a:r>
          </a:p>
          <a:p>
            <a:pPr lvl="1">
              <a:defRPr/>
            </a:pPr>
            <a:r>
              <a:rPr lang="en-US" dirty="0"/>
              <a:t>Fixity status: </a:t>
            </a:r>
            <a:r>
              <a:rPr lang="en-US" dirty="0">
                <a:solidFill>
                  <a:schemeClr val="accent2"/>
                </a:solidFill>
              </a:rPr>
              <a:t>Free</a:t>
            </a:r>
            <a:r>
              <a:rPr lang="en-US" dirty="0"/>
              <a:t> (unknown) or </a:t>
            </a:r>
            <a:r>
              <a:rPr lang="en-US" dirty="0">
                <a:solidFill>
                  <a:schemeClr val="accent2"/>
                </a:solidFill>
              </a:rPr>
              <a:t>Fixed</a:t>
            </a:r>
            <a:r>
              <a:rPr lang="en-US" dirty="0"/>
              <a:t> (boundary condition).</a:t>
            </a:r>
          </a:p>
        </p:txBody>
      </p:sp>
    </p:spTree>
    <p:extLst>
      <p:ext uri="{BB962C8B-B14F-4D97-AF65-F5344CB8AC3E}">
        <p14:creationId xmlns:p14="http://schemas.microsoft.com/office/powerpoint/2010/main" val="22933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Data Structure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Elements and Conditions</a:t>
            </a: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000" b="1" dirty="0"/>
              <a:t>Hold the information for a single finite element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000" b="1" dirty="0"/>
              <a:t>Conditions represent element faces</a:t>
            </a:r>
          </a:p>
          <a:p>
            <a:pPr lvl="1" eaLnBrk="1" hangingPunct="1">
              <a:defRPr/>
            </a:pPr>
            <a:r>
              <a:rPr lang="en-US" dirty="0"/>
              <a:t>Used to implement boundary conditions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000" b="1" dirty="0"/>
              <a:t>Calculate local contributions to system</a:t>
            </a:r>
          </a:p>
          <a:p>
            <a:pPr lvl="1" eaLnBrk="1" hangingPunct="1">
              <a:defRPr/>
            </a:pPr>
            <a:r>
              <a:rPr lang="en-US" dirty="0"/>
              <a:t>Mass Matrix</a:t>
            </a:r>
          </a:p>
          <a:p>
            <a:pPr lvl="1" eaLnBrk="1" hangingPunct="1">
              <a:defRPr/>
            </a:pPr>
            <a:r>
              <a:rPr lang="en-US" dirty="0"/>
              <a:t>Damping </a:t>
            </a:r>
          </a:p>
          <a:p>
            <a:pPr lvl="1" eaLnBrk="1" hangingPunct="1">
              <a:defRPr/>
            </a:pPr>
            <a:r>
              <a:rPr lang="en-US" dirty="0"/>
              <a:t>Stiffness</a:t>
            </a:r>
          </a:p>
          <a:p>
            <a:pPr lvl="1" eaLnBrk="1" hangingPunct="1">
              <a:defRPr/>
            </a:pPr>
            <a:r>
              <a:rPr lang="en-US" dirty="0"/>
              <a:t>Right hand side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Data Structure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Elements and Conditions</a:t>
            </a:r>
          </a:p>
        </p:txBody>
      </p:sp>
      <p:sp>
        <p:nvSpPr>
          <p:cNvPr id="3" name="2 Triángulo isósceles"/>
          <p:cNvSpPr/>
          <p:nvPr/>
        </p:nvSpPr>
        <p:spPr bwMode="auto">
          <a:xfrm>
            <a:off x="1043608" y="2338001"/>
            <a:ext cx="1008112" cy="864096"/>
          </a:xfrm>
          <a:prstGeom prst="triangl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699792" y="2482737"/>
            <a:ext cx="194421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ID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Elemental Data</a:t>
            </a: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2483768" y="2121977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Element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151620" y="4591839"/>
            <a:ext cx="3492388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Calculate system contributions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sz="1600" dirty="0"/>
          </a:p>
          <a:p>
            <a:pPr algn="ctr">
              <a:buClr>
                <a:schemeClr val="accent2"/>
              </a:buClr>
            </a:pPr>
            <a:r>
              <a:rPr lang="en-US" dirty="0"/>
              <a:t>M</a:t>
            </a:r>
            <a:r>
              <a:rPr lang="en-US" baseline="-25000" dirty="0"/>
              <a:t>e</a:t>
            </a:r>
            <a:r>
              <a:rPr lang="en-US" dirty="0"/>
              <a:t> </a:t>
            </a:r>
            <a:r>
              <a:rPr lang="en-US" dirty="0" err="1"/>
              <a:t>u’’</a:t>
            </a:r>
            <a:r>
              <a:rPr lang="en-US" baseline="-25000" dirty="0" err="1"/>
              <a:t>e</a:t>
            </a:r>
            <a:r>
              <a:rPr lang="en-US" dirty="0"/>
              <a:t> + D</a:t>
            </a:r>
            <a:r>
              <a:rPr lang="en-US" baseline="-25000" dirty="0"/>
              <a:t>e</a:t>
            </a:r>
            <a:r>
              <a:rPr lang="en-US" dirty="0"/>
              <a:t> </a:t>
            </a:r>
            <a:r>
              <a:rPr lang="en-US" dirty="0" err="1"/>
              <a:t>u’</a:t>
            </a:r>
            <a:r>
              <a:rPr lang="en-US" baseline="-25000" dirty="0" err="1"/>
              <a:t>e</a:t>
            </a:r>
            <a:r>
              <a:rPr lang="en-US" dirty="0"/>
              <a:t> + </a:t>
            </a:r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e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e</a:t>
            </a:r>
            <a:endParaRPr lang="en-US" baseline="-25000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sz="16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796136" y="2707560"/>
            <a:ext cx="223224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Nodes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Shape Functions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Area, </a:t>
            </a:r>
            <a:r>
              <a:rPr lang="en-US" sz="1600" dirty="0" err="1"/>
              <a:t>Jacobian</a:t>
            </a:r>
            <a:r>
              <a:rPr lang="en-US" sz="1600" dirty="0"/>
              <a:t>, …</a:t>
            </a: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5580112" y="2346800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Geometry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580980" y="4652405"/>
            <a:ext cx="215937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Material properties</a:t>
            </a: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5364956" y="4291645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Properties</a:t>
            </a:r>
          </a:p>
        </p:txBody>
      </p:sp>
      <p:sp>
        <p:nvSpPr>
          <p:cNvPr id="13" name="12 Flecha abajo"/>
          <p:cNvSpPr/>
          <p:nvPr/>
        </p:nvSpPr>
        <p:spPr bwMode="auto">
          <a:xfrm>
            <a:off x="2596841" y="3681028"/>
            <a:ext cx="608483" cy="644134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13 Flecha abajo"/>
          <p:cNvSpPr/>
          <p:nvPr/>
        </p:nvSpPr>
        <p:spPr bwMode="auto">
          <a:xfrm rot="8610371">
            <a:off x="4737247" y="3508576"/>
            <a:ext cx="420017" cy="846982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14 Flecha abajo"/>
          <p:cNvSpPr/>
          <p:nvPr/>
        </p:nvSpPr>
        <p:spPr bwMode="auto">
          <a:xfrm rot="6221807">
            <a:off x="4957417" y="2784126"/>
            <a:ext cx="427100" cy="739938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Data Structure</a:t>
            </a:r>
            <a:br>
              <a:rPr lang="en-US" sz="3600" dirty="0"/>
            </a:br>
            <a:r>
              <a:rPr lang="en-US" sz="3600" dirty="0">
                <a:solidFill>
                  <a:schemeClr val="accent2"/>
                </a:solidFill>
              </a:rPr>
              <a:t>Organization of Data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dirty="0"/>
              <a:t>Each entity stores its data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dirty="0"/>
              <a:t>Properties acts like a shared data between different elements and conditions</a:t>
            </a:r>
          </a:p>
          <a:p>
            <a:pPr eaLnBrk="1" hangingPunct="1">
              <a:buFont typeface="Wingdings" charset="2"/>
              <a:buBlip>
                <a:blip r:embed="rId3"/>
              </a:buBlip>
            </a:pPr>
            <a:endParaRPr lang="en-US" dirty="0"/>
          </a:p>
        </p:txBody>
      </p:sp>
      <p:graphicFrame>
        <p:nvGraphicFramePr>
          <p:cNvPr id="11268" name="Object 15"/>
          <p:cNvGraphicFramePr>
            <a:graphicFrameLocks noChangeAspect="1"/>
          </p:cNvGraphicFramePr>
          <p:nvPr/>
        </p:nvGraphicFramePr>
        <p:xfrm>
          <a:off x="5181600" y="3352800"/>
          <a:ext cx="3509963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4" imgW="1753975" imgH="1303958" progId="Visio.Drawing.11">
                  <p:embed/>
                </p:oleObj>
              </mc:Choice>
              <mc:Fallback>
                <p:oleObj name="Visio" r:id="rId4" imgW="1753975" imgH="1303958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3509963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Data Structure</a:t>
            </a:r>
            <a:br>
              <a:rPr lang="en-US" sz="3600" dirty="0"/>
            </a:br>
            <a:r>
              <a:rPr lang="en-US" sz="3600" dirty="0">
                <a:solidFill>
                  <a:schemeClr val="accent2"/>
                </a:solidFill>
              </a:rPr>
              <a:t>Containers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924800" cy="4525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dirty="0"/>
              <a:t>Entities sorted by </a:t>
            </a:r>
            <a:r>
              <a:rPr lang="en-US" sz="2800" dirty="0">
                <a:solidFill>
                  <a:schemeClr val="accent2"/>
                </a:solidFill>
              </a:rPr>
              <a:t>ID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dirty="0"/>
              <a:t>Fast iteration</a:t>
            </a:r>
          </a:p>
        </p:txBody>
      </p:sp>
      <p:graphicFrame>
        <p:nvGraphicFramePr>
          <p:cNvPr id="17412" name="Object 13"/>
          <p:cNvGraphicFramePr>
            <a:graphicFrameLocks noChangeAspect="1"/>
          </p:cNvGraphicFramePr>
          <p:nvPr/>
        </p:nvGraphicFramePr>
        <p:xfrm>
          <a:off x="5181600" y="3352800"/>
          <a:ext cx="3509963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Visio" r:id="rId3" imgW="1753975" imgH="1303958" progId="Visio.Drawing.11">
                  <p:embed/>
                </p:oleObj>
              </mc:Choice>
              <mc:Fallback>
                <p:oleObj name="Visio" r:id="rId3" imgW="1753975" imgH="130395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3509963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7" name="Object 15"/>
          <p:cNvGraphicFramePr>
            <a:graphicFrameLocks noChangeAspect="1"/>
          </p:cNvGraphicFramePr>
          <p:nvPr/>
        </p:nvGraphicFramePr>
        <p:xfrm>
          <a:off x="2286000" y="3352800"/>
          <a:ext cx="4570413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Visio" r:id="rId5" imgW="2286223" imgH="1303958" progId="Visio.Drawing.11">
                  <p:embed/>
                </p:oleObj>
              </mc:Choice>
              <mc:Fallback>
                <p:oleObj name="Visio" r:id="rId5" imgW="2286223" imgH="1303958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4570413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Data Structure</a:t>
            </a:r>
            <a:br>
              <a:rPr lang="en-US" sz="3600" dirty="0"/>
            </a:br>
            <a:r>
              <a:rPr lang="en-US" sz="3600" dirty="0">
                <a:solidFill>
                  <a:schemeClr val="accent2"/>
                </a:solidFill>
              </a:rPr>
              <a:t>Mesh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dirty="0"/>
              <a:t>Mesh stores an arbitrary set of nodes, elements and conditions</a:t>
            </a:r>
          </a:p>
        </p:txBody>
      </p:sp>
      <p:graphicFrame>
        <p:nvGraphicFramePr>
          <p:cNvPr id="18436" name="Object 13"/>
          <p:cNvGraphicFramePr>
            <a:graphicFrameLocks noChangeAspect="1"/>
          </p:cNvGraphicFramePr>
          <p:nvPr/>
        </p:nvGraphicFramePr>
        <p:xfrm>
          <a:off x="5181600" y="3352800"/>
          <a:ext cx="3509963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Visio" r:id="rId3" imgW="1753975" imgH="1303958" progId="Visio.Drawing.11">
                  <p:embed/>
                </p:oleObj>
              </mc:Choice>
              <mc:Fallback>
                <p:oleObj name="Visio" r:id="rId3" imgW="1753975" imgH="130395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3509963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5"/>
          <p:cNvGraphicFramePr>
            <a:graphicFrameLocks noChangeAspect="1"/>
          </p:cNvGraphicFramePr>
          <p:nvPr/>
        </p:nvGraphicFramePr>
        <p:xfrm>
          <a:off x="2286000" y="3352800"/>
          <a:ext cx="4570413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Visio" r:id="rId5" imgW="2286223" imgH="1303958" progId="Visio.Drawing.11">
                  <p:embed/>
                </p:oleObj>
              </mc:Choice>
              <mc:Fallback>
                <p:oleObj name="Visio" r:id="rId5" imgW="2286223" imgH="1303958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4570413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6" name="Object 16"/>
          <p:cNvGraphicFramePr>
            <a:graphicFrameLocks noChangeAspect="1"/>
          </p:cNvGraphicFramePr>
          <p:nvPr/>
        </p:nvGraphicFramePr>
        <p:xfrm>
          <a:off x="152400" y="3352800"/>
          <a:ext cx="2230438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Visio" r:id="rId7" imgW="1116349" imgH="1253393" progId="Visio.Drawing.11">
                  <p:embed/>
                </p:oleObj>
              </mc:Choice>
              <mc:Fallback>
                <p:oleObj name="Visio" r:id="rId7" imgW="1116349" imgH="1253393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2230438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Data Structure</a:t>
            </a:r>
            <a:br>
              <a:rPr lang="en-US" sz="3600" dirty="0"/>
            </a:br>
            <a:r>
              <a:rPr lang="en-US" sz="3600" dirty="0">
                <a:solidFill>
                  <a:schemeClr val="accent2"/>
                </a:solidFill>
              </a:rPr>
              <a:t>Model Part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dirty="0" err="1"/>
              <a:t>ModelPart</a:t>
            </a:r>
            <a:r>
              <a:rPr lang="en-US" dirty="0"/>
              <a:t> holds the </a:t>
            </a:r>
            <a:r>
              <a:rPr lang="en-US" dirty="0" err="1"/>
              <a:t>ProcessInfo</a:t>
            </a:r>
            <a:r>
              <a:rPr lang="en-US" dirty="0"/>
              <a:t>, variable list and communicator</a:t>
            </a:r>
          </a:p>
        </p:txBody>
      </p:sp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5181600" y="3352800"/>
          <a:ext cx="3509963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Visio" r:id="rId3" imgW="1753975" imgH="1303958" progId="Visio.Drawing.11">
                  <p:embed/>
                </p:oleObj>
              </mc:Choice>
              <mc:Fallback>
                <p:oleObj name="Visio" r:id="rId3" imgW="1753975" imgH="130395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3509963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2286000" y="3352800"/>
          <a:ext cx="4570413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Visio" r:id="rId5" imgW="2286223" imgH="1303958" progId="Visio.Drawing.11">
                  <p:embed/>
                </p:oleObj>
              </mc:Choice>
              <mc:Fallback>
                <p:oleObj name="Visio" r:id="rId5" imgW="2286223" imgH="1303958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4570413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7"/>
          <p:cNvGraphicFramePr>
            <a:graphicFrameLocks noChangeAspect="1"/>
          </p:cNvGraphicFramePr>
          <p:nvPr/>
        </p:nvGraphicFramePr>
        <p:xfrm>
          <a:off x="152400" y="3352800"/>
          <a:ext cx="2230438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Visio" r:id="rId7" imgW="1116349" imgH="1253393" progId="Visio.Drawing.11">
                  <p:embed/>
                </p:oleObj>
              </mc:Choice>
              <mc:Fallback>
                <p:oleObj name="Visio" r:id="rId7" imgW="1116349" imgH="1253393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2230438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Object 18"/>
          <p:cNvGraphicFramePr>
            <a:graphicFrameLocks noChangeAspect="1"/>
          </p:cNvGraphicFramePr>
          <p:nvPr/>
        </p:nvGraphicFramePr>
        <p:xfrm>
          <a:off x="122238" y="2667000"/>
          <a:ext cx="85645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Visio" r:id="rId9" imgW="4273705" imgH="396143" progId="Visio.Drawing.11">
                  <p:embed/>
                </p:oleObj>
              </mc:Choice>
              <mc:Fallback>
                <p:oleObj name="Visio" r:id="rId9" imgW="4273705" imgH="396143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2667000"/>
                        <a:ext cx="856456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Introduction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Outlook</a:t>
            </a:r>
            <a:r>
              <a:rPr lang="en-US" dirty="0"/>
              <a:t>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dirty="0"/>
              <a:t>Design principles</a:t>
            </a:r>
          </a:p>
          <a:p>
            <a:pPr lvl="1" eaLnBrk="1" hangingPunct="1">
              <a:defRPr/>
            </a:pPr>
            <a:r>
              <a:rPr lang="en-US" dirty="0"/>
              <a:t>What can </a:t>
            </a:r>
            <a:r>
              <a:rPr lang="en-US" dirty="0" err="1"/>
              <a:t>Kratos</a:t>
            </a:r>
            <a:r>
              <a:rPr lang="en-US" dirty="0"/>
              <a:t> do for you?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dirty="0"/>
              <a:t>The description of the model</a:t>
            </a:r>
          </a:p>
          <a:p>
            <a:pPr lvl="1" eaLnBrk="1" hangingPunct="1">
              <a:defRPr/>
            </a:pPr>
            <a:r>
              <a:rPr lang="en-US" dirty="0"/>
              <a:t>Our implementation of a finite element discretization.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dirty="0"/>
              <a:t>Simulating a problem</a:t>
            </a:r>
          </a:p>
          <a:p>
            <a:pPr lvl="1" eaLnBrk="1" hangingPunct="1">
              <a:defRPr/>
            </a:pPr>
            <a:r>
              <a:rPr lang="en-US" dirty="0"/>
              <a:t>Components of a solution algorithm.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dirty="0"/>
              <a:t>Global workflow</a:t>
            </a:r>
          </a:p>
          <a:p>
            <a:pPr lvl="1" eaLnBrk="1" hangingPunct="1">
              <a:defRPr/>
            </a:pPr>
            <a:r>
              <a:rPr lang="en-US" dirty="0"/>
              <a:t>How can we use all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925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Keeps Coherency between fathers and sub model parts</a:t>
            </a:r>
          </a:p>
          <a:p>
            <a:r>
              <a:rPr lang="en-GB" sz="2400" dirty="0"/>
              <a:t>Adding an entity to the child class also adds it to the parents</a:t>
            </a:r>
          </a:p>
          <a:p>
            <a:r>
              <a:rPr lang="en-GB" sz="2400" dirty="0"/>
              <a:t>Removing from parent will remove it from all child</a:t>
            </a:r>
          </a:p>
          <a:p>
            <a:r>
              <a:rPr lang="en-GB" sz="2400" dirty="0"/>
              <a:t>Each sub has a pointer to the same entity in the parent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72000" y="1988840"/>
            <a:ext cx="4110486" cy="3976913"/>
            <a:chOff x="7985185" y="698740"/>
            <a:chExt cx="4110486" cy="3976913"/>
          </a:xfrm>
        </p:grpSpPr>
        <p:sp>
          <p:nvSpPr>
            <p:cNvPr id="22" name="Rectangle 21"/>
            <p:cNvSpPr/>
            <p:nvPr/>
          </p:nvSpPr>
          <p:spPr>
            <a:xfrm>
              <a:off x="7985185" y="698740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“Fluid”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276272" y="1351262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“Walls”</a:t>
              </a:r>
            </a:p>
          </p:txBody>
        </p:sp>
        <p:cxnSp>
          <p:nvCxnSpPr>
            <p:cNvPr id="24" name="Elbow Connector 23"/>
            <p:cNvCxnSpPr>
              <a:stCxn id="22" idx="2"/>
              <a:endCxn id="23" idx="1"/>
            </p:cNvCxnSpPr>
            <p:nvPr/>
          </p:nvCxnSpPr>
          <p:spPr>
            <a:xfrm rot="16200000" flipH="1">
              <a:off x="8804799" y="1138582"/>
              <a:ext cx="393730" cy="5492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0567359" y="2003784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“Inlet”</a:t>
              </a:r>
            </a:p>
          </p:txBody>
        </p:sp>
        <p:cxnSp>
          <p:nvCxnSpPr>
            <p:cNvPr id="26" name="Elbow Connector 25"/>
            <p:cNvCxnSpPr>
              <a:stCxn id="23" idx="2"/>
              <a:endCxn id="25" idx="1"/>
            </p:cNvCxnSpPr>
            <p:nvPr/>
          </p:nvCxnSpPr>
          <p:spPr>
            <a:xfrm rot="16200000" flipH="1">
              <a:off x="10095886" y="1791104"/>
              <a:ext cx="393730" cy="5492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567359" y="2604817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“Outlet”</a:t>
              </a:r>
            </a:p>
          </p:txBody>
        </p:sp>
        <p:cxnSp>
          <p:nvCxnSpPr>
            <p:cNvPr id="28" name="Elbow Connector 27"/>
            <p:cNvCxnSpPr>
              <a:stCxn id="23" idx="2"/>
              <a:endCxn id="27" idx="1"/>
            </p:cNvCxnSpPr>
            <p:nvPr/>
          </p:nvCxnSpPr>
          <p:spPr>
            <a:xfrm rot="16200000" flipH="1">
              <a:off x="9795370" y="2091620"/>
              <a:ext cx="994763" cy="5492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9276271" y="3505546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“Channel”</a:t>
              </a:r>
            </a:p>
          </p:txBody>
        </p:sp>
        <p:cxnSp>
          <p:nvCxnSpPr>
            <p:cNvPr id="30" name="Elbow Connector 29"/>
            <p:cNvCxnSpPr>
              <a:stCxn id="22" idx="2"/>
              <a:endCxn id="29" idx="1"/>
            </p:cNvCxnSpPr>
            <p:nvPr/>
          </p:nvCxnSpPr>
          <p:spPr>
            <a:xfrm rot="16200000" flipH="1">
              <a:off x="7727657" y="2215725"/>
              <a:ext cx="2548014" cy="5492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0611928" y="4158068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“Inlet”</a:t>
              </a:r>
            </a:p>
          </p:txBody>
        </p:sp>
        <p:cxnSp>
          <p:nvCxnSpPr>
            <p:cNvPr id="32" name="Elbow Connector 31"/>
            <p:cNvCxnSpPr>
              <a:stCxn id="29" idx="2"/>
              <a:endCxn id="31" idx="1"/>
            </p:cNvCxnSpPr>
            <p:nvPr/>
          </p:nvCxnSpPr>
          <p:spPr>
            <a:xfrm rot="16200000" flipH="1">
              <a:off x="10118170" y="3923103"/>
              <a:ext cx="393730" cy="59378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020A9A3E-9845-490D-810C-46DC81B3E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075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kern="0" dirty="0"/>
              <a:t>Data Structure</a:t>
            </a:r>
            <a:br>
              <a:rPr lang="en-US" sz="3600" kern="0" dirty="0"/>
            </a:br>
            <a:r>
              <a:rPr lang="en-US" sz="3600" kern="0" dirty="0">
                <a:solidFill>
                  <a:schemeClr val="accent2"/>
                </a:solidFill>
              </a:rPr>
              <a:t>Sub Model Part</a:t>
            </a:r>
          </a:p>
        </p:txBody>
      </p:sp>
    </p:spTree>
    <p:extLst>
      <p:ext uri="{BB962C8B-B14F-4D97-AF65-F5344CB8AC3E}">
        <p14:creationId xmlns:p14="http://schemas.microsoft.com/office/powerpoint/2010/main" val="106964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Simulating a problem</a:t>
            </a:r>
          </a:p>
        </p:txBody>
      </p:sp>
      <p:sp>
        <p:nvSpPr>
          <p:cNvPr id="20483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Solution Strategy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Building blocks</a:t>
            </a:r>
          </a:p>
        </p:txBody>
      </p:sp>
      <p:sp>
        <p:nvSpPr>
          <p:cNvPr id="1331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400" dirty="0"/>
              <a:t>Multi-layered approach, with different layers performing independent tasks.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400" b="1" dirty="0"/>
              <a:t>Scheme</a:t>
            </a:r>
          </a:p>
          <a:p>
            <a:pPr lvl="1" eaLnBrk="1" hangingPunct="1">
              <a:defRPr/>
            </a:pPr>
            <a:r>
              <a:rPr lang="en-US" dirty="0"/>
              <a:t>Implements time discretization</a:t>
            </a:r>
          </a:p>
          <a:p>
            <a:pPr lvl="1" eaLnBrk="1" hangingPunct="1">
              <a:defRPr/>
            </a:pPr>
            <a:r>
              <a:rPr lang="en-US" dirty="0"/>
              <a:t>Collects local contributions of Elements and Conditions</a:t>
            </a:r>
          </a:p>
          <a:p>
            <a:pPr lvl="1" eaLnBrk="1" hangingPunct="1">
              <a:defRPr/>
            </a:pPr>
            <a:r>
              <a:rPr lang="en-US" dirty="0"/>
              <a:t>Responsible for updating the system after the solution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400" b="1" dirty="0"/>
              <a:t>Builder and Solver</a:t>
            </a:r>
          </a:p>
          <a:p>
            <a:pPr lvl="1" eaLnBrk="1" hangingPunct="1">
              <a:defRPr/>
            </a:pPr>
            <a:r>
              <a:rPr lang="en-US" dirty="0"/>
              <a:t>Collects local contributions from scheme and assembles them in the global system matrix</a:t>
            </a:r>
          </a:p>
          <a:p>
            <a:pPr lvl="1" eaLnBrk="1" hangingPunct="1">
              <a:defRPr/>
            </a:pPr>
            <a:r>
              <a:rPr lang="en-US" dirty="0"/>
              <a:t>Uses a linear solver to solve the system</a:t>
            </a:r>
          </a:p>
          <a:p>
            <a:pPr lvl="1" eaLnBrk="1" hangingPunct="1">
              <a:defRPr/>
            </a:pPr>
            <a:r>
              <a:rPr lang="en-US" dirty="0"/>
              <a:t>Builder and solver is the main level where to add parallelization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400" b="1" dirty="0"/>
              <a:t>Strategy</a:t>
            </a:r>
          </a:p>
          <a:p>
            <a:pPr lvl="1" eaLnBrk="1" hangingPunct="1">
              <a:defRPr/>
            </a:pPr>
            <a:r>
              <a:rPr lang="en-US" dirty="0"/>
              <a:t>Top solution layer, controls the flow of the problem</a:t>
            </a:r>
          </a:p>
          <a:p>
            <a:pPr lvl="1" eaLnBrk="1" hangingPunct="1">
              <a:defRPr/>
            </a:pPr>
            <a:r>
              <a:rPr lang="en-US" dirty="0"/>
              <a:t>Iterates until convergence, decides when to advance in time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Solution Strategy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Building blocks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7544" y="1646626"/>
            <a:ext cx="3024336" cy="615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Local system contributions</a:t>
            </a:r>
          </a:p>
          <a:p>
            <a:pPr algn="ctr">
              <a:buClr>
                <a:schemeClr val="accent2"/>
              </a:buClr>
            </a:pPr>
            <a:r>
              <a:rPr lang="en-US" dirty="0"/>
              <a:t>M</a:t>
            </a:r>
            <a:r>
              <a:rPr lang="en-US" baseline="-25000" dirty="0"/>
              <a:t>e</a:t>
            </a:r>
            <a:r>
              <a:rPr lang="en-US" dirty="0"/>
              <a:t> </a:t>
            </a:r>
            <a:r>
              <a:rPr lang="en-US" dirty="0" err="1"/>
              <a:t>u’’</a:t>
            </a:r>
            <a:r>
              <a:rPr lang="en-US" baseline="-25000" dirty="0" err="1"/>
              <a:t>e</a:t>
            </a:r>
            <a:r>
              <a:rPr lang="en-US" dirty="0"/>
              <a:t> + D</a:t>
            </a:r>
            <a:r>
              <a:rPr lang="en-US" baseline="-25000" dirty="0"/>
              <a:t>e</a:t>
            </a:r>
            <a:r>
              <a:rPr lang="en-US" dirty="0"/>
              <a:t> </a:t>
            </a:r>
            <a:r>
              <a:rPr lang="en-US" dirty="0" err="1"/>
              <a:t>u’</a:t>
            </a:r>
            <a:r>
              <a:rPr lang="en-US" baseline="-25000" dirty="0" err="1"/>
              <a:t>e</a:t>
            </a:r>
            <a:r>
              <a:rPr lang="en-US" dirty="0"/>
              <a:t> + </a:t>
            </a:r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e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e</a:t>
            </a:r>
            <a:endParaRPr lang="en-US" baseline="-25000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1827591" y="2389949"/>
            <a:ext cx="304242" cy="322067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67543" y="2818499"/>
            <a:ext cx="3024337" cy="615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Time-discrete problem</a:t>
            </a:r>
          </a:p>
          <a:p>
            <a:pPr algn="ctr">
              <a:buClr>
                <a:schemeClr val="accent2"/>
              </a:buClr>
            </a:pPr>
            <a:r>
              <a:rPr lang="en-US" dirty="0" err="1"/>
              <a:t>A</a:t>
            </a:r>
            <a:r>
              <a:rPr lang="en-US" baseline="-25000" dirty="0" err="1"/>
              <a:t>e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e</a:t>
            </a:r>
            <a:r>
              <a:rPr lang="en-US" dirty="0"/>
              <a:t> = b</a:t>
            </a:r>
            <a:r>
              <a:rPr lang="en-US" baseline="-25000" dirty="0"/>
              <a:t>e</a:t>
            </a:r>
          </a:p>
        </p:txBody>
      </p:sp>
      <p:sp>
        <p:nvSpPr>
          <p:cNvPr id="10" name="9 Flecha abajo"/>
          <p:cNvSpPr/>
          <p:nvPr/>
        </p:nvSpPr>
        <p:spPr bwMode="auto">
          <a:xfrm>
            <a:off x="1827591" y="3589015"/>
            <a:ext cx="304242" cy="322067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67543" y="4017566"/>
            <a:ext cx="3024337" cy="615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Global system</a:t>
            </a:r>
          </a:p>
          <a:p>
            <a:pPr algn="ctr">
              <a:buClr>
                <a:schemeClr val="accent2"/>
              </a:buClr>
            </a:pPr>
            <a:r>
              <a:rPr lang="en-US" dirty="0"/>
              <a:t>A u = b</a:t>
            </a:r>
            <a:endParaRPr lang="en-US" baseline="-25000" dirty="0"/>
          </a:p>
        </p:txBody>
      </p:sp>
      <p:sp>
        <p:nvSpPr>
          <p:cNvPr id="12" name="11 Flecha abajo"/>
          <p:cNvSpPr/>
          <p:nvPr/>
        </p:nvSpPr>
        <p:spPr bwMode="auto">
          <a:xfrm>
            <a:off x="1827591" y="4766213"/>
            <a:ext cx="304242" cy="322067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58539" y="5194763"/>
            <a:ext cx="3033341" cy="615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Solution iterations</a:t>
            </a:r>
          </a:p>
          <a:p>
            <a:pPr algn="ctr">
              <a:buClr>
                <a:schemeClr val="accent2"/>
              </a:buClr>
            </a:pPr>
            <a:r>
              <a:rPr lang="en-US" dirty="0"/>
              <a:t>A </a:t>
            </a:r>
            <a:r>
              <a:rPr lang="el-GR" dirty="0"/>
              <a:t>Δ</a:t>
            </a:r>
            <a:r>
              <a:rPr lang="en-US" dirty="0"/>
              <a:t>u = b – A u</a:t>
            </a:r>
            <a:endParaRPr lang="en-US" baseline="-25000" dirty="0"/>
          </a:p>
        </p:txBody>
      </p:sp>
      <p:sp>
        <p:nvSpPr>
          <p:cNvPr id="14" name="13 Rectángulo redondeado"/>
          <p:cNvSpPr/>
          <p:nvPr/>
        </p:nvSpPr>
        <p:spPr bwMode="auto">
          <a:xfrm>
            <a:off x="3707904" y="2208755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Time Scheme</a:t>
            </a:r>
          </a:p>
        </p:txBody>
      </p:sp>
      <p:sp>
        <p:nvSpPr>
          <p:cNvPr id="15" name="14 Rectángulo redondeado"/>
          <p:cNvSpPr/>
          <p:nvPr/>
        </p:nvSpPr>
        <p:spPr bwMode="auto">
          <a:xfrm>
            <a:off x="3733924" y="3381293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Builder and Solver</a:t>
            </a:r>
          </a:p>
        </p:txBody>
      </p:sp>
      <p:sp>
        <p:nvSpPr>
          <p:cNvPr id="16" name="15 Rectángulo redondeado"/>
          <p:cNvSpPr/>
          <p:nvPr/>
        </p:nvSpPr>
        <p:spPr bwMode="auto">
          <a:xfrm>
            <a:off x="3707904" y="4585019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Strategy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522290" y="1805173"/>
            <a:ext cx="3024337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Implements time discretization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Collects contributions from elements and conditions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Updates the unknowns after solution</a:t>
            </a:r>
            <a:endParaRPr lang="en-US" sz="1600" baseline="-25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522289" y="3126275"/>
            <a:ext cx="3024337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Finite element assembly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Uses a linear solver to solve the system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Main level where to add parallelization</a:t>
            </a:r>
            <a:endParaRPr lang="en-US" sz="1600" baseline="-25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522291" y="4648315"/>
            <a:ext cx="302433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Controls the flow of the problem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Iterates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584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Solution Strategy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Process and Utility</a:t>
            </a:r>
          </a:p>
        </p:txBody>
      </p:sp>
      <p:sp>
        <p:nvSpPr>
          <p:cNvPr id="2355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b="1" dirty="0"/>
              <a:t>Process</a:t>
            </a:r>
          </a:p>
          <a:p>
            <a:pPr lvl="1" eaLnBrk="1" hangingPunct="1"/>
            <a:r>
              <a:rPr lang="en-US" dirty="0"/>
              <a:t>Generic object used to implement non-standard parts of the solution process.</a:t>
            </a:r>
          </a:p>
          <a:p>
            <a:pPr lvl="1" eaLnBrk="1" hangingPunct="1"/>
            <a:r>
              <a:rPr lang="en-US" dirty="0"/>
              <a:t>Perform a specific task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Execute()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b="1" dirty="0"/>
              <a:t>Utility</a:t>
            </a:r>
          </a:p>
          <a:p>
            <a:pPr lvl="1" eaLnBrk="1" hangingPunct="1"/>
            <a:r>
              <a:rPr lang="en-US" dirty="0"/>
              <a:t>Collection of tools to perform a particular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Solution Strategy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Python Scripts</a:t>
            </a:r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dirty="0"/>
              <a:t>The different objects described up to now are implemented as a C++ library.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endParaRPr lang="en-US" sz="2800" dirty="0"/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dirty="0"/>
              <a:t>The solution process is controlled by a </a:t>
            </a:r>
            <a:r>
              <a:rPr lang="en-US" sz="2800" dirty="0">
                <a:solidFill>
                  <a:schemeClr val="accent2"/>
                </a:solidFill>
              </a:rPr>
              <a:t>Python</a:t>
            </a:r>
            <a:r>
              <a:rPr lang="en-US" sz="2800" dirty="0"/>
              <a:t> script.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endParaRPr lang="en-US" sz="2800" dirty="0"/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dirty="0"/>
              <a:t>Solver is the python object in charge of solution of specific </a:t>
            </a:r>
            <a:r>
              <a:rPr lang="en-US" sz="2800"/>
              <a:t>physical phenomena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endParaRPr lang="en-US" sz="2800" dirty="0"/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</a:pPr>
            <a:r>
              <a:rPr lang="en-US" sz="2800" dirty="0" err="1"/>
              <a:t>AnalysisStage</a:t>
            </a:r>
            <a:r>
              <a:rPr lang="en-US" sz="2800" dirty="0"/>
              <a:t> is the </a:t>
            </a:r>
            <a:r>
              <a:rPr lang="es-ES" sz="2800" dirty="0"/>
              <a:t>“</a:t>
            </a:r>
            <a:r>
              <a:rPr lang="es-ES" sz="2800" dirty="0" err="1"/>
              <a:t>main</a:t>
            </a:r>
            <a:r>
              <a:rPr lang="es-ES" sz="2800" dirty="0"/>
              <a:t>” script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Global workflow</a:t>
            </a:r>
          </a:p>
        </p:txBody>
      </p:sp>
      <p:sp>
        <p:nvSpPr>
          <p:cNvPr id="26627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Global Workflow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Overview</a:t>
            </a:r>
          </a:p>
        </p:txBody>
      </p:sp>
      <p:sp>
        <p:nvSpPr>
          <p:cNvPr id="17411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000" dirty="0"/>
              <a:t>Information about the model is read from an input file</a:t>
            </a:r>
          </a:p>
          <a:p>
            <a:pPr lvl="1" eaLnBrk="1" hangingPunct="1">
              <a:defRPr/>
            </a:pPr>
            <a:r>
              <a:rPr lang="en-US" dirty="0"/>
              <a:t>Nodes</a:t>
            </a:r>
          </a:p>
          <a:p>
            <a:pPr lvl="1" eaLnBrk="1" hangingPunct="1">
              <a:defRPr/>
            </a:pPr>
            <a:r>
              <a:rPr lang="en-US" dirty="0"/>
              <a:t>Elements</a:t>
            </a:r>
          </a:p>
          <a:p>
            <a:pPr lvl="1" eaLnBrk="1" hangingPunct="1">
              <a:defRPr/>
            </a:pPr>
            <a:r>
              <a:rPr lang="en-US" dirty="0"/>
              <a:t>Conditions</a:t>
            </a:r>
          </a:p>
          <a:p>
            <a:pPr lvl="1" eaLnBrk="1" hangingPunct="1">
              <a:defRPr/>
            </a:pPr>
            <a:r>
              <a:rPr lang="en-US" dirty="0"/>
              <a:t>Nodal data</a:t>
            </a:r>
          </a:p>
          <a:p>
            <a:pPr lvl="1" eaLnBrk="1" hangingPunct="1">
              <a:defRPr/>
            </a:pPr>
            <a:r>
              <a:rPr lang="en-US" dirty="0"/>
              <a:t>Elemental and conditional data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000" dirty="0"/>
              <a:t>A Python script drives the solution process</a:t>
            </a:r>
          </a:p>
          <a:p>
            <a:pPr lvl="1" eaLnBrk="1" hangingPunct="1">
              <a:defRPr/>
            </a:pPr>
            <a:r>
              <a:rPr lang="en-US" dirty="0"/>
              <a:t>Import </a:t>
            </a:r>
            <a:r>
              <a:rPr lang="en-US" dirty="0" err="1"/>
              <a:t>Kratos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Import and initialize solvers</a:t>
            </a:r>
          </a:p>
          <a:p>
            <a:pPr lvl="1" eaLnBrk="1" hangingPunct="1">
              <a:defRPr/>
            </a:pPr>
            <a:r>
              <a:rPr lang="en-US" dirty="0"/>
              <a:t>Iterate over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Workflow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Input File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2800" dirty="0"/>
              <a:t>Property list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042864" y="2483892"/>
            <a:ext cx="3961184" cy="34163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Properties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Properties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Properties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DENSITY 2700.00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YOUNG_MODULUS 7000000.00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POISSON_RATIO 0.300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Properties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Properties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Properties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519463" y="3789040"/>
            <a:ext cx="243408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600" dirty="0"/>
              <a:t>Different Properties can define different parameters and values</a:t>
            </a:r>
          </a:p>
        </p:txBody>
      </p:sp>
    </p:spTree>
    <p:extLst>
      <p:ext uri="{BB962C8B-B14F-4D97-AF65-F5344CB8AC3E}">
        <p14:creationId xmlns:p14="http://schemas.microsoft.com/office/powerpoint/2010/main" val="411601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Workflow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Input File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2800" dirty="0"/>
              <a:t>List of nodes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3568" y="2996952"/>
            <a:ext cx="7128792" cy="23083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Nodes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    2.00000e+00    0.00000e+00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0.00000e+00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   1.99751e+00    9.96918e-02    0.00000e+00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   1.90000e+00    0.00000e+00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0.00000e+00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703    -1.99751e+00    9.96918e-02    0.00000e+00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704    -2.00000e+00    0.00000e+00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0.00000e+00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Nodes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051720" y="2470666"/>
            <a:ext cx="5749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X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67160" y="2470666"/>
            <a:ext cx="5749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ID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960490" y="2460655"/>
            <a:ext cx="5749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Y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940152" y="2460655"/>
            <a:ext cx="5749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Z</a:t>
            </a:r>
          </a:p>
        </p:txBody>
      </p:sp>
      <p:cxnSp>
        <p:nvCxnSpPr>
          <p:cNvPr id="12" name="11 Conector recto de flecha"/>
          <p:cNvCxnSpPr/>
          <p:nvPr/>
        </p:nvCxnSpPr>
        <p:spPr bwMode="auto">
          <a:xfrm flipH="1">
            <a:off x="2339192" y="2799209"/>
            <a:ext cx="1" cy="547772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10 Conector recto de flecha"/>
          <p:cNvCxnSpPr>
            <a:stCxn id="6" idx="2"/>
          </p:cNvCxnSpPr>
          <p:nvPr/>
        </p:nvCxnSpPr>
        <p:spPr bwMode="auto">
          <a:xfrm flipH="1">
            <a:off x="854633" y="2809220"/>
            <a:ext cx="1" cy="547772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12 Conector recto de flecha"/>
          <p:cNvCxnSpPr/>
          <p:nvPr/>
        </p:nvCxnSpPr>
        <p:spPr bwMode="auto">
          <a:xfrm flipH="1">
            <a:off x="4247962" y="2809220"/>
            <a:ext cx="1" cy="547772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13 Conector recto de flecha"/>
          <p:cNvCxnSpPr/>
          <p:nvPr/>
        </p:nvCxnSpPr>
        <p:spPr bwMode="auto">
          <a:xfrm flipH="1">
            <a:off x="6227624" y="2799209"/>
            <a:ext cx="1" cy="547772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95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principles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Goals</a:t>
            </a: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b="1" dirty="0"/>
              <a:t>Framework for the simulation of finite element problems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Workflow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Input File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2800" dirty="0"/>
              <a:t>List of elements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3568" y="2996952"/>
            <a:ext cx="7128792" cy="23083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Elements FractionalStep2D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1 0        479        513        480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2 0        513        515        480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3 0        476        511        479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1259 0        3        1        4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1260 0        1        2        4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Elements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69231" y="2442121"/>
            <a:ext cx="5749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ID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801827" y="2301780"/>
            <a:ext cx="227664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Element name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403648" y="2430051"/>
            <a:ext cx="184170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Property index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00192" y="3585855"/>
            <a:ext cx="179964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Connectivity</a:t>
            </a:r>
          </a:p>
        </p:txBody>
      </p:sp>
      <p:cxnSp>
        <p:nvCxnSpPr>
          <p:cNvPr id="12" name="11 Conector recto de flecha"/>
          <p:cNvCxnSpPr/>
          <p:nvPr/>
        </p:nvCxnSpPr>
        <p:spPr bwMode="auto">
          <a:xfrm flipH="1">
            <a:off x="856703" y="2770664"/>
            <a:ext cx="1" cy="547772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10 Conector recto de flecha"/>
          <p:cNvCxnSpPr>
            <a:stCxn id="6" idx="2"/>
          </p:cNvCxnSpPr>
          <p:nvPr/>
        </p:nvCxnSpPr>
        <p:spPr bwMode="auto">
          <a:xfrm flipH="1">
            <a:off x="5089301" y="2640334"/>
            <a:ext cx="850850" cy="547773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12 Conector recto de flecha"/>
          <p:cNvCxnSpPr>
            <a:stCxn id="8" idx="2"/>
          </p:cNvCxnSpPr>
          <p:nvPr/>
        </p:nvCxnSpPr>
        <p:spPr bwMode="auto">
          <a:xfrm flipH="1">
            <a:off x="1403648" y="2768605"/>
            <a:ext cx="920855" cy="660395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15 Cerrar llave"/>
          <p:cNvSpPr/>
          <p:nvPr/>
        </p:nvSpPr>
        <p:spPr bwMode="auto">
          <a:xfrm>
            <a:off x="5796136" y="3318436"/>
            <a:ext cx="288032" cy="832678"/>
          </a:xfrm>
          <a:prstGeom prst="rightBrac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Workflow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Input File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2800" dirty="0"/>
              <a:t>List of conditions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3568" y="2996952"/>
            <a:ext cx="7128792" cy="23083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Conditions WallCondition2D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1 0        103        104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2 0        104        106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3 0        106        107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145 0        63        79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146 0        79        103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Conditions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69231" y="2442121"/>
            <a:ext cx="5749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ID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801827" y="2301780"/>
            <a:ext cx="227664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Condition name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403648" y="2430051"/>
            <a:ext cx="184170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Property index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00192" y="3585855"/>
            <a:ext cx="179964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Connectivity</a:t>
            </a:r>
          </a:p>
        </p:txBody>
      </p:sp>
      <p:cxnSp>
        <p:nvCxnSpPr>
          <p:cNvPr id="12" name="11 Conector recto de flecha"/>
          <p:cNvCxnSpPr/>
          <p:nvPr/>
        </p:nvCxnSpPr>
        <p:spPr bwMode="auto">
          <a:xfrm flipH="1">
            <a:off x="856703" y="2770664"/>
            <a:ext cx="1" cy="547772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10 Conector recto de flecha"/>
          <p:cNvCxnSpPr>
            <a:stCxn id="6" idx="2"/>
          </p:cNvCxnSpPr>
          <p:nvPr/>
        </p:nvCxnSpPr>
        <p:spPr bwMode="auto">
          <a:xfrm flipH="1">
            <a:off x="5089301" y="2640334"/>
            <a:ext cx="850850" cy="547773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12 Conector recto de flecha"/>
          <p:cNvCxnSpPr>
            <a:stCxn id="8" idx="2"/>
          </p:cNvCxnSpPr>
          <p:nvPr/>
        </p:nvCxnSpPr>
        <p:spPr bwMode="auto">
          <a:xfrm flipH="1">
            <a:off x="1403648" y="2768605"/>
            <a:ext cx="920855" cy="660395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15 Cerrar llave"/>
          <p:cNvSpPr/>
          <p:nvPr/>
        </p:nvSpPr>
        <p:spPr bwMode="auto">
          <a:xfrm>
            <a:off x="5796136" y="3318436"/>
            <a:ext cx="288032" cy="832678"/>
          </a:xfrm>
          <a:prstGeom prst="rightBrac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Workflow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Input File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2800" dirty="0"/>
              <a:t>Nodal Data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73968" y="2884752"/>
            <a:ext cx="4464496" cy="23083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atin typeface="Courier New" pitchFamily="49" charset="0"/>
                <a:cs typeface="Courier New" pitchFamily="49" charset="0"/>
              </a:rPr>
              <a:t>Begin NodalData DISPLACEMENT_X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1 1 0.00000e+00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2 1 0.00000e+00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3 1 0.00000e+00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703 1 0.00000e+00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704 1 0.00000e+00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NodalData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0639" y="2226341"/>
            <a:ext cx="105044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Node ID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801827" y="2301780"/>
            <a:ext cx="227664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 err="1"/>
              <a:t>Kratos</a:t>
            </a:r>
            <a:r>
              <a:rPr lang="en-US" sz="1600" dirty="0"/>
              <a:t> Variable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475656" y="2226341"/>
            <a:ext cx="79208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Fixity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77691" y="3416578"/>
            <a:ext cx="122413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Value</a:t>
            </a:r>
          </a:p>
        </p:txBody>
      </p:sp>
      <p:cxnSp>
        <p:nvCxnSpPr>
          <p:cNvPr id="12" name="11 Conector recto de flecha"/>
          <p:cNvCxnSpPr>
            <a:stCxn id="7" idx="2"/>
          </p:cNvCxnSpPr>
          <p:nvPr/>
        </p:nvCxnSpPr>
        <p:spPr bwMode="auto">
          <a:xfrm>
            <a:off x="825860" y="2564895"/>
            <a:ext cx="205904" cy="680216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10 Conector recto de flecha"/>
          <p:cNvCxnSpPr>
            <a:stCxn id="6" idx="2"/>
          </p:cNvCxnSpPr>
          <p:nvPr/>
        </p:nvCxnSpPr>
        <p:spPr bwMode="auto">
          <a:xfrm flipH="1">
            <a:off x="5089301" y="2640334"/>
            <a:ext cx="850850" cy="547773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12 Conector recto de flecha"/>
          <p:cNvCxnSpPr>
            <a:stCxn id="8" idx="2"/>
          </p:cNvCxnSpPr>
          <p:nvPr/>
        </p:nvCxnSpPr>
        <p:spPr bwMode="auto">
          <a:xfrm flipH="1">
            <a:off x="1475658" y="2564895"/>
            <a:ext cx="396042" cy="660395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16 Conector recto de flecha"/>
          <p:cNvCxnSpPr/>
          <p:nvPr/>
        </p:nvCxnSpPr>
        <p:spPr bwMode="auto">
          <a:xfrm flipH="1" flipV="1">
            <a:off x="2987824" y="3416578"/>
            <a:ext cx="589868" cy="14979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20 CuadroTexto"/>
          <p:cNvSpPr txBox="1"/>
          <p:nvPr/>
        </p:nvSpPr>
        <p:spPr>
          <a:xfrm>
            <a:off x="5928815" y="3500305"/>
            <a:ext cx="187220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Nodal data is stored in the historical database</a:t>
            </a:r>
          </a:p>
        </p:txBody>
      </p:sp>
    </p:spTree>
    <p:extLst>
      <p:ext uri="{BB962C8B-B14F-4D97-AF65-F5344CB8AC3E}">
        <p14:creationId xmlns:p14="http://schemas.microsoft.com/office/powerpoint/2010/main" val="396640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Workflow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Input File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2800" dirty="0"/>
              <a:t>Elemental data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73968" y="2884752"/>
            <a:ext cx="4922168" cy="23083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atin typeface="Courier New" pitchFamily="49" charset="0"/>
                <a:cs typeface="Courier New" pitchFamily="49" charset="0"/>
              </a:rPr>
              <a:t>Begin ElementalData C_SMAGORINSKY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1 0.10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2 0.10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3 0.10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125 0.10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126 0.10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End ConditionalData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0639" y="2226341"/>
            <a:ext cx="1319033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Element ID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64088" y="2225075"/>
            <a:ext cx="227664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 err="1"/>
              <a:t>Kratos</a:t>
            </a:r>
            <a:r>
              <a:rPr lang="en-US" sz="1600" dirty="0"/>
              <a:t> Variable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483768" y="3416578"/>
            <a:ext cx="122413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Value</a:t>
            </a:r>
          </a:p>
        </p:txBody>
      </p:sp>
      <p:cxnSp>
        <p:nvCxnSpPr>
          <p:cNvPr id="12" name="11 Conector recto de flecha"/>
          <p:cNvCxnSpPr>
            <a:stCxn id="7" idx="2"/>
          </p:cNvCxnSpPr>
          <p:nvPr/>
        </p:nvCxnSpPr>
        <p:spPr bwMode="auto">
          <a:xfrm>
            <a:off x="960156" y="2564895"/>
            <a:ext cx="71608" cy="680216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10 Conector recto de flecha"/>
          <p:cNvCxnSpPr>
            <a:stCxn id="6" idx="2"/>
          </p:cNvCxnSpPr>
          <p:nvPr/>
        </p:nvCxnSpPr>
        <p:spPr bwMode="auto">
          <a:xfrm flipH="1">
            <a:off x="5651562" y="2563629"/>
            <a:ext cx="850850" cy="547773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16 Conector recto de flecha"/>
          <p:cNvCxnSpPr/>
          <p:nvPr/>
        </p:nvCxnSpPr>
        <p:spPr bwMode="auto">
          <a:xfrm flipH="1" flipV="1">
            <a:off x="1893901" y="3416578"/>
            <a:ext cx="589868" cy="14979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39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Workflow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Input File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2800" dirty="0"/>
              <a:t>Conditional data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73968" y="2884752"/>
            <a:ext cx="4922168" cy="23083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atin typeface="Courier New" pitchFamily="49" charset="0"/>
                <a:cs typeface="Courier New" pitchFamily="49" charset="0"/>
              </a:rPr>
              <a:t>Begin ConditionalData IS_STRUCTURE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1 1.00000e+00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2 1.00000e+00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3 1.00000e+00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125 1.00000e+00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126 1.00000e+00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End ConditionalData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0639" y="2226341"/>
            <a:ext cx="1319033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Condition ID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64088" y="2225075"/>
            <a:ext cx="227664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 err="1"/>
              <a:t>Kratos</a:t>
            </a:r>
            <a:r>
              <a:rPr lang="en-US" sz="1600" dirty="0"/>
              <a:t> Variable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77691" y="3416578"/>
            <a:ext cx="122413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600" dirty="0"/>
              <a:t>Value</a:t>
            </a:r>
          </a:p>
        </p:txBody>
      </p:sp>
      <p:cxnSp>
        <p:nvCxnSpPr>
          <p:cNvPr id="12" name="11 Conector recto de flecha"/>
          <p:cNvCxnSpPr>
            <a:stCxn id="7" idx="2"/>
          </p:cNvCxnSpPr>
          <p:nvPr/>
        </p:nvCxnSpPr>
        <p:spPr bwMode="auto">
          <a:xfrm>
            <a:off x="960156" y="2564895"/>
            <a:ext cx="71608" cy="680216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10 Conector recto de flecha"/>
          <p:cNvCxnSpPr>
            <a:stCxn id="6" idx="2"/>
          </p:cNvCxnSpPr>
          <p:nvPr/>
        </p:nvCxnSpPr>
        <p:spPr bwMode="auto">
          <a:xfrm flipH="1">
            <a:off x="5651562" y="2563629"/>
            <a:ext cx="850850" cy="547773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16 Conector recto de flecha"/>
          <p:cNvCxnSpPr/>
          <p:nvPr/>
        </p:nvCxnSpPr>
        <p:spPr bwMode="auto">
          <a:xfrm flipH="1" flipV="1">
            <a:off x="2987824" y="3416578"/>
            <a:ext cx="589868" cy="14979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68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Model Parts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537135" cy="495773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7000" dirty="0"/>
              <a:t>sub model parts</a:t>
            </a:r>
          </a:p>
          <a:p>
            <a:pPr marL="0" indent="0">
              <a:lnSpc>
                <a:spcPct val="7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Inlets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SubModelPartTables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SubModelPartTables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Begin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SubModelPartNodes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SubModelPartNodes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SubModelPartElements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SubModelPartElements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SubModelPartConditions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1800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SubModelPartConditions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Inlet1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SubModelPart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99992" y="1844824"/>
            <a:ext cx="4110486" cy="3976913"/>
            <a:chOff x="7985185" y="698740"/>
            <a:chExt cx="4110486" cy="3976913"/>
          </a:xfrm>
        </p:grpSpPr>
        <p:sp>
          <p:nvSpPr>
            <p:cNvPr id="21" name="Rectangle 20"/>
            <p:cNvSpPr/>
            <p:nvPr/>
          </p:nvSpPr>
          <p:spPr>
            <a:xfrm>
              <a:off x="7985185" y="698740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“Fluid”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276272" y="1351262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“Walls”</a:t>
              </a:r>
            </a:p>
          </p:txBody>
        </p:sp>
        <p:cxnSp>
          <p:nvCxnSpPr>
            <p:cNvPr id="23" name="Elbow Connector 22"/>
            <p:cNvCxnSpPr>
              <a:stCxn id="21" idx="2"/>
              <a:endCxn id="22" idx="1"/>
            </p:cNvCxnSpPr>
            <p:nvPr/>
          </p:nvCxnSpPr>
          <p:spPr>
            <a:xfrm rot="16200000" flipH="1">
              <a:off x="8804799" y="1138582"/>
              <a:ext cx="393730" cy="5492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0567359" y="2003784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“Inlet”</a:t>
              </a:r>
            </a:p>
          </p:txBody>
        </p:sp>
        <p:cxnSp>
          <p:nvCxnSpPr>
            <p:cNvPr id="25" name="Elbow Connector 24"/>
            <p:cNvCxnSpPr>
              <a:stCxn id="22" idx="2"/>
              <a:endCxn id="24" idx="1"/>
            </p:cNvCxnSpPr>
            <p:nvPr/>
          </p:nvCxnSpPr>
          <p:spPr>
            <a:xfrm rot="16200000" flipH="1">
              <a:off x="10095886" y="1791104"/>
              <a:ext cx="393730" cy="5492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0567359" y="2604817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“Outlet”</a:t>
              </a:r>
            </a:p>
          </p:txBody>
        </p:sp>
        <p:cxnSp>
          <p:nvCxnSpPr>
            <p:cNvPr id="27" name="Elbow Connector 26"/>
            <p:cNvCxnSpPr>
              <a:stCxn id="22" idx="2"/>
              <a:endCxn id="26" idx="1"/>
            </p:cNvCxnSpPr>
            <p:nvPr/>
          </p:nvCxnSpPr>
          <p:spPr>
            <a:xfrm rot="16200000" flipH="1">
              <a:off x="9795370" y="2091620"/>
              <a:ext cx="994763" cy="5492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9276271" y="3505546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“Channel”</a:t>
              </a:r>
            </a:p>
          </p:txBody>
        </p:sp>
        <p:cxnSp>
          <p:nvCxnSpPr>
            <p:cNvPr id="29" name="Elbow Connector 28"/>
            <p:cNvCxnSpPr>
              <a:stCxn id="21" idx="2"/>
              <a:endCxn id="28" idx="1"/>
            </p:cNvCxnSpPr>
            <p:nvPr/>
          </p:nvCxnSpPr>
          <p:spPr>
            <a:xfrm rot="16200000" flipH="1">
              <a:off x="7727657" y="2215725"/>
              <a:ext cx="2548014" cy="5492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0611928" y="4158068"/>
              <a:ext cx="1483743" cy="517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ModelPart</a:t>
              </a:r>
              <a:endParaRPr lang="en-GB" dirty="0"/>
            </a:p>
            <a:p>
              <a:pPr algn="ctr"/>
              <a:r>
                <a:rPr lang="en-GB" dirty="0"/>
                <a:t>“Inlet”</a:t>
              </a:r>
            </a:p>
          </p:txBody>
        </p:sp>
        <p:cxnSp>
          <p:nvCxnSpPr>
            <p:cNvPr id="31" name="Elbow Connector 30"/>
            <p:cNvCxnSpPr>
              <a:stCxn id="28" idx="2"/>
              <a:endCxn id="30" idx="1"/>
            </p:cNvCxnSpPr>
            <p:nvPr/>
          </p:nvCxnSpPr>
          <p:spPr>
            <a:xfrm rot="16200000" flipH="1">
              <a:off x="10118170" y="3923103"/>
              <a:ext cx="393730" cy="59378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437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48615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Parameter class For Configuration</a:t>
            </a:r>
          </a:p>
          <a:p>
            <a:r>
              <a:rPr lang="en-GB" sz="2400" dirty="0"/>
              <a:t>Read JSON</a:t>
            </a:r>
          </a:p>
          <a:p>
            <a:r>
              <a:rPr lang="en-GB" sz="2400" dirty="0"/>
              <a:t>Check for option accepted by solver</a:t>
            </a:r>
          </a:p>
          <a:p>
            <a:r>
              <a:rPr lang="en-GB" sz="2400" dirty="0"/>
              <a:t>Gives method for retrieving the values</a:t>
            </a:r>
          </a:p>
          <a:p>
            <a:endParaRPr lang="en-GB" sz="24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030823" y="1938725"/>
            <a:ext cx="5113177" cy="4957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problem_data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: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problem_name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: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cantilever_selfweight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model_part_name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: "Structure",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domain_size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 : 3,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time_step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: 1.1,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  : 0.0,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: 1.0,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echo_level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  :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solver_settings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: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solver_type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: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solid_mechanics_static_solver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echo_level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: 0,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solution_type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: "Static",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analysis_type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: "Linear",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model_import_settings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input_type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 :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mdpa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cantilever_selfweight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635522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/>
              <a:t>Thank you for your attention!</a:t>
            </a:r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sz="2000" dirty="0">
                <a:hlinkClick r:id="rId2"/>
              </a:rPr>
              <a:t>https://github.com/KratosMultiphysics/Kratos</a:t>
            </a:r>
            <a:endParaRPr lang="en-US" sz="2000" dirty="0"/>
          </a:p>
          <a:p>
            <a:pPr algn="ctr" eaLnBrk="1" hangingPunct="1">
              <a:buFontTx/>
              <a:buNone/>
            </a:pPr>
            <a:endParaRPr lang="en-US" sz="2000" dirty="0"/>
          </a:p>
        </p:txBody>
      </p:sp>
      <p:sp>
        <p:nvSpPr>
          <p:cNvPr id="2867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principles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Intended users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800" b="1" dirty="0"/>
              <a:t>Finite element developers</a:t>
            </a:r>
          </a:p>
          <a:p>
            <a:pPr lvl="1">
              <a:defRPr/>
            </a:pPr>
            <a:r>
              <a:rPr lang="en-US" dirty="0"/>
              <a:t>Advanced mathematical or engineering background.</a:t>
            </a:r>
          </a:p>
          <a:p>
            <a:pPr lvl="1">
              <a:defRPr/>
            </a:pPr>
            <a:r>
              <a:rPr lang="en-US" dirty="0"/>
              <a:t>Basic computer science knowledge.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800" b="1" dirty="0"/>
              <a:t>Software developers</a:t>
            </a:r>
          </a:p>
          <a:p>
            <a:pPr lvl="1">
              <a:defRPr/>
            </a:pPr>
            <a:r>
              <a:rPr lang="en-US" dirty="0"/>
              <a:t>Expert programmers.</a:t>
            </a:r>
          </a:p>
          <a:p>
            <a:pPr lvl="1">
              <a:defRPr/>
            </a:pPr>
            <a:r>
              <a:rPr lang="en-US" dirty="0"/>
              <a:t>Can be interested in using </a:t>
            </a:r>
            <a:r>
              <a:rPr lang="en-US" dirty="0" err="1"/>
              <a:t>Kratos</a:t>
            </a:r>
            <a:r>
              <a:rPr lang="en-US" dirty="0"/>
              <a:t> as a piece in a wider project.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700" b="1" dirty="0"/>
              <a:t>Package users</a:t>
            </a:r>
          </a:p>
          <a:p>
            <a:pPr lvl="1">
              <a:defRPr/>
            </a:pPr>
            <a:r>
              <a:rPr lang="en-US" dirty="0"/>
              <a:t>Engineers and designers.</a:t>
            </a:r>
          </a:p>
          <a:p>
            <a:pPr lvl="1">
              <a:defRPr/>
            </a:pPr>
            <a:r>
              <a:rPr lang="en-US" dirty="0"/>
              <a:t>Use </a:t>
            </a:r>
            <a:r>
              <a:rPr lang="en-US" dirty="0" err="1"/>
              <a:t>Kratos</a:t>
            </a:r>
            <a:r>
              <a:rPr lang="en-US" dirty="0"/>
              <a:t> as a black box.</a:t>
            </a:r>
          </a:p>
          <a:p>
            <a:pPr lvl="1">
              <a:defRPr/>
            </a:pPr>
            <a:r>
              <a:rPr lang="en-US" dirty="0"/>
              <a:t>Not interested in implementation details or internal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Principles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General design</a:t>
            </a: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b="1" dirty="0"/>
              <a:t>Object-Oriented design</a:t>
            </a:r>
          </a:p>
          <a:p>
            <a:pPr lvl="1"/>
            <a:r>
              <a:rPr lang="en-US" dirty="0"/>
              <a:t>Problem is divided into separate </a:t>
            </a:r>
            <a:r>
              <a:rPr lang="en-US" dirty="0">
                <a:solidFill>
                  <a:schemeClr val="accent2"/>
                </a:solidFill>
              </a:rPr>
              <a:t>objects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2"/>
                </a:solidFill>
              </a:rPr>
              <a:t>interface</a:t>
            </a:r>
            <a:r>
              <a:rPr lang="en-US" dirty="0"/>
              <a:t> defines the interaction between components.</a:t>
            </a:r>
          </a:p>
          <a:p>
            <a:pPr lvl="1"/>
            <a:r>
              <a:rPr lang="en-US" dirty="0"/>
              <a:t>Objects based on common FE concepts.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b="1" dirty="0"/>
              <a:t>C++ programming language</a:t>
            </a:r>
          </a:p>
          <a:p>
            <a:pPr lvl="1"/>
            <a:r>
              <a:rPr lang="en-US" dirty="0"/>
              <a:t>Supports object oriented design.</a:t>
            </a:r>
          </a:p>
          <a:p>
            <a:pPr lvl="1"/>
            <a:r>
              <a:rPr lang="en-US" dirty="0"/>
              <a:t>High performance code.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b="1" dirty="0"/>
              <a:t>Multi-layered approach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Distinction between basic and high-level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General Structure	</a:t>
            </a:r>
            <a:br>
              <a:rPr lang="en-US" sz="3600"/>
            </a:br>
            <a:r>
              <a:rPr lang="en-US" sz="3600">
                <a:solidFill>
                  <a:schemeClr val="accent2"/>
                </a:solidFill>
              </a:rPr>
              <a:t>Objects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Blip>
                <a:blip r:embed="rId3"/>
              </a:buBlip>
            </a:pPr>
            <a:endParaRPr lang="en-US"/>
          </a:p>
          <a:p>
            <a:pPr eaLnBrk="1" hangingPunct="1">
              <a:buFont typeface="Wingdings" charset="2"/>
              <a:buBlip>
                <a:blip r:embed="rId3"/>
              </a:buBlip>
            </a:pPr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599238" y="1790700"/>
          <a:ext cx="1554162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Visio" r:id="rId4" imgW="775456" imgH="2146808" progId="Visio.Drawing.11">
                  <p:embed/>
                </p:oleObj>
              </mc:Choice>
              <mc:Fallback>
                <p:oleObj name="Visio" r:id="rId4" imgW="775456" imgH="2146808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1790700"/>
                        <a:ext cx="155416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4694238" y="1790700"/>
          <a:ext cx="1554162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Visio" r:id="rId6" imgW="775456" imgH="2146808" progId="Visio.Drawing.11">
                  <p:embed/>
                </p:oleObj>
              </mc:Choice>
              <mc:Fallback>
                <p:oleObj name="Visio" r:id="rId6" imgW="775456" imgH="214680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1790700"/>
                        <a:ext cx="155416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2819400" y="2493963"/>
          <a:ext cx="1554163" cy="284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Visio" r:id="rId8" imgW="775456" imgH="1415467" progId="Visio.Drawing.11">
                  <p:embed/>
                </p:oleObj>
              </mc:Choice>
              <mc:Fallback>
                <p:oleObj name="Visio" r:id="rId8" imgW="775456" imgH="1415467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93963"/>
                        <a:ext cx="1554163" cy="284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914400" y="4722813"/>
          <a:ext cx="1554163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Visio" r:id="rId10" imgW="775456" imgH="683791" progId="Visio.Drawing.11">
                  <p:embed/>
                </p:oleObj>
              </mc:Choice>
              <mc:Fallback>
                <p:oleObj name="Visio" r:id="rId10" imgW="775456" imgH="683791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2813"/>
                        <a:ext cx="1554163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914400" y="1752600"/>
          <a:ext cx="1554163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Visio" r:id="rId12" imgW="775456" imgH="1049796" progId="Visio.Drawing.11">
                  <p:embed/>
                </p:oleObj>
              </mc:Choice>
              <mc:Fallback>
                <p:oleObj name="Visio" r:id="rId12" imgW="775456" imgH="1049796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1554163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6477000" y="14478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 Narrow" pitchFamily="34" charset="0"/>
              </a:rPr>
              <a:t>Numerical solutions</a:t>
            </a:r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4572000" y="14478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 Narrow" pitchFamily="34" charset="0"/>
              </a:rPr>
              <a:t>FE Methodology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838200" y="14478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 Narrow" pitchFamily="34" charset="0"/>
              </a:rPr>
              <a:t>Library interfaces</a:t>
            </a: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838200" y="4419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 Narrow" pitchFamily="34" charset="0"/>
              </a:rPr>
              <a:t>FEM Algorithms</a:t>
            </a: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2667000" y="22098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 Narrow" pitchFamily="34" charset="0"/>
              </a:rPr>
              <a:t>FE Modeling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/>
      <p:bldP spid="1058" grpId="0"/>
      <p:bldP spid="1059" grpId="0"/>
      <p:bldP spid="1060" grpId="0"/>
      <p:bldP spid="10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400800"/>
            <a:ext cx="4495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600"/>
              <a:t>Easy 		Advanced programming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General Structure	</a:t>
            </a:r>
            <a:br>
              <a:rPr lang="en-US" sz="3600"/>
            </a:br>
            <a:r>
              <a:rPr lang="en-US" sz="3600">
                <a:solidFill>
                  <a:schemeClr val="accent2"/>
                </a:solidFill>
              </a:rPr>
              <a:t>Layers</a:t>
            </a:r>
          </a:p>
        </p:txBody>
      </p:sp>
      <p:grpSp>
        <p:nvGrpSpPr>
          <p:cNvPr id="8196" name="Group 48"/>
          <p:cNvGrpSpPr>
            <a:grpSpLocks/>
          </p:cNvGrpSpPr>
          <p:nvPr/>
        </p:nvGrpSpPr>
        <p:grpSpPr bwMode="auto">
          <a:xfrm>
            <a:off x="685800" y="6400800"/>
            <a:ext cx="1120775" cy="228600"/>
            <a:chOff x="3504" y="3936"/>
            <a:chExt cx="706" cy="144"/>
          </a:xfrm>
        </p:grpSpPr>
        <p:sp>
          <p:nvSpPr>
            <p:cNvPr id="8204" name="Rectangle 22"/>
            <p:cNvSpPr>
              <a:spLocks noChangeArrowheads="1"/>
            </p:cNvSpPr>
            <p:nvPr/>
          </p:nvSpPr>
          <p:spPr bwMode="auto">
            <a:xfrm>
              <a:off x="3504" y="3936"/>
              <a:ext cx="130" cy="1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5" name="Rectangle 23"/>
            <p:cNvSpPr>
              <a:spLocks noChangeArrowheads="1"/>
            </p:cNvSpPr>
            <p:nvPr/>
          </p:nvSpPr>
          <p:spPr bwMode="auto">
            <a:xfrm>
              <a:off x="3648" y="3936"/>
              <a:ext cx="130" cy="144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6" name="Rectangle 24"/>
            <p:cNvSpPr>
              <a:spLocks noChangeArrowheads="1"/>
            </p:cNvSpPr>
            <p:nvPr/>
          </p:nvSpPr>
          <p:spPr bwMode="auto">
            <a:xfrm>
              <a:off x="3792" y="3936"/>
              <a:ext cx="130" cy="144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7" name="Rectangle 25"/>
            <p:cNvSpPr>
              <a:spLocks noChangeArrowheads="1"/>
            </p:cNvSpPr>
            <p:nvPr/>
          </p:nvSpPr>
          <p:spPr bwMode="auto">
            <a:xfrm>
              <a:off x="3936" y="3936"/>
              <a:ext cx="130" cy="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8" name="Rectangle 26"/>
            <p:cNvSpPr>
              <a:spLocks noChangeArrowheads="1"/>
            </p:cNvSpPr>
            <p:nvPr/>
          </p:nvSpPr>
          <p:spPr bwMode="auto">
            <a:xfrm>
              <a:off x="4080" y="3936"/>
              <a:ext cx="130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aphicFrame>
        <p:nvGraphicFramePr>
          <p:cNvPr id="8197" name="Object 27"/>
          <p:cNvGraphicFramePr>
            <a:graphicFrameLocks noChangeAspect="1"/>
          </p:cNvGraphicFramePr>
          <p:nvPr/>
        </p:nvGraphicFramePr>
        <p:xfrm>
          <a:off x="1123950" y="1371600"/>
          <a:ext cx="6724650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Visio" r:id="rId3" imgW="6724185" imgH="4021373" progId="Visio.Drawing.11">
                  <p:embed/>
                </p:oleObj>
              </mc:Choice>
              <mc:Fallback>
                <p:oleObj name="Visio" r:id="rId3" imgW="6724185" imgH="4021373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371600"/>
                        <a:ext cx="6724650" cy="402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" name="AutoShape 41"/>
          <p:cNvSpPr>
            <a:spLocks noChangeArrowheads="1"/>
          </p:cNvSpPr>
          <p:nvPr/>
        </p:nvSpPr>
        <p:spPr bwMode="auto">
          <a:xfrm>
            <a:off x="8048625" y="3810000"/>
            <a:ext cx="381000" cy="1066800"/>
          </a:xfrm>
          <a:prstGeom prst="downArrow">
            <a:avLst>
              <a:gd name="adj1" fmla="val 50000"/>
              <a:gd name="adj2" fmla="val 7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 rot="5400000">
            <a:off x="7454107" y="2742406"/>
            <a:ext cx="1611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Dependency</a:t>
            </a:r>
          </a:p>
        </p:txBody>
      </p:sp>
      <p:sp>
        <p:nvSpPr>
          <p:cNvPr id="2092" name="AutoShape 44"/>
          <p:cNvSpPr>
            <a:spLocks noChangeArrowheads="1"/>
          </p:cNvSpPr>
          <p:nvPr/>
        </p:nvSpPr>
        <p:spPr bwMode="auto">
          <a:xfrm rot="-5400000">
            <a:off x="6172200" y="5410200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93" name="AutoShape 45"/>
          <p:cNvSpPr>
            <a:spLocks noChangeArrowheads="1"/>
          </p:cNvSpPr>
          <p:nvPr/>
        </p:nvSpPr>
        <p:spPr bwMode="auto">
          <a:xfrm rot="5400000">
            <a:off x="1447800" y="5410200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4038600" y="5622925"/>
            <a:ext cx="194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Kratos internals</a:t>
            </a:r>
          </a:p>
        </p:txBody>
      </p:sp>
      <p:sp>
        <p:nvSpPr>
          <p:cNvPr id="2095" name="Text Box 47"/>
          <p:cNvSpPr txBox="1">
            <a:spLocks noChangeArrowheads="1"/>
          </p:cNvSpPr>
          <p:nvPr/>
        </p:nvSpPr>
        <p:spPr bwMode="auto">
          <a:xfrm>
            <a:off x="2001838" y="5622925"/>
            <a:ext cx="1427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Extensions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" grpId="0" animBg="1"/>
      <p:bldP spid="2090" grpId="0"/>
      <p:bldP spid="2092" grpId="0" animBg="1"/>
      <p:bldP spid="2093" grpId="0" animBg="1"/>
      <p:bldP spid="2094" grpId="0"/>
      <p:bldP spid="20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Structure	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Kernel and Applications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2280184" y="1596244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Kratos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13 Rectángulo redondeado"/>
          <p:cNvSpPr/>
          <p:nvPr/>
        </p:nvSpPr>
        <p:spPr bwMode="auto">
          <a:xfrm>
            <a:off x="539552" y="2780928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Fluid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Dynamics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14 Rectángulo redondeado"/>
          <p:cNvSpPr/>
          <p:nvPr/>
        </p:nvSpPr>
        <p:spPr bwMode="auto">
          <a:xfrm>
            <a:off x="2310644" y="2996952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Structural Mechanics</a:t>
            </a:r>
          </a:p>
        </p:txBody>
      </p:sp>
      <p:sp>
        <p:nvSpPr>
          <p:cNvPr id="16" name="15 Rectángulo redondeado"/>
          <p:cNvSpPr/>
          <p:nvPr/>
        </p:nvSpPr>
        <p:spPr bwMode="auto">
          <a:xfrm>
            <a:off x="4067944" y="2780928"/>
            <a:ext cx="1512168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PFEM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19 Flecha abajo"/>
          <p:cNvSpPr/>
          <p:nvPr/>
        </p:nvSpPr>
        <p:spPr bwMode="auto">
          <a:xfrm rot="7443127">
            <a:off x="4097166" y="1927462"/>
            <a:ext cx="352869" cy="916546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20 Flecha abajo"/>
          <p:cNvSpPr/>
          <p:nvPr/>
        </p:nvSpPr>
        <p:spPr bwMode="auto">
          <a:xfrm rot="13645114">
            <a:off x="2280548" y="3682859"/>
            <a:ext cx="352869" cy="916546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21 Flecha abajo"/>
          <p:cNvSpPr/>
          <p:nvPr/>
        </p:nvSpPr>
        <p:spPr bwMode="auto">
          <a:xfrm rot="10800000">
            <a:off x="2859829" y="2376272"/>
            <a:ext cx="352869" cy="548672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22 Rectángulo redondeado"/>
          <p:cNvSpPr/>
          <p:nvPr/>
        </p:nvSpPr>
        <p:spPr bwMode="auto">
          <a:xfrm>
            <a:off x="991096" y="4581128"/>
            <a:ext cx="2023120" cy="648072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Fluid-S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tructure Interaction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23 Flecha abajo"/>
          <p:cNvSpPr/>
          <p:nvPr/>
        </p:nvSpPr>
        <p:spPr bwMode="auto">
          <a:xfrm rot="9437082">
            <a:off x="1437444" y="3504371"/>
            <a:ext cx="352869" cy="916546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24 Flecha abajo"/>
          <p:cNvSpPr/>
          <p:nvPr/>
        </p:nvSpPr>
        <p:spPr bwMode="auto">
          <a:xfrm rot="14248111">
            <a:off x="1492437" y="1918000"/>
            <a:ext cx="352869" cy="916546"/>
          </a:xfrm>
          <a:prstGeom prst="downArrow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796136" y="159624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and programming core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5796136" y="2950126"/>
            <a:ext cx="2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 of the problem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970867" y="5445224"/>
            <a:ext cx="186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 can depend on other applications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513584" y="4259704"/>
            <a:ext cx="511256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charset="2"/>
              <a:buChar char="§"/>
            </a:pPr>
            <a:r>
              <a:rPr lang="en-US" sz="2400" dirty="0"/>
              <a:t>Kernel coordinates applications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</a:pPr>
            <a:r>
              <a:rPr lang="en-US" sz="2400" dirty="0"/>
              <a:t>Separate the numerical core and the physics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</a:pPr>
            <a:r>
              <a:rPr lang="en-US" sz="2400" dirty="0"/>
              <a:t>Development of applications is independent</a:t>
            </a:r>
          </a:p>
        </p:txBody>
      </p:sp>
    </p:spTree>
    <p:extLst>
      <p:ext uri="{BB962C8B-B14F-4D97-AF65-F5344CB8AC3E}">
        <p14:creationId xmlns:p14="http://schemas.microsoft.com/office/powerpoint/2010/main" val="3928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Components of a model</a:t>
            </a:r>
          </a:p>
        </p:txBody>
      </p:sp>
      <p:sp>
        <p:nvSpPr>
          <p:cNvPr id="10243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Words>1532</Words>
  <Application>Microsoft Office PowerPoint</Application>
  <PresentationFormat>On-screen Show (4:3)</PresentationFormat>
  <Paragraphs>396</Paragraphs>
  <Slides>37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Narrow</vt:lpstr>
      <vt:lpstr>Calibri</vt:lpstr>
      <vt:lpstr>Courier New</vt:lpstr>
      <vt:lpstr>Wingdings</vt:lpstr>
      <vt:lpstr>Diseño predeterminado</vt:lpstr>
      <vt:lpstr>Visio</vt:lpstr>
      <vt:lpstr>GENERAL VIEW OF KRATOS MULTIPHYSICS</vt:lpstr>
      <vt:lpstr>Introduction Outlook </vt:lpstr>
      <vt:lpstr>Design principles Goals</vt:lpstr>
      <vt:lpstr>Design principles Intended users</vt:lpstr>
      <vt:lpstr>Design Principles General design</vt:lpstr>
      <vt:lpstr>General Structure  Objects</vt:lpstr>
      <vt:lpstr>General Structure  Layers</vt:lpstr>
      <vt:lpstr>General Structure   Kernel and Applications</vt:lpstr>
      <vt:lpstr>Components of a model</vt:lpstr>
      <vt:lpstr>Data Structure Nodes and Variables</vt:lpstr>
      <vt:lpstr>Data Structure Nodes and Variables</vt:lpstr>
      <vt:lpstr>Data Structure Nodal Data</vt:lpstr>
      <vt:lpstr>Data Structure Nodal Data</vt:lpstr>
      <vt:lpstr>Data Structure Elements and Conditions</vt:lpstr>
      <vt:lpstr>Data Structure Elements and Conditions</vt:lpstr>
      <vt:lpstr>Data Structure Organization of Data</vt:lpstr>
      <vt:lpstr>Data Structure Containers</vt:lpstr>
      <vt:lpstr>Data Structure Mesh</vt:lpstr>
      <vt:lpstr>Data Structure Model Part</vt:lpstr>
      <vt:lpstr>PowerPoint Presentation</vt:lpstr>
      <vt:lpstr>Simulating a problem</vt:lpstr>
      <vt:lpstr>Solution Strategy Building blocks</vt:lpstr>
      <vt:lpstr>Solution Strategy Building blocks</vt:lpstr>
      <vt:lpstr>Solution Strategy Process and Utility</vt:lpstr>
      <vt:lpstr>Solution Strategy Python Scripts</vt:lpstr>
      <vt:lpstr>Global workflow</vt:lpstr>
      <vt:lpstr>Global Workflow Overview</vt:lpstr>
      <vt:lpstr>Global Workflow Input File</vt:lpstr>
      <vt:lpstr>Global Workflow Input File</vt:lpstr>
      <vt:lpstr>Global Workflow Input File</vt:lpstr>
      <vt:lpstr>Global Workflow Input File</vt:lpstr>
      <vt:lpstr>Global Workflow Input File</vt:lpstr>
      <vt:lpstr>Global Workflow Input File</vt:lpstr>
      <vt:lpstr>Global Workflow Input File</vt:lpstr>
      <vt:lpstr>Sub Model Parts</vt:lpstr>
      <vt:lpstr>JSON Parameters</vt:lpstr>
      <vt:lpstr>PowerPoint Presentation</vt:lpstr>
    </vt:vector>
  </TitlesOfParts>
  <Company>CIMNE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Jordi</dc:creator>
  <cp:lastModifiedBy>Pooyan Dadvand</cp:lastModifiedBy>
  <cp:revision>116</cp:revision>
  <dcterms:created xsi:type="dcterms:W3CDTF">2010-01-11T11:47:45Z</dcterms:created>
  <dcterms:modified xsi:type="dcterms:W3CDTF">2018-06-08T07:30:30Z</dcterms:modified>
</cp:coreProperties>
</file>