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73C70C-52CE-4217-ADD1-2F42E49D4F2C}"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76A52-E128-42DC-B486-84C9FB7D2884}" type="slidenum">
              <a:rPr lang="en-US" smtClean="0"/>
              <a:t>‹#›</a:t>
            </a:fld>
            <a:endParaRPr lang="en-US"/>
          </a:p>
        </p:txBody>
      </p:sp>
    </p:spTree>
    <p:extLst>
      <p:ext uri="{BB962C8B-B14F-4D97-AF65-F5344CB8AC3E}">
        <p14:creationId xmlns:p14="http://schemas.microsoft.com/office/powerpoint/2010/main" val="2283537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73C70C-52CE-4217-ADD1-2F42E49D4F2C}"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76A52-E128-42DC-B486-84C9FB7D2884}" type="slidenum">
              <a:rPr lang="en-US" smtClean="0"/>
              <a:t>‹#›</a:t>
            </a:fld>
            <a:endParaRPr lang="en-US"/>
          </a:p>
        </p:txBody>
      </p:sp>
    </p:spTree>
    <p:extLst>
      <p:ext uri="{BB962C8B-B14F-4D97-AF65-F5344CB8AC3E}">
        <p14:creationId xmlns:p14="http://schemas.microsoft.com/office/powerpoint/2010/main" val="4059015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73C70C-52CE-4217-ADD1-2F42E49D4F2C}"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76A52-E128-42DC-B486-84C9FB7D2884}" type="slidenum">
              <a:rPr lang="en-US" smtClean="0"/>
              <a:t>‹#›</a:t>
            </a:fld>
            <a:endParaRPr lang="en-US"/>
          </a:p>
        </p:txBody>
      </p:sp>
    </p:spTree>
    <p:extLst>
      <p:ext uri="{BB962C8B-B14F-4D97-AF65-F5344CB8AC3E}">
        <p14:creationId xmlns:p14="http://schemas.microsoft.com/office/powerpoint/2010/main" val="539658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73C70C-52CE-4217-ADD1-2F42E49D4F2C}"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76A52-E128-42DC-B486-84C9FB7D2884}" type="slidenum">
              <a:rPr lang="en-US" smtClean="0"/>
              <a:t>‹#›</a:t>
            </a:fld>
            <a:endParaRPr lang="en-US"/>
          </a:p>
        </p:txBody>
      </p:sp>
    </p:spTree>
    <p:extLst>
      <p:ext uri="{BB962C8B-B14F-4D97-AF65-F5344CB8AC3E}">
        <p14:creationId xmlns:p14="http://schemas.microsoft.com/office/powerpoint/2010/main" val="3170113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73C70C-52CE-4217-ADD1-2F42E49D4F2C}"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76A52-E128-42DC-B486-84C9FB7D2884}" type="slidenum">
              <a:rPr lang="en-US" smtClean="0"/>
              <a:t>‹#›</a:t>
            </a:fld>
            <a:endParaRPr lang="en-US"/>
          </a:p>
        </p:txBody>
      </p:sp>
    </p:spTree>
    <p:extLst>
      <p:ext uri="{BB962C8B-B14F-4D97-AF65-F5344CB8AC3E}">
        <p14:creationId xmlns:p14="http://schemas.microsoft.com/office/powerpoint/2010/main" val="452328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73C70C-52CE-4217-ADD1-2F42E49D4F2C}"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E76A52-E128-42DC-B486-84C9FB7D2884}" type="slidenum">
              <a:rPr lang="en-US" smtClean="0"/>
              <a:t>‹#›</a:t>
            </a:fld>
            <a:endParaRPr lang="en-US"/>
          </a:p>
        </p:txBody>
      </p:sp>
    </p:spTree>
    <p:extLst>
      <p:ext uri="{BB962C8B-B14F-4D97-AF65-F5344CB8AC3E}">
        <p14:creationId xmlns:p14="http://schemas.microsoft.com/office/powerpoint/2010/main" val="1446180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73C70C-52CE-4217-ADD1-2F42E49D4F2C}" type="datetimeFigureOut">
              <a:rPr lang="en-US" smtClean="0"/>
              <a:t>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E76A52-E128-42DC-B486-84C9FB7D2884}" type="slidenum">
              <a:rPr lang="en-US" smtClean="0"/>
              <a:t>‹#›</a:t>
            </a:fld>
            <a:endParaRPr lang="en-US"/>
          </a:p>
        </p:txBody>
      </p:sp>
    </p:spTree>
    <p:extLst>
      <p:ext uri="{BB962C8B-B14F-4D97-AF65-F5344CB8AC3E}">
        <p14:creationId xmlns:p14="http://schemas.microsoft.com/office/powerpoint/2010/main" val="2944999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73C70C-52CE-4217-ADD1-2F42E49D4F2C}" type="datetimeFigureOut">
              <a:rPr lang="en-US" smtClean="0"/>
              <a:t>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E76A52-E128-42DC-B486-84C9FB7D2884}" type="slidenum">
              <a:rPr lang="en-US" smtClean="0"/>
              <a:t>‹#›</a:t>
            </a:fld>
            <a:endParaRPr lang="en-US"/>
          </a:p>
        </p:txBody>
      </p:sp>
    </p:spTree>
    <p:extLst>
      <p:ext uri="{BB962C8B-B14F-4D97-AF65-F5344CB8AC3E}">
        <p14:creationId xmlns:p14="http://schemas.microsoft.com/office/powerpoint/2010/main" val="1229568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73C70C-52CE-4217-ADD1-2F42E49D4F2C}" type="datetimeFigureOut">
              <a:rPr lang="en-US" smtClean="0"/>
              <a:t>2/23/2024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E76A52-E128-42DC-B486-84C9FB7D2884}" type="slidenum">
              <a:rPr lang="en-US" smtClean="0"/>
              <a:t>‹#›</a:t>
            </a:fld>
            <a:endParaRPr lang="en-US"/>
          </a:p>
        </p:txBody>
      </p:sp>
    </p:spTree>
    <p:extLst>
      <p:ext uri="{BB962C8B-B14F-4D97-AF65-F5344CB8AC3E}">
        <p14:creationId xmlns:p14="http://schemas.microsoft.com/office/powerpoint/2010/main" val="462411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73C70C-52CE-4217-ADD1-2F42E49D4F2C}"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E76A52-E128-42DC-B486-84C9FB7D2884}" type="slidenum">
              <a:rPr lang="en-US" smtClean="0"/>
              <a:t>‹#›</a:t>
            </a:fld>
            <a:endParaRPr lang="en-US"/>
          </a:p>
        </p:txBody>
      </p:sp>
    </p:spTree>
    <p:extLst>
      <p:ext uri="{BB962C8B-B14F-4D97-AF65-F5344CB8AC3E}">
        <p14:creationId xmlns:p14="http://schemas.microsoft.com/office/powerpoint/2010/main" val="74309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73C70C-52CE-4217-ADD1-2F42E49D4F2C}"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E76A52-E128-42DC-B486-84C9FB7D2884}" type="slidenum">
              <a:rPr lang="en-US" smtClean="0"/>
              <a:t>‹#›</a:t>
            </a:fld>
            <a:endParaRPr lang="en-US"/>
          </a:p>
        </p:txBody>
      </p:sp>
    </p:spTree>
    <p:extLst>
      <p:ext uri="{BB962C8B-B14F-4D97-AF65-F5344CB8AC3E}">
        <p14:creationId xmlns:p14="http://schemas.microsoft.com/office/powerpoint/2010/main" val="804505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3C70C-52CE-4217-ADD1-2F42E49D4F2C}" type="datetimeFigureOut">
              <a:rPr lang="en-US" smtClean="0"/>
              <a:t>2/23/2024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E76A52-E128-42DC-B486-84C9FB7D2884}" type="slidenum">
              <a:rPr lang="en-US" smtClean="0"/>
              <a:t>‹#›</a:t>
            </a:fld>
            <a:endParaRPr lang="en-US"/>
          </a:p>
        </p:txBody>
      </p:sp>
    </p:spTree>
    <p:extLst>
      <p:ext uri="{BB962C8B-B14F-4D97-AF65-F5344CB8AC3E}">
        <p14:creationId xmlns:p14="http://schemas.microsoft.com/office/powerpoint/2010/main" val="1749674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6784" y="1024153"/>
            <a:ext cx="9393116" cy="2308324"/>
          </a:xfrm>
          <a:prstGeom prst="rect">
            <a:avLst/>
          </a:prstGeom>
        </p:spPr>
        <p:txBody>
          <a:bodyPr wrap="square">
            <a:spAutoFit/>
          </a:bodyPr>
          <a:lstStyle/>
          <a:p>
            <a:r>
              <a:rPr lang="en-US" b="1" i="0" dirty="0" smtClean="0">
                <a:solidFill>
                  <a:srgbClr val="0B2B39"/>
                </a:solidFill>
                <a:effectLst/>
                <a:latin typeface="PP Telegraf"/>
              </a:rPr>
              <a:t>What is a Data Pipeline?</a:t>
            </a:r>
          </a:p>
          <a:p>
            <a:endParaRPr lang="en-US" b="0" i="0" dirty="0" smtClean="0">
              <a:solidFill>
                <a:srgbClr val="0B2B39"/>
              </a:solidFill>
              <a:effectLst/>
              <a:latin typeface="PP Telegraf"/>
            </a:endParaRPr>
          </a:p>
          <a:p>
            <a:r>
              <a:rPr lang="en-US" b="0" i="0" dirty="0" smtClean="0">
                <a:solidFill>
                  <a:srgbClr val="0B2B39"/>
                </a:solidFill>
                <a:effectLst/>
                <a:latin typeface="PP Telegraf"/>
              </a:rPr>
              <a:t>A </a:t>
            </a:r>
            <a:r>
              <a:rPr lang="en-US" b="1" i="0" dirty="0" smtClean="0">
                <a:solidFill>
                  <a:srgbClr val="0B2B39"/>
                </a:solidFill>
                <a:effectLst/>
                <a:latin typeface="PP Telegraf"/>
              </a:rPr>
              <a:t>data pipeline</a:t>
            </a:r>
            <a:r>
              <a:rPr lang="en-US" b="0" i="0" dirty="0" smtClean="0">
                <a:solidFill>
                  <a:srgbClr val="0B2B39"/>
                </a:solidFill>
                <a:effectLst/>
                <a:latin typeface="PP Telegraf"/>
              </a:rPr>
              <a:t> is a systematic and </a:t>
            </a:r>
            <a:r>
              <a:rPr lang="en-US" b="1" i="0" dirty="0" smtClean="0">
                <a:solidFill>
                  <a:srgbClr val="0B2B39"/>
                </a:solidFill>
                <a:effectLst/>
                <a:latin typeface="PP Telegraf"/>
              </a:rPr>
              <a:t>automated process for the efficient and reliable movement, transformation, and management of data from one point to another within a computing environment.</a:t>
            </a:r>
          </a:p>
          <a:p>
            <a:endParaRPr lang="en-US" b="1" dirty="0">
              <a:solidFill>
                <a:srgbClr val="0B2B39"/>
              </a:solidFill>
              <a:latin typeface="PP Telegraf"/>
            </a:endParaRPr>
          </a:p>
          <a:p>
            <a:r>
              <a:rPr lang="en-US" b="0" i="0" dirty="0" smtClean="0">
                <a:solidFill>
                  <a:srgbClr val="0B2B39"/>
                </a:solidFill>
                <a:effectLst/>
                <a:latin typeface="PP Telegraf"/>
              </a:rPr>
              <a:t> It plays a crucial role in modern data-driven organizations by enabling the seamless flow of information across various stages of data processing.</a:t>
            </a:r>
            <a:endParaRPr lang="en-US" b="0" i="0" dirty="0">
              <a:solidFill>
                <a:srgbClr val="0B2B39"/>
              </a:solidFill>
              <a:effectLst/>
              <a:latin typeface="PP Telegraf"/>
            </a:endParaRPr>
          </a:p>
        </p:txBody>
      </p:sp>
    </p:spTree>
    <p:extLst>
      <p:ext uri="{BB962C8B-B14F-4D97-AF65-F5344CB8AC3E}">
        <p14:creationId xmlns:p14="http://schemas.microsoft.com/office/powerpoint/2010/main" val="2525968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899" y="1443841"/>
            <a:ext cx="11676185" cy="3139321"/>
          </a:xfrm>
          <a:prstGeom prst="rect">
            <a:avLst/>
          </a:prstGeom>
        </p:spPr>
        <p:txBody>
          <a:bodyPr wrap="square">
            <a:spAutoFit/>
          </a:bodyPr>
          <a:lstStyle/>
          <a:p>
            <a:r>
              <a:rPr lang="en-US" b="0" i="0" dirty="0" smtClean="0">
                <a:solidFill>
                  <a:srgbClr val="0B2B39"/>
                </a:solidFill>
                <a:effectLst/>
                <a:latin typeface="PP Telegraf"/>
              </a:rPr>
              <a:t>Big data pipelines are data pipelines built to accommodate one or more of the three traits of big data. </a:t>
            </a:r>
          </a:p>
          <a:p>
            <a:endParaRPr lang="en-US" dirty="0">
              <a:solidFill>
                <a:srgbClr val="0B2B39"/>
              </a:solidFill>
              <a:latin typeface="PP Telegraf"/>
            </a:endParaRPr>
          </a:p>
          <a:p>
            <a:r>
              <a:rPr lang="en-US" b="0" i="0" dirty="0" smtClean="0">
                <a:solidFill>
                  <a:srgbClr val="0B2B39"/>
                </a:solidFill>
                <a:effectLst/>
                <a:latin typeface="PP Telegraf"/>
              </a:rPr>
              <a:t>The </a:t>
            </a:r>
            <a:r>
              <a:rPr lang="en-US" b="1" i="0" dirty="0" smtClean="0">
                <a:solidFill>
                  <a:srgbClr val="0B2B39"/>
                </a:solidFill>
                <a:effectLst/>
                <a:latin typeface="PP Telegraf"/>
              </a:rPr>
              <a:t>velocity</a:t>
            </a:r>
            <a:r>
              <a:rPr lang="en-US" b="0" i="0" dirty="0" smtClean="0">
                <a:solidFill>
                  <a:srgbClr val="0B2B39"/>
                </a:solidFill>
                <a:effectLst/>
                <a:latin typeface="PP Telegraf"/>
              </a:rPr>
              <a:t> of big data makes it appealing to build </a:t>
            </a:r>
            <a:r>
              <a:rPr lang="en-US" b="0" i="0" u="none" strike="noStrike" dirty="0" smtClean="0">
                <a:effectLst/>
                <a:latin typeface="PP Telegraf"/>
              </a:rPr>
              <a:t>streaming data</a:t>
            </a:r>
            <a:r>
              <a:rPr lang="en-US" b="0" i="0" dirty="0" smtClean="0">
                <a:effectLst/>
                <a:latin typeface="PP Telegraf"/>
              </a:rPr>
              <a:t> </a:t>
            </a:r>
            <a:r>
              <a:rPr lang="en-US" b="0" i="0" dirty="0" smtClean="0">
                <a:solidFill>
                  <a:srgbClr val="0B2B39"/>
                </a:solidFill>
                <a:effectLst/>
                <a:latin typeface="PP Telegraf"/>
              </a:rPr>
              <a:t>pipelines for big data. Then data can be captured and processed in real time so some action can then occur. </a:t>
            </a:r>
          </a:p>
          <a:p>
            <a:endParaRPr lang="en-US" dirty="0">
              <a:solidFill>
                <a:srgbClr val="0B2B39"/>
              </a:solidFill>
              <a:latin typeface="PP Telegraf"/>
            </a:endParaRPr>
          </a:p>
          <a:p>
            <a:r>
              <a:rPr lang="en-US" b="0" i="0" dirty="0" smtClean="0">
                <a:solidFill>
                  <a:srgbClr val="0B2B39"/>
                </a:solidFill>
                <a:effectLst/>
                <a:latin typeface="PP Telegraf"/>
              </a:rPr>
              <a:t>The </a:t>
            </a:r>
            <a:r>
              <a:rPr lang="en-US" b="1" i="0" dirty="0" smtClean="0">
                <a:solidFill>
                  <a:srgbClr val="0B2B39"/>
                </a:solidFill>
                <a:effectLst/>
                <a:latin typeface="PP Telegraf"/>
              </a:rPr>
              <a:t>volume</a:t>
            </a:r>
            <a:r>
              <a:rPr lang="en-US" b="0" i="0" dirty="0" smtClean="0">
                <a:solidFill>
                  <a:srgbClr val="0B2B39"/>
                </a:solidFill>
                <a:effectLst/>
                <a:latin typeface="PP Telegraf"/>
              </a:rPr>
              <a:t> of big data requires that data pipelines must be scalable, as the volume can be variable over time. In practice, there are likely to be many big data events that occur simultaneously or very close together, so the big data pipeline must be able to scale to process significant volumes of data concurrently.</a:t>
            </a:r>
          </a:p>
          <a:p>
            <a:endParaRPr lang="en-US" dirty="0">
              <a:solidFill>
                <a:srgbClr val="0B2B39"/>
              </a:solidFill>
              <a:latin typeface="PP Telegraf"/>
            </a:endParaRPr>
          </a:p>
          <a:p>
            <a:r>
              <a:rPr lang="en-US" b="0" i="0" dirty="0" smtClean="0">
                <a:solidFill>
                  <a:srgbClr val="0B2B39"/>
                </a:solidFill>
                <a:effectLst/>
                <a:latin typeface="PP Telegraf"/>
              </a:rPr>
              <a:t> The </a:t>
            </a:r>
            <a:r>
              <a:rPr lang="en-US" b="1" i="0" dirty="0" smtClean="0">
                <a:solidFill>
                  <a:srgbClr val="0B2B39"/>
                </a:solidFill>
                <a:effectLst/>
                <a:latin typeface="PP Telegraf"/>
              </a:rPr>
              <a:t>variety </a:t>
            </a:r>
            <a:r>
              <a:rPr lang="en-US" b="0" i="0" dirty="0" smtClean="0">
                <a:solidFill>
                  <a:srgbClr val="0B2B39"/>
                </a:solidFill>
                <a:effectLst/>
                <a:latin typeface="PP Telegraf"/>
              </a:rPr>
              <a:t>of big data requires that big data pipelines be able to recognize and process data in many different formats—structured, unstructured, and semi-structured.</a:t>
            </a:r>
            <a:endParaRPr lang="en-US" dirty="0"/>
          </a:p>
        </p:txBody>
      </p:sp>
    </p:spTree>
    <p:extLst>
      <p:ext uri="{BB962C8B-B14F-4D97-AF65-F5344CB8AC3E}">
        <p14:creationId xmlns:p14="http://schemas.microsoft.com/office/powerpoint/2010/main" val="12963344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3546" y="892186"/>
            <a:ext cx="11368454" cy="2862322"/>
          </a:xfrm>
          <a:prstGeom prst="rect">
            <a:avLst/>
          </a:prstGeom>
        </p:spPr>
        <p:txBody>
          <a:bodyPr wrap="square">
            <a:spAutoFit/>
          </a:bodyPr>
          <a:lstStyle/>
          <a:p>
            <a:r>
              <a:rPr lang="en-US" b="1" i="0" dirty="0" smtClean="0">
                <a:solidFill>
                  <a:srgbClr val="0B2B39"/>
                </a:solidFill>
                <a:effectLst/>
                <a:latin typeface="PP Telegraf"/>
              </a:rPr>
              <a:t>Types of Data Pipelines</a:t>
            </a:r>
          </a:p>
          <a:p>
            <a:endParaRPr lang="en-US" dirty="0">
              <a:solidFill>
                <a:srgbClr val="0B2B39"/>
              </a:solidFill>
              <a:latin typeface="PP Telegraf"/>
            </a:endParaRPr>
          </a:p>
          <a:p>
            <a:endParaRPr lang="en-US" b="0" i="0" dirty="0" smtClean="0">
              <a:solidFill>
                <a:srgbClr val="0B2B39"/>
              </a:solidFill>
              <a:effectLst/>
              <a:latin typeface="PP Telegraf"/>
            </a:endParaRPr>
          </a:p>
          <a:p>
            <a:r>
              <a:rPr lang="en-US" b="1" i="0" dirty="0" smtClean="0">
                <a:solidFill>
                  <a:srgbClr val="0B2B39"/>
                </a:solidFill>
                <a:effectLst/>
                <a:latin typeface="PP Telegraf"/>
              </a:rPr>
              <a:t>Batch Processing</a:t>
            </a:r>
          </a:p>
          <a:p>
            <a:r>
              <a:rPr lang="en-US" b="0" i="0" dirty="0" smtClean="0">
                <a:solidFill>
                  <a:srgbClr val="0B2B39"/>
                </a:solidFill>
                <a:effectLst/>
                <a:latin typeface="PP Telegraf"/>
              </a:rPr>
              <a:t>Batch processing involves the execution of data jobs at scheduled intervals. It is well-suited for scenarios where data can be processed in non-real-time, allowing for efficient handling of large datasets.</a:t>
            </a:r>
          </a:p>
          <a:p>
            <a:endParaRPr lang="en-US" b="0" i="0" dirty="0" smtClean="0">
              <a:solidFill>
                <a:srgbClr val="0B2B39"/>
              </a:solidFill>
              <a:effectLst/>
              <a:latin typeface="PP Telegraf"/>
            </a:endParaRPr>
          </a:p>
          <a:p>
            <a:r>
              <a:rPr lang="en-US" b="1" i="0" dirty="0" smtClean="0">
                <a:solidFill>
                  <a:srgbClr val="0B2B39"/>
                </a:solidFill>
                <a:effectLst/>
                <a:latin typeface="PP Telegraf"/>
              </a:rPr>
              <a:t>Streaming Data</a:t>
            </a:r>
          </a:p>
          <a:p>
            <a:r>
              <a:rPr lang="en-US" b="0" i="0" dirty="0" smtClean="0">
                <a:solidFill>
                  <a:srgbClr val="0B2B39"/>
                </a:solidFill>
                <a:effectLst/>
                <a:latin typeface="PP Telegraf"/>
              </a:rPr>
              <a:t>Streaming data pipelines process data in real-time as it is generated. This type of pipeline is crucial for applications requiring immediate insights and actions based on up-to-the-moment information.</a:t>
            </a:r>
            <a:endParaRPr lang="en-US" b="0" i="0" dirty="0">
              <a:solidFill>
                <a:srgbClr val="0B2B39"/>
              </a:solidFill>
              <a:effectLst/>
              <a:latin typeface="PP Telegraf"/>
            </a:endParaRPr>
          </a:p>
        </p:txBody>
      </p:sp>
    </p:spTree>
    <p:extLst>
      <p:ext uri="{BB962C8B-B14F-4D97-AF65-F5344CB8AC3E}">
        <p14:creationId xmlns:p14="http://schemas.microsoft.com/office/powerpoint/2010/main" val="526595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5315" y="474345"/>
            <a:ext cx="11500339" cy="6186309"/>
          </a:xfrm>
          <a:prstGeom prst="rect">
            <a:avLst/>
          </a:prstGeom>
        </p:spPr>
        <p:txBody>
          <a:bodyPr wrap="square">
            <a:spAutoFit/>
          </a:bodyPr>
          <a:lstStyle/>
          <a:p>
            <a:r>
              <a:rPr lang="en-US" b="1" i="0" dirty="0" smtClean="0">
                <a:solidFill>
                  <a:srgbClr val="0B2B39"/>
                </a:solidFill>
                <a:effectLst/>
                <a:latin typeface="PP Telegraf"/>
              </a:rPr>
              <a:t>How Data Pipelines Work</a:t>
            </a:r>
          </a:p>
          <a:p>
            <a:r>
              <a:rPr lang="en-US" b="0" i="0" dirty="0" smtClean="0">
                <a:solidFill>
                  <a:srgbClr val="0B2B39"/>
                </a:solidFill>
                <a:effectLst/>
                <a:latin typeface="PP Telegraf"/>
              </a:rPr>
              <a:t>A typical data pipeline involves several key stages:</a:t>
            </a:r>
          </a:p>
          <a:p>
            <a:endParaRPr lang="en-US" b="0" i="0" dirty="0" smtClean="0">
              <a:solidFill>
                <a:srgbClr val="0B2B39"/>
              </a:solidFill>
              <a:effectLst/>
              <a:latin typeface="PP Telegraf"/>
            </a:endParaRPr>
          </a:p>
          <a:p>
            <a:pPr>
              <a:buFont typeface="+mj-lt"/>
              <a:buAutoNum type="arabicPeriod"/>
            </a:pPr>
            <a:r>
              <a:rPr lang="en-US" b="1" i="0" dirty="0" smtClean="0">
                <a:solidFill>
                  <a:srgbClr val="0B2B39"/>
                </a:solidFill>
                <a:effectLst/>
                <a:latin typeface="PP Telegraf"/>
              </a:rPr>
              <a:t>Ingestion</a:t>
            </a:r>
            <a:r>
              <a:rPr lang="en-US" b="0" i="0" dirty="0" smtClean="0">
                <a:solidFill>
                  <a:srgbClr val="0B2B39"/>
                </a:solidFill>
                <a:effectLst/>
                <a:latin typeface="PP Telegraf"/>
              </a:rPr>
              <a:t/>
            </a:r>
            <a:br>
              <a:rPr lang="en-US" b="0" i="0" dirty="0" smtClean="0">
                <a:solidFill>
                  <a:srgbClr val="0B2B39"/>
                </a:solidFill>
                <a:effectLst/>
                <a:latin typeface="PP Telegraf"/>
              </a:rPr>
            </a:br>
            <a:r>
              <a:rPr lang="en-US" b="0" i="0" dirty="0" smtClean="0">
                <a:solidFill>
                  <a:srgbClr val="0B2B39"/>
                </a:solidFill>
                <a:effectLst/>
                <a:latin typeface="PP Telegraf"/>
              </a:rPr>
              <a:t>Data is collected from various sources and ingested into the pipeline. This can include structured and unstructured data from databases, logs, APIs, and other sources.</a:t>
            </a:r>
          </a:p>
          <a:p>
            <a:endParaRPr lang="en-US" dirty="0">
              <a:solidFill>
                <a:srgbClr val="0B2B39"/>
              </a:solidFill>
              <a:latin typeface="PP Telegraf"/>
            </a:endParaRPr>
          </a:p>
          <a:p>
            <a:r>
              <a:rPr lang="en-US" b="1" i="0" dirty="0" smtClean="0">
                <a:solidFill>
                  <a:srgbClr val="0B2B39"/>
                </a:solidFill>
                <a:effectLst/>
                <a:latin typeface="PP Telegraf"/>
              </a:rPr>
              <a:t>2.Processing</a:t>
            </a:r>
            <a:r>
              <a:rPr lang="en-US" b="0" i="0" dirty="0" smtClean="0">
                <a:solidFill>
                  <a:srgbClr val="0B2B39"/>
                </a:solidFill>
                <a:effectLst/>
                <a:latin typeface="PP Telegraf"/>
              </a:rPr>
              <a:t/>
            </a:r>
            <a:br>
              <a:rPr lang="en-US" b="0" i="0" dirty="0" smtClean="0">
                <a:solidFill>
                  <a:srgbClr val="0B2B39"/>
                </a:solidFill>
                <a:effectLst/>
                <a:latin typeface="PP Telegraf"/>
              </a:rPr>
            </a:br>
            <a:r>
              <a:rPr lang="en-US" b="0" i="0" dirty="0" smtClean="0">
                <a:solidFill>
                  <a:srgbClr val="0B2B39"/>
                </a:solidFill>
                <a:effectLst/>
                <a:latin typeface="PP Telegraf"/>
              </a:rPr>
              <a:t>The ingested data undergoes processing, which may involve transformation, cleansing, aggregation, and other operations to prepare it for analysis or storage.</a:t>
            </a:r>
          </a:p>
          <a:p>
            <a:endParaRPr lang="en-US" b="0" i="0" dirty="0" smtClean="0">
              <a:solidFill>
                <a:srgbClr val="0B2B39"/>
              </a:solidFill>
              <a:effectLst/>
              <a:latin typeface="PP Telegraf"/>
            </a:endParaRPr>
          </a:p>
          <a:p>
            <a:r>
              <a:rPr lang="en-US" dirty="0" smtClean="0">
                <a:solidFill>
                  <a:srgbClr val="0B2B39"/>
                </a:solidFill>
                <a:latin typeface="PP Telegraf"/>
              </a:rPr>
              <a:t>3.</a:t>
            </a:r>
            <a:r>
              <a:rPr lang="en-US" b="1" i="0" dirty="0" smtClean="0">
                <a:solidFill>
                  <a:srgbClr val="0B2B39"/>
                </a:solidFill>
                <a:effectLst/>
                <a:latin typeface="PP Telegraf"/>
              </a:rPr>
              <a:t>Storage</a:t>
            </a:r>
            <a:r>
              <a:rPr lang="en-US" b="0" i="0" dirty="0" smtClean="0">
                <a:solidFill>
                  <a:srgbClr val="0B2B39"/>
                </a:solidFill>
                <a:effectLst/>
                <a:latin typeface="PP Telegraf"/>
              </a:rPr>
              <a:t/>
            </a:r>
            <a:br>
              <a:rPr lang="en-US" b="0" i="0" dirty="0" smtClean="0">
                <a:solidFill>
                  <a:srgbClr val="0B2B39"/>
                </a:solidFill>
                <a:effectLst/>
                <a:latin typeface="PP Telegraf"/>
              </a:rPr>
            </a:br>
            <a:r>
              <a:rPr lang="en-US" b="0" i="0" dirty="0" smtClean="0">
                <a:solidFill>
                  <a:srgbClr val="0B2B39"/>
                </a:solidFill>
                <a:effectLst/>
                <a:latin typeface="PP Telegraf"/>
              </a:rPr>
              <a:t>Processed data is stored in a suitable data store, such as a database, data warehouse, or cloud storage, depending on the requirements of the organization.</a:t>
            </a:r>
          </a:p>
          <a:p>
            <a:endParaRPr lang="en-US" b="0" i="0" dirty="0" smtClean="0">
              <a:solidFill>
                <a:srgbClr val="0B2B39"/>
              </a:solidFill>
              <a:effectLst/>
              <a:latin typeface="PP Telegraf"/>
            </a:endParaRPr>
          </a:p>
          <a:p>
            <a:r>
              <a:rPr lang="en-US" dirty="0" smtClean="0">
                <a:solidFill>
                  <a:srgbClr val="0B2B39"/>
                </a:solidFill>
                <a:latin typeface="PP Telegraf"/>
              </a:rPr>
              <a:t>4.</a:t>
            </a:r>
            <a:r>
              <a:rPr lang="en-US" b="1" i="0" dirty="0" smtClean="0">
                <a:solidFill>
                  <a:srgbClr val="0B2B39"/>
                </a:solidFill>
                <a:effectLst/>
                <a:latin typeface="PP Telegraf"/>
              </a:rPr>
              <a:t>Analysis</a:t>
            </a:r>
            <a:r>
              <a:rPr lang="en-US" b="0" i="0" dirty="0" smtClean="0">
                <a:solidFill>
                  <a:srgbClr val="0B2B39"/>
                </a:solidFill>
                <a:effectLst/>
                <a:latin typeface="PP Telegraf"/>
              </a:rPr>
              <a:t/>
            </a:r>
            <a:br>
              <a:rPr lang="en-US" b="0" i="0" dirty="0" smtClean="0">
                <a:solidFill>
                  <a:srgbClr val="0B2B39"/>
                </a:solidFill>
                <a:effectLst/>
                <a:latin typeface="PP Telegraf"/>
              </a:rPr>
            </a:br>
            <a:r>
              <a:rPr lang="en-US" b="0" i="0" dirty="0" smtClean="0">
                <a:solidFill>
                  <a:srgbClr val="0B2B39"/>
                </a:solidFill>
                <a:effectLst/>
                <a:latin typeface="PP Telegraf"/>
              </a:rPr>
              <a:t>Analytical tools and algorithms are applied to the stored data to extract meaningful insights, patterns, and trends.</a:t>
            </a:r>
          </a:p>
          <a:p>
            <a:endParaRPr lang="en-US" dirty="0">
              <a:solidFill>
                <a:srgbClr val="0B2B39"/>
              </a:solidFill>
              <a:latin typeface="PP Telegraf"/>
            </a:endParaRPr>
          </a:p>
          <a:p>
            <a:r>
              <a:rPr lang="en-US" b="1" i="0" dirty="0" smtClean="0">
                <a:solidFill>
                  <a:srgbClr val="0B2B39"/>
                </a:solidFill>
                <a:effectLst/>
                <a:latin typeface="PP Telegraf"/>
              </a:rPr>
              <a:t>5.Visualization</a:t>
            </a:r>
            <a:r>
              <a:rPr lang="en-US" b="0" i="0" dirty="0" smtClean="0">
                <a:solidFill>
                  <a:srgbClr val="0B2B39"/>
                </a:solidFill>
                <a:effectLst/>
                <a:latin typeface="PP Telegraf"/>
              </a:rPr>
              <a:t/>
            </a:r>
            <a:br>
              <a:rPr lang="en-US" b="0" i="0" dirty="0" smtClean="0">
                <a:solidFill>
                  <a:srgbClr val="0B2B39"/>
                </a:solidFill>
                <a:effectLst/>
                <a:latin typeface="PP Telegraf"/>
              </a:rPr>
            </a:br>
            <a:r>
              <a:rPr lang="en-US" b="0" i="0" dirty="0" smtClean="0">
                <a:solidFill>
                  <a:srgbClr val="0B2B39"/>
                </a:solidFill>
                <a:effectLst/>
                <a:latin typeface="PP Telegraf"/>
              </a:rPr>
              <a:t>The results of the analysis are presented in a visual format through dashboards or reports, making it easier for stakeholders to interpret and act upon the information.</a:t>
            </a:r>
            <a:endParaRPr lang="en-US" b="0" i="0" dirty="0">
              <a:solidFill>
                <a:srgbClr val="0B2B39"/>
              </a:solidFill>
              <a:effectLst/>
              <a:latin typeface="PP Telegraf"/>
            </a:endParaRPr>
          </a:p>
        </p:txBody>
      </p:sp>
    </p:spTree>
    <p:extLst>
      <p:ext uri="{BB962C8B-B14F-4D97-AF65-F5344CB8AC3E}">
        <p14:creationId xmlns:p14="http://schemas.microsoft.com/office/powerpoint/2010/main" val="2388987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615" y="364400"/>
            <a:ext cx="11139854" cy="6186309"/>
          </a:xfrm>
          <a:prstGeom prst="rect">
            <a:avLst/>
          </a:prstGeom>
        </p:spPr>
        <p:txBody>
          <a:bodyPr wrap="square">
            <a:spAutoFit/>
          </a:bodyPr>
          <a:lstStyle/>
          <a:p>
            <a:r>
              <a:rPr lang="en-US" b="1" i="0" dirty="0" smtClean="0">
                <a:solidFill>
                  <a:srgbClr val="0B2B39"/>
                </a:solidFill>
                <a:effectLst/>
                <a:latin typeface="PP Telegraf"/>
              </a:rPr>
              <a:t>Data Pipeline Architecture</a:t>
            </a:r>
          </a:p>
          <a:p>
            <a:endParaRPr lang="en-US" b="0" i="0" dirty="0" smtClean="0">
              <a:solidFill>
                <a:srgbClr val="0B2B39"/>
              </a:solidFill>
              <a:effectLst/>
              <a:latin typeface="PP Telegraf"/>
            </a:endParaRPr>
          </a:p>
          <a:p>
            <a:r>
              <a:rPr lang="en-US" b="0" i="0" dirty="0" smtClean="0">
                <a:solidFill>
                  <a:srgbClr val="0B2B39"/>
                </a:solidFill>
                <a:effectLst/>
                <a:latin typeface="PP Telegraf"/>
              </a:rPr>
              <a:t>A robust data pipeline architecture is essential for ensuring the effectiveness and scalability of the pipeline. Common components include:</a:t>
            </a:r>
          </a:p>
          <a:p>
            <a:r>
              <a:rPr lang="en-US" b="1" i="0" dirty="0" smtClean="0">
                <a:solidFill>
                  <a:srgbClr val="0B2B39"/>
                </a:solidFill>
                <a:effectLst/>
                <a:latin typeface="PP Telegraf"/>
              </a:rPr>
              <a:t>Data Source</a:t>
            </a:r>
          </a:p>
          <a:p>
            <a:r>
              <a:rPr lang="en-US" b="0" i="0" dirty="0" smtClean="0">
                <a:solidFill>
                  <a:srgbClr val="0B2B39"/>
                </a:solidFill>
                <a:effectLst/>
                <a:latin typeface="PP Telegraf"/>
              </a:rPr>
              <a:t>The origin of data, which could be databases, external APIs, logs, or other repositories.</a:t>
            </a:r>
          </a:p>
          <a:p>
            <a:endParaRPr lang="en-US" b="0" i="0" dirty="0" smtClean="0">
              <a:solidFill>
                <a:srgbClr val="0B2B39"/>
              </a:solidFill>
              <a:effectLst/>
              <a:latin typeface="PP Telegraf"/>
            </a:endParaRPr>
          </a:p>
          <a:p>
            <a:r>
              <a:rPr lang="en-US" b="1" i="0" dirty="0" smtClean="0">
                <a:solidFill>
                  <a:srgbClr val="0B2B39"/>
                </a:solidFill>
                <a:effectLst/>
                <a:latin typeface="PP Telegraf"/>
              </a:rPr>
              <a:t>Data Processing Engine</a:t>
            </a:r>
          </a:p>
          <a:p>
            <a:r>
              <a:rPr lang="en-US" b="0" i="0" dirty="0" smtClean="0">
                <a:solidFill>
                  <a:srgbClr val="0B2B39"/>
                </a:solidFill>
                <a:effectLst/>
                <a:latin typeface="PP Telegraf"/>
              </a:rPr>
              <a:t>The core component responsible for transforming and manipulating the data according to predefined rules and logic.</a:t>
            </a:r>
          </a:p>
          <a:p>
            <a:endParaRPr lang="en-US" b="0" i="0" dirty="0" smtClean="0">
              <a:solidFill>
                <a:srgbClr val="0B2B39"/>
              </a:solidFill>
              <a:effectLst/>
              <a:latin typeface="PP Telegraf"/>
            </a:endParaRPr>
          </a:p>
          <a:p>
            <a:r>
              <a:rPr lang="en-US" b="1" i="0" dirty="0" smtClean="0">
                <a:solidFill>
                  <a:srgbClr val="0B2B39"/>
                </a:solidFill>
                <a:effectLst/>
                <a:latin typeface="PP Telegraf"/>
              </a:rPr>
              <a:t>Data Storage</a:t>
            </a:r>
          </a:p>
          <a:p>
            <a:r>
              <a:rPr lang="en-US" b="0" i="0" dirty="0" smtClean="0">
                <a:solidFill>
                  <a:srgbClr val="0B2B39"/>
                </a:solidFill>
                <a:effectLst/>
                <a:latin typeface="PP Telegraf"/>
              </a:rPr>
              <a:t>Where the processed data is stored, ranging from traditional databases to fast data stores to hybrid cloud-based solutions.</a:t>
            </a:r>
          </a:p>
          <a:p>
            <a:endParaRPr lang="en-US" b="0" i="0" dirty="0" smtClean="0">
              <a:solidFill>
                <a:srgbClr val="0B2B39"/>
              </a:solidFill>
              <a:effectLst/>
              <a:latin typeface="PP Telegraf"/>
            </a:endParaRPr>
          </a:p>
          <a:p>
            <a:r>
              <a:rPr lang="en-US" b="1" i="0" dirty="0" smtClean="0">
                <a:solidFill>
                  <a:srgbClr val="0B2B39"/>
                </a:solidFill>
                <a:effectLst/>
                <a:latin typeface="PP Telegraf"/>
              </a:rPr>
              <a:t>Data Orchestration</a:t>
            </a:r>
          </a:p>
          <a:p>
            <a:r>
              <a:rPr lang="en-US" b="0" i="0" dirty="0" smtClean="0">
                <a:solidFill>
                  <a:srgbClr val="0B2B39"/>
                </a:solidFill>
                <a:effectLst/>
                <a:latin typeface="PP Telegraf"/>
              </a:rPr>
              <a:t>The mechanism that coordinates the flow of data through the pipeline, ensuring that each step is executed in the correct sequence.</a:t>
            </a:r>
          </a:p>
          <a:p>
            <a:endParaRPr lang="en-US" b="0" i="0" dirty="0" smtClean="0">
              <a:solidFill>
                <a:srgbClr val="0B2B39"/>
              </a:solidFill>
              <a:effectLst/>
              <a:latin typeface="PP Telegraf"/>
            </a:endParaRPr>
          </a:p>
          <a:p>
            <a:r>
              <a:rPr lang="en-US" b="1" i="0" dirty="0" smtClean="0">
                <a:solidFill>
                  <a:srgbClr val="0B2B39"/>
                </a:solidFill>
                <a:effectLst/>
                <a:latin typeface="PP Telegraf"/>
              </a:rPr>
              <a:t>Data Monitoring and Management</a:t>
            </a:r>
          </a:p>
          <a:p>
            <a:r>
              <a:rPr lang="en-US" b="0" i="0" dirty="0" smtClean="0">
                <a:solidFill>
                  <a:srgbClr val="0B2B39"/>
                </a:solidFill>
                <a:effectLst/>
                <a:latin typeface="PP Telegraf"/>
              </a:rPr>
              <a:t>Tools and processes for monitoring the health and performance of the data pipeline, as well as managing errors and exceptions.</a:t>
            </a:r>
            <a:endParaRPr lang="en-US" b="0" i="0" dirty="0">
              <a:solidFill>
                <a:srgbClr val="0B2B39"/>
              </a:solidFill>
              <a:effectLst/>
              <a:latin typeface="PP Telegraf"/>
            </a:endParaRPr>
          </a:p>
        </p:txBody>
      </p:sp>
    </p:spTree>
    <p:extLst>
      <p:ext uri="{BB962C8B-B14F-4D97-AF65-F5344CB8AC3E}">
        <p14:creationId xmlns:p14="http://schemas.microsoft.com/office/powerpoint/2010/main" val="1979075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653" y="184117"/>
            <a:ext cx="10832123" cy="6463308"/>
          </a:xfrm>
          <a:prstGeom prst="rect">
            <a:avLst/>
          </a:prstGeom>
        </p:spPr>
        <p:txBody>
          <a:bodyPr wrap="square">
            <a:spAutoFit/>
          </a:bodyPr>
          <a:lstStyle/>
          <a:p>
            <a:r>
              <a:rPr lang="en-US" b="1" i="0" dirty="0" smtClean="0">
                <a:solidFill>
                  <a:srgbClr val="0B2B39"/>
                </a:solidFill>
                <a:effectLst/>
                <a:latin typeface="PP Telegraf"/>
              </a:rPr>
              <a:t>Data Pipeline Considerations</a:t>
            </a:r>
          </a:p>
          <a:p>
            <a:endParaRPr lang="en-US" b="1" i="0" dirty="0" smtClean="0">
              <a:solidFill>
                <a:srgbClr val="0B2B39"/>
              </a:solidFill>
              <a:effectLst/>
              <a:latin typeface="PP Telegraf"/>
            </a:endParaRPr>
          </a:p>
          <a:p>
            <a:r>
              <a:rPr lang="en-US" b="1" i="0" dirty="0" smtClean="0">
                <a:solidFill>
                  <a:srgbClr val="0B2B39"/>
                </a:solidFill>
                <a:effectLst/>
                <a:latin typeface="PP Telegraf"/>
              </a:rPr>
              <a:t>Data Security</a:t>
            </a:r>
          </a:p>
          <a:p>
            <a:r>
              <a:rPr lang="en-US" b="0" i="0" dirty="0" smtClean="0">
                <a:solidFill>
                  <a:srgbClr val="0B2B39"/>
                </a:solidFill>
                <a:effectLst/>
                <a:latin typeface="PP Telegraf"/>
              </a:rPr>
              <a:t>Ensuring the security and privacy of sensitive data throughout the pipeline is crucial to compliance with regulations and protecting organizational assets.</a:t>
            </a:r>
          </a:p>
          <a:p>
            <a:endParaRPr lang="en-US" b="0" i="0" dirty="0" smtClean="0">
              <a:solidFill>
                <a:srgbClr val="0B2B39"/>
              </a:solidFill>
              <a:effectLst/>
              <a:latin typeface="PP Telegraf"/>
            </a:endParaRPr>
          </a:p>
          <a:p>
            <a:r>
              <a:rPr lang="en-US" b="1" i="0" dirty="0" smtClean="0">
                <a:solidFill>
                  <a:srgbClr val="0B2B39"/>
                </a:solidFill>
                <a:effectLst/>
                <a:latin typeface="PP Telegraf"/>
              </a:rPr>
              <a:t>Scalability</a:t>
            </a:r>
          </a:p>
          <a:p>
            <a:r>
              <a:rPr lang="en-US" b="0" i="0" dirty="0" smtClean="0">
                <a:solidFill>
                  <a:srgbClr val="0B2B39"/>
                </a:solidFill>
                <a:effectLst/>
                <a:latin typeface="PP Telegraf"/>
              </a:rPr>
              <a:t>The architecture should be designed to scale horizontally or vertically to accommodate growing data volumes and processing demands.</a:t>
            </a:r>
          </a:p>
          <a:p>
            <a:endParaRPr lang="en-US" b="0" i="0" dirty="0" smtClean="0">
              <a:solidFill>
                <a:srgbClr val="0B2B39"/>
              </a:solidFill>
              <a:effectLst/>
              <a:latin typeface="PP Telegraf"/>
            </a:endParaRPr>
          </a:p>
          <a:p>
            <a:r>
              <a:rPr lang="en-US" b="1" i="0" dirty="0" smtClean="0">
                <a:solidFill>
                  <a:srgbClr val="0B2B39"/>
                </a:solidFill>
                <a:effectLst/>
                <a:latin typeface="PP Telegraf"/>
              </a:rPr>
              <a:t>Fault Tolerance</a:t>
            </a:r>
          </a:p>
          <a:p>
            <a:r>
              <a:rPr lang="en-US" b="0" i="0" dirty="0" smtClean="0">
                <a:solidFill>
                  <a:srgbClr val="0B2B39"/>
                </a:solidFill>
                <a:effectLst/>
                <a:latin typeface="PP Telegraf"/>
              </a:rPr>
              <a:t>Building in mechanisms to handle failures and errors gracefully is essential for maintaining the reliability of the pipeline.</a:t>
            </a:r>
          </a:p>
          <a:p>
            <a:endParaRPr lang="en-US" b="0" i="0" dirty="0" smtClean="0">
              <a:solidFill>
                <a:srgbClr val="0B2B39"/>
              </a:solidFill>
              <a:effectLst/>
              <a:latin typeface="PP Telegraf"/>
            </a:endParaRPr>
          </a:p>
          <a:p>
            <a:r>
              <a:rPr lang="en-US" b="1" i="0" dirty="0" smtClean="0">
                <a:solidFill>
                  <a:srgbClr val="0B2B39"/>
                </a:solidFill>
                <a:effectLst/>
                <a:latin typeface="PP Telegraf"/>
              </a:rPr>
              <a:t>Metadata Management</a:t>
            </a:r>
          </a:p>
          <a:p>
            <a:r>
              <a:rPr lang="en-US" b="0" i="0" dirty="0" smtClean="0">
                <a:solidFill>
                  <a:srgbClr val="0B2B39"/>
                </a:solidFill>
                <a:effectLst/>
                <a:latin typeface="PP Telegraf"/>
              </a:rPr>
              <a:t>Effective metadata management is crucial for tracking the lineage and quality of data as it moves through the pipeline.</a:t>
            </a:r>
          </a:p>
          <a:p>
            <a:endParaRPr lang="en-US" b="0" i="0" dirty="0" smtClean="0">
              <a:solidFill>
                <a:srgbClr val="0B2B39"/>
              </a:solidFill>
              <a:effectLst/>
              <a:latin typeface="PP Telegraf"/>
            </a:endParaRPr>
          </a:p>
          <a:p>
            <a:r>
              <a:rPr lang="en-US" b="1" i="0" dirty="0" smtClean="0">
                <a:solidFill>
                  <a:srgbClr val="0B2B39"/>
                </a:solidFill>
                <a:effectLst/>
                <a:latin typeface="PP Telegraf"/>
              </a:rPr>
              <a:t>Performance</a:t>
            </a:r>
          </a:p>
          <a:p>
            <a:r>
              <a:rPr lang="en-US" b="0" i="0" dirty="0" smtClean="0">
                <a:solidFill>
                  <a:srgbClr val="0B2B39"/>
                </a:solidFill>
                <a:effectLst/>
                <a:latin typeface="PP Telegraf"/>
              </a:rPr>
              <a:t>While there are use cases such as batch processing with relatively long processing windows, many times a data pipeline feeds mission-critical and time-sensitive operations such as payment processing or fraud detection. In those cases, fast performance and low latency are critical for the business to meet their required service level agreements (SLAs).</a:t>
            </a:r>
            <a:endParaRPr lang="en-US" b="0" i="0" dirty="0">
              <a:solidFill>
                <a:srgbClr val="0B2B39"/>
              </a:solidFill>
              <a:effectLst/>
              <a:latin typeface="PP Telegraf"/>
            </a:endParaRPr>
          </a:p>
        </p:txBody>
      </p:sp>
    </p:spTree>
    <p:extLst>
      <p:ext uri="{BB962C8B-B14F-4D97-AF65-F5344CB8AC3E}">
        <p14:creationId xmlns:p14="http://schemas.microsoft.com/office/powerpoint/2010/main" val="1433682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15670" t="29022" r="19669" b="11263"/>
          <a:stretch/>
        </p:blipFill>
        <p:spPr>
          <a:xfrm>
            <a:off x="794013" y="659423"/>
            <a:ext cx="10408794" cy="5581709"/>
          </a:xfrm>
          <a:prstGeom prst="rect">
            <a:avLst/>
          </a:prstGeom>
        </p:spPr>
      </p:pic>
    </p:spTree>
    <p:extLst>
      <p:ext uri="{BB962C8B-B14F-4D97-AF65-F5344CB8AC3E}">
        <p14:creationId xmlns:p14="http://schemas.microsoft.com/office/powerpoint/2010/main" val="2274165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6491" y="887666"/>
            <a:ext cx="11327423" cy="3416320"/>
          </a:xfrm>
          <a:prstGeom prst="rect">
            <a:avLst/>
          </a:prstGeom>
        </p:spPr>
        <p:txBody>
          <a:bodyPr wrap="square">
            <a:spAutoFit/>
          </a:bodyPr>
          <a:lstStyle/>
          <a:p>
            <a:pPr algn="ctr"/>
            <a:r>
              <a:rPr lang="en-US" b="1" i="0" dirty="0" smtClean="0">
                <a:effectLst/>
                <a:latin typeface="MarkPro-BoldItalic"/>
              </a:rPr>
              <a:t>What Are Streaming Data Pipelines?</a:t>
            </a:r>
          </a:p>
          <a:p>
            <a:pPr>
              <a:buFont typeface="Arial" panose="020B0604020202020204" pitchFamily="34" charset="0"/>
              <a:buChar char="•"/>
            </a:pPr>
            <a:r>
              <a:rPr lang="en-US" b="0" i="0" dirty="0" smtClean="0">
                <a:solidFill>
                  <a:srgbClr val="15202B"/>
                </a:solidFill>
                <a:effectLst/>
                <a:latin typeface="MarkPro-NarrowBook"/>
              </a:rPr>
              <a:t>Streaming data pipelines move data from multiple sources to multiple target destinations in real time, capturing events as they are created and making them available for transformation, enrichment, and analysis.</a:t>
            </a:r>
          </a:p>
          <a:p>
            <a:endParaRPr lang="en-US" dirty="0">
              <a:solidFill>
                <a:srgbClr val="15202B"/>
              </a:solidFill>
              <a:latin typeface="MarkPro-NarrowBook"/>
            </a:endParaRPr>
          </a:p>
          <a:p>
            <a:r>
              <a:rPr lang="en-US" b="0" i="0" dirty="0" smtClean="0">
                <a:solidFill>
                  <a:srgbClr val="15202B"/>
                </a:solidFill>
                <a:effectLst/>
                <a:latin typeface="MarkPro-NarrowBook"/>
              </a:rPr>
              <a:t> For many applications, real-time and continuously fresh data is vital. Examples include:</a:t>
            </a:r>
            <a:endParaRPr lang="en-US" dirty="0">
              <a:solidFill>
                <a:srgbClr val="15202B"/>
              </a:solidFill>
              <a:latin typeface="MarkPro-NarrowBook"/>
            </a:endParaRPr>
          </a:p>
          <a:p>
            <a:endParaRPr lang="en-US" b="0" i="0" dirty="0" smtClean="0">
              <a:solidFill>
                <a:srgbClr val="15202B"/>
              </a:solidFill>
              <a:effectLst/>
              <a:latin typeface="MarkPro-NarrowBook"/>
            </a:endParaRPr>
          </a:p>
          <a:p>
            <a:r>
              <a:rPr lang="en-US" dirty="0" smtClean="0">
                <a:solidFill>
                  <a:srgbClr val="15202B"/>
                </a:solidFill>
                <a:latin typeface="MarkPro-NarrowBook"/>
              </a:rPr>
              <a:t>1. </a:t>
            </a:r>
            <a:r>
              <a:rPr lang="en-US" b="0" i="0" dirty="0" smtClean="0">
                <a:solidFill>
                  <a:srgbClr val="15202B"/>
                </a:solidFill>
                <a:effectLst/>
                <a:latin typeface="MarkPro-NarrowBook"/>
              </a:rPr>
              <a:t>Mobile banking apps</a:t>
            </a:r>
          </a:p>
          <a:p>
            <a:r>
              <a:rPr lang="en-US" b="0" i="0" dirty="0" smtClean="0">
                <a:solidFill>
                  <a:srgbClr val="15202B"/>
                </a:solidFill>
                <a:effectLst/>
                <a:latin typeface="MarkPro-NarrowBook"/>
              </a:rPr>
              <a:t>2. GPS apps that recommend driving routes based on live traffic information</a:t>
            </a:r>
          </a:p>
          <a:p>
            <a:r>
              <a:rPr lang="en-US" b="0" i="0" dirty="0" smtClean="0">
                <a:solidFill>
                  <a:srgbClr val="15202B"/>
                </a:solidFill>
                <a:effectLst/>
                <a:latin typeface="MarkPro-NarrowBook"/>
              </a:rPr>
              <a:t>3. Smartwatches that track steps and heart rate</a:t>
            </a:r>
          </a:p>
          <a:p>
            <a:r>
              <a:rPr lang="en-US" b="0" i="0" dirty="0" smtClean="0">
                <a:solidFill>
                  <a:srgbClr val="15202B"/>
                </a:solidFill>
                <a:effectLst/>
                <a:latin typeface="MarkPro-NarrowBook"/>
              </a:rPr>
              <a:t>4. Personalized real-time recommendations in shopping or entertainment apps</a:t>
            </a:r>
          </a:p>
          <a:p>
            <a:r>
              <a:rPr lang="en-US" b="0" i="0" dirty="0" smtClean="0">
                <a:solidFill>
                  <a:srgbClr val="15202B"/>
                </a:solidFill>
                <a:effectLst/>
                <a:latin typeface="MarkPro-NarrowBook"/>
              </a:rPr>
              <a:t>5. Sensors in a factory where temperatures or other conditions need to be monitored to prevent safety incidents</a:t>
            </a:r>
            <a:endParaRPr lang="en-US" b="0" i="0" dirty="0">
              <a:solidFill>
                <a:srgbClr val="15202B"/>
              </a:solidFill>
              <a:effectLst/>
              <a:latin typeface="MarkPro-NarrowBook"/>
            </a:endParaRPr>
          </a:p>
        </p:txBody>
      </p:sp>
      <p:sp>
        <p:nvSpPr>
          <p:cNvPr id="3" name="Rectangle 2"/>
          <p:cNvSpPr/>
          <p:nvPr/>
        </p:nvSpPr>
        <p:spPr>
          <a:xfrm>
            <a:off x="656491" y="4683930"/>
            <a:ext cx="10140461" cy="1754326"/>
          </a:xfrm>
          <a:prstGeom prst="rect">
            <a:avLst/>
          </a:prstGeom>
        </p:spPr>
        <p:txBody>
          <a:bodyPr wrap="square">
            <a:spAutoFit/>
          </a:bodyPr>
          <a:lstStyle/>
          <a:p>
            <a:r>
              <a:rPr lang="en-US" b="0" i="0" dirty="0" smtClean="0">
                <a:effectLst/>
                <a:latin typeface="MarkPro-NarrowBook"/>
              </a:rPr>
              <a:t>Streaming data pipelines enable continuous data ingestion, processing, and movement from its source(s) into its destination as soon as the data is generated in real time. </a:t>
            </a:r>
          </a:p>
          <a:p>
            <a:endParaRPr lang="en-US" dirty="0">
              <a:latin typeface="MarkPro-NarrowBook"/>
            </a:endParaRPr>
          </a:p>
          <a:p>
            <a:r>
              <a:rPr lang="en-US" b="0" i="0" dirty="0" smtClean="0">
                <a:effectLst/>
                <a:latin typeface="MarkPro-NarrowBook"/>
              </a:rPr>
              <a:t>Similarly known as streaming ETL and real-time dataflow, this technology is used across countless industries to turn databases into live feeds for streaming ingest and processing to accelerate data delivery, real-time insights, and analytics.</a:t>
            </a:r>
            <a:endParaRPr lang="en-US" dirty="0"/>
          </a:p>
        </p:txBody>
      </p:sp>
    </p:spTree>
    <p:extLst>
      <p:ext uri="{BB962C8B-B14F-4D97-AF65-F5344CB8AC3E}">
        <p14:creationId xmlns:p14="http://schemas.microsoft.com/office/powerpoint/2010/main" val="29037581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3549</TotalTime>
  <Words>903</Words>
  <Application>Microsoft Office PowerPoint</Application>
  <PresentationFormat>Widescreen</PresentationFormat>
  <Paragraphs>78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MarkPro-BoldItalic</vt:lpstr>
      <vt:lpstr>MarkPro-NarrowBook</vt:lpstr>
      <vt:lpstr>PP Telegraf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Sugandha Sharma</dc:creator>
  <cp:lastModifiedBy>Sugandha Sharma</cp:lastModifiedBy>
  <cp:revision>7</cp:revision>
  <dcterms:created xsi:type="dcterms:W3CDTF">2024-02-06T04:16:48Z</dcterms:created>
  <dcterms:modified xsi:type="dcterms:W3CDTF">2024-02-24T16:43:36Z</dcterms:modified>
</cp:coreProperties>
</file>