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81" r:id="rId3"/>
    <p:sldId id="282" r:id="rId4"/>
    <p:sldId id="283" r:id="rId5"/>
    <p:sldId id="267" r:id="rId6"/>
    <p:sldId id="259" r:id="rId7"/>
    <p:sldId id="264" r:id="rId8"/>
    <p:sldId id="260" r:id="rId9"/>
    <p:sldId id="265" r:id="rId10"/>
    <p:sldId id="289" r:id="rId11"/>
    <p:sldId id="290" r:id="rId12"/>
    <p:sldId id="261" r:id="rId13"/>
    <p:sldId id="266" r:id="rId14"/>
    <p:sldId id="257" r:id="rId15"/>
    <p:sldId id="268" r:id="rId16"/>
    <p:sldId id="270" r:id="rId17"/>
    <p:sldId id="291" r:id="rId18"/>
    <p:sldId id="258" r:id="rId19"/>
    <p:sldId id="271" r:id="rId20"/>
    <p:sldId id="292" r:id="rId21"/>
    <p:sldId id="277" r:id="rId22"/>
    <p:sldId id="272" r:id="rId23"/>
    <p:sldId id="273" r:id="rId24"/>
    <p:sldId id="276"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2" d="100"/>
          <a:sy n="82" d="100"/>
        </p:scale>
        <p:origin x="21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9C72C8-960C-45AC-8434-90B431BDB510}"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FA894-31E8-4B76-BA8B-DB6016047E2A}" type="slidenum">
              <a:rPr lang="en-US" smtClean="0"/>
              <a:t>‹#›</a:t>
            </a:fld>
            <a:endParaRPr lang="en-US"/>
          </a:p>
        </p:txBody>
      </p:sp>
    </p:spTree>
    <p:extLst>
      <p:ext uri="{BB962C8B-B14F-4D97-AF65-F5344CB8AC3E}">
        <p14:creationId xmlns:p14="http://schemas.microsoft.com/office/powerpoint/2010/main" val="273864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C72C8-960C-45AC-8434-90B431BDB510}"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FA894-31E8-4B76-BA8B-DB6016047E2A}" type="slidenum">
              <a:rPr lang="en-US" smtClean="0"/>
              <a:t>‹#›</a:t>
            </a:fld>
            <a:endParaRPr lang="en-US"/>
          </a:p>
        </p:txBody>
      </p:sp>
    </p:spTree>
    <p:extLst>
      <p:ext uri="{BB962C8B-B14F-4D97-AF65-F5344CB8AC3E}">
        <p14:creationId xmlns:p14="http://schemas.microsoft.com/office/powerpoint/2010/main" val="730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C72C8-960C-45AC-8434-90B431BDB510}"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FA894-31E8-4B76-BA8B-DB6016047E2A}" type="slidenum">
              <a:rPr lang="en-US" smtClean="0"/>
              <a:t>‹#›</a:t>
            </a:fld>
            <a:endParaRPr lang="en-US"/>
          </a:p>
        </p:txBody>
      </p:sp>
    </p:spTree>
    <p:extLst>
      <p:ext uri="{BB962C8B-B14F-4D97-AF65-F5344CB8AC3E}">
        <p14:creationId xmlns:p14="http://schemas.microsoft.com/office/powerpoint/2010/main" val="360074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C72C8-960C-45AC-8434-90B431BDB510}"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FA894-31E8-4B76-BA8B-DB6016047E2A}" type="slidenum">
              <a:rPr lang="en-US" smtClean="0"/>
              <a:t>‹#›</a:t>
            </a:fld>
            <a:endParaRPr lang="en-US"/>
          </a:p>
        </p:txBody>
      </p:sp>
    </p:spTree>
    <p:extLst>
      <p:ext uri="{BB962C8B-B14F-4D97-AF65-F5344CB8AC3E}">
        <p14:creationId xmlns:p14="http://schemas.microsoft.com/office/powerpoint/2010/main" val="267152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C72C8-960C-45AC-8434-90B431BDB510}"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FA894-31E8-4B76-BA8B-DB6016047E2A}" type="slidenum">
              <a:rPr lang="en-US" smtClean="0"/>
              <a:t>‹#›</a:t>
            </a:fld>
            <a:endParaRPr lang="en-US"/>
          </a:p>
        </p:txBody>
      </p:sp>
    </p:spTree>
    <p:extLst>
      <p:ext uri="{BB962C8B-B14F-4D97-AF65-F5344CB8AC3E}">
        <p14:creationId xmlns:p14="http://schemas.microsoft.com/office/powerpoint/2010/main" val="24571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9C72C8-960C-45AC-8434-90B431BDB510}"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FA894-31E8-4B76-BA8B-DB6016047E2A}" type="slidenum">
              <a:rPr lang="en-US" smtClean="0"/>
              <a:t>‹#›</a:t>
            </a:fld>
            <a:endParaRPr lang="en-US"/>
          </a:p>
        </p:txBody>
      </p:sp>
    </p:spTree>
    <p:extLst>
      <p:ext uri="{BB962C8B-B14F-4D97-AF65-F5344CB8AC3E}">
        <p14:creationId xmlns:p14="http://schemas.microsoft.com/office/powerpoint/2010/main" val="3284447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C72C8-960C-45AC-8434-90B431BDB510}"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6FA894-31E8-4B76-BA8B-DB6016047E2A}" type="slidenum">
              <a:rPr lang="en-US" smtClean="0"/>
              <a:t>‹#›</a:t>
            </a:fld>
            <a:endParaRPr lang="en-US"/>
          </a:p>
        </p:txBody>
      </p:sp>
    </p:spTree>
    <p:extLst>
      <p:ext uri="{BB962C8B-B14F-4D97-AF65-F5344CB8AC3E}">
        <p14:creationId xmlns:p14="http://schemas.microsoft.com/office/powerpoint/2010/main" val="196839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9C72C8-960C-45AC-8434-90B431BDB510}"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6FA894-31E8-4B76-BA8B-DB6016047E2A}" type="slidenum">
              <a:rPr lang="en-US" smtClean="0"/>
              <a:t>‹#›</a:t>
            </a:fld>
            <a:endParaRPr lang="en-US"/>
          </a:p>
        </p:txBody>
      </p:sp>
    </p:spTree>
    <p:extLst>
      <p:ext uri="{BB962C8B-B14F-4D97-AF65-F5344CB8AC3E}">
        <p14:creationId xmlns:p14="http://schemas.microsoft.com/office/powerpoint/2010/main" val="408366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C72C8-960C-45AC-8434-90B431BDB510}"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6FA894-31E8-4B76-BA8B-DB6016047E2A}" type="slidenum">
              <a:rPr lang="en-US" smtClean="0"/>
              <a:t>‹#›</a:t>
            </a:fld>
            <a:endParaRPr lang="en-US"/>
          </a:p>
        </p:txBody>
      </p:sp>
    </p:spTree>
    <p:extLst>
      <p:ext uri="{BB962C8B-B14F-4D97-AF65-F5344CB8AC3E}">
        <p14:creationId xmlns:p14="http://schemas.microsoft.com/office/powerpoint/2010/main" val="393235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C72C8-960C-45AC-8434-90B431BDB510}"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FA894-31E8-4B76-BA8B-DB6016047E2A}" type="slidenum">
              <a:rPr lang="en-US" smtClean="0"/>
              <a:t>‹#›</a:t>
            </a:fld>
            <a:endParaRPr lang="en-US"/>
          </a:p>
        </p:txBody>
      </p:sp>
    </p:spTree>
    <p:extLst>
      <p:ext uri="{BB962C8B-B14F-4D97-AF65-F5344CB8AC3E}">
        <p14:creationId xmlns:p14="http://schemas.microsoft.com/office/powerpoint/2010/main" val="341939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C72C8-960C-45AC-8434-90B431BDB510}"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FA894-31E8-4B76-BA8B-DB6016047E2A}" type="slidenum">
              <a:rPr lang="en-US" smtClean="0"/>
              <a:t>‹#›</a:t>
            </a:fld>
            <a:endParaRPr lang="en-US"/>
          </a:p>
        </p:txBody>
      </p:sp>
    </p:spTree>
    <p:extLst>
      <p:ext uri="{BB962C8B-B14F-4D97-AF65-F5344CB8AC3E}">
        <p14:creationId xmlns:p14="http://schemas.microsoft.com/office/powerpoint/2010/main" val="256849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C72C8-960C-45AC-8434-90B431BDB510}" type="datetimeFigureOut">
              <a:rPr lang="en-US" smtClean="0"/>
              <a:t>2/13/2024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FA894-31E8-4B76-BA8B-DB6016047E2A}" type="slidenum">
              <a:rPr lang="en-US" smtClean="0"/>
              <a:t>‹#›</a:t>
            </a:fld>
            <a:endParaRPr lang="en-US"/>
          </a:p>
        </p:txBody>
      </p:sp>
    </p:spTree>
    <p:extLst>
      <p:ext uri="{BB962C8B-B14F-4D97-AF65-F5344CB8AC3E}">
        <p14:creationId xmlns:p14="http://schemas.microsoft.com/office/powerpoint/2010/main" val="3842474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76501205-8F80-D45E-A59B-1E752CC95F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82147E-E132-9EF0-940F-8CCB4CFA6151}"/>
              </a:ext>
            </a:extLst>
          </p:cNvPr>
          <p:cNvSpPr>
            <a:spLocks noGrp="1"/>
          </p:cNvSpPr>
          <p:nvPr>
            <p:ph type="ctrTitle"/>
          </p:nvPr>
        </p:nvSpPr>
        <p:spPr>
          <a:xfrm>
            <a:off x="1524000" y="243821"/>
            <a:ext cx="9144000" cy="2387600"/>
          </a:xfrm>
        </p:spPr>
        <p:txBody>
          <a:bodyPr>
            <a:normAutofit/>
          </a:bodyPr>
          <a:lstStyle/>
          <a:p>
            <a:r>
              <a:rPr lang="en-US" dirty="0"/>
              <a:t>What Can Regression Analysis Do for You?</a:t>
            </a:r>
          </a:p>
        </p:txBody>
      </p:sp>
      <p:sp>
        <p:nvSpPr>
          <p:cNvPr id="3" name="Subtitle 2">
            <a:extLst>
              <a:ext uri="{FF2B5EF4-FFF2-40B4-BE49-F238E27FC236}">
                <a16:creationId xmlns:a16="http://schemas.microsoft.com/office/drawing/2014/main" id="{79BBBD1A-9C7C-4A96-0C50-724B3AD76BDE}"/>
              </a:ext>
            </a:extLst>
          </p:cNvPr>
          <p:cNvSpPr>
            <a:spLocks noGrp="1"/>
          </p:cNvSpPr>
          <p:nvPr>
            <p:ph type="subTitle" idx="1"/>
          </p:nvPr>
        </p:nvSpPr>
        <p:spPr>
          <a:xfrm>
            <a:off x="1524000" y="3174112"/>
            <a:ext cx="9144000" cy="2921888"/>
          </a:xfrm>
        </p:spPr>
        <p:txBody>
          <a:bodyPr>
            <a:normAutofit/>
          </a:bodyPr>
          <a:lstStyle/>
          <a:p>
            <a:pPr marL="342900" indent="-342900" algn="l">
              <a:buFont typeface="Arial" panose="020B0604020202020204" pitchFamily="34" charset="0"/>
              <a:buChar char="•"/>
            </a:pPr>
            <a:r>
              <a:rPr lang="en-US" dirty="0"/>
              <a:t>Make predictions (based on available information)</a:t>
            </a:r>
          </a:p>
          <a:p>
            <a:pPr marL="342900" indent="-342900" algn="l">
              <a:buFont typeface="Arial" panose="020B0604020202020204" pitchFamily="34" charset="0"/>
              <a:buChar char="•"/>
            </a:pPr>
            <a:r>
              <a:rPr lang="en-US" dirty="0"/>
              <a:t>Estimate group means (for similar individuals)</a:t>
            </a:r>
          </a:p>
          <a:p>
            <a:pPr marL="342900" indent="-342900" algn="l">
              <a:buFont typeface="Arial" panose="020B0604020202020204" pitchFamily="34" charset="0"/>
              <a:buChar char="•"/>
            </a:pPr>
            <a:r>
              <a:rPr lang="en-US" dirty="0"/>
              <a:t>Measure effects (while controlling for other influences)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Help evaluate/improve a model (of a relationship)</a:t>
            </a:r>
          </a:p>
        </p:txBody>
      </p:sp>
      <p:sp>
        <p:nvSpPr>
          <p:cNvPr id="4" name="Subtitle 2">
            <a:extLst>
              <a:ext uri="{FF2B5EF4-FFF2-40B4-BE49-F238E27FC236}">
                <a16:creationId xmlns:a16="http://schemas.microsoft.com/office/drawing/2014/main" id="{7413D6E4-D3BD-2024-303E-2900D53B468F}"/>
              </a:ext>
            </a:extLst>
          </p:cNvPr>
          <p:cNvSpPr txBox="1">
            <a:spLocks/>
          </p:cNvSpPr>
          <p:nvPr/>
        </p:nvSpPr>
        <p:spPr>
          <a:xfrm>
            <a:off x="1524000" y="5345672"/>
            <a:ext cx="9144000" cy="8489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69018720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481" y="365125"/>
            <a:ext cx="10515600" cy="1325563"/>
          </a:xfrm>
        </p:spPr>
        <p:txBody>
          <a:bodyPr>
            <a:normAutofit/>
          </a:bodyPr>
          <a:lstStyle/>
          <a:p>
            <a:pPr algn="ctr"/>
            <a:r>
              <a:rPr lang="en-US" sz="4000" dirty="0"/>
              <a:t>Sources of Prediction-Related Error</a:t>
            </a:r>
            <a:br>
              <a:rPr lang="en-US" sz="4000" dirty="0"/>
            </a:br>
            <a:r>
              <a:rPr lang="en-US" sz="4000" dirty="0"/>
              <a:t>(a two-slide technical digression)</a:t>
            </a:r>
          </a:p>
        </p:txBody>
      </p:sp>
      <p:graphicFrame>
        <p:nvGraphicFramePr>
          <p:cNvPr id="3" name="Content Placeholder 2"/>
          <p:cNvGraphicFramePr>
            <a:graphicFrameLocks noGrp="1" noChangeAspect="1"/>
          </p:cNvGraphicFramePr>
          <p:nvPr>
            <p:ph idx="1"/>
            <p:extLst>
              <p:ext uri="{D42A27DB-BD31-4B8C-83A1-F6EECF244321}">
                <p14:modId xmlns:p14="http://schemas.microsoft.com/office/powerpoint/2010/main" val="3469096140"/>
              </p:ext>
            </p:extLst>
          </p:nvPr>
        </p:nvGraphicFramePr>
        <p:xfrm>
          <a:off x="3322425" y="3019998"/>
          <a:ext cx="5334000" cy="1398587"/>
        </p:xfrm>
        <a:graphic>
          <a:graphicData uri="http://schemas.openxmlformats.org/presentationml/2006/ole">
            <mc:AlternateContent xmlns:mc="http://schemas.openxmlformats.org/markup-compatibility/2006">
              <mc:Choice xmlns:v="urn:schemas-microsoft-com:vml" Requires="v">
                <p:oleObj name="Equation" r:id="rId2" imgW="1841400" imgH="482400" progId="Equation.3">
                  <p:embed/>
                </p:oleObj>
              </mc:Choice>
              <mc:Fallback>
                <p:oleObj name="Equation" r:id="rId2" imgW="1841400" imgH="482400" progId="Equation.3">
                  <p:embed/>
                  <p:pic>
                    <p:nvPicPr>
                      <p:cNvPr id="0" name=""/>
                      <p:cNvPicPr/>
                      <p:nvPr/>
                    </p:nvPicPr>
                    <p:blipFill>
                      <a:blip r:embed="rId3"/>
                      <a:stretch>
                        <a:fillRect/>
                      </a:stretch>
                    </p:blipFill>
                    <p:spPr>
                      <a:xfrm>
                        <a:off x="3322425" y="3019998"/>
                        <a:ext cx="5334000" cy="1398587"/>
                      </a:xfrm>
                      <a:prstGeom prst="rect">
                        <a:avLst/>
                      </a:prstGeom>
                    </p:spPr>
                  </p:pic>
                </p:oleObj>
              </mc:Fallback>
            </mc:AlternateContent>
          </a:graphicData>
        </a:graphic>
      </p:graphicFrame>
      <p:sp>
        <p:nvSpPr>
          <p:cNvPr id="5" name="Rounded Rectangle 4"/>
          <p:cNvSpPr/>
          <p:nvPr/>
        </p:nvSpPr>
        <p:spPr>
          <a:xfrm>
            <a:off x="4592425" y="2996184"/>
            <a:ext cx="3429000" cy="1371600"/>
          </a:xfrm>
          <a:prstGeom prst="roundRect">
            <a:avLst/>
          </a:prstGeom>
          <a:solidFill>
            <a:srgbClr val="00B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326225" y="2996184"/>
            <a:ext cx="304800" cy="1371600"/>
          </a:xfrm>
          <a:prstGeom prst="roundRect">
            <a:avLst/>
          </a:prstGeom>
          <a:solidFill>
            <a:srgbClr val="00B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66262" y="2996184"/>
            <a:ext cx="1345163" cy="1371600"/>
          </a:xfrm>
          <a:prstGeom prst="roundRect">
            <a:avLst/>
          </a:prstGeom>
          <a:solidFill>
            <a:srgbClr val="00B05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716625" y="4672585"/>
            <a:ext cx="2362200" cy="646331"/>
          </a:xfrm>
          <a:prstGeom prst="rect">
            <a:avLst/>
          </a:prstGeom>
          <a:noFill/>
        </p:spPr>
        <p:txBody>
          <a:bodyPr wrap="square" rtlCol="0">
            <a:spAutoFit/>
          </a:bodyPr>
          <a:lstStyle/>
          <a:p>
            <a:pPr algn="ctr"/>
            <a:r>
              <a:rPr lang="en-US" dirty="0"/>
              <a:t>standard error of the regression, StdDev(</a:t>
            </a:r>
            <a:r>
              <a:rPr lang="en-US" dirty="0">
                <a:sym typeface="Symbol"/>
              </a:rPr>
              <a:t>)</a:t>
            </a:r>
            <a:endParaRPr lang="en-US" dirty="0"/>
          </a:p>
        </p:txBody>
      </p:sp>
      <p:sp>
        <p:nvSpPr>
          <p:cNvPr id="11" name="TextBox 10"/>
          <p:cNvSpPr txBox="1"/>
          <p:nvPr/>
        </p:nvSpPr>
        <p:spPr>
          <a:xfrm>
            <a:off x="5202025" y="4669474"/>
            <a:ext cx="2362200" cy="646331"/>
          </a:xfrm>
          <a:prstGeom prst="rect">
            <a:avLst/>
          </a:prstGeom>
          <a:noFill/>
        </p:spPr>
        <p:txBody>
          <a:bodyPr wrap="square" rtlCol="0">
            <a:spAutoFit/>
          </a:bodyPr>
          <a:lstStyle/>
          <a:p>
            <a:pPr algn="ctr"/>
            <a:r>
              <a:rPr lang="en-US" dirty="0"/>
              <a:t>standard error of the estimated mean</a:t>
            </a:r>
          </a:p>
        </p:txBody>
      </p:sp>
      <p:sp>
        <p:nvSpPr>
          <p:cNvPr id="12" name="TextBox 11"/>
          <p:cNvSpPr txBox="1"/>
          <p:nvPr/>
        </p:nvSpPr>
        <p:spPr>
          <a:xfrm>
            <a:off x="2357743" y="4691599"/>
            <a:ext cx="2362200" cy="646331"/>
          </a:xfrm>
          <a:prstGeom prst="rect">
            <a:avLst/>
          </a:prstGeom>
          <a:noFill/>
        </p:spPr>
        <p:txBody>
          <a:bodyPr wrap="square" rtlCol="0">
            <a:spAutoFit/>
          </a:bodyPr>
          <a:lstStyle/>
          <a:p>
            <a:pPr algn="ctr"/>
            <a:r>
              <a:rPr lang="en-US" dirty="0"/>
              <a:t>standard error of the prediction</a:t>
            </a:r>
          </a:p>
        </p:txBody>
      </p:sp>
      <p:graphicFrame>
        <p:nvGraphicFramePr>
          <p:cNvPr id="13" name="Object 12"/>
          <p:cNvGraphicFramePr>
            <a:graphicFrameLocks noChangeAspect="1"/>
          </p:cNvGraphicFramePr>
          <p:nvPr>
            <p:extLst>
              <p:ext uri="{D42A27DB-BD31-4B8C-83A1-F6EECF244321}">
                <p14:modId xmlns:p14="http://schemas.microsoft.com/office/powerpoint/2010/main" val="1802257613"/>
              </p:ext>
            </p:extLst>
          </p:nvPr>
        </p:nvGraphicFramePr>
        <p:xfrm>
          <a:off x="3220825" y="5434584"/>
          <a:ext cx="6464300" cy="444500"/>
        </p:xfrm>
        <a:graphic>
          <a:graphicData uri="http://schemas.openxmlformats.org/presentationml/2006/ole">
            <mc:AlternateContent xmlns:mc="http://schemas.openxmlformats.org/markup-compatibility/2006">
              <mc:Choice xmlns:v="urn:schemas-microsoft-com:vml" Requires="v">
                <p:oleObj name="Equation" r:id="rId4" imgW="4063680" imgH="279360" progId="Equation.3">
                  <p:embed/>
                </p:oleObj>
              </mc:Choice>
              <mc:Fallback>
                <p:oleObj name="Equation" r:id="rId4" imgW="4063680" imgH="279360" progId="Equation.3">
                  <p:embed/>
                  <p:pic>
                    <p:nvPicPr>
                      <p:cNvPr id="0" name=""/>
                      <p:cNvPicPr/>
                      <p:nvPr/>
                    </p:nvPicPr>
                    <p:blipFill>
                      <a:blip r:embed="rId5"/>
                      <a:stretch>
                        <a:fillRect/>
                      </a:stretch>
                    </p:blipFill>
                    <p:spPr>
                      <a:xfrm>
                        <a:off x="3220825" y="5434584"/>
                        <a:ext cx="6464300" cy="444500"/>
                      </a:xfrm>
                      <a:prstGeom prst="rect">
                        <a:avLst/>
                      </a:prstGeom>
                    </p:spPr>
                  </p:pic>
                </p:oleObj>
              </mc:Fallback>
            </mc:AlternateContent>
          </a:graphicData>
        </a:graphic>
      </p:graphicFrame>
      <p:sp>
        <p:nvSpPr>
          <p:cNvPr id="4" name="TextBox 3"/>
          <p:cNvSpPr txBox="1"/>
          <p:nvPr/>
        </p:nvSpPr>
        <p:spPr>
          <a:xfrm>
            <a:off x="1575848" y="2014021"/>
            <a:ext cx="9096866" cy="369332"/>
          </a:xfrm>
          <a:prstGeom prst="rect">
            <a:avLst/>
          </a:prstGeom>
          <a:noFill/>
        </p:spPr>
        <p:txBody>
          <a:bodyPr wrap="square" rtlCol="0">
            <a:spAutoFit/>
          </a:bodyPr>
          <a:lstStyle/>
          <a:p>
            <a:r>
              <a:rPr lang="en-US" dirty="0"/>
              <a:t>There are two ways in which our prediction (Y</a:t>
            </a:r>
            <a:r>
              <a:rPr lang="en-US" baseline="-25000" dirty="0"/>
              <a:t>pred</a:t>
            </a:r>
            <a:r>
              <a:rPr lang="en-US" dirty="0"/>
              <a:t>) for an individual might differ from reality (Y):</a:t>
            </a:r>
          </a:p>
        </p:txBody>
      </p:sp>
      <p:sp>
        <p:nvSpPr>
          <p:cNvPr id="6" name="TextBox 5"/>
          <p:cNvSpPr txBox="1"/>
          <p:nvPr/>
        </p:nvSpPr>
        <p:spPr>
          <a:xfrm>
            <a:off x="2036190" y="3158637"/>
            <a:ext cx="804672" cy="369332"/>
          </a:xfrm>
          <a:prstGeom prst="rect">
            <a:avLst/>
          </a:prstGeom>
          <a:noFill/>
        </p:spPr>
        <p:txBody>
          <a:bodyPr wrap="square" rtlCol="0">
            <a:spAutoFit/>
          </a:bodyPr>
          <a:lstStyle/>
          <a:p>
            <a:r>
              <a:rPr lang="en-US" dirty="0"/>
              <a:t>reality</a:t>
            </a:r>
          </a:p>
        </p:txBody>
      </p:sp>
      <p:sp>
        <p:nvSpPr>
          <p:cNvPr id="14" name="TextBox 13"/>
          <p:cNvSpPr txBox="1"/>
          <p:nvPr/>
        </p:nvSpPr>
        <p:spPr>
          <a:xfrm>
            <a:off x="1240077" y="3821661"/>
            <a:ext cx="1600785" cy="646331"/>
          </a:xfrm>
          <a:prstGeom prst="rect">
            <a:avLst/>
          </a:prstGeom>
          <a:noFill/>
        </p:spPr>
        <p:txBody>
          <a:bodyPr wrap="square" rtlCol="0">
            <a:spAutoFit/>
          </a:bodyPr>
          <a:lstStyle/>
          <a:p>
            <a:pPr algn="r"/>
            <a:r>
              <a:rPr lang="en-US" dirty="0"/>
              <a:t>the prediction equation</a:t>
            </a:r>
          </a:p>
        </p:txBody>
      </p:sp>
    </p:spTree>
    <p:extLst>
      <p:ext uri="{BB962C8B-B14F-4D97-AF65-F5344CB8AC3E}">
        <p14:creationId xmlns:p14="http://schemas.microsoft.com/office/powerpoint/2010/main" val="140211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7"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The Standard Error of the Regression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1" y="1604866"/>
            <a:ext cx="389572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idx="1"/>
          </p:nvPr>
        </p:nvSpPr>
        <p:spPr>
          <a:xfrm>
            <a:off x="1752600" y="1600201"/>
            <a:ext cx="4206356" cy="3048000"/>
          </a:xfrm>
        </p:spPr>
        <p:txBody>
          <a:bodyPr>
            <a:normAutofit/>
          </a:bodyPr>
          <a:lstStyle/>
          <a:p>
            <a:r>
              <a:rPr lang="en-US" sz="2000" dirty="0"/>
              <a:t>Using the prediction equation, we predict for each sample observation.</a:t>
            </a:r>
          </a:p>
          <a:p>
            <a:r>
              <a:rPr lang="en-US" sz="2000" dirty="0"/>
              <a:t>The difference between the prediction and the actual value of the dependent variable (i.e., the error) is an estimate of that individual’s residual.</a:t>
            </a:r>
          </a:p>
          <a:p>
            <a:r>
              <a:rPr lang="en-US" sz="2000" dirty="0"/>
              <a:t>StdDev(</a:t>
            </a:r>
            <a:r>
              <a:rPr lang="en-US" sz="2000" dirty="0">
                <a:sym typeface="Symbol"/>
              </a:rPr>
              <a:t>) is estimated from these.</a:t>
            </a:r>
            <a:endParaRPr lang="en-US" sz="2000" dirty="0"/>
          </a:p>
        </p:txBody>
      </p:sp>
      <p:sp>
        <p:nvSpPr>
          <p:cNvPr id="6" name="TextBox 5"/>
          <p:cNvSpPr txBox="1"/>
          <p:nvPr/>
        </p:nvSpPr>
        <p:spPr>
          <a:xfrm>
            <a:off x="3581400" y="4800600"/>
            <a:ext cx="4267200" cy="1477328"/>
          </a:xfrm>
          <a:prstGeom prst="rect">
            <a:avLst/>
          </a:prstGeom>
          <a:noFill/>
        </p:spPr>
        <p:txBody>
          <a:bodyPr wrap="square" rtlCol="0">
            <a:spAutoFit/>
          </a:bodyPr>
          <a:lstStyle/>
          <a:p>
            <a:r>
              <a:rPr lang="en-US" dirty="0"/>
              <a:t>Indeed, the regression “process” simply finds the coefficient estimates which minimize the standard error of the regression (or equivalently, which minimize the sum of the squared residuals)!</a:t>
            </a:r>
          </a:p>
        </p:txBody>
      </p:sp>
    </p:spTree>
    <p:extLst>
      <p:ext uri="{BB962C8B-B14F-4D97-AF65-F5344CB8AC3E}">
        <p14:creationId xmlns:p14="http://schemas.microsoft.com/office/powerpoint/2010/main" val="212744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71922" cy="716252"/>
          </a:xfrm>
        </p:spPr>
        <p:txBody>
          <a:bodyPr/>
          <a:lstStyle/>
          <a:p>
            <a:pPr algn="ctr"/>
            <a:r>
              <a:rPr lang="en-US" dirty="0"/>
              <a:t>3. Measure a Pure Effect</a:t>
            </a:r>
          </a:p>
        </p:txBody>
      </p:sp>
      <p:sp>
        <p:nvSpPr>
          <p:cNvPr id="3" name="Content Placeholder 2"/>
          <p:cNvSpPr>
            <a:spLocks noGrp="1"/>
          </p:cNvSpPr>
          <p:nvPr>
            <p:ph idx="1"/>
          </p:nvPr>
        </p:nvSpPr>
        <p:spPr>
          <a:xfrm>
            <a:off x="838200" y="1232453"/>
            <a:ext cx="10515600" cy="4401729"/>
          </a:xfrm>
        </p:spPr>
        <p:txBody>
          <a:bodyPr>
            <a:normAutofit fontScale="92500"/>
          </a:bodyPr>
          <a:lstStyle/>
          <a:p>
            <a:pPr marL="0" indent="0">
              <a:buNone/>
            </a:pPr>
            <a:r>
              <a:rPr lang="en-US" dirty="0"/>
              <a:t>A one-unit difference in an explanatory variable, when everything else of relevance remains the same, is typically associated with how large a difference in the dependent variable?</a:t>
            </a:r>
          </a:p>
          <a:p>
            <a:r>
              <a:rPr lang="en-US" dirty="0"/>
              <a:t>Process: “Regress” the dependent variable onto </a:t>
            </a:r>
            <a:r>
              <a:rPr lang="en-US" i="1" dirty="0"/>
              <a:t>all</a:t>
            </a:r>
            <a:r>
              <a:rPr lang="en-US" dirty="0"/>
              <a:t> of the relevant explanatory variables (i.e., use the “most complete” model available).</a:t>
            </a:r>
          </a:p>
          <a:p>
            <a:r>
              <a:rPr lang="en-US" dirty="0"/>
              <a:t>Answer: (coefficient of explanatory variable)</a:t>
            </a:r>
          </a:p>
          <a:p>
            <a:pPr marL="0" indent="0">
              <a:buNone/>
            </a:pPr>
            <a:r>
              <a:rPr lang="en-US" dirty="0"/>
              <a:t>                                                                ± (~2)·(standard error of coefficient)</a:t>
            </a:r>
          </a:p>
          <a:p>
            <a:endParaRPr lang="en-US" dirty="0"/>
          </a:p>
          <a:p>
            <a:r>
              <a:rPr lang="en-US" dirty="0"/>
              <a:t>Example: Estimate the “pure” impact of 1,000 miles of driving during the year on annual maintenance costs.</a:t>
            </a:r>
          </a:p>
          <a:p>
            <a:pPr marL="0" indent="0">
              <a:buNone/>
            </a:pPr>
            <a:endParaRPr lang="en-US" dirty="0"/>
          </a:p>
          <a:p>
            <a:endParaRPr lang="en-US" dirty="0"/>
          </a:p>
        </p:txBody>
      </p:sp>
    </p:spTree>
    <p:extLst>
      <p:ext uri="{BB962C8B-B14F-4D97-AF65-F5344CB8AC3E}">
        <p14:creationId xmlns:p14="http://schemas.microsoft.com/office/powerpoint/2010/main" val="332292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71922" cy="558510"/>
          </a:xfrm>
        </p:spPr>
        <p:txBody>
          <a:bodyPr>
            <a:normAutofit fontScale="90000"/>
          </a:bodyPr>
          <a:lstStyle/>
          <a:p>
            <a:pPr algn="ctr"/>
            <a:r>
              <a:rPr lang="en-US" dirty="0"/>
              <a:t>Measure a Pure Effect</a:t>
            </a:r>
          </a:p>
        </p:txBody>
      </p:sp>
      <p:sp>
        <p:nvSpPr>
          <p:cNvPr id="3" name="Content Placeholder 2"/>
          <p:cNvSpPr>
            <a:spLocks noGrp="1"/>
          </p:cNvSpPr>
          <p:nvPr>
            <p:ph idx="1"/>
          </p:nvPr>
        </p:nvSpPr>
        <p:spPr>
          <a:xfrm>
            <a:off x="838200" y="1084671"/>
            <a:ext cx="10515600" cy="2360493"/>
          </a:xfrm>
        </p:spPr>
        <p:txBody>
          <a:bodyPr>
            <a:normAutofit fontScale="92500" lnSpcReduction="10000"/>
          </a:bodyPr>
          <a:lstStyle/>
          <a:p>
            <a:r>
              <a:rPr lang="en-US" dirty="0"/>
              <a:t>Estimate the “pure” impact of 1,000 miles of driving during the year on annual maintenance costs.</a:t>
            </a:r>
          </a:p>
          <a:p>
            <a:pPr>
              <a:spcAft>
                <a:spcPts val="800"/>
              </a:spcAft>
            </a:pPr>
            <a:r>
              <a:rPr lang="en-US" dirty="0"/>
              <a:t>Process: “Regress” Costs onto Mileage, Age, and Make (i.e., use the “most complete” model available, so Age and Make can be held constant).</a:t>
            </a:r>
          </a:p>
          <a:p>
            <a:pPr lvl="1"/>
            <a:r>
              <a:rPr lang="en-US" dirty="0"/>
              <a:t>(coefficient of explanatory variable) ± (~2)·(standard error of coefficient)</a:t>
            </a:r>
          </a:p>
          <a:p>
            <a:pPr lvl="1"/>
            <a:r>
              <a:rPr lang="en-US" dirty="0"/>
              <a:t>$29.65 ± 2.2010·$3.92</a:t>
            </a:r>
          </a:p>
          <a:p>
            <a:pPr lvl="1"/>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38200" y="3445164"/>
            <a:ext cx="4047619" cy="2761905"/>
          </a:xfrm>
          <a:prstGeom prst="rect">
            <a:avLst/>
          </a:prstGeom>
        </p:spPr>
      </p:pic>
      <p:pic>
        <p:nvPicPr>
          <p:cNvPr id="5" name="Picture 4"/>
          <p:cNvPicPr>
            <a:picLocks noChangeAspect="1"/>
          </p:cNvPicPr>
          <p:nvPr/>
        </p:nvPicPr>
        <p:blipFill>
          <a:blip r:embed="rId3"/>
          <a:stretch>
            <a:fillRect/>
          </a:stretch>
        </p:blipFill>
        <p:spPr>
          <a:xfrm>
            <a:off x="5406418" y="3599292"/>
            <a:ext cx="5752381" cy="2295238"/>
          </a:xfrm>
          <a:prstGeom prst="rect">
            <a:avLst/>
          </a:prstGeom>
        </p:spPr>
      </p:pic>
    </p:spTree>
    <p:extLst>
      <p:ext uri="{BB962C8B-B14F-4D97-AF65-F5344CB8AC3E}">
        <p14:creationId xmlns:p14="http://schemas.microsoft.com/office/powerpoint/2010/main" val="2471639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232" y="365126"/>
            <a:ext cx="11660956" cy="604692"/>
          </a:xfrm>
        </p:spPr>
        <p:txBody>
          <a:bodyPr>
            <a:noAutofit/>
          </a:bodyPr>
          <a:lstStyle/>
          <a:p>
            <a:pPr algn="ctr"/>
            <a:r>
              <a:rPr lang="en-US" sz="4000" dirty="0"/>
              <a:t>4. Modelling: Why Does The Dependent Variable Vary?</a:t>
            </a:r>
          </a:p>
        </p:txBody>
      </p:sp>
      <p:sp>
        <p:nvSpPr>
          <p:cNvPr id="3" name="Content Placeholder 2"/>
          <p:cNvSpPr>
            <a:spLocks noGrp="1"/>
          </p:cNvSpPr>
          <p:nvPr>
            <p:ph idx="1"/>
          </p:nvPr>
        </p:nvSpPr>
        <p:spPr>
          <a:xfrm>
            <a:off x="838200" y="1336098"/>
            <a:ext cx="10515600" cy="4351338"/>
          </a:xfrm>
        </p:spPr>
        <p:txBody>
          <a:bodyPr>
            <a:normAutofit/>
          </a:bodyPr>
          <a:lstStyle/>
          <a:p>
            <a:pPr marL="0" indent="0">
              <a:buNone/>
            </a:pPr>
            <a:r>
              <a:rPr lang="en-US" sz="2600" dirty="0"/>
              <a:t>What fraction of the variance in the dependent variable (from one individual to another) can potentially be explained by the fact that the explanatory variables in our model vary (from one individual to another)?</a:t>
            </a:r>
          </a:p>
          <a:p>
            <a:r>
              <a:rPr lang="en-US" sz="2600" dirty="0"/>
              <a:t>Process: “Regress” the dependent variable onto the explanatory variables currently under consideration. Then look at the “adjusted coefficient of determination” (synonymously, “the adjusted r-squared”).</a:t>
            </a:r>
          </a:p>
          <a:p>
            <a:endParaRPr lang="en-US" sz="2600" dirty="0"/>
          </a:p>
          <a:p>
            <a:r>
              <a:rPr lang="en-US" sz="2600" dirty="0"/>
              <a:t>Example: Why does annual maintenance expense vary across the cars in the fleet?</a:t>
            </a:r>
          </a:p>
        </p:txBody>
      </p:sp>
    </p:spTree>
    <p:extLst>
      <p:ext uri="{BB962C8B-B14F-4D97-AF65-F5344CB8AC3E}">
        <p14:creationId xmlns:p14="http://schemas.microsoft.com/office/powerpoint/2010/main" val="1622616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4692"/>
          </a:xfrm>
        </p:spPr>
        <p:txBody>
          <a:bodyPr>
            <a:noAutofit/>
          </a:bodyPr>
          <a:lstStyle/>
          <a:p>
            <a:pPr algn="ctr"/>
            <a:r>
              <a:rPr lang="en-US" sz="4000" dirty="0"/>
              <a:t>Why Does The Dependent Variable Vary?</a:t>
            </a:r>
            <a:endParaRPr lang="en-US" sz="4000" b="1" dirty="0"/>
          </a:p>
        </p:txBody>
      </p:sp>
      <p:sp>
        <p:nvSpPr>
          <p:cNvPr id="3" name="Content Placeholder 2"/>
          <p:cNvSpPr>
            <a:spLocks noGrp="1"/>
          </p:cNvSpPr>
          <p:nvPr>
            <p:ph idx="1"/>
          </p:nvPr>
        </p:nvSpPr>
        <p:spPr>
          <a:xfrm>
            <a:off x="838200" y="1336098"/>
            <a:ext cx="10515600" cy="1812619"/>
          </a:xfrm>
        </p:spPr>
        <p:txBody>
          <a:bodyPr>
            <a:normAutofit/>
          </a:bodyPr>
          <a:lstStyle/>
          <a:p>
            <a:r>
              <a:rPr lang="en-US" sz="2600" dirty="0"/>
              <a:t>Why does annual maintenance expense vary across the cars in the fleet?</a:t>
            </a:r>
          </a:p>
          <a:p>
            <a:r>
              <a:rPr lang="en-US" sz="2600" dirty="0"/>
              <a:t>Partial Answer: Because Mileage, Age, and Make vary across the fleet.</a:t>
            </a:r>
          </a:p>
          <a:p>
            <a:r>
              <a:rPr lang="en-US" sz="2600" dirty="0"/>
              <a:t>How much of an answer is that? Regress Costs onto those three variables.</a:t>
            </a:r>
          </a:p>
        </p:txBody>
      </p:sp>
      <p:pic>
        <p:nvPicPr>
          <p:cNvPr id="4" name="Picture 3"/>
          <p:cNvPicPr>
            <a:picLocks noChangeAspect="1"/>
          </p:cNvPicPr>
          <p:nvPr/>
        </p:nvPicPr>
        <p:blipFill>
          <a:blip r:embed="rId2"/>
          <a:stretch>
            <a:fillRect/>
          </a:stretch>
        </p:blipFill>
        <p:spPr>
          <a:xfrm>
            <a:off x="838200" y="3296402"/>
            <a:ext cx="4161905" cy="2761905"/>
          </a:xfrm>
          <a:prstGeom prst="rect">
            <a:avLst/>
          </a:prstGeom>
        </p:spPr>
      </p:pic>
      <p:sp>
        <p:nvSpPr>
          <p:cNvPr id="5" name="Content Placeholder 2"/>
          <p:cNvSpPr txBox="1">
            <a:spLocks/>
          </p:cNvSpPr>
          <p:nvPr/>
        </p:nvSpPr>
        <p:spPr>
          <a:xfrm>
            <a:off x="5446642" y="3296402"/>
            <a:ext cx="5441367" cy="238056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Variation in Mileage, Age, and Make can potentially explain 80.78% of the variation in Costs. The other 19.22% of the variation </a:t>
            </a:r>
            <a:r>
              <a:rPr lang="en-US" i="1" dirty="0"/>
              <a:t>must</a:t>
            </a:r>
            <a:r>
              <a:rPr lang="en-US" dirty="0"/>
              <a:t> be explained by other unidentified variables still lumped together in the residual term.</a:t>
            </a:r>
          </a:p>
        </p:txBody>
      </p:sp>
    </p:spTree>
    <p:extLst>
      <p:ext uri="{BB962C8B-B14F-4D97-AF65-F5344CB8AC3E}">
        <p14:creationId xmlns:p14="http://schemas.microsoft.com/office/powerpoint/2010/main" val="236513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4692"/>
          </a:xfrm>
        </p:spPr>
        <p:txBody>
          <a:bodyPr>
            <a:noAutofit/>
          </a:bodyPr>
          <a:lstStyle/>
          <a:p>
            <a:pPr algn="ctr"/>
            <a:r>
              <a:rPr lang="en-US" sz="4000" dirty="0"/>
              <a:t>Why Does The Dependent Variable Vary?</a:t>
            </a:r>
            <a:endParaRPr lang="en-US" sz="4000" b="1" dirty="0"/>
          </a:p>
        </p:txBody>
      </p:sp>
      <p:sp>
        <p:nvSpPr>
          <p:cNvPr id="3" name="Content Placeholder 2"/>
          <p:cNvSpPr>
            <a:spLocks noGrp="1"/>
          </p:cNvSpPr>
          <p:nvPr>
            <p:ph idx="1"/>
          </p:nvPr>
        </p:nvSpPr>
        <p:spPr>
          <a:xfrm>
            <a:off x="838200" y="1336098"/>
            <a:ext cx="10515600" cy="1812619"/>
          </a:xfrm>
        </p:spPr>
        <p:txBody>
          <a:bodyPr>
            <a:normAutofit/>
          </a:bodyPr>
          <a:lstStyle/>
          <a:p>
            <a:pPr>
              <a:spcAft>
                <a:spcPts val="800"/>
              </a:spcAft>
            </a:pPr>
            <a:r>
              <a:rPr lang="en-US" sz="2600" dirty="0"/>
              <a:t>Why does annual maintenance expense vary across the cars in the fleet?</a:t>
            </a:r>
          </a:p>
          <a:p>
            <a:pPr lvl="1"/>
            <a:r>
              <a:rPr lang="en-US" sz="2000" dirty="0"/>
              <a:t>Variation in Mileage alone can explain 56.26% of the variation in Costs.</a:t>
            </a:r>
          </a:p>
          <a:p>
            <a:pPr lvl="1"/>
            <a:r>
              <a:rPr lang="en-US" sz="2000" dirty="0"/>
              <a:t>Variation in Age alone can explain nothing (read “0%” for negative values*).</a:t>
            </a:r>
          </a:p>
          <a:p>
            <a:pPr lvl="1"/>
            <a:r>
              <a:rPr lang="en-US" sz="2000" dirty="0"/>
              <a:t>Variation in the two together can explain 78.09% of the variation in Costs.</a:t>
            </a:r>
            <a:endParaRPr lang="en-US" sz="2200" dirty="0"/>
          </a:p>
        </p:txBody>
      </p:sp>
      <p:pic>
        <p:nvPicPr>
          <p:cNvPr id="6" name="Picture 5"/>
          <p:cNvPicPr>
            <a:picLocks noChangeAspect="1"/>
          </p:cNvPicPr>
          <p:nvPr/>
        </p:nvPicPr>
        <p:blipFill>
          <a:blip r:embed="rId2"/>
          <a:stretch>
            <a:fillRect/>
          </a:stretch>
        </p:blipFill>
        <p:spPr>
          <a:xfrm>
            <a:off x="1033460" y="3256645"/>
            <a:ext cx="2619048" cy="2761905"/>
          </a:xfrm>
          <a:prstGeom prst="rect">
            <a:avLst/>
          </a:prstGeom>
        </p:spPr>
      </p:pic>
      <p:pic>
        <p:nvPicPr>
          <p:cNvPr id="7" name="Picture 6"/>
          <p:cNvPicPr>
            <a:picLocks noChangeAspect="1"/>
          </p:cNvPicPr>
          <p:nvPr/>
        </p:nvPicPr>
        <p:blipFill>
          <a:blip r:embed="rId3"/>
          <a:stretch>
            <a:fillRect/>
          </a:stretch>
        </p:blipFill>
        <p:spPr>
          <a:xfrm>
            <a:off x="4102664" y="3256644"/>
            <a:ext cx="2619048" cy="2761905"/>
          </a:xfrm>
          <a:prstGeom prst="rect">
            <a:avLst/>
          </a:prstGeom>
        </p:spPr>
      </p:pic>
      <p:pic>
        <p:nvPicPr>
          <p:cNvPr id="8" name="Picture 7"/>
          <p:cNvPicPr>
            <a:picLocks noChangeAspect="1"/>
          </p:cNvPicPr>
          <p:nvPr/>
        </p:nvPicPr>
        <p:blipFill>
          <a:blip r:embed="rId4"/>
          <a:stretch>
            <a:fillRect/>
          </a:stretch>
        </p:blipFill>
        <p:spPr>
          <a:xfrm>
            <a:off x="7171868" y="3256644"/>
            <a:ext cx="3333333" cy="2761905"/>
          </a:xfrm>
          <a:prstGeom prst="rect">
            <a:avLst/>
          </a:prstGeom>
        </p:spPr>
      </p:pic>
    </p:spTree>
    <p:extLst>
      <p:ext uri="{BB962C8B-B14F-4D97-AF65-F5344CB8AC3E}">
        <p14:creationId xmlns:p14="http://schemas.microsoft.com/office/powerpoint/2010/main" val="2010037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The Explanatory Power of the Model</a:t>
            </a:r>
          </a:p>
        </p:txBody>
      </p:sp>
      <p:sp>
        <p:nvSpPr>
          <p:cNvPr id="3" name="Content Placeholder 2"/>
          <p:cNvSpPr>
            <a:spLocks noGrp="1"/>
          </p:cNvSpPr>
          <p:nvPr>
            <p:ph idx="1"/>
          </p:nvPr>
        </p:nvSpPr>
        <p:spPr>
          <a:xfrm>
            <a:off x="838200" y="1825625"/>
            <a:ext cx="10515600" cy="4211920"/>
          </a:xfrm>
        </p:spPr>
        <p:txBody>
          <a:bodyPr>
            <a:normAutofit fontScale="92500"/>
          </a:bodyPr>
          <a:lstStyle/>
          <a:p>
            <a:r>
              <a:rPr lang="en-US" dirty="0"/>
              <a:t>Names can vary: The {adjusted, corrected, unbiased} {coefficient of determination, r-squared} all refer to the same thing.</a:t>
            </a:r>
          </a:p>
          <a:p>
            <a:pPr lvl="1"/>
            <a:r>
              <a:rPr lang="en-US" dirty="0"/>
              <a:t>Without an adjective, the {coefficient of determination, r-squared} refers to a number slightly larger than the “correct” number, and is a throwback to pre-computer days.</a:t>
            </a:r>
          </a:p>
          <a:p>
            <a:r>
              <a:rPr lang="en-US" dirty="0"/>
              <a:t>When a new variable is added to a model, which actually contributes nothing to the model (i.e., its true coefficient is 0), the adjusted coefficient of determination will, on average, remain unchanged.</a:t>
            </a:r>
            <a:endParaRPr lang="en-US" sz="2700" dirty="0"/>
          </a:p>
          <a:p>
            <a:pPr lvl="1"/>
            <a:r>
              <a:rPr lang="en-US" dirty="0"/>
              <a:t>Depending on chance, it might go up or down a bit.</a:t>
            </a:r>
          </a:p>
          <a:p>
            <a:pPr lvl="1"/>
            <a:r>
              <a:rPr lang="en-US" dirty="0"/>
              <a:t>*If negative, interpret it as 0%.</a:t>
            </a:r>
          </a:p>
          <a:p>
            <a:pPr lvl="1"/>
            <a:r>
              <a:rPr lang="en-US" dirty="0"/>
              <a:t>The thing without the adjective will always go up. That’s obviously not quite “right.”</a:t>
            </a:r>
          </a:p>
        </p:txBody>
      </p:sp>
    </p:spTree>
    <p:extLst>
      <p:ext uri="{BB962C8B-B14F-4D97-AF65-F5344CB8AC3E}">
        <p14:creationId xmlns:p14="http://schemas.microsoft.com/office/powerpoint/2010/main" val="286987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Modelling: Relative Explanatory Importance</a:t>
            </a:r>
          </a:p>
        </p:txBody>
      </p:sp>
      <p:sp>
        <p:nvSpPr>
          <p:cNvPr id="3" name="Content Placeholder 2"/>
          <p:cNvSpPr>
            <a:spLocks noGrp="1"/>
          </p:cNvSpPr>
          <p:nvPr>
            <p:ph idx="1"/>
          </p:nvPr>
        </p:nvSpPr>
        <p:spPr/>
        <p:txBody>
          <a:bodyPr>
            <a:normAutofit/>
          </a:bodyPr>
          <a:lstStyle/>
          <a:p>
            <a:pPr marL="0" indent="0">
              <a:buNone/>
            </a:pPr>
            <a:r>
              <a:rPr lang="en-US" sz="2600" dirty="0"/>
              <a:t>Considering a set of explanatory variables, rank them in order of importance in helping to explain why the dependent variable varies.</a:t>
            </a:r>
          </a:p>
          <a:p>
            <a:r>
              <a:rPr lang="en-US" sz="2600" dirty="0"/>
              <a:t>Process: “Regress” the dependent variable onto the target set of explanatory variables. Rank the variables in order of the absolute values of their beta-weights, from largest (most important in explaining variation in the dependent variable) to smallest (least important in explaining variation.</a:t>
            </a:r>
          </a:p>
          <a:p>
            <a:endParaRPr lang="en-US" sz="2600" dirty="0"/>
          </a:p>
          <a:p>
            <a:r>
              <a:rPr lang="en-US" sz="2600" dirty="0"/>
              <a:t>Example: Rank Mileage, Age, and Make in order of relative importance in helping to explain why Costs vary across the fleet.</a:t>
            </a:r>
          </a:p>
        </p:txBody>
      </p:sp>
    </p:spTree>
    <p:extLst>
      <p:ext uri="{BB962C8B-B14F-4D97-AF65-F5344CB8AC3E}">
        <p14:creationId xmlns:p14="http://schemas.microsoft.com/office/powerpoint/2010/main" val="4215945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8545"/>
          </a:xfrm>
        </p:spPr>
        <p:txBody>
          <a:bodyPr>
            <a:normAutofit/>
          </a:bodyPr>
          <a:lstStyle/>
          <a:p>
            <a:pPr algn="ctr"/>
            <a:r>
              <a:rPr lang="en-US" sz="4000" dirty="0"/>
              <a:t>5. Modelling: Relative Explanatory Importance</a:t>
            </a:r>
          </a:p>
        </p:txBody>
      </p:sp>
      <p:sp>
        <p:nvSpPr>
          <p:cNvPr id="3" name="Content Placeholder 2"/>
          <p:cNvSpPr>
            <a:spLocks noGrp="1"/>
          </p:cNvSpPr>
          <p:nvPr>
            <p:ph idx="1"/>
          </p:nvPr>
        </p:nvSpPr>
        <p:spPr>
          <a:xfrm>
            <a:off x="838200" y="1154078"/>
            <a:ext cx="10515600" cy="2487619"/>
          </a:xfrm>
        </p:spPr>
        <p:txBody>
          <a:bodyPr>
            <a:normAutofit fontScale="92500" lnSpcReduction="20000"/>
          </a:bodyPr>
          <a:lstStyle/>
          <a:p>
            <a:pPr>
              <a:spcAft>
                <a:spcPts val="800"/>
              </a:spcAft>
            </a:pPr>
            <a:r>
              <a:rPr lang="en-US" dirty="0"/>
              <a:t>Rank Mileage, Age, and Make in order of relative importance in helping to explain why Costs vary across the fleet.</a:t>
            </a:r>
          </a:p>
          <a:p>
            <a:pPr lvl="1"/>
            <a:r>
              <a:rPr lang="en-US" dirty="0"/>
              <a:t>One standard-deviation’s-worth of variation in Mileage is associated with 1.1531</a:t>
            </a:r>
            <a:r>
              <a:rPr lang="en-US" dirty="0">
                <a:sym typeface="Symbol" panose="05050102010706020507" pitchFamily="18" charset="2"/>
              </a:rPr>
              <a:t></a:t>
            </a:r>
            <a:r>
              <a:rPr lang="en-US" dirty="0"/>
              <a:t>standard-deviation’s-worth of variation in Costs. </a:t>
            </a:r>
          </a:p>
          <a:p>
            <a:pPr lvl="1"/>
            <a:r>
              <a:rPr lang="en-US" dirty="0"/>
              <a:t>One standard-deviation’s-worth of variation in Age is associated with 0.5567</a:t>
            </a:r>
            <a:r>
              <a:rPr lang="en-US" dirty="0">
                <a:sym typeface="Symbol" panose="05050102010706020507" pitchFamily="18" charset="2"/>
              </a:rPr>
              <a:t></a:t>
            </a:r>
            <a:r>
              <a:rPr lang="en-US" dirty="0"/>
              <a:t>standard-deviation’s-worth of variation in Costs. </a:t>
            </a:r>
          </a:p>
          <a:p>
            <a:pPr lvl="1"/>
            <a:r>
              <a:rPr lang="en-US" dirty="0"/>
              <a:t>One standard-deviation’s-worth of variation in Make is associated with 0.2193</a:t>
            </a:r>
            <a:r>
              <a:rPr lang="en-US" dirty="0">
                <a:sym typeface="Symbol" panose="05050102010706020507" pitchFamily="18" charset="2"/>
              </a:rPr>
              <a:t></a:t>
            </a:r>
            <a:r>
              <a:rPr lang="en-US" dirty="0"/>
              <a:t>standard-deviation’s-worth of variation in Costs.</a:t>
            </a:r>
          </a:p>
          <a:p>
            <a:pPr lvl="1"/>
            <a:endParaRPr lang="en-US" sz="2200" dirty="0"/>
          </a:p>
        </p:txBody>
      </p:sp>
      <p:pic>
        <p:nvPicPr>
          <p:cNvPr id="4" name="Picture 3"/>
          <p:cNvPicPr>
            <a:picLocks noChangeAspect="1"/>
          </p:cNvPicPr>
          <p:nvPr/>
        </p:nvPicPr>
        <p:blipFill>
          <a:blip r:embed="rId2"/>
          <a:stretch>
            <a:fillRect/>
          </a:stretch>
        </p:blipFill>
        <p:spPr>
          <a:xfrm>
            <a:off x="838200" y="3758715"/>
            <a:ext cx="4047619" cy="2761905"/>
          </a:xfrm>
          <a:prstGeom prst="rect">
            <a:avLst/>
          </a:prstGeom>
        </p:spPr>
      </p:pic>
      <p:sp>
        <p:nvSpPr>
          <p:cNvPr id="5" name="Content Placeholder 2"/>
          <p:cNvSpPr txBox="1">
            <a:spLocks/>
          </p:cNvSpPr>
          <p:nvPr/>
        </p:nvSpPr>
        <p:spPr>
          <a:xfrm>
            <a:off x="4966252" y="3758715"/>
            <a:ext cx="5418151" cy="2355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200" dirty="0"/>
              <a:t>Therefore, variation in Mileage is more than twice as important as is variation in Age (and more than five times as important as is the fact that some cars in the fleet are Fords, and others are Hondas) in helping to explain why Costs vary (when all three of those variables are considered together).</a:t>
            </a:r>
          </a:p>
        </p:txBody>
      </p:sp>
    </p:spTree>
    <p:extLst>
      <p:ext uri="{BB962C8B-B14F-4D97-AF65-F5344CB8AC3E}">
        <p14:creationId xmlns:p14="http://schemas.microsoft.com/office/powerpoint/2010/main" val="364603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The Regression Model</a:t>
            </a:r>
          </a:p>
        </p:txBody>
      </p:sp>
      <p:graphicFrame>
        <p:nvGraphicFramePr>
          <p:cNvPr id="4" name="Content Placeholder 3"/>
          <p:cNvGraphicFramePr>
            <a:graphicFrameLocks noGrp="1" noChangeAspect="1"/>
          </p:cNvGraphicFramePr>
          <p:nvPr>
            <p:ph idx="1"/>
          </p:nvPr>
        </p:nvGraphicFramePr>
        <p:xfrm>
          <a:off x="2057400" y="1757363"/>
          <a:ext cx="8229600" cy="614362"/>
        </p:xfrm>
        <a:graphic>
          <a:graphicData uri="http://schemas.openxmlformats.org/presentationml/2006/ole">
            <mc:AlternateContent xmlns:mc="http://schemas.openxmlformats.org/markup-compatibility/2006">
              <mc:Choice xmlns:v="urn:schemas-microsoft-com:vml" Requires="v">
                <p:oleObj name="Equation" r:id="rId2" imgW="2895480" imgH="215640" progId="Equation.3">
                  <p:embed/>
                </p:oleObj>
              </mc:Choice>
              <mc:Fallback>
                <p:oleObj name="Equation" r:id="rId2" imgW="2895480" imgH="215640" progId="Equation.3">
                  <p:embed/>
                  <p:pic>
                    <p:nvPicPr>
                      <p:cNvPr id="0" name=""/>
                      <p:cNvPicPr/>
                      <p:nvPr/>
                    </p:nvPicPr>
                    <p:blipFill>
                      <a:blip r:embed="rId3"/>
                      <a:stretch>
                        <a:fillRect/>
                      </a:stretch>
                    </p:blipFill>
                    <p:spPr>
                      <a:xfrm>
                        <a:off x="2057400" y="1757363"/>
                        <a:ext cx="8229600" cy="614362"/>
                      </a:xfrm>
                      <a:prstGeom prst="rect">
                        <a:avLst/>
                      </a:prstGeom>
                    </p:spPr>
                  </p:pic>
                </p:oleObj>
              </mc:Fallback>
            </mc:AlternateContent>
          </a:graphicData>
        </a:graphic>
      </p:graphicFrame>
      <p:sp>
        <p:nvSpPr>
          <p:cNvPr id="5" name="TextBox 4"/>
          <p:cNvSpPr txBox="1"/>
          <p:nvPr/>
        </p:nvSpPr>
        <p:spPr>
          <a:xfrm>
            <a:off x="1834896" y="2581502"/>
            <a:ext cx="1219200" cy="923330"/>
          </a:xfrm>
          <a:prstGeom prst="rect">
            <a:avLst/>
          </a:prstGeom>
          <a:noFill/>
        </p:spPr>
        <p:txBody>
          <a:bodyPr wrap="square" rtlCol="0">
            <a:spAutoFit/>
          </a:bodyPr>
          <a:lstStyle/>
          <a:p>
            <a:pPr algn="ctr"/>
            <a:r>
              <a:rPr lang="en-US" dirty="0"/>
              <a:t>the dependent variable</a:t>
            </a:r>
          </a:p>
        </p:txBody>
      </p:sp>
      <p:sp>
        <p:nvSpPr>
          <p:cNvPr id="6" name="TextBox 5"/>
          <p:cNvSpPr txBox="1"/>
          <p:nvPr/>
        </p:nvSpPr>
        <p:spPr>
          <a:xfrm>
            <a:off x="4800600" y="2668786"/>
            <a:ext cx="2438400" cy="369332"/>
          </a:xfrm>
          <a:prstGeom prst="rect">
            <a:avLst/>
          </a:prstGeom>
          <a:noFill/>
        </p:spPr>
        <p:txBody>
          <a:bodyPr wrap="square" rtlCol="0">
            <a:spAutoFit/>
          </a:bodyPr>
          <a:lstStyle/>
          <a:p>
            <a:pPr algn="ctr"/>
            <a:r>
              <a:rPr lang="en-US" dirty="0">
                <a:solidFill>
                  <a:schemeClr val="accent1">
                    <a:lumMod val="75000"/>
                  </a:schemeClr>
                </a:solidFill>
              </a:rPr>
              <a:t>explanatory variables</a:t>
            </a:r>
          </a:p>
        </p:txBody>
      </p:sp>
      <p:sp>
        <p:nvSpPr>
          <p:cNvPr id="8" name="TextBox 7"/>
          <p:cNvSpPr txBox="1"/>
          <p:nvPr/>
        </p:nvSpPr>
        <p:spPr>
          <a:xfrm>
            <a:off x="4809744" y="2925264"/>
            <a:ext cx="2438400" cy="646331"/>
          </a:xfrm>
          <a:prstGeom prst="rect">
            <a:avLst/>
          </a:prstGeom>
          <a:noFill/>
        </p:spPr>
        <p:txBody>
          <a:bodyPr wrap="square" rtlCol="0">
            <a:spAutoFit/>
          </a:bodyPr>
          <a:lstStyle/>
          <a:p>
            <a:pPr algn="ctr"/>
            <a:r>
              <a:rPr lang="en-US" dirty="0">
                <a:solidFill>
                  <a:schemeClr val="accent1">
                    <a:lumMod val="75000"/>
                  </a:schemeClr>
                </a:solidFill>
              </a:rPr>
              <a:t>or</a:t>
            </a:r>
          </a:p>
          <a:p>
            <a:pPr algn="ctr"/>
            <a:r>
              <a:rPr lang="en-US" dirty="0">
                <a:solidFill>
                  <a:schemeClr val="accent1">
                    <a:lumMod val="75000"/>
                  </a:schemeClr>
                </a:solidFill>
              </a:rPr>
              <a:t>independent variables</a:t>
            </a:r>
          </a:p>
        </p:txBody>
      </p:sp>
      <p:sp>
        <p:nvSpPr>
          <p:cNvPr id="9" name="TextBox 8"/>
          <p:cNvSpPr txBox="1"/>
          <p:nvPr/>
        </p:nvSpPr>
        <p:spPr>
          <a:xfrm>
            <a:off x="9296400" y="2691709"/>
            <a:ext cx="1676400" cy="369332"/>
          </a:xfrm>
          <a:prstGeom prst="rect">
            <a:avLst/>
          </a:prstGeom>
          <a:noFill/>
        </p:spPr>
        <p:txBody>
          <a:bodyPr wrap="square" rtlCol="0">
            <a:spAutoFit/>
          </a:bodyPr>
          <a:lstStyle/>
          <a:p>
            <a:pPr algn="ctr"/>
            <a:r>
              <a:rPr lang="en-US" dirty="0">
                <a:solidFill>
                  <a:schemeClr val="accent2">
                    <a:lumMod val="75000"/>
                  </a:schemeClr>
                </a:solidFill>
              </a:rPr>
              <a:t>residual term</a:t>
            </a:r>
          </a:p>
        </p:txBody>
      </p:sp>
      <p:sp>
        <p:nvSpPr>
          <p:cNvPr id="10" name="TextBox 9"/>
          <p:cNvSpPr txBox="1"/>
          <p:nvPr/>
        </p:nvSpPr>
        <p:spPr>
          <a:xfrm>
            <a:off x="3200400" y="3657600"/>
            <a:ext cx="1371600" cy="369332"/>
          </a:xfrm>
          <a:prstGeom prst="rect">
            <a:avLst/>
          </a:prstGeom>
          <a:noFill/>
        </p:spPr>
        <p:txBody>
          <a:bodyPr wrap="square" rtlCol="0">
            <a:spAutoFit/>
          </a:bodyPr>
          <a:lstStyle/>
          <a:p>
            <a:pPr algn="ctr"/>
            <a:r>
              <a:rPr lang="en-US" dirty="0">
                <a:solidFill>
                  <a:srgbClr val="FF0000"/>
                </a:solidFill>
              </a:rPr>
              <a:t>coefficients</a:t>
            </a:r>
          </a:p>
        </p:txBody>
      </p:sp>
      <p:sp>
        <p:nvSpPr>
          <p:cNvPr id="11" name="TextBox 10"/>
          <p:cNvSpPr txBox="1"/>
          <p:nvPr/>
        </p:nvSpPr>
        <p:spPr>
          <a:xfrm>
            <a:off x="6858000" y="3657601"/>
            <a:ext cx="2447544" cy="646331"/>
          </a:xfrm>
          <a:prstGeom prst="rect">
            <a:avLst/>
          </a:prstGeom>
          <a:noFill/>
        </p:spPr>
        <p:txBody>
          <a:bodyPr wrap="square" rtlCol="0">
            <a:spAutoFit/>
          </a:bodyPr>
          <a:lstStyle/>
          <a:p>
            <a:pPr algn="ctr"/>
            <a:r>
              <a:rPr lang="en-US" dirty="0">
                <a:solidFill>
                  <a:srgbClr val="00B050"/>
                </a:solidFill>
              </a:rPr>
              <a:t>linear</a:t>
            </a:r>
          </a:p>
          <a:p>
            <a:pPr algn="ctr"/>
            <a:r>
              <a:rPr lang="en-US" dirty="0">
                <a:solidFill>
                  <a:srgbClr val="00B050"/>
                </a:solidFill>
              </a:rPr>
              <a:t>mathematical structure</a:t>
            </a:r>
          </a:p>
        </p:txBody>
      </p:sp>
      <p:cxnSp>
        <p:nvCxnSpPr>
          <p:cNvPr id="13" name="Straight Arrow Connector 12"/>
          <p:cNvCxnSpPr>
            <a:stCxn id="5" idx="0"/>
          </p:cNvCxnSpPr>
          <p:nvPr/>
        </p:nvCxnSpPr>
        <p:spPr>
          <a:xfrm flipV="1">
            <a:off x="2444496" y="2286002"/>
            <a:ext cx="0" cy="295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p:cNvCxnSpPr>
          <p:nvPr/>
        </p:nvCxnSpPr>
        <p:spPr>
          <a:xfrm flipH="1" flipV="1">
            <a:off x="5410200" y="2286000"/>
            <a:ext cx="609600" cy="382786"/>
          </a:xfrm>
          <a:prstGeom prst="straightConnector1">
            <a:avLst/>
          </a:prstGeom>
          <a:ln>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0"/>
          </p:cNvCxnSpPr>
          <p:nvPr/>
        </p:nvCxnSpPr>
        <p:spPr>
          <a:xfrm flipV="1">
            <a:off x="6019800" y="2286000"/>
            <a:ext cx="1066800" cy="382786"/>
          </a:xfrm>
          <a:prstGeom prst="straightConnector1">
            <a:avLst/>
          </a:prstGeom>
          <a:ln>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0"/>
          </p:cNvCxnSpPr>
          <p:nvPr/>
        </p:nvCxnSpPr>
        <p:spPr>
          <a:xfrm flipV="1">
            <a:off x="6019800" y="2286000"/>
            <a:ext cx="2819400" cy="382786"/>
          </a:xfrm>
          <a:prstGeom prst="straightConnector1">
            <a:avLst/>
          </a:prstGeom>
          <a:ln>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0134600" y="2286000"/>
            <a:ext cx="0" cy="38278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0"/>
          </p:cNvCxnSpPr>
          <p:nvPr/>
        </p:nvCxnSpPr>
        <p:spPr>
          <a:xfrm flipH="1" flipV="1">
            <a:off x="3505200" y="2286000"/>
            <a:ext cx="381000" cy="1371600"/>
          </a:xfrm>
          <a:prstGeom prst="straightConnector1">
            <a:avLst/>
          </a:prstGeom>
          <a:ln>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0"/>
          </p:cNvCxnSpPr>
          <p:nvPr/>
        </p:nvCxnSpPr>
        <p:spPr>
          <a:xfrm flipV="1">
            <a:off x="3886200" y="2286000"/>
            <a:ext cx="152400" cy="1371600"/>
          </a:xfrm>
          <a:prstGeom prst="straightConnector1">
            <a:avLst/>
          </a:prstGeom>
          <a:ln>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0"/>
          </p:cNvCxnSpPr>
          <p:nvPr/>
        </p:nvCxnSpPr>
        <p:spPr>
          <a:xfrm flipV="1">
            <a:off x="3886200" y="2286000"/>
            <a:ext cx="2438400" cy="1371600"/>
          </a:xfrm>
          <a:prstGeom prst="straightConnector1">
            <a:avLst/>
          </a:prstGeom>
          <a:ln>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0"/>
          </p:cNvCxnSpPr>
          <p:nvPr/>
        </p:nvCxnSpPr>
        <p:spPr>
          <a:xfrm flipV="1">
            <a:off x="3886200" y="2286000"/>
            <a:ext cx="4114800" cy="1371600"/>
          </a:xfrm>
          <a:prstGeom prst="straightConnector1">
            <a:avLst/>
          </a:prstGeom>
          <a:ln>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0"/>
          </p:cNvCxnSpPr>
          <p:nvPr/>
        </p:nvCxnSpPr>
        <p:spPr>
          <a:xfrm flipH="1" flipV="1">
            <a:off x="3886200" y="2267712"/>
            <a:ext cx="4195572" cy="1389888"/>
          </a:xfrm>
          <a:prstGeom prst="straightConnector1">
            <a:avLst/>
          </a:prstGeom>
          <a:ln w="127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0"/>
          </p:cNvCxnSpPr>
          <p:nvPr/>
        </p:nvCxnSpPr>
        <p:spPr>
          <a:xfrm flipH="1" flipV="1">
            <a:off x="4572000" y="2267712"/>
            <a:ext cx="3509772" cy="1389888"/>
          </a:xfrm>
          <a:prstGeom prst="straightConnector1">
            <a:avLst/>
          </a:prstGeom>
          <a:ln w="127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1" idx="0"/>
          </p:cNvCxnSpPr>
          <p:nvPr/>
        </p:nvCxnSpPr>
        <p:spPr>
          <a:xfrm flipH="1" flipV="1">
            <a:off x="6248400" y="2229612"/>
            <a:ext cx="1833372" cy="1427988"/>
          </a:xfrm>
          <a:prstGeom prst="straightConnector1">
            <a:avLst/>
          </a:prstGeom>
          <a:ln w="127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1" idx="0"/>
          </p:cNvCxnSpPr>
          <p:nvPr/>
        </p:nvCxnSpPr>
        <p:spPr>
          <a:xfrm flipH="1" flipV="1">
            <a:off x="6934200" y="2229612"/>
            <a:ext cx="1147572" cy="1427988"/>
          </a:xfrm>
          <a:prstGeom prst="straightConnector1">
            <a:avLst/>
          </a:prstGeom>
          <a:ln w="127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0"/>
          </p:cNvCxnSpPr>
          <p:nvPr/>
        </p:nvCxnSpPr>
        <p:spPr>
          <a:xfrm flipH="1" flipV="1">
            <a:off x="7848600" y="2229612"/>
            <a:ext cx="233172" cy="1427988"/>
          </a:xfrm>
          <a:prstGeom prst="straightConnector1">
            <a:avLst/>
          </a:prstGeom>
          <a:ln w="127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1" idx="0"/>
          </p:cNvCxnSpPr>
          <p:nvPr/>
        </p:nvCxnSpPr>
        <p:spPr>
          <a:xfrm flipV="1">
            <a:off x="8081772" y="2229612"/>
            <a:ext cx="452628" cy="1427988"/>
          </a:xfrm>
          <a:prstGeom prst="straightConnector1">
            <a:avLst/>
          </a:prstGeom>
          <a:ln w="127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1" idx="0"/>
          </p:cNvCxnSpPr>
          <p:nvPr/>
        </p:nvCxnSpPr>
        <p:spPr>
          <a:xfrm flipV="1">
            <a:off x="8081772" y="2229612"/>
            <a:ext cx="1595628" cy="1427988"/>
          </a:xfrm>
          <a:prstGeom prst="straightConnector1">
            <a:avLst/>
          </a:prstGeom>
          <a:ln w="127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20686" y="4800600"/>
            <a:ext cx="7696200" cy="923330"/>
          </a:xfrm>
          <a:prstGeom prst="rect">
            <a:avLst/>
          </a:prstGeom>
          <a:noFill/>
        </p:spPr>
        <p:txBody>
          <a:bodyPr wrap="square" rtlCol="0">
            <a:spAutoFit/>
          </a:bodyPr>
          <a:lstStyle/>
          <a:p>
            <a:r>
              <a:rPr lang="en-US" dirty="0"/>
              <a:t>What we’re talking about is sometimes explicitly called “linear regression analysis,” since it assumes that the underlying relationship is linear (i.e., a straight line in two dimensions, a plane in three, and so on)!</a:t>
            </a:r>
          </a:p>
        </p:txBody>
      </p:sp>
    </p:spTree>
    <p:extLst>
      <p:ext uri="{BB962C8B-B14F-4D97-AF65-F5344CB8AC3E}">
        <p14:creationId xmlns:p14="http://schemas.microsoft.com/office/powerpoint/2010/main" val="119594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1"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The Beta-Weights</a:t>
            </a:r>
          </a:p>
        </p:txBody>
      </p:sp>
      <p:sp>
        <p:nvSpPr>
          <p:cNvPr id="3" name="Content Placeholder 2"/>
          <p:cNvSpPr>
            <a:spLocks noGrp="1"/>
          </p:cNvSpPr>
          <p:nvPr>
            <p:ph idx="1"/>
          </p:nvPr>
        </p:nvSpPr>
        <p:spPr>
          <a:xfrm>
            <a:off x="838200" y="1825625"/>
            <a:ext cx="10515600" cy="3122156"/>
          </a:xfrm>
        </p:spPr>
        <p:txBody>
          <a:bodyPr>
            <a:normAutofit fontScale="92500" lnSpcReduction="10000"/>
          </a:bodyPr>
          <a:lstStyle/>
          <a:p>
            <a:r>
              <a:rPr lang="en-US" dirty="0"/>
              <a:t>You can’t compare regression coefficients directly, since they may carry different dimensions.</a:t>
            </a:r>
          </a:p>
          <a:p>
            <a:r>
              <a:rPr lang="en-US" dirty="0"/>
              <a:t>The beta-weights are dimensionless, and combine how much each explanatory variable varies, with how much that variability leads to variability in the dependent variable. </a:t>
            </a:r>
          </a:p>
          <a:p>
            <a:pPr lvl="1"/>
            <a:r>
              <a:rPr lang="en-US" dirty="0"/>
              <a:t>Specifically, they are the product of each explanatory variable’s standard deviation (how much it varies) and its coefficient (how much its variation affects the dependent variable), divided by the standard deviation of the dependent variable (just to remove all dimensionality).</a:t>
            </a:r>
          </a:p>
        </p:txBody>
      </p:sp>
    </p:spTree>
    <p:extLst>
      <p:ext uri="{BB962C8B-B14F-4D97-AF65-F5344CB8AC3E}">
        <p14:creationId xmlns:p14="http://schemas.microsoft.com/office/powerpoint/2010/main" val="308543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End of Session 1</a:t>
            </a:r>
          </a:p>
        </p:txBody>
      </p:sp>
    </p:spTree>
    <p:extLst>
      <p:ext uri="{BB962C8B-B14F-4D97-AF65-F5344CB8AC3E}">
        <p14:creationId xmlns:p14="http://schemas.microsoft.com/office/powerpoint/2010/main" val="1019219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0344" y="365125"/>
            <a:ext cx="11648661" cy="1187790"/>
          </a:xfrm>
        </p:spPr>
        <p:txBody>
          <a:bodyPr>
            <a:noAutofit/>
          </a:bodyPr>
          <a:lstStyle/>
          <a:p>
            <a:pPr algn="ctr"/>
            <a:r>
              <a:rPr lang="en-US" sz="4000" dirty="0"/>
              <a:t>6. Modelling: Which Variables “Belong” </a:t>
            </a:r>
            <a:br>
              <a:rPr lang="en-US" sz="4000" dirty="0"/>
            </a:br>
            <a:r>
              <a:rPr lang="en-US" sz="4000" dirty="0"/>
              <a:t>in the (Current) Model?</a:t>
            </a:r>
          </a:p>
        </p:txBody>
      </p:sp>
      <p:sp>
        <p:nvSpPr>
          <p:cNvPr id="3" name="Content Placeholder 2"/>
          <p:cNvSpPr>
            <a:spLocks noGrp="1"/>
          </p:cNvSpPr>
          <p:nvPr>
            <p:ph idx="1"/>
          </p:nvPr>
        </p:nvSpPr>
        <p:spPr>
          <a:xfrm>
            <a:off x="836874" y="1826292"/>
            <a:ext cx="10515600" cy="4351338"/>
          </a:xfrm>
        </p:spPr>
        <p:txBody>
          <a:bodyPr>
            <a:normAutofit fontScale="92500" lnSpcReduction="10000"/>
          </a:bodyPr>
          <a:lstStyle/>
          <a:p>
            <a:pPr marL="0" indent="0">
              <a:buNone/>
            </a:pPr>
            <a:r>
              <a:rPr lang="en-US" sz="2600" dirty="0"/>
              <a:t>How strong is the evidence that each explanatory variable has a non-zero coefficient (i.e., plays a predictive role) in the current model?</a:t>
            </a:r>
          </a:p>
          <a:p>
            <a:pPr>
              <a:spcAft>
                <a:spcPts val="600"/>
              </a:spcAft>
            </a:pPr>
            <a:r>
              <a:rPr lang="en-US" sz="2600" dirty="0"/>
              <a:t>Process: “Regress” the dependent variable onto the (current) set of explanatory variables. For each explanatory variable, examine the “significance level” (synonymously, the “p-value”) of the sample data with respect to the null hypothesis that the true coefficient of that variable is zero.</a:t>
            </a:r>
          </a:p>
          <a:p>
            <a:pPr lvl="1">
              <a:spcAft>
                <a:spcPts val="600"/>
              </a:spcAft>
            </a:pPr>
            <a:r>
              <a:rPr lang="en-US" sz="2200" dirty="0"/>
              <a:t>The closer the significance level is to 0%, the stronger is the evidence against that null hypothesis (i.e., the stronger is the evidence that this variable does indeed belong in the current model).</a:t>
            </a:r>
          </a:p>
          <a:p>
            <a:pPr marL="0" indent="0">
              <a:spcAft>
                <a:spcPts val="600"/>
              </a:spcAft>
              <a:buNone/>
            </a:pPr>
            <a:endParaRPr lang="en-US" sz="2600" dirty="0"/>
          </a:p>
          <a:p>
            <a:pPr>
              <a:spcAft>
                <a:spcPts val="600"/>
              </a:spcAft>
            </a:pPr>
            <a:r>
              <a:rPr lang="en-US" sz="2600" dirty="0"/>
              <a:t>Example: How strong is the evidence that Mileage, Age, and Make each “belong” in the model which predicts Costs from all three?</a:t>
            </a:r>
          </a:p>
          <a:p>
            <a:pPr>
              <a:spcAft>
                <a:spcPts val="600"/>
              </a:spcAft>
            </a:pPr>
            <a:endParaRPr lang="en-US" sz="2600" dirty="0"/>
          </a:p>
        </p:txBody>
      </p:sp>
    </p:spTree>
    <p:extLst>
      <p:ext uri="{BB962C8B-B14F-4D97-AF65-F5344CB8AC3E}">
        <p14:creationId xmlns:p14="http://schemas.microsoft.com/office/powerpoint/2010/main" val="227110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0344" y="365125"/>
            <a:ext cx="11648661" cy="787814"/>
          </a:xfrm>
        </p:spPr>
        <p:txBody>
          <a:bodyPr>
            <a:noAutofit/>
          </a:bodyPr>
          <a:lstStyle/>
          <a:p>
            <a:pPr algn="ctr"/>
            <a:r>
              <a:rPr lang="en-US" sz="4000" dirty="0"/>
              <a:t>Which Variables “Belong” in the (Current) Model?</a:t>
            </a:r>
          </a:p>
        </p:txBody>
      </p:sp>
      <p:sp>
        <p:nvSpPr>
          <p:cNvPr id="3" name="Content Placeholder 2"/>
          <p:cNvSpPr>
            <a:spLocks noGrp="1"/>
          </p:cNvSpPr>
          <p:nvPr>
            <p:ph idx="1"/>
          </p:nvPr>
        </p:nvSpPr>
        <p:spPr>
          <a:xfrm>
            <a:off x="838200" y="1224780"/>
            <a:ext cx="10515600" cy="1796716"/>
          </a:xfrm>
        </p:spPr>
        <p:txBody>
          <a:bodyPr>
            <a:normAutofit/>
          </a:bodyPr>
          <a:lstStyle/>
          <a:p>
            <a:r>
              <a:rPr lang="en-US" sz="2600" dirty="0"/>
              <a:t>How strong is the evidence that Mileage, Age, and Make each “belong” in the model which predicts Costs from all three?</a:t>
            </a:r>
          </a:p>
          <a:p>
            <a:pPr lvl="1"/>
            <a:r>
              <a:rPr lang="en-US" sz="2200" dirty="0"/>
              <a:t>For Mileage and Age, “overwhelmingly strong”.</a:t>
            </a:r>
          </a:p>
          <a:p>
            <a:pPr lvl="1"/>
            <a:r>
              <a:rPr lang="en-US" sz="2200" dirty="0"/>
              <a:t>For Make, a “little bit of supporting evidence”, but not even “moderately strong”.</a:t>
            </a:r>
          </a:p>
        </p:txBody>
      </p:sp>
      <p:pic>
        <p:nvPicPr>
          <p:cNvPr id="4" name="Picture 3"/>
          <p:cNvPicPr>
            <a:picLocks noChangeAspect="1"/>
          </p:cNvPicPr>
          <p:nvPr/>
        </p:nvPicPr>
        <p:blipFill>
          <a:blip r:embed="rId2"/>
          <a:stretch>
            <a:fillRect/>
          </a:stretch>
        </p:blipFill>
        <p:spPr>
          <a:xfrm>
            <a:off x="838200" y="3108690"/>
            <a:ext cx="4047619" cy="2761905"/>
          </a:xfrm>
          <a:prstGeom prst="rect">
            <a:avLst/>
          </a:prstGeom>
        </p:spPr>
      </p:pic>
      <p:sp>
        <p:nvSpPr>
          <p:cNvPr id="5" name="Content Placeholder 2"/>
          <p:cNvSpPr txBox="1">
            <a:spLocks/>
          </p:cNvSpPr>
          <p:nvPr/>
        </p:nvSpPr>
        <p:spPr>
          <a:xfrm>
            <a:off x="5149131" y="3307743"/>
            <a:ext cx="5760057" cy="2043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a:t>With more data, if the true coefficient of Make is non-zero, the significance level will move towards 0%, and the evidence for inclusion will be stronger.</a:t>
            </a:r>
          </a:p>
          <a:p>
            <a:pPr lvl="1"/>
            <a:r>
              <a:rPr lang="en-US" sz="1800" dirty="0"/>
              <a:t>With more data, if the true coefficient of Make is really zero, the significance level will stay well above 0%, and the estimate of the coefficient will move towards 0 (the “truth”).</a:t>
            </a:r>
          </a:p>
          <a:p>
            <a:pPr marL="457200" lvl="1" indent="0">
              <a:buNone/>
            </a:pPr>
            <a:endParaRPr lang="en-US" sz="1800" dirty="0"/>
          </a:p>
        </p:txBody>
      </p:sp>
    </p:spTree>
    <p:extLst>
      <p:ext uri="{BB962C8B-B14F-4D97-AF65-F5344CB8AC3E}">
        <p14:creationId xmlns:p14="http://schemas.microsoft.com/office/powerpoint/2010/main" val="3855007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0344" y="365125"/>
            <a:ext cx="11648661" cy="787814"/>
          </a:xfrm>
        </p:spPr>
        <p:txBody>
          <a:bodyPr>
            <a:noAutofit/>
          </a:bodyPr>
          <a:lstStyle/>
          <a:p>
            <a:pPr algn="ctr"/>
            <a:r>
              <a:rPr lang="en-US" sz="3600" dirty="0"/>
              <a:t>Modelling: Detection of Modelling Issues</a:t>
            </a:r>
          </a:p>
        </p:txBody>
      </p:sp>
      <p:sp>
        <p:nvSpPr>
          <p:cNvPr id="3" name="Content Placeholder 2"/>
          <p:cNvSpPr>
            <a:spLocks noGrp="1"/>
          </p:cNvSpPr>
          <p:nvPr>
            <p:ph idx="1"/>
          </p:nvPr>
        </p:nvSpPr>
        <p:spPr>
          <a:xfrm>
            <a:off x="838200" y="1336098"/>
            <a:ext cx="10515600" cy="4351338"/>
          </a:xfrm>
        </p:spPr>
        <p:txBody>
          <a:bodyPr>
            <a:normAutofit/>
          </a:bodyPr>
          <a:lstStyle/>
          <a:p>
            <a:pPr marL="0" indent="0">
              <a:buNone/>
            </a:pPr>
            <a:r>
              <a:rPr lang="en-US" sz="2600" dirty="0"/>
              <a:t>Is a linear model appropriate?</a:t>
            </a:r>
          </a:p>
          <a:p>
            <a:r>
              <a:rPr lang="en-US" sz="2600" dirty="0"/>
              <a:t>Judgment (non-statistical)</a:t>
            </a:r>
          </a:p>
          <a:p>
            <a:r>
              <a:rPr lang="en-US" sz="2600" dirty="0"/>
              <a:t>Residual analysis (non-statistical)</a:t>
            </a:r>
          </a:p>
          <a:p>
            <a:r>
              <a:rPr lang="en-US" sz="2600" dirty="0"/>
              <a:t>Residual plots</a:t>
            </a:r>
          </a:p>
          <a:p>
            <a:pPr lvl="1"/>
            <a:r>
              <a:rPr lang="en-US" sz="2200" dirty="0"/>
              <a:t>Against explanatory variables</a:t>
            </a:r>
          </a:p>
          <a:p>
            <a:pPr lvl="1"/>
            <a:r>
              <a:rPr lang="en-US" sz="2200" dirty="0"/>
              <a:t>Against predicted values</a:t>
            </a:r>
          </a:p>
          <a:p>
            <a:r>
              <a:rPr lang="en-US" sz="2600" dirty="0"/>
              <a:t>Outlier analysis</a:t>
            </a:r>
            <a:endParaRPr lang="en-US" sz="1400" dirty="0"/>
          </a:p>
          <a:p>
            <a:pPr marL="457200" lvl="1" indent="0">
              <a:buNone/>
            </a:pPr>
            <a:endParaRPr lang="en-US" sz="2200" dirty="0"/>
          </a:p>
          <a:p>
            <a:pPr lvl="1"/>
            <a:endParaRPr lang="en-US" sz="2200" dirty="0"/>
          </a:p>
          <a:p>
            <a:pPr marL="0" indent="0">
              <a:buNone/>
            </a:pPr>
            <a:endParaRPr lang="en-US" sz="2600" dirty="0"/>
          </a:p>
          <a:p>
            <a:pPr marL="0" indent="0">
              <a:spcAft>
                <a:spcPts val="600"/>
              </a:spcAft>
              <a:buNone/>
            </a:pPr>
            <a:endParaRPr lang="en-US" sz="2600" dirty="0"/>
          </a:p>
        </p:txBody>
      </p:sp>
    </p:spTree>
    <p:extLst>
      <p:ext uri="{BB962C8B-B14F-4D97-AF65-F5344CB8AC3E}">
        <p14:creationId xmlns:p14="http://schemas.microsoft.com/office/powerpoint/2010/main" val="2254738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0344" y="365125"/>
            <a:ext cx="11648661" cy="787814"/>
          </a:xfrm>
        </p:spPr>
        <p:txBody>
          <a:bodyPr>
            <a:noAutofit/>
          </a:bodyPr>
          <a:lstStyle/>
          <a:p>
            <a:pPr algn="ctr"/>
            <a:r>
              <a:rPr lang="en-US" sz="3600" dirty="0"/>
              <a:t>Modelling: What is the Structure of the Relationship?</a:t>
            </a:r>
          </a:p>
        </p:txBody>
      </p:sp>
      <p:sp>
        <p:nvSpPr>
          <p:cNvPr id="3" name="Content Placeholder 2"/>
          <p:cNvSpPr>
            <a:spLocks noGrp="1"/>
          </p:cNvSpPr>
          <p:nvPr>
            <p:ph idx="1"/>
          </p:nvPr>
        </p:nvSpPr>
        <p:spPr>
          <a:xfrm>
            <a:off x="838200" y="1336098"/>
            <a:ext cx="10515600" cy="4351338"/>
          </a:xfrm>
        </p:spPr>
        <p:txBody>
          <a:bodyPr>
            <a:normAutofit/>
          </a:bodyPr>
          <a:lstStyle/>
          <a:p>
            <a:pPr marL="0" indent="0">
              <a:buNone/>
            </a:pPr>
            <a:r>
              <a:rPr lang="en-US" sz="2600" dirty="0"/>
              <a:t>Is a linear model appropriate? Are there alternatives?</a:t>
            </a:r>
          </a:p>
          <a:p>
            <a:r>
              <a:rPr lang="en-US" sz="2600" dirty="0"/>
              <a:t>Interactions</a:t>
            </a:r>
          </a:p>
          <a:p>
            <a:r>
              <a:rPr lang="en-US" sz="2600" dirty="0"/>
              <a:t>Other nonlinearities</a:t>
            </a:r>
          </a:p>
          <a:p>
            <a:pPr lvl="1"/>
            <a:r>
              <a:rPr lang="en-US" sz="2200" dirty="0"/>
              <a:t>Quadratic</a:t>
            </a:r>
          </a:p>
          <a:p>
            <a:pPr lvl="1"/>
            <a:r>
              <a:rPr lang="en-US" sz="2200" dirty="0"/>
              <a:t>Logarithmic – post-course</a:t>
            </a:r>
          </a:p>
          <a:p>
            <a:pPr lvl="2"/>
            <a:r>
              <a:rPr lang="en-US" sz="1800" dirty="0"/>
              <a:t>In explanatory variables</a:t>
            </a:r>
          </a:p>
          <a:p>
            <a:pPr lvl="2"/>
            <a:r>
              <a:rPr lang="en-US" sz="1800" dirty="0"/>
              <a:t>In the dependent variable</a:t>
            </a:r>
          </a:p>
          <a:p>
            <a:r>
              <a:rPr lang="en-US" sz="2600" dirty="0"/>
              <a:t>Qualitative variables</a:t>
            </a:r>
          </a:p>
          <a:p>
            <a:pPr lvl="1"/>
            <a:r>
              <a:rPr lang="en-US" sz="2200" dirty="0"/>
              <a:t>Explanatory</a:t>
            </a:r>
          </a:p>
          <a:p>
            <a:pPr lvl="1"/>
            <a:r>
              <a:rPr lang="en-US" sz="2200" dirty="0"/>
              <a:t>Dependent – post-course</a:t>
            </a:r>
          </a:p>
          <a:p>
            <a:pPr lvl="2"/>
            <a:endParaRPr lang="en-US" sz="1800" dirty="0"/>
          </a:p>
          <a:p>
            <a:pPr marL="457200" lvl="1" indent="0">
              <a:buNone/>
            </a:pPr>
            <a:endParaRPr lang="en-US" sz="2200" dirty="0"/>
          </a:p>
          <a:p>
            <a:pPr lvl="1"/>
            <a:endParaRPr lang="en-US" sz="2200" dirty="0"/>
          </a:p>
          <a:p>
            <a:pPr marL="0" indent="0">
              <a:buNone/>
            </a:pPr>
            <a:endParaRPr lang="en-US" sz="2600" dirty="0"/>
          </a:p>
          <a:p>
            <a:pPr marL="0" indent="0">
              <a:spcAft>
                <a:spcPts val="600"/>
              </a:spcAft>
              <a:buNone/>
            </a:pPr>
            <a:endParaRPr lang="en-US" sz="2600" dirty="0"/>
          </a:p>
        </p:txBody>
      </p:sp>
    </p:spTree>
    <p:extLst>
      <p:ext uri="{BB962C8B-B14F-4D97-AF65-F5344CB8AC3E}">
        <p14:creationId xmlns:p14="http://schemas.microsoft.com/office/powerpoint/2010/main" val="18462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Why Spend All This Time on Such a Limited Tool?</a:t>
            </a:r>
          </a:p>
        </p:txBody>
      </p:sp>
      <p:sp>
        <p:nvSpPr>
          <p:cNvPr id="3" name="Content Placeholder 2"/>
          <p:cNvSpPr>
            <a:spLocks noGrp="1"/>
          </p:cNvSpPr>
          <p:nvPr>
            <p:ph idx="1"/>
          </p:nvPr>
        </p:nvSpPr>
        <p:spPr/>
        <p:txBody>
          <a:bodyPr>
            <a:normAutofit/>
          </a:bodyPr>
          <a:lstStyle/>
          <a:p>
            <a:r>
              <a:rPr lang="en-US" dirty="0"/>
              <a:t>Some interesting relationships </a:t>
            </a:r>
            <a:r>
              <a:rPr lang="en-US" i="1" dirty="0"/>
              <a:t>are</a:t>
            </a:r>
            <a:r>
              <a:rPr lang="en-US" dirty="0"/>
              <a:t> linear.</a:t>
            </a:r>
          </a:p>
          <a:p>
            <a:r>
              <a:rPr lang="en-US" dirty="0"/>
              <a:t>All relationship are locally linear!</a:t>
            </a:r>
          </a:p>
          <a:p>
            <a:r>
              <a:rPr lang="en-US" dirty="0"/>
              <a:t>Several of the most commonly encountered nonlinear relationships in management can be translated into linear relationships, studied using regression analysis, and the results then untranslated back to the original problem!</a:t>
            </a:r>
          </a:p>
        </p:txBody>
      </p:sp>
    </p:spTree>
    <p:extLst>
      <p:ext uri="{BB962C8B-B14F-4D97-AF65-F5344CB8AC3E}">
        <p14:creationId xmlns:p14="http://schemas.microsoft.com/office/powerpoint/2010/main" val="133400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A Few Final Assumptions Concerning </a:t>
            </a:r>
            <a:r>
              <a:rPr lang="en-US" sz="4000" dirty="0">
                <a:sym typeface="Symbol"/>
              </a:rPr>
              <a:t></a:t>
            </a:r>
            <a:endParaRPr lang="en-US" sz="4000" dirty="0"/>
          </a:p>
        </p:txBody>
      </p:sp>
      <p:sp>
        <p:nvSpPr>
          <p:cNvPr id="3" name="Content Placeholder 2"/>
          <p:cNvSpPr>
            <a:spLocks noGrp="1"/>
          </p:cNvSpPr>
          <p:nvPr>
            <p:ph idx="1"/>
          </p:nvPr>
        </p:nvSpPr>
        <p:spPr/>
        <p:txBody>
          <a:bodyPr>
            <a:normAutofit fontScale="70000" lnSpcReduction="20000"/>
          </a:bodyPr>
          <a:lstStyle/>
          <a:p>
            <a:pPr>
              <a:spcAft>
                <a:spcPts val="600"/>
              </a:spcAft>
            </a:pPr>
            <a:r>
              <a:rPr lang="en-US" dirty="0"/>
              <a:t>The validity of regression analysis depends on several assumptions concerning the residual term.</a:t>
            </a:r>
          </a:p>
          <a:p>
            <a:pPr lvl="1"/>
            <a:r>
              <a:rPr lang="en-US" dirty="0"/>
              <a:t>E[ε] = 0 . This is purely a cosmetic assumption. The estimate of α will include any on-average residual effects which are different from zero.</a:t>
            </a:r>
          </a:p>
          <a:p>
            <a:pPr lvl="1"/>
            <a:r>
              <a:rPr lang="en-US" dirty="0"/>
              <a:t>ε varies normally across the population. While a substantive assumption, this is typically true, due to the Central Limit Theorem, since the residual term is the total of a myriad of other, unidentified explanatory variables. If this assumption is not correct, all statements regarding confidence intervals for individual predictions might be invalid.</a:t>
            </a:r>
          </a:p>
          <a:p>
            <a:pPr lvl="1"/>
            <a:endParaRPr lang="en-US" dirty="0"/>
          </a:p>
          <a:p>
            <a:pPr>
              <a:spcAft>
                <a:spcPts val="600"/>
              </a:spcAft>
            </a:pPr>
            <a:r>
              <a:rPr lang="en-US" dirty="0"/>
              <a:t>The following additional assumptions will be discussed later in the course.</a:t>
            </a:r>
          </a:p>
          <a:p>
            <a:pPr lvl="1"/>
            <a:r>
              <a:rPr lang="en-US" dirty="0"/>
              <a:t>StdDev[ε] does not vary with the values of the explanatory variables. (This is called the </a:t>
            </a:r>
            <a:r>
              <a:rPr lang="en-US" i="1" dirty="0"/>
              <a:t>homoskedasticity</a:t>
            </a:r>
            <a:r>
              <a:rPr lang="en-US" dirty="0"/>
              <a:t> assumption.) Again, if this assumption is not correct, all statements regarding confidence intervals for individual predictions might be invalid.</a:t>
            </a:r>
          </a:p>
          <a:p>
            <a:pPr lvl="1"/>
            <a:r>
              <a:rPr lang="en-US" dirty="0"/>
              <a:t>ε is uncorrelated with the explanatory variables of the model. The regression analysis will “attribute” as much of the variation in the dependent variable as it can to the explanatory variables. If some unidentified factor covaries with one of the explanatory variables, the estimate of that explanatory variable’s coefficient (i.e., the estimate of its effect in the relationship) will suffer from “specification bias,” since the explanatory variable will have both its own effect, and some of the effect of the unidentified variable, attributed to it. This is why, when doing a regression for the purpose of estimating the effect of some explanatory variable on the dependent variable, we try to work with the most “complete” model possible.</a:t>
            </a:r>
          </a:p>
          <a:p>
            <a:endParaRPr lang="en-US" dirty="0"/>
          </a:p>
        </p:txBody>
      </p:sp>
    </p:spTree>
    <p:extLst>
      <p:ext uri="{BB962C8B-B14F-4D97-AF65-F5344CB8AC3E}">
        <p14:creationId xmlns:p14="http://schemas.microsoft.com/office/powerpoint/2010/main" val="124350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3821"/>
            <a:ext cx="9144000" cy="2387600"/>
          </a:xfrm>
        </p:spPr>
        <p:txBody>
          <a:bodyPr>
            <a:normAutofit/>
          </a:bodyPr>
          <a:lstStyle/>
          <a:p>
            <a:r>
              <a:rPr lang="en-US" dirty="0"/>
              <a:t>What Can Regression Analysis Do for You?</a:t>
            </a:r>
          </a:p>
        </p:txBody>
      </p:sp>
      <p:sp>
        <p:nvSpPr>
          <p:cNvPr id="3" name="Subtitle 2"/>
          <p:cNvSpPr>
            <a:spLocks noGrp="1"/>
          </p:cNvSpPr>
          <p:nvPr>
            <p:ph type="subTitle" idx="1"/>
          </p:nvPr>
        </p:nvSpPr>
        <p:spPr>
          <a:xfrm>
            <a:off x="1524000" y="3174112"/>
            <a:ext cx="9144000" cy="2921888"/>
          </a:xfrm>
        </p:spPr>
        <p:txBody>
          <a:bodyPr>
            <a:normAutofit/>
          </a:bodyPr>
          <a:lstStyle/>
          <a:p>
            <a:pPr marL="342900" indent="-342900" algn="l">
              <a:buFont typeface="Arial" panose="020B0604020202020204" pitchFamily="34" charset="0"/>
              <a:buChar char="•"/>
            </a:pPr>
            <a:r>
              <a:rPr lang="en-US" dirty="0"/>
              <a:t>Make predictions (based on available information)</a:t>
            </a:r>
          </a:p>
          <a:p>
            <a:pPr marL="342900" indent="-342900" algn="l">
              <a:buFont typeface="Arial" panose="020B0604020202020204" pitchFamily="34" charset="0"/>
              <a:buChar char="•"/>
            </a:pPr>
            <a:r>
              <a:rPr lang="en-US" dirty="0"/>
              <a:t>Estimate group means (for similar individuals)</a:t>
            </a:r>
          </a:p>
          <a:p>
            <a:pPr marL="342900" indent="-342900" algn="l">
              <a:buFont typeface="Arial" panose="020B0604020202020204" pitchFamily="34" charset="0"/>
              <a:buChar char="•"/>
            </a:pPr>
            <a:r>
              <a:rPr lang="en-US" dirty="0"/>
              <a:t>Measure effects (while controlling for other influences)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Help evaluate/improve a model (of a relationship)</a:t>
            </a:r>
          </a:p>
        </p:txBody>
      </p:sp>
      <p:sp>
        <p:nvSpPr>
          <p:cNvPr id="4" name="Subtitle 2"/>
          <p:cNvSpPr txBox="1">
            <a:spLocks/>
          </p:cNvSpPr>
          <p:nvPr/>
        </p:nvSpPr>
        <p:spPr>
          <a:xfrm>
            <a:off x="1524000" y="5345672"/>
            <a:ext cx="9144000" cy="8489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47728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439400" cy="373783"/>
          </a:xfrm>
        </p:spPr>
        <p:txBody>
          <a:bodyPr>
            <a:normAutofit fontScale="90000"/>
          </a:bodyPr>
          <a:lstStyle/>
          <a:p>
            <a:pPr algn="ctr"/>
            <a:r>
              <a:rPr lang="en-US" dirty="0"/>
              <a:t>1. Make a Prediction</a:t>
            </a:r>
          </a:p>
        </p:txBody>
      </p:sp>
      <p:sp>
        <p:nvSpPr>
          <p:cNvPr id="3" name="Content Placeholder 2"/>
          <p:cNvSpPr>
            <a:spLocks noGrp="1"/>
          </p:cNvSpPr>
          <p:nvPr>
            <p:ph idx="1"/>
          </p:nvPr>
        </p:nvSpPr>
        <p:spPr>
          <a:xfrm>
            <a:off x="1022927" y="964598"/>
            <a:ext cx="10079182" cy="4355547"/>
          </a:xfrm>
        </p:spPr>
        <p:txBody>
          <a:bodyPr>
            <a:normAutofit/>
          </a:bodyPr>
          <a:lstStyle/>
          <a:p>
            <a:pPr marL="0" indent="0">
              <a:buNone/>
            </a:pPr>
            <a:r>
              <a:rPr lang="en-US" sz="2600" dirty="0"/>
              <a:t>For an individual, predict the value of the dependent variable, given the values of some of the explanatory variables.</a:t>
            </a:r>
          </a:p>
          <a:p>
            <a:r>
              <a:rPr lang="en-US" sz="2600" dirty="0"/>
              <a:t>Process: “Regress” the dependent variable onto the given explanatory variables. Then “Predict.” Fill in the values of the explanatory variables. Hit the “Predict” button.</a:t>
            </a:r>
          </a:p>
          <a:p>
            <a:r>
              <a:rPr lang="en-US" sz="2600" dirty="0"/>
              <a:t>Answer: (prediction) ± (~2)·(standard error of prediction)</a:t>
            </a:r>
          </a:p>
          <a:p>
            <a:endParaRPr lang="en-US" sz="2600" dirty="0"/>
          </a:p>
          <a:p>
            <a:r>
              <a:rPr lang="en-US" sz="2600" dirty="0"/>
              <a:t>Example: Predict the maintenance cost of a one-year-old car (in the fleet) which will be driven 18,500 miles over the next year.</a:t>
            </a:r>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73900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439400" cy="373783"/>
          </a:xfrm>
        </p:spPr>
        <p:txBody>
          <a:bodyPr>
            <a:normAutofit fontScale="90000"/>
          </a:bodyPr>
          <a:lstStyle/>
          <a:p>
            <a:pPr algn="ctr"/>
            <a:r>
              <a:rPr lang="en-US" dirty="0"/>
              <a:t>Make a Prediction</a:t>
            </a:r>
          </a:p>
        </p:txBody>
      </p:sp>
      <p:sp>
        <p:nvSpPr>
          <p:cNvPr id="3" name="Content Placeholder 2"/>
          <p:cNvSpPr>
            <a:spLocks noGrp="1"/>
          </p:cNvSpPr>
          <p:nvPr>
            <p:ph idx="1"/>
          </p:nvPr>
        </p:nvSpPr>
        <p:spPr>
          <a:xfrm>
            <a:off x="1022927" y="964598"/>
            <a:ext cx="10079182" cy="2246870"/>
          </a:xfrm>
        </p:spPr>
        <p:txBody>
          <a:bodyPr>
            <a:normAutofit fontScale="85000" lnSpcReduction="20000"/>
          </a:bodyPr>
          <a:lstStyle/>
          <a:p>
            <a:r>
              <a:rPr lang="en-US" dirty="0"/>
              <a:t>Predict the annual maintenance cost of a one-year-old car (in the fleet) which will be driven 18,500 miles over the next year.</a:t>
            </a:r>
          </a:p>
          <a:p>
            <a:pPr>
              <a:spcAft>
                <a:spcPts val="800"/>
              </a:spcAft>
            </a:pPr>
            <a:r>
              <a:rPr lang="en-US" dirty="0"/>
              <a:t>Process: “Regress” Cost onto Mileage and Age. Then “Predict”, filling in 18.5 for Mileage and 1 for Age. Hit the “Predict” button.</a:t>
            </a:r>
          </a:p>
          <a:p>
            <a:pPr lvl="1"/>
            <a:r>
              <a:rPr lang="en-US" dirty="0"/>
              <a:t>(prediction) ± (~2)·(standard error of prediction)</a:t>
            </a:r>
          </a:p>
          <a:p>
            <a:pPr lvl="1"/>
            <a:r>
              <a:rPr lang="en-US" dirty="0"/>
              <a:t>$745.60 ± 2.1788·$54.56 (we’re 95%-confident that the prediction is within ±$118.88 of actual Costs, i.e., actual Costs end up somewhere between $626.74 and $864.47)</a:t>
            </a:r>
          </a:p>
        </p:txBody>
      </p:sp>
      <p:pic>
        <p:nvPicPr>
          <p:cNvPr id="4" name="Content Placeholder 3"/>
          <p:cNvPicPr>
            <a:picLocks noChangeAspect="1"/>
          </p:cNvPicPr>
          <p:nvPr/>
        </p:nvPicPr>
        <p:blipFill>
          <a:blip r:embed="rId2"/>
          <a:stretch>
            <a:fillRect/>
          </a:stretch>
        </p:blipFill>
        <p:spPr>
          <a:xfrm>
            <a:off x="1676896" y="3211468"/>
            <a:ext cx="3333333" cy="2761905"/>
          </a:xfrm>
          <a:prstGeom prst="rect">
            <a:avLst/>
          </a:prstGeom>
        </p:spPr>
      </p:pic>
      <p:pic>
        <p:nvPicPr>
          <p:cNvPr id="5" name="Picture 4"/>
          <p:cNvPicPr>
            <a:picLocks noChangeAspect="1"/>
          </p:cNvPicPr>
          <p:nvPr/>
        </p:nvPicPr>
        <p:blipFill>
          <a:blip r:embed="rId3"/>
          <a:stretch>
            <a:fillRect/>
          </a:stretch>
        </p:blipFill>
        <p:spPr>
          <a:xfrm>
            <a:off x="5916176" y="3211468"/>
            <a:ext cx="4571429" cy="3247619"/>
          </a:xfrm>
          <a:prstGeom prst="rect">
            <a:avLst/>
          </a:prstGeom>
        </p:spPr>
      </p:pic>
    </p:spTree>
    <p:extLst>
      <p:ext uri="{BB962C8B-B14F-4D97-AF65-F5344CB8AC3E}">
        <p14:creationId xmlns:p14="http://schemas.microsoft.com/office/powerpoint/2010/main" val="842702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71922" cy="576983"/>
          </a:xfrm>
        </p:spPr>
        <p:txBody>
          <a:bodyPr>
            <a:normAutofit fontScale="90000"/>
          </a:bodyPr>
          <a:lstStyle/>
          <a:p>
            <a:pPr algn="ctr"/>
            <a:r>
              <a:rPr lang="en-US" dirty="0"/>
              <a:t>2. Estimate a Group Mean</a:t>
            </a:r>
          </a:p>
        </p:txBody>
      </p:sp>
      <p:sp>
        <p:nvSpPr>
          <p:cNvPr id="3" name="Content Placeholder 2"/>
          <p:cNvSpPr>
            <a:spLocks noGrp="1"/>
          </p:cNvSpPr>
          <p:nvPr>
            <p:ph idx="1"/>
          </p:nvPr>
        </p:nvSpPr>
        <p:spPr>
          <a:xfrm>
            <a:off x="838200" y="1232453"/>
            <a:ext cx="10515600" cy="4207766"/>
          </a:xfrm>
        </p:spPr>
        <p:txBody>
          <a:bodyPr>
            <a:normAutofit/>
          </a:bodyPr>
          <a:lstStyle/>
          <a:p>
            <a:pPr marL="0" indent="0">
              <a:buNone/>
            </a:pPr>
            <a:r>
              <a:rPr lang="en-US" sz="2600" dirty="0"/>
              <a:t>For a group of similar individuals (i.e., individuals with the same values for several independent variables), estimate the mean value of the dependent variable.</a:t>
            </a:r>
          </a:p>
          <a:p>
            <a:r>
              <a:rPr lang="en-US" sz="2600" dirty="0"/>
              <a:t>Process: “Regress” the dependent variable onto the given explanatory variables. Then “Predict.” Fill in the values of the explanatory variables. Hit the “Predict” button.</a:t>
            </a:r>
          </a:p>
          <a:p>
            <a:r>
              <a:rPr lang="en-US" sz="2600" dirty="0"/>
              <a:t>Answer: (prediction) ± (~2)·(standard error of estimated mean)</a:t>
            </a:r>
          </a:p>
          <a:p>
            <a:pPr marL="0" indent="0">
              <a:buNone/>
            </a:pPr>
            <a:endParaRPr lang="en-US" sz="2600" dirty="0"/>
          </a:p>
          <a:p>
            <a:r>
              <a:rPr lang="en-US" sz="2600" dirty="0"/>
              <a:t>Example: Estimate the mean annual maintenance cost of two-year-old Fords (</a:t>
            </a:r>
            <a:r>
              <a:rPr lang="en-US" sz="2600" i="1" dirty="0"/>
              <a:t>note the plural!</a:t>
            </a:r>
            <a:r>
              <a:rPr lang="en-US" sz="2600" dirty="0"/>
              <a:t>) in the fleet.</a:t>
            </a:r>
          </a:p>
          <a:p>
            <a:pPr marL="0" indent="0">
              <a:buNone/>
            </a:pPr>
            <a:endParaRPr lang="en-US" dirty="0"/>
          </a:p>
          <a:p>
            <a:endParaRPr lang="en-US" dirty="0"/>
          </a:p>
        </p:txBody>
      </p:sp>
    </p:spTree>
    <p:extLst>
      <p:ext uri="{BB962C8B-B14F-4D97-AF65-F5344CB8AC3E}">
        <p14:creationId xmlns:p14="http://schemas.microsoft.com/office/powerpoint/2010/main" val="21880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71922" cy="586219"/>
          </a:xfrm>
        </p:spPr>
        <p:txBody>
          <a:bodyPr>
            <a:normAutofit fontScale="90000"/>
          </a:bodyPr>
          <a:lstStyle/>
          <a:p>
            <a:pPr algn="ctr"/>
            <a:r>
              <a:rPr lang="en-US" dirty="0"/>
              <a:t>Estimate a Group Mean</a:t>
            </a:r>
          </a:p>
        </p:txBody>
      </p:sp>
      <p:sp>
        <p:nvSpPr>
          <p:cNvPr id="3" name="Content Placeholder 2"/>
          <p:cNvSpPr>
            <a:spLocks noGrp="1"/>
          </p:cNvSpPr>
          <p:nvPr>
            <p:ph idx="1"/>
          </p:nvPr>
        </p:nvSpPr>
        <p:spPr>
          <a:xfrm>
            <a:off x="838200" y="1043149"/>
            <a:ext cx="10515600" cy="1940196"/>
          </a:xfrm>
        </p:spPr>
        <p:txBody>
          <a:bodyPr>
            <a:normAutofit fontScale="85000" lnSpcReduction="20000"/>
          </a:bodyPr>
          <a:lstStyle/>
          <a:p>
            <a:r>
              <a:rPr lang="en-US" dirty="0"/>
              <a:t>Estimate the mean annual maintenance cost of two-year-old Fords (</a:t>
            </a:r>
            <a:r>
              <a:rPr lang="en-US" i="1" dirty="0"/>
              <a:t>note the plural!</a:t>
            </a:r>
            <a:r>
              <a:rPr lang="en-US" dirty="0"/>
              <a:t>) in the fleet.</a:t>
            </a:r>
          </a:p>
          <a:p>
            <a:pPr>
              <a:spcAft>
                <a:spcPts val="800"/>
              </a:spcAft>
            </a:pPr>
            <a:r>
              <a:rPr lang="en-US" dirty="0"/>
              <a:t>Process: “Regress” Cost onto Age and Make. Then “Predict”, filling in 2 for Age and 0 for Make. Hit the “Predict” button.</a:t>
            </a:r>
          </a:p>
          <a:p>
            <a:pPr lvl="1"/>
            <a:r>
              <a:rPr lang="en-US" dirty="0"/>
              <a:t>(prediction) ± (~2)·(standard error of estimated mean)</a:t>
            </a:r>
          </a:p>
          <a:p>
            <a:pPr lvl="1"/>
            <a:r>
              <a:rPr lang="en-US" dirty="0"/>
              <a:t>$722.72 ± 2.1788·$59.01</a:t>
            </a:r>
          </a:p>
        </p:txBody>
      </p:sp>
      <p:pic>
        <p:nvPicPr>
          <p:cNvPr id="4" name="Picture 3"/>
          <p:cNvPicPr>
            <a:picLocks noChangeAspect="1"/>
          </p:cNvPicPr>
          <p:nvPr/>
        </p:nvPicPr>
        <p:blipFill>
          <a:blip r:embed="rId2"/>
          <a:stretch>
            <a:fillRect/>
          </a:stretch>
        </p:blipFill>
        <p:spPr>
          <a:xfrm>
            <a:off x="1530412" y="3144462"/>
            <a:ext cx="3333333" cy="2761905"/>
          </a:xfrm>
          <a:prstGeom prst="rect">
            <a:avLst/>
          </a:prstGeom>
        </p:spPr>
      </p:pic>
      <p:pic>
        <p:nvPicPr>
          <p:cNvPr id="7" name="Picture 6"/>
          <p:cNvPicPr>
            <a:picLocks noChangeAspect="1"/>
          </p:cNvPicPr>
          <p:nvPr/>
        </p:nvPicPr>
        <p:blipFill>
          <a:blip r:embed="rId3"/>
          <a:stretch>
            <a:fillRect/>
          </a:stretch>
        </p:blipFill>
        <p:spPr>
          <a:xfrm>
            <a:off x="5579781" y="3144462"/>
            <a:ext cx="4571429" cy="3247619"/>
          </a:xfrm>
          <a:prstGeom prst="rect">
            <a:avLst/>
          </a:prstGeom>
        </p:spPr>
      </p:pic>
    </p:spTree>
    <p:extLst>
      <p:ext uri="{BB962C8B-B14F-4D97-AF65-F5344CB8AC3E}">
        <p14:creationId xmlns:p14="http://schemas.microsoft.com/office/powerpoint/2010/main" val="2421859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4194</TotalTime>
  <Words>2336</Words>
  <Application>Microsoft Office PowerPoint</Application>
  <PresentationFormat>Widescreen</PresentationFormat>
  <Paragraphs>158</Paragraphs>
  <Slides>25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Calibri Light</vt:lpstr>
      <vt:lpstr>Symbol</vt:lpstr>
      <vt:lpstr>Office Theme</vt:lpstr>
      <vt:lpstr>Equation</vt:lpstr>
      <vt:lpstr>What Can Regression Analysis Do for You?</vt:lpstr>
      <vt:lpstr>The Regression Model</vt:lpstr>
      <vt:lpstr>Why Spend All This Time on Such a Limited Tool?</vt:lpstr>
      <vt:lpstr>A Few Final Assumptions Concerning </vt:lpstr>
      <vt:lpstr>What Can Regression Analysis Do for You?</vt:lpstr>
      <vt:lpstr>1. Make a Prediction</vt:lpstr>
      <vt:lpstr>Make a Prediction</vt:lpstr>
      <vt:lpstr>2. Estimate a Group Mean</vt:lpstr>
      <vt:lpstr>Estimate a Group Mean</vt:lpstr>
      <vt:lpstr>Sources of Prediction-Related Error (a two-slide technical digression)</vt:lpstr>
      <vt:lpstr>The Standard Error of the Regression</vt:lpstr>
      <vt:lpstr>3. Measure a Pure Effect</vt:lpstr>
      <vt:lpstr>Measure a Pure Effect</vt:lpstr>
      <vt:lpstr>4. Modelling: Why Does The Dependent Variable Vary?</vt:lpstr>
      <vt:lpstr>Why Does The Dependent Variable Vary?</vt:lpstr>
      <vt:lpstr>Why Does The Dependent Variable Vary?</vt:lpstr>
      <vt:lpstr>The Explanatory Power of the Model</vt:lpstr>
      <vt:lpstr>Modelling: Relative Explanatory Importance</vt:lpstr>
      <vt:lpstr>5. Modelling: Relative Explanatory Importance</vt:lpstr>
      <vt:lpstr>The Beta-Weights</vt:lpstr>
      <vt:lpstr>End of Session 1</vt:lpstr>
      <vt:lpstr>6. Modelling: Which Variables “Belong”  in the (Current) Model?</vt:lpstr>
      <vt:lpstr>Which Variables “Belong” in the (Current) Model?</vt:lpstr>
      <vt:lpstr>Modelling: Detection of Modelling Issues</vt:lpstr>
      <vt:lpstr>Modelling: What is the Structure of the Relationship?</vt:lpstr>
    </vt:vector>
  </TitlesOfParts>
  <Company>Kellogg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dc:creator>
  <cp:lastModifiedBy>SANJEEV KUMAR</cp:lastModifiedBy>
  <cp:revision>48</cp:revision>
  <dcterms:created xsi:type="dcterms:W3CDTF">2015-09-05T16:01:56Z</dcterms:created>
  <dcterms:modified xsi:type="dcterms:W3CDTF">2024-02-13T04:16:25Z</dcterms:modified>
</cp:coreProperties>
</file>