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4" r:id="rId3"/>
    <p:sldId id="286" r:id="rId4"/>
    <p:sldId id="287" r:id="rId5"/>
    <p:sldId id="288" r:id="rId6"/>
    <p:sldId id="289" r:id="rId7"/>
    <p:sldId id="290" r:id="rId8"/>
    <p:sldId id="277" r:id="rId9"/>
    <p:sldId id="262" r:id="rId10"/>
    <p:sldId id="278" r:id="rId11"/>
    <p:sldId id="264" r:id="rId12"/>
    <p:sldId id="265" r:id="rId13"/>
    <p:sldId id="266" r:id="rId14"/>
    <p:sldId id="281" r:id="rId15"/>
    <p:sldId id="270" r:id="rId16"/>
    <p:sldId id="282" r:id="rId17"/>
    <p:sldId id="274" r:id="rId18"/>
    <p:sldId id="283" r:id="rId19"/>
    <p:sldId id="279" r:id="rId20"/>
    <p:sldId id="258" r:id="rId21"/>
    <p:sldId id="280" r:id="rId22"/>
    <p:sldId id="260"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7"/>
    <p:restoredTop sz="94762"/>
  </p:normalViewPr>
  <p:slideViewPr>
    <p:cSldViewPr snapToGrid="0" snapToObjects="1">
      <p:cViewPr varScale="1">
        <p:scale>
          <a:sx n="121" d="100"/>
          <a:sy n="121"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AABF-2B0E-5F4E-AE2B-44C14CEA6C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6EBE5-4C20-424F-9CF5-D7C5F2061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1F9180-7482-C044-9FFA-0D8E3D054674}"/>
              </a:ext>
            </a:extLst>
          </p:cNvPr>
          <p:cNvSpPr>
            <a:spLocks noGrp="1"/>
          </p:cNvSpPr>
          <p:nvPr>
            <p:ph type="dt" sz="half" idx="10"/>
          </p:nvPr>
        </p:nvSpPr>
        <p:spPr/>
        <p:txBody>
          <a:bodyPr/>
          <a:lstStyle/>
          <a:p>
            <a:fld id="{DB8E3611-0DA6-F84E-BCF2-C18F1C01B4EC}" type="datetimeFigureOut">
              <a:rPr lang="en-US" smtClean="0"/>
              <a:t>9/23/19</a:t>
            </a:fld>
            <a:endParaRPr lang="en-US"/>
          </a:p>
        </p:txBody>
      </p:sp>
      <p:sp>
        <p:nvSpPr>
          <p:cNvPr id="5" name="Footer Placeholder 4">
            <a:extLst>
              <a:ext uri="{FF2B5EF4-FFF2-40B4-BE49-F238E27FC236}">
                <a16:creationId xmlns:a16="http://schemas.microsoft.com/office/drawing/2014/main" id="{7405FE4C-0441-B243-AC2E-D2F88CCCC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5A8D4-34E1-2340-A6AF-D67E843D62A1}"/>
              </a:ext>
            </a:extLst>
          </p:cNvPr>
          <p:cNvSpPr>
            <a:spLocks noGrp="1"/>
          </p:cNvSpPr>
          <p:nvPr>
            <p:ph type="sldNum" sz="quarter" idx="12"/>
          </p:nvPr>
        </p:nvSpPr>
        <p:spPr/>
        <p:txBody>
          <a:bodyPr/>
          <a:lstStyle/>
          <a:p>
            <a:fld id="{C6033CD0-C40C-EC44-A4AF-DEE24D1CA735}" type="slidenum">
              <a:rPr lang="en-US" smtClean="0"/>
              <a:t>‹#›</a:t>
            </a:fld>
            <a:endParaRPr lang="en-US"/>
          </a:p>
        </p:txBody>
      </p:sp>
    </p:spTree>
    <p:extLst>
      <p:ext uri="{BB962C8B-B14F-4D97-AF65-F5344CB8AC3E}">
        <p14:creationId xmlns:p14="http://schemas.microsoft.com/office/powerpoint/2010/main" val="277352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80AF-7935-C54B-B44D-87C5DC8336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7AB968-1E27-1940-82ED-306CE4A84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7F18F-9322-2F4F-BF3B-A6FE225476DF}"/>
              </a:ext>
            </a:extLst>
          </p:cNvPr>
          <p:cNvSpPr>
            <a:spLocks noGrp="1"/>
          </p:cNvSpPr>
          <p:nvPr>
            <p:ph type="dt" sz="half" idx="10"/>
          </p:nvPr>
        </p:nvSpPr>
        <p:spPr/>
        <p:txBody>
          <a:bodyPr/>
          <a:lstStyle/>
          <a:p>
            <a:fld id="{DB8E3611-0DA6-F84E-BCF2-C18F1C01B4EC}" type="datetimeFigureOut">
              <a:rPr lang="en-US" smtClean="0"/>
              <a:t>9/23/19</a:t>
            </a:fld>
            <a:endParaRPr lang="en-US"/>
          </a:p>
        </p:txBody>
      </p:sp>
      <p:sp>
        <p:nvSpPr>
          <p:cNvPr id="5" name="Footer Placeholder 4">
            <a:extLst>
              <a:ext uri="{FF2B5EF4-FFF2-40B4-BE49-F238E27FC236}">
                <a16:creationId xmlns:a16="http://schemas.microsoft.com/office/drawing/2014/main" id="{41CBC828-A66E-0144-B9E1-A79090677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D3D9A-7142-6F4B-A5BC-1DF5F72CBAAE}"/>
              </a:ext>
            </a:extLst>
          </p:cNvPr>
          <p:cNvSpPr>
            <a:spLocks noGrp="1"/>
          </p:cNvSpPr>
          <p:nvPr>
            <p:ph type="sldNum" sz="quarter" idx="12"/>
          </p:nvPr>
        </p:nvSpPr>
        <p:spPr/>
        <p:txBody>
          <a:bodyPr/>
          <a:lstStyle/>
          <a:p>
            <a:fld id="{C6033CD0-C40C-EC44-A4AF-DEE24D1CA735}" type="slidenum">
              <a:rPr lang="en-US" smtClean="0"/>
              <a:t>‹#›</a:t>
            </a:fld>
            <a:endParaRPr lang="en-US"/>
          </a:p>
        </p:txBody>
      </p:sp>
    </p:spTree>
    <p:extLst>
      <p:ext uri="{BB962C8B-B14F-4D97-AF65-F5344CB8AC3E}">
        <p14:creationId xmlns:p14="http://schemas.microsoft.com/office/powerpoint/2010/main" val="176102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0BB1D1-A8E3-734F-9CE2-1D3F9224E6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6C4DA9-BA33-5640-969E-F0A74A5E1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E72EA-4AD1-CF46-9A7F-7F7512578836}"/>
              </a:ext>
            </a:extLst>
          </p:cNvPr>
          <p:cNvSpPr>
            <a:spLocks noGrp="1"/>
          </p:cNvSpPr>
          <p:nvPr>
            <p:ph type="dt" sz="half" idx="10"/>
          </p:nvPr>
        </p:nvSpPr>
        <p:spPr/>
        <p:txBody>
          <a:bodyPr/>
          <a:lstStyle/>
          <a:p>
            <a:fld id="{DB8E3611-0DA6-F84E-BCF2-C18F1C01B4EC}" type="datetimeFigureOut">
              <a:rPr lang="en-US" smtClean="0"/>
              <a:t>9/23/19</a:t>
            </a:fld>
            <a:endParaRPr lang="en-US"/>
          </a:p>
        </p:txBody>
      </p:sp>
      <p:sp>
        <p:nvSpPr>
          <p:cNvPr id="5" name="Footer Placeholder 4">
            <a:extLst>
              <a:ext uri="{FF2B5EF4-FFF2-40B4-BE49-F238E27FC236}">
                <a16:creationId xmlns:a16="http://schemas.microsoft.com/office/drawing/2014/main" id="{3295F513-27C9-2145-8142-787D64C3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A9514-CA39-B748-99E5-BAD3E14D8EDB}"/>
              </a:ext>
            </a:extLst>
          </p:cNvPr>
          <p:cNvSpPr>
            <a:spLocks noGrp="1"/>
          </p:cNvSpPr>
          <p:nvPr>
            <p:ph type="sldNum" sz="quarter" idx="12"/>
          </p:nvPr>
        </p:nvSpPr>
        <p:spPr/>
        <p:txBody>
          <a:bodyPr/>
          <a:lstStyle/>
          <a:p>
            <a:fld id="{C6033CD0-C40C-EC44-A4AF-DEE24D1CA735}" type="slidenum">
              <a:rPr lang="en-US" smtClean="0"/>
              <a:t>‹#›</a:t>
            </a:fld>
            <a:endParaRPr lang="en-US"/>
          </a:p>
        </p:txBody>
      </p:sp>
    </p:spTree>
    <p:extLst>
      <p:ext uri="{BB962C8B-B14F-4D97-AF65-F5344CB8AC3E}">
        <p14:creationId xmlns:p14="http://schemas.microsoft.com/office/powerpoint/2010/main" val="283000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58E7-95F6-0242-AAC5-4A1AC5538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3ED74-9A2D-C244-AE76-A812904FB3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DAB6B-ECC2-CC45-A07D-75837FFC736E}"/>
              </a:ext>
            </a:extLst>
          </p:cNvPr>
          <p:cNvSpPr>
            <a:spLocks noGrp="1"/>
          </p:cNvSpPr>
          <p:nvPr>
            <p:ph type="dt" sz="half" idx="10"/>
          </p:nvPr>
        </p:nvSpPr>
        <p:spPr/>
        <p:txBody>
          <a:bodyPr/>
          <a:lstStyle/>
          <a:p>
            <a:fld id="{DB8E3611-0DA6-F84E-BCF2-C18F1C01B4EC}" type="datetimeFigureOut">
              <a:rPr lang="en-US" smtClean="0"/>
              <a:t>9/23/19</a:t>
            </a:fld>
            <a:endParaRPr lang="en-US"/>
          </a:p>
        </p:txBody>
      </p:sp>
      <p:sp>
        <p:nvSpPr>
          <p:cNvPr id="5" name="Footer Placeholder 4">
            <a:extLst>
              <a:ext uri="{FF2B5EF4-FFF2-40B4-BE49-F238E27FC236}">
                <a16:creationId xmlns:a16="http://schemas.microsoft.com/office/drawing/2014/main" id="{904316FF-5916-F548-AA1B-BD5F98F3E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31831-CA10-2B46-93EA-EF3A7667083D}"/>
              </a:ext>
            </a:extLst>
          </p:cNvPr>
          <p:cNvSpPr>
            <a:spLocks noGrp="1"/>
          </p:cNvSpPr>
          <p:nvPr>
            <p:ph type="sldNum" sz="quarter" idx="12"/>
          </p:nvPr>
        </p:nvSpPr>
        <p:spPr/>
        <p:txBody>
          <a:bodyPr/>
          <a:lstStyle/>
          <a:p>
            <a:fld id="{C6033CD0-C40C-EC44-A4AF-DEE24D1CA735}" type="slidenum">
              <a:rPr lang="en-US" smtClean="0"/>
              <a:t>‹#›</a:t>
            </a:fld>
            <a:endParaRPr lang="en-US"/>
          </a:p>
        </p:txBody>
      </p:sp>
    </p:spTree>
    <p:extLst>
      <p:ext uri="{BB962C8B-B14F-4D97-AF65-F5344CB8AC3E}">
        <p14:creationId xmlns:p14="http://schemas.microsoft.com/office/powerpoint/2010/main" val="345589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7ED3-6A78-9C4C-99F6-07E8E7263E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4EBE9B-C853-A14F-BBC8-EB3F91AD35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A99066-87E5-0444-B3D0-44D10347E55F}"/>
              </a:ext>
            </a:extLst>
          </p:cNvPr>
          <p:cNvSpPr>
            <a:spLocks noGrp="1"/>
          </p:cNvSpPr>
          <p:nvPr>
            <p:ph type="dt" sz="half" idx="10"/>
          </p:nvPr>
        </p:nvSpPr>
        <p:spPr/>
        <p:txBody>
          <a:bodyPr/>
          <a:lstStyle/>
          <a:p>
            <a:fld id="{DB8E3611-0DA6-F84E-BCF2-C18F1C01B4EC}" type="datetimeFigureOut">
              <a:rPr lang="en-US" smtClean="0"/>
              <a:t>9/23/19</a:t>
            </a:fld>
            <a:endParaRPr lang="en-US"/>
          </a:p>
        </p:txBody>
      </p:sp>
      <p:sp>
        <p:nvSpPr>
          <p:cNvPr id="5" name="Footer Placeholder 4">
            <a:extLst>
              <a:ext uri="{FF2B5EF4-FFF2-40B4-BE49-F238E27FC236}">
                <a16:creationId xmlns:a16="http://schemas.microsoft.com/office/drawing/2014/main" id="{72C22241-ACE8-124D-A3C4-1B3950552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35826-774F-4F4D-855A-2D05998D0C87}"/>
              </a:ext>
            </a:extLst>
          </p:cNvPr>
          <p:cNvSpPr>
            <a:spLocks noGrp="1"/>
          </p:cNvSpPr>
          <p:nvPr>
            <p:ph type="sldNum" sz="quarter" idx="12"/>
          </p:nvPr>
        </p:nvSpPr>
        <p:spPr/>
        <p:txBody>
          <a:bodyPr/>
          <a:lstStyle/>
          <a:p>
            <a:fld id="{C6033CD0-C40C-EC44-A4AF-DEE24D1CA735}" type="slidenum">
              <a:rPr lang="en-US" smtClean="0"/>
              <a:t>‹#›</a:t>
            </a:fld>
            <a:endParaRPr lang="en-US"/>
          </a:p>
        </p:txBody>
      </p:sp>
    </p:spTree>
    <p:extLst>
      <p:ext uri="{BB962C8B-B14F-4D97-AF65-F5344CB8AC3E}">
        <p14:creationId xmlns:p14="http://schemas.microsoft.com/office/powerpoint/2010/main" val="194696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D727-A4B5-754D-A48D-4954AD8D17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6E817-3CD0-2149-B423-93A9152E0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FB9CD-6D60-C543-8B3E-8F37844B4C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1B0AB2-59CE-A34C-8CCA-E9E77827F1C2}"/>
              </a:ext>
            </a:extLst>
          </p:cNvPr>
          <p:cNvSpPr>
            <a:spLocks noGrp="1"/>
          </p:cNvSpPr>
          <p:nvPr>
            <p:ph type="dt" sz="half" idx="10"/>
          </p:nvPr>
        </p:nvSpPr>
        <p:spPr/>
        <p:txBody>
          <a:bodyPr/>
          <a:lstStyle/>
          <a:p>
            <a:fld id="{DB8E3611-0DA6-F84E-BCF2-C18F1C01B4EC}" type="datetimeFigureOut">
              <a:rPr lang="en-US" smtClean="0"/>
              <a:t>9/23/19</a:t>
            </a:fld>
            <a:endParaRPr lang="en-US"/>
          </a:p>
        </p:txBody>
      </p:sp>
      <p:sp>
        <p:nvSpPr>
          <p:cNvPr id="6" name="Footer Placeholder 5">
            <a:extLst>
              <a:ext uri="{FF2B5EF4-FFF2-40B4-BE49-F238E27FC236}">
                <a16:creationId xmlns:a16="http://schemas.microsoft.com/office/drawing/2014/main" id="{74CDEEEB-8773-E34D-A9E2-1613B66F5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C5555-A9CA-064A-96B0-3D17D34410DF}"/>
              </a:ext>
            </a:extLst>
          </p:cNvPr>
          <p:cNvSpPr>
            <a:spLocks noGrp="1"/>
          </p:cNvSpPr>
          <p:nvPr>
            <p:ph type="sldNum" sz="quarter" idx="12"/>
          </p:nvPr>
        </p:nvSpPr>
        <p:spPr/>
        <p:txBody>
          <a:bodyPr/>
          <a:lstStyle/>
          <a:p>
            <a:fld id="{C6033CD0-C40C-EC44-A4AF-DEE24D1CA735}" type="slidenum">
              <a:rPr lang="en-US" smtClean="0"/>
              <a:t>‹#›</a:t>
            </a:fld>
            <a:endParaRPr lang="en-US"/>
          </a:p>
        </p:txBody>
      </p:sp>
    </p:spTree>
    <p:extLst>
      <p:ext uri="{BB962C8B-B14F-4D97-AF65-F5344CB8AC3E}">
        <p14:creationId xmlns:p14="http://schemas.microsoft.com/office/powerpoint/2010/main" val="327356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DC47A-B79D-0D45-9A33-5C7DD880FA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0ED42F-F47E-1E46-806F-0F073875E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F05AA-A59D-444A-A2B0-D9EED7311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DAE9F5-A84C-B844-A354-0FCACC8CC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F84557-188A-534D-BBE7-993BC1D59B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3D280A-9C7A-884F-83B7-7C392D37ADE4}"/>
              </a:ext>
            </a:extLst>
          </p:cNvPr>
          <p:cNvSpPr>
            <a:spLocks noGrp="1"/>
          </p:cNvSpPr>
          <p:nvPr>
            <p:ph type="dt" sz="half" idx="10"/>
          </p:nvPr>
        </p:nvSpPr>
        <p:spPr/>
        <p:txBody>
          <a:bodyPr/>
          <a:lstStyle/>
          <a:p>
            <a:fld id="{DB8E3611-0DA6-F84E-BCF2-C18F1C01B4EC}" type="datetimeFigureOut">
              <a:rPr lang="en-US" smtClean="0"/>
              <a:t>9/23/19</a:t>
            </a:fld>
            <a:endParaRPr lang="en-US"/>
          </a:p>
        </p:txBody>
      </p:sp>
      <p:sp>
        <p:nvSpPr>
          <p:cNvPr id="8" name="Footer Placeholder 7">
            <a:extLst>
              <a:ext uri="{FF2B5EF4-FFF2-40B4-BE49-F238E27FC236}">
                <a16:creationId xmlns:a16="http://schemas.microsoft.com/office/drawing/2014/main" id="{8D3612C6-9A40-1A48-9B87-B32C1D5E5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0C1FF1-0E67-4B42-A1CD-69BE6BF9CEC8}"/>
              </a:ext>
            </a:extLst>
          </p:cNvPr>
          <p:cNvSpPr>
            <a:spLocks noGrp="1"/>
          </p:cNvSpPr>
          <p:nvPr>
            <p:ph type="sldNum" sz="quarter" idx="12"/>
          </p:nvPr>
        </p:nvSpPr>
        <p:spPr/>
        <p:txBody>
          <a:bodyPr/>
          <a:lstStyle/>
          <a:p>
            <a:fld id="{C6033CD0-C40C-EC44-A4AF-DEE24D1CA735}" type="slidenum">
              <a:rPr lang="en-US" smtClean="0"/>
              <a:t>‹#›</a:t>
            </a:fld>
            <a:endParaRPr lang="en-US"/>
          </a:p>
        </p:txBody>
      </p:sp>
    </p:spTree>
    <p:extLst>
      <p:ext uri="{BB962C8B-B14F-4D97-AF65-F5344CB8AC3E}">
        <p14:creationId xmlns:p14="http://schemas.microsoft.com/office/powerpoint/2010/main" val="333637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29C8-94C1-4D43-9CA1-28EEF4437C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AC188A-4966-BD49-8588-2AE94471E3CE}"/>
              </a:ext>
            </a:extLst>
          </p:cNvPr>
          <p:cNvSpPr>
            <a:spLocks noGrp="1"/>
          </p:cNvSpPr>
          <p:nvPr>
            <p:ph type="dt" sz="half" idx="10"/>
          </p:nvPr>
        </p:nvSpPr>
        <p:spPr/>
        <p:txBody>
          <a:bodyPr/>
          <a:lstStyle/>
          <a:p>
            <a:fld id="{DB8E3611-0DA6-F84E-BCF2-C18F1C01B4EC}" type="datetimeFigureOut">
              <a:rPr lang="en-US" smtClean="0"/>
              <a:t>9/23/19</a:t>
            </a:fld>
            <a:endParaRPr lang="en-US"/>
          </a:p>
        </p:txBody>
      </p:sp>
      <p:sp>
        <p:nvSpPr>
          <p:cNvPr id="4" name="Footer Placeholder 3">
            <a:extLst>
              <a:ext uri="{FF2B5EF4-FFF2-40B4-BE49-F238E27FC236}">
                <a16:creationId xmlns:a16="http://schemas.microsoft.com/office/drawing/2014/main" id="{5F97DCC5-1AC8-2940-8C2B-0B0102B3E9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C30A40-844C-004F-A075-D5DCB93E42D8}"/>
              </a:ext>
            </a:extLst>
          </p:cNvPr>
          <p:cNvSpPr>
            <a:spLocks noGrp="1"/>
          </p:cNvSpPr>
          <p:nvPr>
            <p:ph type="sldNum" sz="quarter" idx="12"/>
          </p:nvPr>
        </p:nvSpPr>
        <p:spPr/>
        <p:txBody>
          <a:bodyPr/>
          <a:lstStyle/>
          <a:p>
            <a:fld id="{C6033CD0-C40C-EC44-A4AF-DEE24D1CA735}" type="slidenum">
              <a:rPr lang="en-US" smtClean="0"/>
              <a:t>‹#›</a:t>
            </a:fld>
            <a:endParaRPr lang="en-US"/>
          </a:p>
        </p:txBody>
      </p:sp>
    </p:spTree>
    <p:extLst>
      <p:ext uri="{BB962C8B-B14F-4D97-AF65-F5344CB8AC3E}">
        <p14:creationId xmlns:p14="http://schemas.microsoft.com/office/powerpoint/2010/main" val="268511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403CD-33E9-7E4F-8FFB-A26044BC2D47}"/>
              </a:ext>
            </a:extLst>
          </p:cNvPr>
          <p:cNvSpPr>
            <a:spLocks noGrp="1"/>
          </p:cNvSpPr>
          <p:nvPr>
            <p:ph type="dt" sz="half" idx="10"/>
          </p:nvPr>
        </p:nvSpPr>
        <p:spPr/>
        <p:txBody>
          <a:bodyPr/>
          <a:lstStyle/>
          <a:p>
            <a:fld id="{DB8E3611-0DA6-F84E-BCF2-C18F1C01B4EC}" type="datetimeFigureOut">
              <a:rPr lang="en-US" smtClean="0"/>
              <a:t>9/23/19</a:t>
            </a:fld>
            <a:endParaRPr lang="en-US"/>
          </a:p>
        </p:txBody>
      </p:sp>
      <p:sp>
        <p:nvSpPr>
          <p:cNvPr id="3" name="Footer Placeholder 2">
            <a:extLst>
              <a:ext uri="{FF2B5EF4-FFF2-40B4-BE49-F238E27FC236}">
                <a16:creationId xmlns:a16="http://schemas.microsoft.com/office/drawing/2014/main" id="{6A38C25B-0789-E947-96F6-1250831DA5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A63B46-A956-4542-A5B5-4B370DC18E25}"/>
              </a:ext>
            </a:extLst>
          </p:cNvPr>
          <p:cNvSpPr>
            <a:spLocks noGrp="1"/>
          </p:cNvSpPr>
          <p:nvPr>
            <p:ph type="sldNum" sz="quarter" idx="12"/>
          </p:nvPr>
        </p:nvSpPr>
        <p:spPr/>
        <p:txBody>
          <a:bodyPr/>
          <a:lstStyle/>
          <a:p>
            <a:fld id="{C6033CD0-C40C-EC44-A4AF-DEE24D1CA735}" type="slidenum">
              <a:rPr lang="en-US" smtClean="0"/>
              <a:t>‹#›</a:t>
            </a:fld>
            <a:endParaRPr lang="en-US"/>
          </a:p>
        </p:txBody>
      </p:sp>
    </p:spTree>
    <p:extLst>
      <p:ext uri="{BB962C8B-B14F-4D97-AF65-F5344CB8AC3E}">
        <p14:creationId xmlns:p14="http://schemas.microsoft.com/office/powerpoint/2010/main" val="321795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14A-FDA2-AB42-A1F6-53427E4F2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060EC-16C1-7F49-85D5-99677B1D6E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6BC1D9-1613-A24E-AED9-E0EC9D8BA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1FFE1-4D75-DE40-AFC2-E31CF09FE9A8}"/>
              </a:ext>
            </a:extLst>
          </p:cNvPr>
          <p:cNvSpPr>
            <a:spLocks noGrp="1"/>
          </p:cNvSpPr>
          <p:nvPr>
            <p:ph type="dt" sz="half" idx="10"/>
          </p:nvPr>
        </p:nvSpPr>
        <p:spPr/>
        <p:txBody>
          <a:bodyPr/>
          <a:lstStyle/>
          <a:p>
            <a:fld id="{DB8E3611-0DA6-F84E-BCF2-C18F1C01B4EC}" type="datetimeFigureOut">
              <a:rPr lang="en-US" smtClean="0"/>
              <a:t>9/23/19</a:t>
            </a:fld>
            <a:endParaRPr lang="en-US"/>
          </a:p>
        </p:txBody>
      </p:sp>
      <p:sp>
        <p:nvSpPr>
          <p:cNvPr id="6" name="Footer Placeholder 5">
            <a:extLst>
              <a:ext uri="{FF2B5EF4-FFF2-40B4-BE49-F238E27FC236}">
                <a16:creationId xmlns:a16="http://schemas.microsoft.com/office/drawing/2014/main" id="{CD252F6B-B7FE-9842-8038-6160926F3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39140-8315-8B47-A3E0-DC60042512A3}"/>
              </a:ext>
            </a:extLst>
          </p:cNvPr>
          <p:cNvSpPr>
            <a:spLocks noGrp="1"/>
          </p:cNvSpPr>
          <p:nvPr>
            <p:ph type="sldNum" sz="quarter" idx="12"/>
          </p:nvPr>
        </p:nvSpPr>
        <p:spPr/>
        <p:txBody>
          <a:bodyPr/>
          <a:lstStyle/>
          <a:p>
            <a:fld id="{C6033CD0-C40C-EC44-A4AF-DEE24D1CA735}" type="slidenum">
              <a:rPr lang="en-US" smtClean="0"/>
              <a:t>‹#›</a:t>
            </a:fld>
            <a:endParaRPr lang="en-US"/>
          </a:p>
        </p:txBody>
      </p:sp>
    </p:spTree>
    <p:extLst>
      <p:ext uri="{BB962C8B-B14F-4D97-AF65-F5344CB8AC3E}">
        <p14:creationId xmlns:p14="http://schemas.microsoft.com/office/powerpoint/2010/main" val="89309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6A8E-3DA8-6B43-A723-4F65496F4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BA983F-F0FC-DD48-9366-062660169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D8DDD9-EDDD-E542-97EC-CEC9C63D6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F8262-83F3-8843-950A-023F9D54CD5A}"/>
              </a:ext>
            </a:extLst>
          </p:cNvPr>
          <p:cNvSpPr>
            <a:spLocks noGrp="1"/>
          </p:cNvSpPr>
          <p:nvPr>
            <p:ph type="dt" sz="half" idx="10"/>
          </p:nvPr>
        </p:nvSpPr>
        <p:spPr/>
        <p:txBody>
          <a:bodyPr/>
          <a:lstStyle/>
          <a:p>
            <a:fld id="{DB8E3611-0DA6-F84E-BCF2-C18F1C01B4EC}" type="datetimeFigureOut">
              <a:rPr lang="en-US" smtClean="0"/>
              <a:t>9/23/19</a:t>
            </a:fld>
            <a:endParaRPr lang="en-US"/>
          </a:p>
        </p:txBody>
      </p:sp>
      <p:sp>
        <p:nvSpPr>
          <p:cNvPr id="6" name="Footer Placeholder 5">
            <a:extLst>
              <a:ext uri="{FF2B5EF4-FFF2-40B4-BE49-F238E27FC236}">
                <a16:creationId xmlns:a16="http://schemas.microsoft.com/office/drawing/2014/main" id="{81C80401-72B8-2440-86CF-5782F2694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A2B68-A013-F240-8393-39902E71C03E}"/>
              </a:ext>
            </a:extLst>
          </p:cNvPr>
          <p:cNvSpPr>
            <a:spLocks noGrp="1"/>
          </p:cNvSpPr>
          <p:nvPr>
            <p:ph type="sldNum" sz="quarter" idx="12"/>
          </p:nvPr>
        </p:nvSpPr>
        <p:spPr/>
        <p:txBody>
          <a:bodyPr/>
          <a:lstStyle/>
          <a:p>
            <a:fld id="{C6033CD0-C40C-EC44-A4AF-DEE24D1CA735}" type="slidenum">
              <a:rPr lang="en-US" smtClean="0"/>
              <a:t>‹#›</a:t>
            </a:fld>
            <a:endParaRPr lang="en-US"/>
          </a:p>
        </p:txBody>
      </p:sp>
    </p:spTree>
    <p:extLst>
      <p:ext uri="{BB962C8B-B14F-4D97-AF65-F5344CB8AC3E}">
        <p14:creationId xmlns:p14="http://schemas.microsoft.com/office/powerpoint/2010/main" val="412250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63469-CF29-ED45-9F90-14C0FCC3B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96D8FA-4ED7-834C-8734-BD06AAEB3A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C2C54-D139-B440-9472-D1B0D73B4D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E3611-0DA6-F84E-BCF2-C18F1C01B4EC}" type="datetimeFigureOut">
              <a:rPr lang="en-US" smtClean="0"/>
              <a:t>9/23/19</a:t>
            </a:fld>
            <a:endParaRPr lang="en-US"/>
          </a:p>
        </p:txBody>
      </p:sp>
      <p:sp>
        <p:nvSpPr>
          <p:cNvPr id="5" name="Footer Placeholder 4">
            <a:extLst>
              <a:ext uri="{FF2B5EF4-FFF2-40B4-BE49-F238E27FC236}">
                <a16:creationId xmlns:a16="http://schemas.microsoft.com/office/drawing/2014/main" id="{2509A448-45ED-0F4B-AC84-C2F6F9FA2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B2D99F-C348-7D48-A556-1F5351DB4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33CD0-C40C-EC44-A4AF-DEE24D1CA735}" type="slidenum">
              <a:rPr lang="en-US" smtClean="0"/>
              <a:t>‹#›</a:t>
            </a:fld>
            <a:endParaRPr lang="en-US"/>
          </a:p>
        </p:txBody>
      </p:sp>
    </p:spTree>
    <p:extLst>
      <p:ext uri="{BB962C8B-B14F-4D97-AF65-F5344CB8AC3E}">
        <p14:creationId xmlns:p14="http://schemas.microsoft.com/office/powerpoint/2010/main" val="25487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CAE3-5A64-3A46-AAFE-A16FBCBFE50D}"/>
              </a:ext>
            </a:extLst>
          </p:cNvPr>
          <p:cNvSpPr>
            <a:spLocks noGrp="1"/>
          </p:cNvSpPr>
          <p:nvPr>
            <p:ph type="ctrTitle"/>
          </p:nvPr>
        </p:nvSpPr>
        <p:spPr>
          <a:xfrm>
            <a:off x="1524000" y="1122363"/>
            <a:ext cx="9144000" cy="898461"/>
          </a:xfrm>
        </p:spPr>
        <p:txBody>
          <a:bodyPr>
            <a:normAutofit fontScale="90000"/>
          </a:bodyPr>
          <a:lstStyle/>
          <a:p>
            <a:br>
              <a:rPr lang="en-US" b="1" dirty="0"/>
            </a:br>
            <a:br>
              <a:rPr lang="en-US" b="1" dirty="0"/>
            </a:br>
            <a:r>
              <a:rPr lang="en-US" b="1" dirty="0"/>
              <a:t>HW3&amp;4</a:t>
            </a:r>
          </a:p>
        </p:txBody>
      </p:sp>
      <p:sp>
        <p:nvSpPr>
          <p:cNvPr id="3" name="Subtitle 2">
            <a:extLst>
              <a:ext uri="{FF2B5EF4-FFF2-40B4-BE49-F238E27FC236}">
                <a16:creationId xmlns:a16="http://schemas.microsoft.com/office/drawing/2014/main" id="{5A8CEEF8-1E05-2A45-8B10-286FEF54F7F2}"/>
              </a:ext>
            </a:extLst>
          </p:cNvPr>
          <p:cNvSpPr>
            <a:spLocks noGrp="1"/>
          </p:cNvSpPr>
          <p:nvPr>
            <p:ph type="subTitle" idx="1"/>
          </p:nvPr>
        </p:nvSpPr>
        <p:spPr/>
        <p:txBody>
          <a:bodyPr/>
          <a:lstStyle/>
          <a:p>
            <a:r>
              <a:rPr lang="en-US" dirty="0"/>
              <a:t>AEEM 7010</a:t>
            </a:r>
          </a:p>
          <a:p>
            <a:r>
              <a:rPr lang="en-US" dirty="0"/>
              <a:t>XIN LI</a:t>
            </a:r>
          </a:p>
        </p:txBody>
      </p:sp>
    </p:spTree>
    <p:extLst>
      <p:ext uri="{BB962C8B-B14F-4D97-AF65-F5344CB8AC3E}">
        <p14:creationId xmlns:p14="http://schemas.microsoft.com/office/powerpoint/2010/main" val="1564685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1 - </a:t>
            </a:r>
            <a:r>
              <a:rPr lang="en-US" dirty="0"/>
              <a:t>Toolbox Test B: Updated Setup</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197" y="1067536"/>
            <a:ext cx="2748381" cy="369332"/>
          </a:xfrm>
          <a:prstGeom prst="rect">
            <a:avLst/>
          </a:prstGeom>
          <a:noFill/>
        </p:spPr>
        <p:txBody>
          <a:bodyPr wrap="none" rtlCol="0">
            <a:spAutoFit/>
          </a:bodyPr>
          <a:lstStyle/>
          <a:p>
            <a:r>
              <a:rPr lang="en-US" b="1" dirty="0"/>
              <a:t>MEMBERSHIP FUNCTIONS</a:t>
            </a:r>
            <a:r>
              <a:rPr lang="en-US" dirty="0"/>
              <a:t>:</a:t>
            </a:r>
          </a:p>
        </p:txBody>
      </p:sp>
      <p:sp>
        <p:nvSpPr>
          <p:cNvPr id="10" name="TextBox 9">
            <a:extLst>
              <a:ext uri="{FF2B5EF4-FFF2-40B4-BE49-F238E27FC236}">
                <a16:creationId xmlns:a16="http://schemas.microsoft.com/office/drawing/2014/main" id="{CA2B8917-F8BF-1E46-B142-86F64A9E3CD5}"/>
              </a:ext>
            </a:extLst>
          </p:cNvPr>
          <p:cNvSpPr txBox="1"/>
          <p:nvPr/>
        </p:nvSpPr>
        <p:spPr>
          <a:xfrm>
            <a:off x="8118456" y="1067536"/>
            <a:ext cx="3735318" cy="3139321"/>
          </a:xfrm>
          <a:prstGeom prst="rect">
            <a:avLst/>
          </a:prstGeom>
          <a:noFill/>
        </p:spPr>
        <p:txBody>
          <a:bodyPr wrap="none" rtlCol="0">
            <a:spAutoFit/>
          </a:bodyPr>
          <a:lstStyle/>
          <a:p>
            <a:r>
              <a:rPr lang="en-US" b="1" dirty="0"/>
              <a:t>RULES</a:t>
            </a:r>
            <a:r>
              <a:rPr lang="en-US" dirty="0"/>
              <a:t>:</a:t>
            </a:r>
          </a:p>
          <a:p>
            <a:pPr marL="285750" indent="-285750">
              <a:buFont typeface="Arial" panose="020B0604020202020204" pitchFamily="34" charset="0"/>
              <a:buChar char="•"/>
            </a:pPr>
            <a:r>
              <a:rPr lang="en-US" dirty="0"/>
              <a:t>If input = x1_1, then output = y1_1</a:t>
            </a:r>
          </a:p>
          <a:p>
            <a:pPr marL="285750" indent="-285750">
              <a:buFont typeface="Arial" panose="020B0604020202020204" pitchFamily="34" charset="0"/>
              <a:buChar char="•"/>
            </a:pPr>
            <a:r>
              <a:rPr lang="en-US" dirty="0"/>
              <a:t>If input = x1_2, then output = y1_2</a:t>
            </a:r>
          </a:p>
          <a:p>
            <a:pPr marL="285750" indent="-285750">
              <a:buFont typeface="Arial" panose="020B0604020202020204" pitchFamily="34" charset="0"/>
              <a:buChar char="•"/>
            </a:pPr>
            <a:r>
              <a:rPr lang="en-US" dirty="0"/>
              <a:t>If input = x1_3, then output = y1_3</a:t>
            </a:r>
          </a:p>
          <a:p>
            <a:pPr marL="285750" indent="-285750">
              <a:buFont typeface="Arial" panose="020B0604020202020204" pitchFamily="34" charset="0"/>
              <a:buChar char="•"/>
            </a:pPr>
            <a:r>
              <a:rPr lang="en-US" dirty="0"/>
              <a:t>If input = x1_4, then output = y1_4</a:t>
            </a:r>
          </a:p>
          <a:p>
            <a:pPr marL="285750" indent="-285750">
              <a:buFont typeface="Arial" panose="020B0604020202020204" pitchFamily="34" charset="0"/>
              <a:buChar char="•"/>
            </a:pPr>
            <a:r>
              <a:rPr lang="en-US" dirty="0"/>
              <a:t>If input = x1_5, then output = y1_5</a:t>
            </a:r>
          </a:p>
          <a:p>
            <a:pPr marL="285750" indent="-285750">
              <a:buFont typeface="Arial" panose="020B0604020202020204" pitchFamily="34" charset="0"/>
              <a:buChar char="•"/>
            </a:pPr>
            <a:r>
              <a:rPr lang="en-US" dirty="0"/>
              <a:t>If input = x1_6, then output = y1_6</a:t>
            </a:r>
          </a:p>
          <a:p>
            <a:pPr marL="285750" indent="-285750">
              <a:buFont typeface="Arial" panose="020B0604020202020204" pitchFamily="34" charset="0"/>
              <a:buChar char="•"/>
            </a:pPr>
            <a:r>
              <a:rPr lang="en-US" dirty="0"/>
              <a:t>If input = x1_7, then output = y1_7</a:t>
            </a:r>
          </a:p>
          <a:p>
            <a:pPr marL="285750" indent="-285750">
              <a:buFont typeface="Arial" panose="020B0604020202020204" pitchFamily="34" charset="0"/>
              <a:buChar char="•"/>
            </a:pPr>
            <a:r>
              <a:rPr lang="en-US" dirty="0"/>
              <a:t>If input = x1_8, then output = y1_8</a:t>
            </a:r>
          </a:p>
          <a:p>
            <a:pPr marL="285750" indent="-285750">
              <a:buFont typeface="Arial" panose="020B0604020202020204" pitchFamily="34" charset="0"/>
              <a:buChar char="•"/>
            </a:pPr>
            <a:r>
              <a:rPr lang="en-US" dirty="0"/>
              <a:t>If input = x1_9, then output = y1_9</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6B2BBE96-D5FF-9244-A83D-A5EDD663CF8B}"/>
              </a:ext>
            </a:extLst>
          </p:cNvPr>
          <p:cNvPicPr>
            <a:picLocks noChangeAspect="1"/>
          </p:cNvPicPr>
          <p:nvPr/>
        </p:nvPicPr>
        <p:blipFill rotWithShape="1">
          <a:blip r:embed="rId2"/>
          <a:srcRect l="25249" t="12061" r="3577" b="7908"/>
          <a:stretch/>
        </p:blipFill>
        <p:spPr>
          <a:xfrm>
            <a:off x="838195" y="1436868"/>
            <a:ext cx="7280259" cy="2219404"/>
          </a:xfrm>
          <a:prstGeom prst="rect">
            <a:avLst/>
          </a:prstGeom>
        </p:spPr>
      </p:pic>
      <p:pic>
        <p:nvPicPr>
          <p:cNvPr id="9" name="Picture 8">
            <a:extLst>
              <a:ext uri="{FF2B5EF4-FFF2-40B4-BE49-F238E27FC236}">
                <a16:creationId xmlns:a16="http://schemas.microsoft.com/office/drawing/2014/main" id="{B43C8E50-E2AB-AB45-B7FD-B7D7DAA1A42E}"/>
              </a:ext>
            </a:extLst>
          </p:cNvPr>
          <p:cNvPicPr>
            <a:picLocks noChangeAspect="1"/>
          </p:cNvPicPr>
          <p:nvPr/>
        </p:nvPicPr>
        <p:blipFill rotWithShape="1">
          <a:blip r:embed="rId3"/>
          <a:srcRect l="24600" t="12667" r="1612" b="2000"/>
          <a:stretch/>
        </p:blipFill>
        <p:spPr>
          <a:xfrm>
            <a:off x="838195" y="3840480"/>
            <a:ext cx="7280259" cy="2209394"/>
          </a:xfrm>
          <a:prstGeom prst="rect">
            <a:avLst/>
          </a:prstGeom>
        </p:spPr>
      </p:pic>
    </p:spTree>
    <p:extLst>
      <p:ext uri="{BB962C8B-B14F-4D97-AF65-F5344CB8AC3E}">
        <p14:creationId xmlns:p14="http://schemas.microsoft.com/office/powerpoint/2010/main" val="403336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1 - </a:t>
            </a:r>
            <a:r>
              <a:rPr lang="en-US" dirty="0"/>
              <a:t>Toolbox Test B: Updated Result</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200" y="882870"/>
            <a:ext cx="2325573" cy="369332"/>
          </a:xfrm>
          <a:prstGeom prst="rect">
            <a:avLst/>
          </a:prstGeom>
          <a:noFill/>
        </p:spPr>
        <p:txBody>
          <a:bodyPr wrap="none" rtlCol="0">
            <a:spAutoFit/>
          </a:bodyPr>
          <a:lstStyle/>
          <a:p>
            <a:r>
              <a:rPr lang="en-US" dirty="0" err="1"/>
              <a:t>Matlab</a:t>
            </a:r>
            <a:r>
              <a:rPr lang="en-US" dirty="0"/>
              <a:t> Toolbox Result:</a:t>
            </a:r>
          </a:p>
        </p:txBody>
      </p:sp>
      <p:sp>
        <p:nvSpPr>
          <p:cNvPr id="15" name="TextBox 14">
            <a:extLst>
              <a:ext uri="{FF2B5EF4-FFF2-40B4-BE49-F238E27FC236}">
                <a16:creationId xmlns:a16="http://schemas.microsoft.com/office/drawing/2014/main" id="{4003BD34-BB5B-FF48-98C0-307D2C9BBBA7}"/>
              </a:ext>
            </a:extLst>
          </p:cNvPr>
          <p:cNvSpPr txBox="1"/>
          <p:nvPr/>
        </p:nvSpPr>
        <p:spPr>
          <a:xfrm>
            <a:off x="6925056" y="884868"/>
            <a:ext cx="1306255" cy="369332"/>
          </a:xfrm>
          <a:prstGeom prst="rect">
            <a:avLst/>
          </a:prstGeom>
          <a:noFill/>
        </p:spPr>
        <p:txBody>
          <a:bodyPr wrap="none" rtlCol="0">
            <a:spAutoFit/>
          </a:bodyPr>
          <a:lstStyle/>
          <a:p>
            <a:r>
              <a:rPr lang="en-US" dirty="0"/>
              <a:t>Xin’s Result:</a:t>
            </a:r>
          </a:p>
        </p:txBody>
      </p:sp>
      <p:pic>
        <p:nvPicPr>
          <p:cNvPr id="7" name="Picture 6">
            <a:extLst>
              <a:ext uri="{FF2B5EF4-FFF2-40B4-BE49-F238E27FC236}">
                <a16:creationId xmlns:a16="http://schemas.microsoft.com/office/drawing/2014/main" id="{0B018F6D-7B53-3E4A-90E7-6BB22821EBBC}"/>
              </a:ext>
            </a:extLst>
          </p:cNvPr>
          <p:cNvPicPr>
            <a:picLocks noChangeAspect="1"/>
          </p:cNvPicPr>
          <p:nvPr/>
        </p:nvPicPr>
        <p:blipFill>
          <a:blip r:embed="rId2"/>
          <a:stretch>
            <a:fillRect/>
          </a:stretch>
        </p:blipFill>
        <p:spPr>
          <a:xfrm>
            <a:off x="838200" y="1730907"/>
            <a:ext cx="4895086" cy="2894280"/>
          </a:xfrm>
          <a:prstGeom prst="rect">
            <a:avLst/>
          </a:prstGeom>
        </p:spPr>
      </p:pic>
      <p:pic>
        <p:nvPicPr>
          <p:cNvPr id="9" name="Picture 8">
            <a:extLst>
              <a:ext uri="{FF2B5EF4-FFF2-40B4-BE49-F238E27FC236}">
                <a16:creationId xmlns:a16="http://schemas.microsoft.com/office/drawing/2014/main" id="{F67C8EB2-0FF3-8B45-9A42-6AFCEDFCD71F}"/>
              </a:ext>
            </a:extLst>
          </p:cNvPr>
          <p:cNvPicPr>
            <a:picLocks noChangeAspect="1"/>
          </p:cNvPicPr>
          <p:nvPr/>
        </p:nvPicPr>
        <p:blipFill rotWithShape="1">
          <a:blip r:embed="rId3"/>
          <a:srcRect l="5573" t="11269" r="9031" b="4363"/>
          <a:stretch/>
        </p:blipFill>
        <p:spPr>
          <a:xfrm>
            <a:off x="6458714" y="1730907"/>
            <a:ext cx="4895086" cy="2894280"/>
          </a:xfrm>
          <a:prstGeom prst="rect">
            <a:avLst/>
          </a:prstGeom>
        </p:spPr>
      </p:pic>
    </p:spTree>
    <p:extLst>
      <p:ext uri="{BB962C8B-B14F-4D97-AF65-F5344CB8AC3E}">
        <p14:creationId xmlns:p14="http://schemas.microsoft.com/office/powerpoint/2010/main" val="89781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2 - </a:t>
            </a:r>
            <a:r>
              <a:rPr lang="en-US" dirty="0"/>
              <a:t>Toolbox Test A: Hint Setup</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197" y="1067536"/>
            <a:ext cx="2748381" cy="369332"/>
          </a:xfrm>
          <a:prstGeom prst="rect">
            <a:avLst/>
          </a:prstGeom>
          <a:noFill/>
        </p:spPr>
        <p:txBody>
          <a:bodyPr wrap="none" rtlCol="0">
            <a:spAutoFit/>
          </a:bodyPr>
          <a:lstStyle/>
          <a:p>
            <a:r>
              <a:rPr lang="en-US" b="1" dirty="0"/>
              <a:t>MEMBERSHIP FUNCTIONS</a:t>
            </a:r>
            <a:r>
              <a:rPr lang="en-US" dirty="0"/>
              <a:t>:</a:t>
            </a:r>
          </a:p>
        </p:txBody>
      </p:sp>
      <p:sp>
        <p:nvSpPr>
          <p:cNvPr id="10" name="TextBox 9">
            <a:extLst>
              <a:ext uri="{FF2B5EF4-FFF2-40B4-BE49-F238E27FC236}">
                <a16:creationId xmlns:a16="http://schemas.microsoft.com/office/drawing/2014/main" id="{CA2B8917-F8BF-1E46-B142-86F64A9E3CD5}"/>
              </a:ext>
            </a:extLst>
          </p:cNvPr>
          <p:cNvSpPr txBox="1"/>
          <p:nvPr/>
        </p:nvSpPr>
        <p:spPr>
          <a:xfrm>
            <a:off x="8118456" y="1067536"/>
            <a:ext cx="3788217" cy="1200329"/>
          </a:xfrm>
          <a:prstGeom prst="rect">
            <a:avLst/>
          </a:prstGeom>
          <a:noFill/>
        </p:spPr>
        <p:txBody>
          <a:bodyPr wrap="none" rtlCol="0">
            <a:spAutoFit/>
          </a:bodyPr>
          <a:lstStyle/>
          <a:p>
            <a:r>
              <a:rPr lang="en-US" b="1" dirty="0"/>
              <a:t>RULES</a:t>
            </a:r>
            <a:r>
              <a:rPr lang="en-US" dirty="0"/>
              <a:t>:</a:t>
            </a:r>
          </a:p>
          <a:p>
            <a:pPr marL="285750" indent="-285750">
              <a:buFont typeface="Arial" panose="020B0604020202020204" pitchFamily="34" charset="0"/>
              <a:buChar char="•"/>
            </a:pPr>
            <a:r>
              <a:rPr lang="en-US" dirty="0"/>
              <a:t>If input = x1_3, then output = y1_1</a:t>
            </a:r>
          </a:p>
          <a:p>
            <a:pPr marL="285750" indent="-285750">
              <a:buFont typeface="Arial" panose="020B0604020202020204" pitchFamily="34" charset="0"/>
              <a:buChar char="•"/>
            </a:pPr>
            <a:r>
              <a:rPr lang="en-US" dirty="0"/>
              <a:t>If input = x1_2, then output = y1_2</a:t>
            </a:r>
          </a:p>
          <a:p>
            <a:pPr marL="285750" indent="-285750">
              <a:buFont typeface="Arial" panose="020B0604020202020204" pitchFamily="34" charset="0"/>
              <a:buChar char="•"/>
            </a:pPr>
            <a:r>
              <a:rPr lang="en-US" dirty="0"/>
              <a:t>If input = x1_3, then output = y1_2</a:t>
            </a:r>
          </a:p>
        </p:txBody>
      </p:sp>
      <p:pic>
        <p:nvPicPr>
          <p:cNvPr id="11" name="Picture 10">
            <a:extLst>
              <a:ext uri="{FF2B5EF4-FFF2-40B4-BE49-F238E27FC236}">
                <a16:creationId xmlns:a16="http://schemas.microsoft.com/office/drawing/2014/main" id="{9395D6C7-ACF9-BB46-97AC-692852C56114}"/>
              </a:ext>
            </a:extLst>
          </p:cNvPr>
          <p:cNvPicPr>
            <a:picLocks noChangeAspect="1"/>
          </p:cNvPicPr>
          <p:nvPr/>
        </p:nvPicPr>
        <p:blipFill rotWithShape="1">
          <a:blip r:embed="rId2"/>
          <a:srcRect l="24156" t="12667" r="1507" b="2816"/>
          <a:stretch/>
        </p:blipFill>
        <p:spPr>
          <a:xfrm>
            <a:off x="838197" y="1436868"/>
            <a:ext cx="7280259" cy="2176798"/>
          </a:xfrm>
          <a:prstGeom prst="rect">
            <a:avLst/>
          </a:prstGeom>
        </p:spPr>
      </p:pic>
      <p:pic>
        <p:nvPicPr>
          <p:cNvPr id="14" name="Picture 13">
            <a:extLst>
              <a:ext uri="{FF2B5EF4-FFF2-40B4-BE49-F238E27FC236}">
                <a16:creationId xmlns:a16="http://schemas.microsoft.com/office/drawing/2014/main" id="{52CDBCA3-36EC-7E47-A826-6D0BAAA51C83}"/>
              </a:ext>
            </a:extLst>
          </p:cNvPr>
          <p:cNvPicPr>
            <a:picLocks noChangeAspect="1"/>
          </p:cNvPicPr>
          <p:nvPr/>
        </p:nvPicPr>
        <p:blipFill rotWithShape="1">
          <a:blip r:embed="rId3"/>
          <a:srcRect l="24545" t="11900" r="1273"/>
          <a:stretch/>
        </p:blipFill>
        <p:spPr>
          <a:xfrm>
            <a:off x="838196" y="3798418"/>
            <a:ext cx="7280259" cy="2245766"/>
          </a:xfrm>
          <a:prstGeom prst="rect">
            <a:avLst/>
          </a:prstGeom>
        </p:spPr>
      </p:pic>
    </p:spTree>
    <p:extLst>
      <p:ext uri="{BB962C8B-B14F-4D97-AF65-F5344CB8AC3E}">
        <p14:creationId xmlns:p14="http://schemas.microsoft.com/office/powerpoint/2010/main" val="91415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2 - </a:t>
            </a:r>
            <a:r>
              <a:rPr lang="en-US" dirty="0"/>
              <a:t>Toolbox Test A: Hint Result</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200" y="882870"/>
            <a:ext cx="2325573" cy="369332"/>
          </a:xfrm>
          <a:prstGeom prst="rect">
            <a:avLst/>
          </a:prstGeom>
          <a:noFill/>
        </p:spPr>
        <p:txBody>
          <a:bodyPr wrap="none" rtlCol="0">
            <a:spAutoFit/>
          </a:bodyPr>
          <a:lstStyle/>
          <a:p>
            <a:r>
              <a:rPr lang="en-US" dirty="0" err="1"/>
              <a:t>Matlab</a:t>
            </a:r>
            <a:r>
              <a:rPr lang="en-US" dirty="0"/>
              <a:t> Toolbox Result:</a:t>
            </a:r>
          </a:p>
        </p:txBody>
      </p:sp>
      <p:sp>
        <p:nvSpPr>
          <p:cNvPr id="15" name="TextBox 14">
            <a:extLst>
              <a:ext uri="{FF2B5EF4-FFF2-40B4-BE49-F238E27FC236}">
                <a16:creationId xmlns:a16="http://schemas.microsoft.com/office/drawing/2014/main" id="{4003BD34-BB5B-FF48-98C0-307D2C9BBBA7}"/>
              </a:ext>
            </a:extLst>
          </p:cNvPr>
          <p:cNvSpPr txBox="1"/>
          <p:nvPr/>
        </p:nvSpPr>
        <p:spPr>
          <a:xfrm>
            <a:off x="6096000" y="882870"/>
            <a:ext cx="1306255" cy="369332"/>
          </a:xfrm>
          <a:prstGeom prst="rect">
            <a:avLst/>
          </a:prstGeom>
          <a:noFill/>
        </p:spPr>
        <p:txBody>
          <a:bodyPr wrap="none" rtlCol="0">
            <a:spAutoFit/>
          </a:bodyPr>
          <a:lstStyle/>
          <a:p>
            <a:r>
              <a:rPr lang="en-US" dirty="0"/>
              <a:t>Xin’s Result:</a:t>
            </a:r>
          </a:p>
        </p:txBody>
      </p:sp>
      <p:pic>
        <p:nvPicPr>
          <p:cNvPr id="6" name="Picture 5">
            <a:extLst>
              <a:ext uri="{FF2B5EF4-FFF2-40B4-BE49-F238E27FC236}">
                <a16:creationId xmlns:a16="http://schemas.microsoft.com/office/drawing/2014/main" id="{BADD6485-8A9E-234C-A801-F2158E3226FE}"/>
              </a:ext>
            </a:extLst>
          </p:cNvPr>
          <p:cNvPicPr>
            <a:picLocks noChangeAspect="1"/>
          </p:cNvPicPr>
          <p:nvPr/>
        </p:nvPicPr>
        <p:blipFill rotWithShape="1">
          <a:blip r:embed="rId2"/>
          <a:srcRect r="2987" b="2758"/>
          <a:stretch/>
        </p:blipFill>
        <p:spPr>
          <a:xfrm>
            <a:off x="838200" y="1952192"/>
            <a:ext cx="5050536" cy="2931667"/>
          </a:xfrm>
          <a:prstGeom prst="rect">
            <a:avLst/>
          </a:prstGeom>
        </p:spPr>
      </p:pic>
      <p:pic>
        <p:nvPicPr>
          <p:cNvPr id="9" name="Picture 8">
            <a:extLst>
              <a:ext uri="{FF2B5EF4-FFF2-40B4-BE49-F238E27FC236}">
                <a16:creationId xmlns:a16="http://schemas.microsoft.com/office/drawing/2014/main" id="{01BEC3A0-C9C4-1847-906B-3636AE189FBE}"/>
              </a:ext>
            </a:extLst>
          </p:cNvPr>
          <p:cNvPicPr>
            <a:picLocks noChangeAspect="1"/>
          </p:cNvPicPr>
          <p:nvPr/>
        </p:nvPicPr>
        <p:blipFill rotWithShape="1">
          <a:blip r:embed="rId3"/>
          <a:srcRect l="5913" t="10974" r="9095" b="4505"/>
          <a:stretch/>
        </p:blipFill>
        <p:spPr>
          <a:xfrm>
            <a:off x="6096000" y="1952192"/>
            <a:ext cx="5257800" cy="2931667"/>
          </a:xfrm>
          <a:prstGeom prst="rect">
            <a:avLst/>
          </a:prstGeom>
        </p:spPr>
      </p:pic>
    </p:spTree>
    <p:extLst>
      <p:ext uri="{BB962C8B-B14F-4D97-AF65-F5344CB8AC3E}">
        <p14:creationId xmlns:p14="http://schemas.microsoft.com/office/powerpoint/2010/main" val="78693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a:t>
            </a:r>
            <a:r>
              <a:rPr lang="en-US" altLang="zh-CN" b="1" dirty="0"/>
              <a:t>3</a:t>
            </a:r>
            <a:r>
              <a:rPr lang="en-US" b="1" dirty="0"/>
              <a:t> - </a:t>
            </a:r>
            <a:r>
              <a:rPr lang="en-US" dirty="0"/>
              <a:t>Toolbox Test A: Hint Setup</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197" y="1067536"/>
            <a:ext cx="2748381" cy="369332"/>
          </a:xfrm>
          <a:prstGeom prst="rect">
            <a:avLst/>
          </a:prstGeom>
          <a:noFill/>
        </p:spPr>
        <p:txBody>
          <a:bodyPr wrap="none" rtlCol="0">
            <a:spAutoFit/>
          </a:bodyPr>
          <a:lstStyle/>
          <a:p>
            <a:r>
              <a:rPr lang="en-US" b="1" dirty="0"/>
              <a:t>MEMBERSHIP FUNCTIONS</a:t>
            </a:r>
            <a:r>
              <a:rPr lang="en-US" dirty="0"/>
              <a:t>:</a:t>
            </a:r>
          </a:p>
        </p:txBody>
      </p:sp>
      <p:sp>
        <p:nvSpPr>
          <p:cNvPr id="10" name="TextBox 9">
            <a:extLst>
              <a:ext uri="{FF2B5EF4-FFF2-40B4-BE49-F238E27FC236}">
                <a16:creationId xmlns:a16="http://schemas.microsoft.com/office/drawing/2014/main" id="{CA2B8917-F8BF-1E46-B142-86F64A9E3CD5}"/>
              </a:ext>
            </a:extLst>
          </p:cNvPr>
          <p:cNvSpPr txBox="1"/>
          <p:nvPr/>
        </p:nvSpPr>
        <p:spPr>
          <a:xfrm>
            <a:off x="8118456" y="1067536"/>
            <a:ext cx="3735318" cy="1754326"/>
          </a:xfrm>
          <a:prstGeom prst="rect">
            <a:avLst/>
          </a:prstGeom>
          <a:noFill/>
        </p:spPr>
        <p:txBody>
          <a:bodyPr wrap="none" rtlCol="0">
            <a:spAutoFit/>
          </a:bodyPr>
          <a:lstStyle/>
          <a:p>
            <a:r>
              <a:rPr lang="en-US" b="1" dirty="0"/>
              <a:t>RULES</a:t>
            </a:r>
            <a:r>
              <a:rPr lang="en-US" dirty="0"/>
              <a:t>:</a:t>
            </a:r>
          </a:p>
          <a:p>
            <a:pPr marL="285750" indent="-285750">
              <a:buFont typeface="Arial" panose="020B0604020202020204" pitchFamily="34" charset="0"/>
              <a:buChar char="•"/>
            </a:pPr>
            <a:r>
              <a:rPr lang="en-US" dirty="0"/>
              <a:t>If input = x1_</a:t>
            </a:r>
            <a:r>
              <a:rPr lang="en-US" altLang="zh-CN" dirty="0"/>
              <a:t>1</a:t>
            </a:r>
            <a:r>
              <a:rPr lang="en-US" dirty="0"/>
              <a:t>, then output = y1_1</a:t>
            </a:r>
          </a:p>
          <a:p>
            <a:pPr marL="285750" indent="-285750">
              <a:buFont typeface="Arial" panose="020B0604020202020204" pitchFamily="34" charset="0"/>
              <a:buChar char="•"/>
            </a:pPr>
            <a:r>
              <a:rPr lang="en-US" dirty="0"/>
              <a:t>If input = x1_</a:t>
            </a:r>
            <a:r>
              <a:rPr lang="en-US" altLang="zh-CN" dirty="0"/>
              <a:t>2</a:t>
            </a:r>
            <a:r>
              <a:rPr lang="en-US" dirty="0"/>
              <a:t>, then output = y1_</a:t>
            </a:r>
            <a:r>
              <a:rPr lang="en-US" altLang="zh-CN" dirty="0"/>
              <a:t>2</a:t>
            </a:r>
            <a:endParaRPr lang="en-US" dirty="0"/>
          </a:p>
          <a:p>
            <a:pPr marL="285750" indent="-285750">
              <a:buFont typeface="Arial" panose="020B0604020202020204" pitchFamily="34" charset="0"/>
              <a:buChar char="•"/>
            </a:pPr>
            <a:r>
              <a:rPr lang="en-US" dirty="0"/>
              <a:t>If input = x1_</a:t>
            </a:r>
            <a:r>
              <a:rPr lang="en-US" altLang="zh-CN" dirty="0"/>
              <a:t>3</a:t>
            </a:r>
            <a:r>
              <a:rPr lang="en-US" dirty="0"/>
              <a:t>, then output = y1_</a:t>
            </a:r>
            <a:r>
              <a:rPr lang="en-US" altLang="zh-CN" dirty="0"/>
              <a:t>3</a:t>
            </a:r>
            <a:endParaRPr lang="en-US" dirty="0"/>
          </a:p>
          <a:p>
            <a:pPr marL="285750" indent="-285750">
              <a:buFont typeface="Arial" panose="020B0604020202020204" pitchFamily="34" charset="0"/>
              <a:buChar char="•"/>
            </a:pPr>
            <a:r>
              <a:rPr lang="en-US" dirty="0"/>
              <a:t>If input = x1_</a:t>
            </a:r>
            <a:r>
              <a:rPr lang="en-US" altLang="zh-CN" dirty="0"/>
              <a:t>4</a:t>
            </a:r>
            <a:r>
              <a:rPr lang="en-US" dirty="0"/>
              <a:t>, then output = y1_</a:t>
            </a:r>
            <a:r>
              <a:rPr lang="en-US" altLang="zh-CN" dirty="0"/>
              <a:t>4</a:t>
            </a:r>
            <a:endParaRPr lang="en-US" dirty="0"/>
          </a:p>
          <a:p>
            <a:pPr marL="285750" indent="-285750">
              <a:buFont typeface="Arial" panose="020B0604020202020204" pitchFamily="34" charset="0"/>
              <a:buChar char="•"/>
            </a:pPr>
            <a:r>
              <a:rPr lang="en-US" dirty="0"/>
              <a:t>If input = x1_</a:t>
            </a:r>
            <a:r>
              <a:rPr lang="en-US" altLang="zh-CN" dirty="0"/>
              <a:t>1</a:t>
            </a:r>
            <a:r>
              <a:rPr lang="en-US" dirty="0"/>
              <a:t>, then output = y1_</a:t>
            </a:r>
            <a:r>
              <a:rPr lang="en-US" altLang="zh-CN" dirty="0"/>
              <a:t>5</a:t>
            </a:r>
            <a:endParaRPr lang="en-US" dirty="0"/>
          </a:p>
        </p:txBody>
      </p:sp>
      <p:pic>
        <p:nvPicPr>
          <p:cNvPr id="9" name="Picture 8">
            <a:extLst>
              <a:ext uri="{FF2B5EF4-FFF2-40B4-BE49-F238E27FC236}">
                <a16:creationId xmlns:a16="http://schemas.microsoft.com/office/drawing/2014/main" id="{DD7CB5AB-73D9-4041-BE43-17117F917268}"/>
              </a:ext>
            </a:extLst>
          </p:cNvPr>
          <p:cNvPicPr>
            <a:picLocks noChangeAspect="1"/>
          </p:cNvPicPr>
          <p:nvPr/>
        </p:nvPicPr>
        <p:blipFill rotWithShape="1">
          <a:blip r:embed="rId2"/>
          <a:srcRect l="418" t="8052" r="968" b="2104"/>
          <a:stretch/>
        </p:blipFill>
        <p:spPr>
          <a:xfrm>
            <a:off x="838196" y="1436868"/>
            <a:ext cx="7280259" cy="2185601"/>
          </a:xfrm>
          <a:prstGeom prst="rect">
            <a:avLst/>
          </a:prstGeom>
        </p:spPr>
      </p:pic>
      <p:pic>
        <p:nvPicPr>
          <p:cNvPr id="13" name="Picture 12">
            <a:extLst>
              <a:ext uri="{FF2B5EF4-FFF2-40B4-BE49-F238E27FC236}">
                <a16:creationId xmlns:a16="http://schemas.microsoft.com/office/drawing/2014/main" id="{D3A2BD08-B10A-914F-81B7-0C3F42A40B86}"/>
              </a:ext>
            </a:extLst>
          </p:cNvPr>
          <p:cNvPicPr>
            <a:picLocks noChangeAspect="1"/>
          </p:cNvPicPr>
          <p:nvPr/>
        </p:nvPicPr>
        <p:blipFill rotWithShape="1">
          <a:blip r:embed="rId3"/>
          <a:srcRect l="841" t="6295" r="1489" b="2690"/>
          <a:stretch/>
        </p:blipFill>
        <p:spPr>
          <a:xfrm>
            <a:off x="838196" y="3812986"/>
            <a:ext cx="7280259" cy="2226058"/>
          </a:xfrm>
          <a:prstGeom prst="rect">
            <a:avLst/>
          </a:prstGeom>
        </p:spPr>
      </p:pic>
    </p:spTree>
    <p:extLst>
      <p:ext uri="{BB962C8B-B14F-4D97-AF65-F5344CB8AC3E}">
        <p14:creationId xmlns:p14="http://schemas.microsoft.com/office/powerpoint/2010/main" val="19446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3 - </a:t>
            </a:r>
            <a:r>
              <a:rPr lang="en-US" dirty="0"/>
              <a:t>Toolbox Test A: Hint Result</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200" y="882870"/>
            <a:ext cx="2325573" cy="369332"/>
          </a:xfrm>
          <a:prstGeom prst="rect">
            <a:avLst/>
          </a:prstGeom>
          <a:noFill/>
        </p:spPr>
        <p:txBody>
          <a:bodyPr wrap="none" rtlCol="0">
            <a:spAutoFit/>
          </a:bodyPr>
          <a:lstStyle/>
          <a:p>
            <a:r>
              <a:rPr lang="en-US" dirty="0" err="1"/>
              <a:t>Matlab</a:t>
            </a:r>
            <a:r>
              <a:rPr lang="en-US" dirty="0"/>
              <a:t> Toolbox Result:</a:t>
            </a:r>
          </a:p>
        </p:txBody>
      </p:sp>
      <p:sp>
        <p:nvSpPr>
          <p:cNvPr id="15" name="TextBox 14">
            <a:extLst>
              <a:ext uri="{FF2B5EF4-FFF2-40B4-BE49-F238E27FC236}">
                <a16:creationId xmlns:a16="http://schemas.microsoft.com/office/drawing/2014/main" id="{4003BD34-BB5B-FF48-98C0-307D2C9BBBA7}"/>
              </a:ext>
            </a:extLst>
          </p:cNvPr>
          <p:cNvSpPr txBox="1"/>
          <p:nvPr/>
        </p:nvSpPr>
        <p:spPr>
          <a:xfrm>
            <a:off x="6925056" y="884868"/>
            <a:ext cx="1306255" cy="369332"/>
          </a:xfrm>
          <a:prstGeom prst="rect">
            <a:avLst/>
          </a:prstGeom>
          <a:noFill/>
        </p:spPr>
        <p:txBody>
          <a:bodyPr wrap="none" rtlCol="0">
            <a:spAutoFit/>
          </a:bodyPr>
          <a:lstStyle/>
          <a:p>
            <a:r>
              <a:rPr lang="en-US" dirty="0"/>
              <a:t>Xin’s Result:</a:t>
            </a:r>
          </a:p>
        </p:txBody>
      </p:sp>
      <p:pic>
        <p:nvPicPr>
          <p:cNvPr id="6" name="Picture 5">
            <a:extLst>
              <a:ext uri="{FF2B5EF4-FFF2-40B4-BE49-F238E27FC236}">
                <a16:creationId xmlns:a16="http://schemas.microsoft.com/office/drawing/2014/main" id="{97E89D01-B55A-7F49-AEA7-D205953CE7FE}"/>
              </a:ext>
            </a:extLst>
          </p:cNvPr>
          <p:cNvPicPr>
            <a:picLocks noChangeAspect="1"/>
          </p:cNvPicPr>
          <p:nvPr/>
        </p:nvPicPr>
        <p:blipFill rotWithShape="1">
          <a:blip r:embed="rId2"/>
          <a:srcRect l="1782" t="3821" r="2742" b="3076"/>
          <a:stretch/>
        </p:blipFill>
        <p:spPr>
          <a:xfrm>
            <a:off x="838200" y="1952192"/>
            <a:ext cx="4429113" cy="2931666"/>
          </a:xfrm>
          <a:prstGeom prst="rect">
            <a:avLst/>
          </a:prstGeom>
        </p:spPr>
      </p:pic>
      <p:pic>
        <p:nvPicPr>
          <p:cNvPr id="8" name="Picture 7">
            <a:extLst>
              <a:ext uri="{FF2B5EF4-FFF2-40B4-BE49-F238E27FC236}">
                <a16:creationId xmlns:a16="http://schemas.microsoft.com/office/drawing/2014/main" id="{F1C1B370-7C56-5D4B-90A4-739F85FB4C03}"/>
              </a:ext>
            </a:extLst>
          </p:cNvPr>
          <p:cNvPicPr>
            <a:picLocks noChangeAspect="1"/>
          </p:cNvPicPr>
          <p:nvPr/>
        </p:nvPicPr>
        <p:blipFill rotWithShape="1">
          <a:blip r:embed="rId3"/>
          <a:srcRect l="5287" t="11392" r="9565" b="5131"/>
          <a:stretch/>
        </p:blipFill>
        <p:spPr>
          <a:xfrm>
            <a:off x="6924690" y="1952192"/>
            <a:ext cx="4429110" cy="2931666"/>
          </a:xfrm>
          <a:prstGeom prst="rect">
            <a:avLst/>
          </a:prstGeom>
        </p:spPr>
      </p:pic>
    </p:spTree>
    <p:extLst>
      <p:ext uri="{BB962C8B-B14F-4D97-AF65-F5344CB8AC3E}">
        <p14:creationId xmlns:p14="http://schemas.microsoft.com/office/powerpoint/2010/main" val="1649944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4 - </a:t>
            </a:r>
            <a:r>
              <a:rPr lang="en-US" dirty="0"/>
              <a:t>Toolbox Test A: Hint Setup</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197" y="1067536"/>
            <a:ext cx="2748381" cy="369332"/>
          </a:xfrm>
          <a:prstGeom prst="rect">
            <a:avLst/>
          </a:prstGeom>
          <a:noFill/>
        </p:spPr>
        <p:txBody>
          <a:bodyPr wrap="none" rtlCol="0">
            <a:spAutoFit/>
          </a:bodyPr>
          <a:lstStyle/>
          <a:p>
            <a:r>
              <a:rPr lang="en-US" b="1" dirty="0"/>
              <a:t>MEMBERSHIP FUNCTIONS</a:t>
            </a:r>
            <a:r>
              <a:rPr lang="en-US" dirty="0"/>
              <a:t>:</a:t>
            </a:r>
          </a:p>
        </p:txBody>
      </p:sp>
      <p:sp>
        <p:nvSpPr>
          <p:cNvPr id="10" name="TextBox 9">
            <a:extLst>
              <a:ext uri="{FF2B5EF4-FFF2-40B4-BE49-F238E27FC236}">
                <a16:creationId xmlns:a16="http://schemas.microsoft.com/office/drawing/2014/main" id="{CA2B8917-F8BF-1E46-B142-86F64A9E3CD5}"/>
              </a:ext>
            </a:extLst>
          </p:cNvPr>
          <p:cNvSpPr txBox="1"/>
          <p:nvPr/>
        </p:nvSpPr>
        <p:spPr>
          <a:xfrm>
            <a:off x="8118456" y="1067536"/>
            <a:ext cx="2839239" cy="1754326"/>
          </a:xfrm>
          <a:prstGeom prst="rect">
            <a:avLst/>
          </a:prstGeom>
          <a:noFill/>
        </p:spPr>
        <p:txBody>
          <a:bodyPr wrap="none" rtlCol="0">
            <a:spAutoFit/>
          </a:bodyPr>
          <a:lstStyle/>
          <a:p>
            <a:r>
              <a:rPr lang="en-US" b="1" dirty="0"/>
              <a:t>RULES</a:t>
            </a:r>
            <a:r>
              <a:rPr lang="en-US" dirty="0"/>
              <a:t>:</a:t>
            </a:r>
          </a:p>
          <a:p>
            <a:pPr marL="285750" indent="-285750">
              <a:buFont typeface="Arial" panose="020B0604020202020204" pitchFamily="34" charset="0"/>
              <a:buChar char="•"/>
            </a:pPr>
            <a:r>
              <a:rPr lang="en-US" dirty="0"/>
              <a:t>If input = x1_</a:t>
            </a:r>
            <a:r>
              <a:rPr lang="en-US" altLang="zh-CN" dirty="0"/>
              <a:t>1 and x2_1</a:t>
            </a:r>
            <a:r>
              <a:rPr lang="en-US" dirty="0"/>
              <a:t>, </a:t>
            </a:r>
          </a:p>
          <a:p>
            <a:r>
              <a:rPr lang="en-US" dirty="0"/>
              <a:t>      then output = y1_1</a:t>
            </a:r>
          </a:p>
          <a:p>
            <a:endParaRPr lang="en-US" dirty="0"/>
          </a:p>
          <a:p>
            <a:pPr marL="285750" indent="-285750">
              <a:buFont typeface="Arial" panose="020B0604020202020204" pitchFamily="34" charset="0"/>
              <a:buChar char="•"/>
            </a:pPr>
            <a:r>
              <a:rPr lang="en-US" dirty="0"/>
              <a:t>If input = x1_</a:t>
            </a:r>
            <a:r>
              <a:rPr lang="en-US" altLang="zh-CN" dirty="0"/>
              <a:t>2 and x2_1,</a:t>
            </a:r>
            <a:endParaRPr lang="en-US" dirty="0"/>
          </a:p>
          <a:p>
            <a:r>
              <a:rPr lang="en-US" dirty="0"/>
              <a:t>      then output = y1_</a:t>
            </a:r>
            <a:r>
              <a:rPr lang="en-US" altLang="zh-CN" dirty="0"/>
              <a:t>2</a:t>
            </a:r>
            <a:endParaRPr lang="en-US" dirty="0"/>
          </a:p>
        </p:txBody>
      </p:sp>
      <p:pic>
        <p:nvPicPr>
          <p:cNvPr id="5" name="Picture 4">
            <a:extLst>
              <a:ext uri="{FF2B5EF4-FFF2-40B4-BE49-F238E27FC236}">
                <a16:creationId xmlns:a16="http://schemas.microsoft.com/office/drawing/2014/main" id="{E45C0B90-2100-874D-A00E-5153C11A60E3}"/>
              </a:ext>
            </a:extLst>
          </p:cNvPr>
          <p:cNvPicPr>
            <a:picLocks noChangeAspect="1"/>
          </p:cNvPicPr>
          <p:nvPr/>
        </p:nvPicPr>
        <p:blipFill rotWithShape="1">
          <a:blip r:embed="rId2"/>
          <a:srcRect l="312" t="8900" r="2777" b="4099"/>
          <a:stretch/>
        </p:blipFill>
        <p:spPr>
          <a:xfrm>
            <a:off x="838196" y="1436868"/>
            <a:ext cx="7280259" cy="1569660"/>
          </a:xfrm>
          <a:prstGeom prst="rect">
            <a:avLst/>
          </a:prstGeom>
        </p:spPr>
      </p:pic>
      <p:pic>
        <p:nvPicPr>
          <p:cNvPr id="7" name="Picture 6">
            <a:extLst>
              <a:ext uri="{FF2B5EF4-FFF2-40B4-BE49-F238E27FC236}">
                <a16:creationId xmlns:a16="http://schemas.microsoft.com/office/drawing/2014/main" id="{E9D99CFD-59C0-134D-815E-270E181E59D9}"/>
              </a:ext>
            </a:extLst>
          </p:cNvPr>
          <p:cNvPicPr>
            <a:picLocks noChangeAspect="1"/>
          </p:cNvPicPr>
          <p:nvPr/>
        </p:nvPicPr>
        <p:blipFill rotWithShape="1">
          <a:blip r:embed="rId3"/>
          <a:srcRect l="496" t="5027" r="1834" b="2266"/>
          <a:stretch/>
        </p:blipFill>
        <p:spPr>
          <a:xfrm>
            <a:off x="838196" y="3195074"/>
            <a:ext cx="7305449" cy="1754326"/>
          </a:xfrm>
          <a:prstGeom prst="rect">
            <a:avLst/>
          </a:prstGeom>
        </p:spPr>
      </p:pic>
      <p:pic>
        <p:nvPicPr>
          <p:cNvPr id="11" name="Picture 10">
            <a:extLst>
              <a:ext uri="{FF2B5EF4-FFF2-40B4-BE49-F238E27FC236}">
                <a16:creationId xmlns:a16="http://schemas.microsoft.com/office/drawing/2014/main" id="{E098502C-6158-E046-B985-B77A2D918AD3}"/>
              </a:ext>
            </a:extLst>
          </p:cNvPr>
          <p:cNvPicPr>
            <a:picLocks noChangeAspect="1"/>
          </p:cNvPicPr>
          <p:nvPr/>
        </p:nvPicPr>
        <p:blipFill rotWithShape="1">
          <a:blip r:embed="rId4"/>
          <a:srcRect l="2469" t="8154" r="1396" b="3231"/>
          <a:stretch/>
        </p:blipFill>
        <p:spPr>
          <a:xfrm>
            <a:off x="838195" y="5137946"/>
            <a:ext cx="7280259" cy="1569660"/>
          </a:xfrm>
          <a:prstGeom prst="rect">
            <a:avLst/>
          </a:prstGeom>
        </p:spPr>
      </p:pic>
    </p:spTree>
    <p:extLst>
      <p:ext uri="{BB962C8B-B14F-4D97-AF65-F5344CB8AC3E}">
        <p14:creationId xmlns:p14="http://schemas.microsoft.com/office/powerpoint/2010/main" val="4089507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4 - </a:t>
            </a:r>
            <a:r>
              <a:rPr lang="en-US" dirty="0"/>
              <a:t>Toolbox Test A: Hint Result</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200" y="882870"/>
            <a:ext cx="2325573" cy="369332"/>
          </a:xfrm>
          <a:prstGeom prst="rect">
            <a:avLst/>
          </a:prstGeom>
          <a:noFill/>
        </p:spPr>
        <p:txBody>
          <a:bodyPr wrap="none" rtlCol="0">
            <a:spAutoFit/>
          </a:bodyPr>
          <a:lstStyle/>
          <a:p>
            <a:r>
              <a:rPr lang="en-US" dirty="0" err="1"/>
              <a:t>Matlab</a:t>
            </a:r>
            <a:r>
              <a:rPr lang="en-US" dirty="0"/>
              <a:t> Toolbox Result:</a:t>
            </a:r>
          </a:p>
        </p:txBody>
      </p:sp>
      <p:sp>
        <p:nvSpPr>
          <p:cNvPr id="15" name="TextBox 14">
            <a:extLst>
              <a:ext uri="{FF2B5EF4-FFF2-40B4-BE49-F238E27FC236}">
                <a16:creationId xmlns:a16="http://schemas.microsoft.com/office/drawing/2014/main" id="{4003BD34-BB5B-FF48-98C0-307D2C9BBBA7}"/>
              </a:ext>
            </a:extLst>
          </p:cNvPr>
          <p:cNvSpPr txBox="1"/>
          <p:nvPr/>
        </p:nvSpPr>
        <p:spPr>
          <a:xfrm>
            <a:off x="6925056" y="884868"/>
            <a:ext cx="1306255" cy="369332"/>
          </a:xfrm>
          <a:prstGeom prst="rect">
            <a:avLst/>
          </a:prstGeom>
          <a:noFill/>
        </p:spPr>
        <p:txBody>
          <a:bodyPr wrap="none" rtlCol="0">
            <a:spAutoFit/>
          </a:bodyPr>
          <a:lstStyle/>
          <a:p>
            <a:r>
              <a:rPr lang="en-US" dirty="0"/>
              <a:t>Xin’s Result:</a:t>
            </a:r>
          </a:p>
        </p:txBody>
      </p:sp>
      <p:pic>
        <p:nvPicPr>
          <p:cNvPr id="6" name="Picture 5">
            <a:extLst>
              <a:ext uri="{FF2B5EF4-FFF2-40B4-BE49-F238E27FC236}">
                <a16:creationId xmlns:a16="http://schemas.microsoft.com/office/drawing/2014/main" id="{845D0CCA-AFB3-D740-BD90-5A95099B0F56}"/>
              </a:ext>
            </a:extLst>
          </p:cNvPr>
          <p:cNvPicPr>
            <a:picLocks noChangeAspect="1"/>
          </p:cNvPicPr>
          <p:nvPr/>
        </p:nvPicPr>
        <p:blipFill rotWithShape="1">
          <a:blip r:embed="rId2"/>
          <a:srcRect l="2978" t="2904" r="3507"/>
          <a:stretch/>
        </p:blipFill>
        <p:spPr>
          <a:xfrm>
            <a:off x="838200" y="1721115"/>
            <a:ext cx="4337304" cy="2265807"/>
          </a:xfrm>
          <a:prstGeom prst="rect">
            <a:avLst/>
          </a:prstGeom>
        </p:spPr>
      </p:pic>
      <p:pic>
        <p:nvPicPr>
          <p:cNvPr id="8" name="Picture 7">
            <a:extLst>
              <a:ext uri="{FF2B5EF4-FFF2-40B4-BE49-F238E27FC236}">
                <a16:creationId xmlns:a16="http://schemas.microsoft.com/office/drawing/2014/main" id="{50F45024-703D-AD44-82CD-CDEF0DF79A27}"/>
              </a:ext>
            </a:extLst>
          </p:cNvPr>
          <p:cNvPicPr>
            <a:picLocks noChangeAspect="1"/>
          </p:cNvPicPr>
          <p:nvPr/>
        </p:nvPicPr>
        <p:blipFill rotWithShape="1">
          <a:blip r:embed="rId3"/>
          <a:srcRect l="2898" t="6053" r="5877" b="2000"/>
          <a:stretch/>
        </p:blipFill>
        <p:spPr>
          <a:xfrm>
            <a:off x="838200" y="4180851"/>
            <a:ext cx="4337304" cy="2265807"/>
          </a:xfrm>
          <a:prstGeom prst="rect">
            <a:avLst/>
          </a:prstGeom>
        </p:spPr>
      </p:pic>
      <p:pic>
        <p:nvPicPr>
          <p:cNvPr id="10" name="Picture 9">
            <a:extLst>
              <a:ext uri="{FF2B5EF4-FFF2-40B4-BE49-F238E27FC236}">
                <a16:creationId xmlns:a16="http://schemas.microsoft.com/office/drawing/2014/main" id="{FC784F0A-451F-D048-8E51-DCDE7C648EF2}"/>
              </a:ext>
            </a:extLst>
          </p:cNvPr>
          <p:cNvPicPr>
            <a:picLocks noChangeAspect="1"/>
          </p:cNvPicPr>
          <p:nvPr/>
        </p:nvPicPr>
        <p:blipFill rotWithShape="1">
          <a:blip r:embed="rId4"/>
          <a:srcRect l="6069" t="11021" r="8939" b="5130"/>
          <a:stretch/>
        </p:blipFill>
        <p:spPr>
          <a:xfrm>
            <a:off x="6925056" y="1721114"/>
            <a:ext cx="4337304" cy="3209259"/>
          </a:xfrm>
          <a:prstGeom prst="rect">
            <a:avLst/>
          </a:prstGeom>
        </p:spPr>
      </p:pic>
      <p:sp>
        <p:nvSpPr>
          <p:cNvPr id="13" name="TextBox 12">
            <a:extLst>
              <a:ext uri="{FF2B5EF4-FFF2-40B4-BE49-F238E27FC236}">
                <a16:creationId xmlns:a16="http://schemas.microsoft.com/office/drawing/2014/main" id="{CB8DA8CF-2715-C647-A975-BEEB989B7065}"/>
              </a:ext>
            </a:extLst>
          </p:cNvPr>
          <p:cNvSpPr txBox="1"/>
          <p:nvPr/>
        </p:nvSpPr>
        <p:spPr>
          <a:xfrm>
            <a:off x="7578183" y="5027955"/>
            <a:ext cx="3502626" cy="369332"/>
          </a:xfrm>
          <a:prstGeom prst="rect">
            <a:avLst/>
          </a:prstGeom>
          <a:noFill/>
        </p:spPr>
        <p:txBody>
          <a:bodyPr wrap="none" rtlCol="0">
            <a:spAutoFit/>
          </a:bodyPr>
          <a:lstStyle/>
          <a:p>
            <a:r>
              <a:rPr lang="en-US" dirty="0"/>
              <a:t>Set x2 = 10, iterate x1 within [0, 10]</a:t>
            </a:r>
          </a:p>
        </p:txBody>
      </p:sp>
    </p:spTree>
    <p:extLst>
      <p:ext uri="{BB962C8B-B14F-4D97-AF65-F5344CB8AC3E}">
        <p14:creationId xmlns:p14="http://schemas.microsoft.com/office/powerpoint/2010/main" val="410974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4 - </a:t>
            </a:r>
            <a:r>
              <a:rPr lang="en-US" dirty="0"/>
              <a:t>Toolbox Test A: Hint Result</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200" y="882870"/>
            <a:ext cx="2325573" cy="369332"/>
          </a:xfrm>
          <a:prstGeom prst="rect">
            <a:avLst/>
          </a:prstGeom>
          <a:noFill/>
        </p:spPr>
        <p:txBody>
          <a:bodyPr wrap="none" rtlCol="0">
            <a:spAutoFit/>
          </a:bodyPr>
          <a:lstStyle/>
          <a:p>
            <a:r>
              <a:rPr lang="en-US" dirty="0" err="1"/>
              <a:t>Matlab</a:t>
            </a:r>
            <a:r>
              <a:rPr lang="en-US" dirty="0"/>
              <a:t> Toolbox Result:</a:t>
            </a:r>
          </a:p>
        </p:txBody>
      </p:sp>
      <p:sp>
        <p:nvSpPr>
          <p:cNvPr id="15" name="TextBox 14">
            <a:extLst>
              <a:ext uri="{FF2B5EF4-FFF2-40B4-BE49-F238E27FC236}">
                <a16:creationId xmlns:a16="http://schemas.microsoft.com/office/drawing/2014/main" id="{4003BD34-BB5B-FF48-98C0-307D2C9BBBA7}"/>
              </a:ext>
            </a:extLst>
          </p:cNvPr>
          <p:cNvSpPr txBox="1"/>
          <p:nvPr/>
        </p:nvSpPr>
        <p:spPr>
          <a:xfrm>
            <a:off x="6925056" y="884868"/>
            <a:ext cx="1306255" cy="369332"/>
          </a:xfrm>
          <a:prstGeom prst="rect">
            <a:avLst/>
          </a:prstGeom>
          <a:noFill/>
        </p:spPr>
        <p:txBody>
          <a:bodyPr wrap="none" rtlCol="0">
            <a:spAutoFit/>
          </a:bodyPr>
          <a:lstStyle/>
          <a:p>
            <a:r>
              <a:rPr lang="en-US" dirty="0"/>
              <a:t>Xin’s Result:</a:t>
            </a:r>
          </a:p>
        </p:txBody>
      </p:sp>
      <p:pic>
        <p:nvPicPr>
          <p:cNvPr id="5" name="Picture 4">
            <a:extLst>
              <a:ext uri="{FF2B5EF4-FFF2-40B4-BE49-F238E27FC236}">
                <a16:creationId xmlns:a16="http://schemas.microsoft.com/office/drawing/2014/main" id="{8220D6BA-7919-7541-AC7F-D24076CEB3CB}"/>
              </a:ext>
            </a:extLst>
          </p:cNvPr>
          <p:cNvPicPr>
            <a:picLocks noChangeAspect="1"/>
          </p:cNvPicPr>
          <p:nvPr/>
        </p:nvPicPr>
        <p:blipFill>
          <a:blip r:embed="rId2"/>
          <a:stretch>
            <a:fillRect/>
          </a:stretch>
        </p:blipFill>
        <p:spPr>
          <a:xfrm>
            <a:off x="838199" y="1721114"/>
            <a:ext cx="4428745" cy="3361578"/>
          </a:xfrm>
          <a:prstGeom prst="rect">
            <a:avLst/>
          </a:prstGeom>
        </p:spPr>
      </p:pic>
      <p:pic>
        <p:nvPicPr>
          <p:cNvPr id="9" name="Picture 8">
            <a:extLst>
              <a:ext uri="{FF2B5EF4-FFF2-40B4-BE49-F238E27FC236}">
                <a16:creationId xmlns:a16="http://schemas.microsoft.com/office/drawing/2014/main" id="{48B02490-566C-0341-8A31-492218853B53}"/>
              </a:ext>
            </a:extLst>
          </p:cNvPr>
          <p:cNvPicPr>
            <a:picLocks noChangeAspect="1"/>
          </p:cNvPicPr>
          <p:nvPr/>
        </p:nvPicPr>
        <p:blipFill>
          <a:blip r:embed="rId3"/>
          <a:stretch>
            <a:fillRect/>
          </a:stretch>
        </p:blipFill>
        <p:spPr>
          <a:xfrm>
            <a:off x="6925056" y="1721114"/>
            <a:ext cx="4428744" cy="967222"/>
          </a:xfrm>
          <a:prstGeom prst="rect">
            <a:avLst/>
          </a:prstGeom>
        </p:spPr>
      </p:pic>
    </p:spTree>
    <p:extLst>
      <p:ext uri="{BB962C8B-B14F-4D97-AF65-F5344CB8AC3E}">
        <p14:creationId xmlns:p14="http://schemas.microsoft.com/office/powerpoint/2010/main" val="43508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5 - </a:t>
            </a:r>
            <a:r>
              <a:rPr lang="en-US" dirty="0"/>
              <a:t>Toolbox Test A: Hint Setup</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197" y="1067536"/>
            <a:ext cx="2748381" cy="369332"/>
          </a:xfrm>
          <a:prstGeom prst="rect">
            <a:avLst/>
          </a:prstGeom>
          <a:noFill/>
        </p:spPr>
        <p:txBody>
          <a:bodyPr wrap="none" rtlCol="0">
            <a:spAutoFit/>
          </a:bodyPr>
          <a:lstStyle/>
          <a:p>
            <a:r>
              <a:rPr lang="en-US" b="1" dirty="0"/>
              <a:t>MEMBERSHIP FUNCTIONS</a:t>
            </a:r>
            <a:r>
              <a:rPr lang="en-US" dirty="0"/>
              <a:t>:</a:t>
            </a:r>
          </a:p>
        </p:txBody>
      </p:sp>
      <p:sp>
        <p:nvSpPr>
          <p:cNvPr id="10" name="TextBox 9">
            <a:extLst>
              <a:ext uri="{FF2B5EF4-FFF2-40B4-BE49-F238E27FC236}">
                <a16:creationId xmlns:a16="http://schemas.microsoft.com/office/drawing/2014/main" id="{CA2B8917-F8BF-1E46-B142-86F64A9E3CD5}"/>
              </a:ext>
            </a:extLst>
          </p:cNvPr>
          <p:cNvSpPr txBox="1"/>
          <p:nvPr/>
        </p:nvSpPr>
        <p:spPr>
          <a:xfrm>
            <a:off x="8118456" y="1067536"/>
            <a:ext cx="3841116" cy="1754326"/>
          </a:xfrm>
          <a:prstGeom prst="rect">
            <a:avLst/>
          </a:prstGeom>
          <a:noFill/>
        </p:spPr>
        <p:txBody>
          <a:bodyPr wrap="none" rtlCol="0">
            <a:spAutoFit/>
          </a:bodyPr>
          <a:lstStyle/>
          <a:p>
            <a:r>
              <a:rPr lang="en-US" b="1" dirty="0"/>
              <a:t>RULES</a:t>
            </a:r>
            <a:r>
              <a:rPr lang="en-US" dirty="0"/>
              <a:t>:</a:t>
            </a:r>
          </a:p>
          <a:p>
            <a:pPr marL="285750" indent="-285750">
              <a:buFont typeface="Arial" panose="020B0604020202020204" pitchFamily="34" charset="0"/>
              <a:buChar char="•"/>
            </a:pPr>
            <a:r>
              <a:rPr lang="en-US" dirty="0"/>
              <a:t>If input = x1_3, then output = y1_1</a:t>
            </a:r>
          </a:p>
          <a:p>
            <a:pPr marL="285750" indent="-285750">
              <a:buFont typeface="Arial" panose="020B0604020202020204" pitchFamily="34" charset="0"/>
              <a:buChar char="•"/>
            </a:pPr>
            <a:r>
              <a:rPr lang="en-US" dirty="0"/>
              <a:t>If input = x1_1, then output = y1_3</a:t>
            </a:r>
          </a:p>
          <a:p>
            <a:pPr marL="285750" indent="-285750">
              <a:buFont typeface="Arial" panose="020B0604020202020204" pitchFamily="34" charset="0"/>
              <a:buChar char="•"/>
            </a:pPr>
            <a:r>
              <a:rPr lang="en-US" dirty="0"/>
              <a:t>If input = x1_5, then output = y1_3</a:t>
            </a:r>
          </a:p>
          <a:p>
            <a:pPr marL="285750" indent="-285750">
              <a:buFont typeface="Arial" panose="020B0604020202020204" pitchFamily="34" charset="0"/>
              <a:buChar char="•"/>
            </a:pPr>
            <a:r>
              <a:rPr lang="en-US" dirty="0"/>
              <a:t>If input = x1_2 , then output = y1_2 </a:t>
            </a:r>
          </a:p>
          <a:p>
            <a:pPr marL="285750" indent="-285750">
              <a:buFont typeface="Arial" panose="020B0604020202020204" pitchFamily="34" charset="0"/>
              <a:buChar char="•"/>
            </a:pPr>
            <a:r>
              <a:rPr lang="en-US" dirty="0"/>
              <a:t>If input = x1_4, then output = y1_2</a:t>
            </a:r>
          </a:p>
        </p:txBody>
      </p:sp>
      <p:pic>
        <p:nvPicPr>
          <p:cNvPr id="6" name="Picture 5">
            <a:extLst>
              <a:ext uri="{FF2B5EF4-FFF2-40B4-BE49-F238E27FC236}">
                <a16:creationId xmlns:a16="http://schemas.microsoft.com/office/drawing/2014/main" id="{0C34DE6E-5E5E-E84C-AA03-A5CD30B0331A}"/>
              </a:ext>
            </a:extLst>
          </p:cNvPr>
          <p:cNvPicPr>
            <a:picLocks noChangeAspect="1"/>
          </p:cNvPicPr>
          <p:nvPr/>
        </p:nvPicPr>
        <p:blipFill rotWithShape="1">
          <a:blip r:embed="rId2"/>
          <a:srcRect l="24899" t="12209" r="4301" b="8041"/>
          <a:stretch/>
        </p:blipFill>
        <p:spPr>
          <a:xfrm>
            <a:off x="838196" y="1436868"/>
            <a:ext cx="7280259" cy="2213384"/>
          </a:xfrm>
          <a:prstGeom prst="rect">
            <a:avLst/>
          </a:prstGeom>
        </p:spPr>
      </p:pic>
      <p:pic>
        <p:nvPicPr>
          <p:cNvPr id="9" name="Picture 8">
            <a:extLst>
              <a:ext uri="{FF2B5EF4-FFF2-40B4-BE49-F238E27FC236}">
                <a16:creationId xmlns:a16="http://schemas.microsoft.com/office/drawing/2014/main" id="{1DF0C3DE-84C8-774A-BB4A-0D15F99906AF}"/>
              </a:ext>
            </a:extLst>
          </p:cNvPr>
          <p:cNvPicPr>
            <a:picLocks noChangeAspect="1"/>
          </p:cNvPicPr>
          <p:nvPr/>
        </p:nvPicPr>
        <p:blipFill rotWithShape="1">
          <a:blip r:embed="rId3"/>
          <a:srcRect l="24675" t="11986" r="4600" b="7792"/>
          <a:stretch/>
        </p:blipFill>
        <p:spPr>
          <a:xfrm>
            <a:off x="838196" y="3831337"/>
            <a:ext cx="7280259" cy="2215731"/>
          </a:xfrm>
          <a:prstGeom prst="rect">
            <a:avLst/>
          </a:prstGeom>
        </p:spPr>
      </p:pic>
    </p:spTree>
    <p:extLst>
      <p:ext uri="{BB962C8B-B14F-4D97-AF65-F5344CB8AC3E}">
        <p14:creationId xmlns:p14="http://schemas.microsoft.com/office/powerpoint/2010/main" val="415234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Code Details – Linear </a:t>
            </a:r>
            <a:r>
              <a:rPr lang="en-US" b="1" dirty="0" err="1"/>
              <a:t>Func</a:t>
            </a:r>
            <a:r>
              <a:rPr lang="en-US" b="1" dirty="0"/>
              <a:t>()</a:t>
            </a:r>
          </a:p>
        </p:txBody>
      </p:sp>
      <p:pic>
        <p:nvPicPr>
          <p:cNvPr id="3" name="Picture 2">
            <a:extLst>
              <a:ext uri="{FF2B5EF4-FFF2-40B4-BE49-F238E27FC236}">
                <a16:creationId xmlns:a16="http://schemas.microsoft.com/office/drawing/2014/main" id="{E856F415-E80F-104F-BB1E-D9C20A4BB435}"/>
              </a:ext>
            </a:extLst>
          </p:cNvPr>
          <p:cNvPicPr>
            <a:picLocks noChangeAspect="1"/>
          </p:cNvPicPr>
          <p:nvPr/>
        </p:nvPicPr>
        <p:blipFill rotWithShape="1">
          <a:blip r:embed="rId2"/>
          <a:srcRect l="372"/>
          <a:stretch/>
        </p:blipFill>
        <p:spPr>
          <a:xfrm>
            <a:off x="838200" y="817700"/>
            <a:ext cx="3954516" cy="2546130"/>
          </a:xfrm>
          <a:prstGeom prst="rect">
            <a:avLst/>
          </a:prstGeom>
        </p:spPr>
      </p:pic>
      <p:pic>
        <p:nvPicPr>
          <p:cNvPr id="4" name="Picture 3">
            <a:extLst>
              <a:ext uri="{FF2B5EF4-FFF2-40B4-BE49-F238E27FC236}">
                <a16:creationId xmlns:a16="http://schemas.microsoft.com/office/drawing/2014/main" id="{F54D4465-0E72-8149-B3C8-5595E0F63B75}"/>
              </a:ext>
            </a:extLst>
          </p:cNvPr>
          <p:cNvPicPr>
            <a:picLocks noChangeAspect="1"/>
          </p:cNvPicPr>
          <p:nvPr/>
        </p:nvPicPr>
        <p:blipFill>
          <a:blip r:embed="rId3"/>
          <a:stretch>
            <a:fillRect/>
          </a:stretch>
        </p:blipFill>
        <p:spPr>
          <a:xfrm>
            <a:off x="5244662" y="817700"/>
            <a:ext cx="6330480" cy="1327702"/>
          </a:xfrm>
          <a:prstGeom prst="rect">
            <a:avLst/>
          </a:prstGeom>
        </p:spPr>
      </p:pic>
      <p:pic>
        <p:nvPicPr>
          <p:cNvPr id="5" name="Picture 4">
            <a:extLst>
              <a:ext uri="{FF2B5EF4-FFF2-40B4-BE49-F238E27FC236}">
                <a16:creationId xmlns:a16="http://schemas.microsoft.com/office/drawing/2014/main" id="{54E313EA-DB5C-C245-AB1B-E7E88B1A8C2C}"/>
              </a:ext>
            </a:extLst>
          </p:cNvPr>
          <p:cNvPicPr>
            <a:picLocks noChangeAspect="1"/>
          </p:cNvPicPr>
          <p:nvPr/>
        </p:nvPicPr>
        <p:blipFill>
          <a:blip r:embed="rId4"/>
          <a:stretch>
            <a:fillRect/>
          </a:stretch>
        </p:blipFill>
        <p:spPr>
          <a:xfrm>
            <a:off x="5244662" y="2278201"/>
            <a:ext cx="6330480" cy="1567113"/>
          </a:xfrm>
          <a:prstGeom prst="rect">
            <a:avLst/>
          </a:prstGeom>
        </p:spPr>
      </p:pic>
      <p:pic>
        <p:nvPicPr>
          <p:cNvPr id="6" name="Picture 5">
            <a:extLst>
              <a:ext uri="{FF2B5EF4-FFF2-40B4-BE49-F238E27FC236}">
                <a16:creationId xmlns:a16="http://schemas.microsoft.com/office/drawing/2014/main" id="{440AA2FB-F846-9247-B0B2-14DF92928257}"/>
              </a:ext>
            </a:extLst>
          </p:cNvPr>
          <p:cNvPicPr>
            <a:picLocks noChangeAspect="1"/>
          </p:cNvPicPr>
          <p:nvPr/>
        </p:nvPicPr>
        <p:blipFill>
          <a:blip r:embed="rId5"/>
          <a:stretch>
            <a:fillRect/>
          </a:stretch>
        </p:blipFill>
        <p:spPr>
          <a:xfrm>
            <a:off x="5244661" y="3978113"/>
            <a:ext cx="6330479" cy="2427326"/>
          </a:xfrm>
          <a:prstGeom prst="rect">
            <a:avLst/>
          </a:prstGeom>
        </p:spPr>
      </p:pic>
      <p:pic>
        <p:nvPicPr>
          <p:cNvPr id="7" name="Picture 6">
            <a:extLst>
              <a:ext uri="{FF2B5EF4-FFF2-40B4-BE49-F238E27FC236}">
                <a16:creationId xmlns:a16="http://schemas.microsoft.com/office/drawing/2014/main" id="{18637655-E11B-134E-A279-65A7F817431D}"/>
              </a:ext>
            </a:extLst>
          </p:cNvPr>
          <p:cNvPicPr>
            <a:picLocks noChangeAspect="1"/>
          </p:cNvPicPr>
          <p:nvPr/>
        </p:nvPicPr>
        <p:blipFill>
          <a:blip r:embed="rId6"/>
          <a:stretch>
            <a:fillRect/>
          </a:stretch>
        </p:blipFill>
        <p:spPr>
          <a:xfrm>
            <a:off x="838200" y="3998650"/>
            <a:ext cx="4014090" cy="2406788"/>
          </a:xfrm>
          <a:prstGeom prst="rect">
            <a:avLst/>
          </a:prstGeom>
        </p:spPr>
      </p:pic>
      <p:sp>
        <p:nvSpPr>
          <p:cNvPr id="8" name="Right Arrow 7">
            <a:extLst>
              <a:ext uri="{FF2B5EF4-FFF2-40B4-BE49-F238E27FC236}">
                <a16:creationId xmlns:a16="http://schemas.microsoft.com/office/drawing/2014/main" id="{EA507F6B-05CE-764F-B31D-EB9E79C3B19E}"/>
              </a:ext>
            </a:extLst>
          </p:cNvPr>
          <p:cNvSpPr/>
          <p:nvPr/>
        </p:nvSpPr>
        <p:spPr>
          <a:xfrm rot="5400000">
            <a:off x="2605251" y="3557969"/>
            <a:ext cx="420413" cy="2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650CE822-51EB-5443-92CC-5B7DE588D1CA}"/>
              </a:ext>
            </a:extLst>
          </p:cNvPr>
          <p:cNvSpPr/>
          <p:nvPr/>
        </p:nvSpPr>
        <p:spPr>
          <a:xfrm>
            <a:off x="4808482" y="1335142"/>
            <a:ext cx="420413" cy="2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a:extLst>
              <a:ext uri="{FF2B5EF4-FFF2-40B4-BE49-F238E27FC236}">
                <a16:creationId xmlns:a16="http://schemas.microsoft.com/office/drawing/2014/main" id="{FE97BF84-14AD-4E4F-8C62-1FD0E6BF1DE0}"/>
              </a:ext>
            </a:extLst>
          </p:cNvPr>
          <p:cNvSpPr/>
          <p:nvPr/>
        </p:nvSpPr>
        <p:spPr>
          <a:xfrm>
            <a:off x="4824248" y="2666896"/>
            <a:ext cx="420413" cy="2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FC00AE44-BEEC-104A-B314-239ABC274C3B}"/>
              </a:ext>
            </a:extLst>
          </p:cNvPr>
          <p:cNvSpPr/>
          <p:nvPr/>
        </p:nvSpPr>
        <p:spPr>
          <a:xfrm rot="3370598">
            <a:off x="4645975" y="3580124"/>
            <a:ext cx="663718" cy="2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10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5 - </a:t>
            </a:r>
            <a:r>
              <a:rPr lang="en-US" dirty="0"/>
              <a:t>Toolbox Test A: Hint Result</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200" y="882870"/>
            <a:ext cx="2325573" cy="369332"/>
          </a:xfrm>
          <a:prstGeom prst="rect">
            <a:avLst/>
          </a:prstGeom>
          <a:noFill/>
        </p:spPr>
        <p:txBody>
          <a:bodyPr wrap="none" rtlCol="0">
            <a:spAutoFit/>
          </a:bodyPr>
          <a:lstStyle/>
          <a:p>
            <a:r>
              <a:rPr lang="en-US" dirty="0" err="1"/>
              <a:t>Matlab</a:t>
            </a:r>
            <a:r>
              <a:rPr lang="en-US" dirty="0"/>
              <a:t> Toolbox Result:</a:t>
            </a:r>
          </a:p>
        </p:txBody>
      </p:sp>
      <p:pic>
        <p:nvPicPr>
          <p:cNvPr id="7" name="Picture 6">
            <a:extLst>
              <a:ext uri="{FF2B5EF4-FFF2-40B4-BE49-F238E27FC236}">
                <a16:creationId xmlns:a16="http://schemas.microsoft.com/office/drawing/2014/main" id="{D5085A49-1586-924C-83D4-2B8A0A7A6858}"/>
              </a:ext>
            </a:extLst>
          </p:cNvPr>
          <p:cNvPicPr>
            <a:picLocks noChangeAspect="1"/>
          </p:cNvPicPr>
          <p:nvPr/>
        </p:nvPicPr>
        <p:blipFill rotWithShape="1">
          <a:blip r:embed="rId2"/>
          <a:srcRect l="19796" t="10682" r="24880" b="36537"/>
          <a:stretch/>
        </p:blipFill>
        <p:spPr>
          <a:xfrm>
            <a:off x="838200" y="1686053"/>
            <a:ext cx="4428744" cy="2931667"/>
          </a:xfrm>
          <a:prstGeom prst="rect">
            <a:avLst/>
          </a:prstGeom>
        </p:spPr>
      </p:pic>
      <p:pic>
        <p:nvPicPr>
          <p:cNvPr id="9" name="Picture 8">
            <a:extLst>
              <a:ext uri="{FF2B5EF4-FFF2-40B4-BE49-F238E27FC236}">
                <a16:creationId xmlns:a16="http://schemas.microsoft.com/office/drawing/2014/main" id="{BF46E0F0-7F35-454B-ADF7-EAC798A484D7}"/>
              </a:ext>
            </a:extLst>
          </p:cNvPr>
          <p:cNvPicPr>
            <a:picLocks noChangeAspect="1"/>
          </p:cNvPicPr>
          <p:nvPr/>
        </p:nvPicPr>
        <p:blipFill rotWithShape="1">
          <a:blip r:embed="rId3"/>
          <a:srcRect l="8574" t="9330" r="8000" b="5270"/>
          <a:stretch/>
        </p:blipFill>
        <p:spPr>
          <a:xfrm>
            <a:off x="6925056" y="1686053"/>
            <a:ext cx="4428744" cy="2931667"/>
          </a:xfrm>
          <a:prstGeom prst="rect">
            <a:avLst/>
          </a:prstGeom>
        </p:spPr>
      </p:pic>
      <p:sp>
        <p:nvSpPr>
          <p:cNvPr id="15" name="TextBox 14">
            <a:extLst>
              <a:ext uri="{FF2B5EF4-FFF2-40B4-BE49-F238E27FC236}">
                <a16:creationId xmlns:a16="http://schemas.microsoft.com/office/drawing/2014/main" id="{4003BD34-BB5B-FF48-98C0-307D2C9BBBA7}"/>
              </a:ext>
            </a:extLst>
          </p:cNvPr>
          <p:cNvSpPr txBox="1"/>
          <p:nvPr/>
        </p:nvSpPr>
        <p:spPr>
          <a:xfrm>
            <a:off x="6925056" y="884868"/>
            <a:ext cx="1306255" cy="369332"/>
          </a:xfrm>
          <a:prstGeom prst="rect">
            <a:avLst/>
          </a:prstGeom>
          <a:noFill/>
        </p:spPr>
        <p:txBody>
          <a:bodyPr wrap="none" rtlCol="0">
            <a:spAutoFit/>
          </a:bodyPr>
          <a:lstStyle/>
          <a:p>
            <a:r>
              <a:rPr lang="en-US" dirty="0"/>
              <a:t>Xin’s Result:</a:t>
            </a:r>
          </a:p>
        </p:txBody>
      </p:sp>
    </p:spTree>
    <p:extLst>
      <p:ext uri="{BB962C8B-B14F-4D97-AF65-F5344CB8AC3E}">
        <p14:creationId xmlns:p14="http://schemas.microsoft.com/office/powerpoint/2010/main" val="1746853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5 - </a:t>
            </a:r>
            <a:r>
              <a:rPr lang="en-US" dirty="0"/>
              <a:t>Toolbox Test B: Updated Setup</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197" y="1067536"/>
            <a:ext cx="2748381" cy="369332"/>
          </a:xfrm>
          <a:prstGeom prst="rect">
            <a:avLst/>
          </a:prstGeom>
          <a:noFill/>
        </p:spPr>
        <p:txBody>
          <a:bodyPr wrap="none" rtlCol="0">
            <a:spAutoFit/>
          </a:bodyPr>
          <a:lstStyle/>
          <a:p>
            <a:r>
              <a:rPr lang="en-US" b="1" dirty="0"/>
              <a:t>MEMBERSHIP FUNCTIONS</a:t>
            </a:r>
            <a:r>
              <a:rPr lang="en-US" dirty="0"/>
              <a:t>:</a:t>
            </a:r>
          </a:p>
        </p:txBody>
      </p:sp>
      <p:sp>
        <p:nvSpPr>
          <p:cNvPr id="10" name="TextBox 9">
            <a:extLst>
              <a:ext uri="{FF2B5EF4-FFF2-40B4-BE49-F238E27FC236}">
                <a16:creationId xmlns:a16="http://schemas.microsoft.com/office/drawing/2014/main" id="{CA2B8917-F8BF-1E46-B142-86F64A9E3CD5}"/>
              </a:ext>
            </a:extLst>
          </p:cNvPr>
          <p:cNvSpPr txBox="1"/>
          <p:nvPr/>
        </p:nvSpPr>
        <p:spPr>
          <a:xfrm>
            <a:off x="8118456" y="1067536"/>
            <a:ext cx="3841116" cy="1754326"/>
          </a:xfrm>
          <a:prstGeom prst="rect">
            <a:avLst/>
          </a:prstGeom>
          <a:noFill/>
        </p:spPr>
        <p:txBody>
          <a:bodyPr wrap="none" rtlCol="0">
            <a:spAutoFit/>
          </a:bodyPr>
          <a:lstStyle/>
          <a:p>
            <a:r>
              <a:rPr lang="en-US" b="1" dirty="0"/>
              <a:t>RULES</a:t>
            </a:r>
            <a:r>
              <a:rPr lang="en-US" dirty="0"/>
              <a:t>:</a:t>
            </a:r>
          </a:p>
          <a:p>
            <a:pPr marL="285750" indent="-285750">
              <a:buFont typeface="Arial" panose="020B0604020202020204" pitchFamily="34" charset="0"/>
              <a:buChar char="•"/>
            </a:pPr>
            <a:r>
              <a:rPr lang="en-US" dirty="0"/>
              <a:t>If input = x1_3, then output = y1_1</a:t>
            </a:r>
          </a:p>
          <a:p>
            <a:pPr marL="285750" indent="-285750">
              <a:buFont typeface="Arial" panose="020B0604020202020204" pitchFamily="34" charset="0"/>
              <a:buChar char="•"/>
            </a:pPr>
            <a:r>
              <a:rPr lang="en-US" dirty="0"/>
              <a:t>If input = x1_1, then output = y1_3</a:t>
            </a:r>
          </a:p>
          <a:p>
            <a:pPr marL="285750" indent="-285750">
              <a:buFont typeface="Arial" panose="020B0604020202020204" pitchFamily="34" charset="0"/>
              <a:buChar char="•"/>
            </a:pPr>
            <a:r>
              <a:rPr lang="en-US" dirty="0"/>
              <a:t>If input = x1_5, then output = y1_3</a:t>
            </a:r>
          </a:p>
          <a:p>
            <a:pPr marL="285750" indent="-285750">
              <a:buFont typeface="Arial" panose="020B0604020202020204" pitchFamily="34" charset="0"/>
              <a:buChar char="•"/>
            </a:pPr>
            <a:r>
              <a:rPr lang="en-US" dirty="0"/>
              <a:t>If input = x1_2 , then output = y1_2 </a:t>
            </a:r>
          </a:p>
          <a:p>
            <a:pPr marL="285750" indent="-285750">
              <a:buFont typeface="Arial" panose="020B0604020202020204" pitchFamily="34" charset="0"/>
              <a:buChar char="•"/>
            </a:pPr>
            <a:r>
              <a:rPr lang="en-US" dirty="0"/>
              <a:t>If input = x1_4, then output = y1_2</a:t>
            </a:r>
          </a:p>
        </p:txBody>
      </p:sp>
      <p:pic>
        <p:nvPicPr>
          <p:cNvPr id="5" name="Picture 4">
            <a:extLst>
              <a:ext uri="{FF2B5EF4-FFF2-40B4-BE49-F238E27FC236}">
                <a16:creationId xmlns:a16="http://schemas.microsoft.com/office/drawing/2014/main" id="{CD9D6A19-7B8A-0347-8A4E-E27455EFA41B}"/>
              </a:ext>
            </a:extLst>
          </p:cNvPr>
          <p:cNvPicPr>
            <a:picLocks noChangeAspect="1"/>
          </p:cNvPicPr>
          <p:nvPr/>
        </p:nvPicPr>
        <p:blipFill rotWithShape="1">
          <a:blip r:embed="rId2"/>
          <a:srcRect l="25024" t="12298" r="3651" b="8634"/>
          <a:stretch/>
        </p:blipFill>
        <p:spPr>
          <a:xfrm>
            <a:off x="838196" y="1441118"/>
            <a:ext cx="7280259" cy="2314356"/>
          </a:xfrm>
          <a:prstGeom prst="rect">
            <a:avLst/>
          </a:prstGeom>
        </p:spPr>
      </p:pic>
      <p:pic>
        <p:nvPicPr>
          <p:cNvPr id="8" name="Picture 7">
            <a:extLst>
              <a:ext uri="{FF2B5EF4-FFF2-40B4-BE49-F238E27FC236}">
                <a16:creationId xmlns:a16="http://schemas.microsoft.com/office/drawing/2014/main" id="{B2C1D40E-6BFD-F942-9416-CF0DB8D9A7DC}"/>
              </a:ext>
            </a:extLst>
          </p:cNvPr>
          <p:cNvPicPr>
            <a:picLocks noChangeAspect="1"/>
          </p:cNvPicPr>
          <p:nvPr/>
        </p:nvPicPr>
        <p:blipFill rotWithShape="1">
          <a:blip r:embed="rId3"/>
          <a:srcRect l="24848" t="12286" r="3453" b="8066"/>
          <a:stretch/>
        </p:blipFill>
        <p:spPr>
          <a:xfrm>
            <a:off x="838196" y="3913632"/>
            <a:ext cx="7280259" cy="2304652"/>
          </a:xfrm>
          <a:prstGeom prst="rect">
            <a:avLst/>
          </a:prstGeom>
        </p:spPr>
      </p:pic>
    </p:spTree>
    <p:extLst>
      <p:ext uri="{BB962C8B-B14F-4D97-AF65-F5344CB8AC3E}">
        <p14:creationId xmlns:p14="http://schemas.microsoft.com/office/powerpoint/2010/main" val="3331171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5 - </a:t>
            </a:r>
            <a:r>
              <a:rPr lang="en-US" dirty="0"/>
              <a:t>Toolbox Test B: Updated Result</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200" y="882870"/>
            <a:ext cx="2325573" cy="369332"/>
          </a:xfrm>
          <a:prstGeom prst="rect">
            <a:avLst/>
          </a:prstGeom>
          <a:noFill/>
        </p:spPr>
        <p:txBody>
          <a:bodyPr wrap="none" rtlCol="0">
            <a:spAutoFit/>
          </a:bodyPr>
          <a:lstStyle/>
          <a:p>
            <a:r>
              <a:rPr lang="en-US" dirty="0" err="1"/>
              <a:t>Matlab</a:t>
            </a:r>
            <a:r>
              <a:rPr lang="en-US" dirty="0"/>
              <a:t> Toolbox Result:</a:t>
            </a:r>
          </a:p>
        </p:txBody>
      </p:sp>
      <p:sp>
        <p:nvSpPr>
          <p:cNvPr id="15" name="TextBox 14">
            <a:extLst>
              <a:ext uri="{FF2B5EF4-FFF2-40B4-BE49-F238E27FC236}">
                <a16:creationId xmlns:a16="http://schemas.microsoft.com/office/drawing/2014/main" id="{4003BD34-BB5B-FF48-98C0-307D2C9BBBA7}"/>
              </a:ext>
            </a:extLst>
          </p:cNvPr>
          <p:cNvSpPr txBox="1"/>
          <p:nvPr/>
        </p:nvSpPr>
        <p:spPr>
          <a:xfrm>
            <a:off x="6925056" y="884868"/>
            <a:ext cx="1306255" cy="369332"/>
          </a:xfrm>
          <a:prstGeom prst="rect">
            <a:avLst/>
          </a:prstGeom>
          <a:noFill/>
        </p:spPr>
        <p:txBody>
          <a:bodyPr wrap="none" rtlCol="0">
            <a:spAutoFit/>
          </a:bodyPr>
          <a:lstStyle/>
          <a:p>
            <a:r>
              <a:rPr lang="en-US" dirty="0"/>
              <a:t>Xin’s Result:</a:t>
            </a:r>
          </a:p>
        </p:txBody>
      </p:sp>
      <p:pic>
        <p:nvPicPr>
          <p:cNvPr id="5" name="Picture 4">
            <a:extLst>
              <a:ext uri="{FF2B5EF4-FFF2-40B4-BE49-F238E27FC236}">
                <a16:creationId xmlns:a16="http://schemas.microsoft.com/office/drawing/2014/main" id="{AE839714-B9A9-9E44-B85D-D6884C3A5AE3}"/>
              </a:ext>
            </a:extLst>
          </p:cNvPr>
          <p:cNvPicPr>
            <a:picLocks noChangeAspect="1"/>
          </p:cNvPicPr>
          <p:nvPr/>
        </p:nvPicPr>
        <p:blipFill rotWithShape="1">
          <a:blip r:embed="rId2"/>
          <a:srcRect l="20444" t="9576" r="24979" b="37434"/>
          <a:stretch/>
        </p:blipFill>
        <p:spPr>
          <a:xfrm>
            <a:off x="838200" y="1686053"/>
            <a:ext cx="4428744" cy="2983988"/>
          </a:xfrm>
          <a:prstGeom prst="rect">
            <a:avLst/>
          </a:prstGeom>
        </p:spPr>
      </p:pic>
      <p:pic>
        <p:nvPicPr>
          <p:cNvPr id="8" name="Picture 7">
            <a:extLst>
              <a:ext uri="{FF2B5EF4-FFF2-40B4-BE49-F238E27FC236}">
                <a16:creationId xmlns:a16="http://schemas.microsoft.com/office/drawing/2014/main" id="{C0E3D037-8230-5C44-82A2-0684AA2BF69B}"/>
              </a:ext>
            </a:extLst>
          </p:cNvPr>
          <p:cNvPicPr>
            <a:picLocks noChangeAspect="1"/>
          </p:cNvPicPr>
          <p:nvPr/>
        </p:nvPicPr>
        <p:blipFill rotWithShape="1">
          <a:blip r:embed="rId3"/>
          <a:srcRect l="8574" t="10220" r="8939" b="5547"/>
          <a:stretch/>
        </p:blipFill>
        <p:spPr>
          <a:xfrm>
            <a:off x="6925056" y="1686053"/>
            <a:ext cx="4428744" cy="2983988"/>
          </a:xfrm>
          <a:prstGeom prst="rect">
            <a:avLst/>
          </a:prstGeom>
        </p:spPr>
      </p:pic>
    </p:spTree>
    <p:extLst>
      <p:ext uri="{BB962C8B-B14F-4D97-AF65-F5344CB8AC3E}">
        <p14:creationId xmlns:p14="http://schemas.microsoft.com/office/powerpoint/2010/main" val="2627055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3350-634E-4446-AB52-B4DD68814BE3}"/>
              </a:ext>
            </a:extLst>
          </p:cNvPr>
          <p:cNvSpPr>
            <a:spLocks noGrp="1"/>
          </p:cNvSpPr>
          <p:nvPr>
            <p:ph type="title"/>
          </p:nvPr>
        </p:nvSpPr>
        <p:spPr>
          <a:xfrm>
            <a:off x="838200" y="365125"/>
            <a:ext cx="10515600" cy="927647"/>
          </a:xfrm>
        </p:spPr>
        <p:txBody>
          <a:bodyPr/>
          <a:lstStyle/>
          <a:p>
            <a:r>
              <a:rPr lang="en-US" b="1" dirty="0"/>
              <a:t>Summary</a:t>
            </a:r>
          </a:p>
        </p:txBody>
      </p:sp>
      <p:sp>
        <p:nvSpPr>
          <p:cNvPr id="3" name="Content Placeholder 2">
            <a:extLst>
              <a:ext uri="{FF2B5EF4-FFF2-40B4-BE49-F238E27FC236}">
                <a16:creationId xmlns:a16="http://schemas.microsoft.com/office/drawing/2014/main" id="{70869A6A-16CC-AC41-B7CE-029D1F966B68}"/>
              </a:ext>
            </a:extLst>
          </p:cNvPr>
          <p:cNvSpPr>
            <a:spLocks noGrp="1"/>
          </p:cNvSpPr>
          <p:nvPr>
            <p:ph idx="1"/>
          </p:nvPr>
        </p:nvSpPr>
        <p:spPr>
          <a:xfrm>
            <a:off x="838200" y="1292772"/>
            <a:ext cx="10515600" cy="4884191"/>
          </a:xfrm>
        </p:spPr>
        <p:txBody>
          <a:bodyPr/>
          <a:lstStyle/>
          <a:p>
            <a:r>
              <a:rPr lang="en-US" dirty="0"/>
              <a:t>Different resolutions affect the output plot. Such as Problem 1, 0.1 resolution will give a much better plot than 0.01 resolution does.</a:t>
            </a:r>
          </a:p>
          <a:p>
            <a:r>
              <a:rPr lang="en-US" dirty="0"/>
              <a:t>Input membership functions should have overlaps to ensure the input domain is fully covered. On the other hand, output membership functions do not need to fully cover the output domain. Instead, we can use some gaps among output membership functions to adjust the center of gravity as we need.</a:t>
            </a:r>
          </a:p>
          <a:p>
            <a:r>
              <a:rPr lang="en-US" dirty="0"/>
              <a:t>The more overlap areas among input membership functions / among output membership functions, the flatter (no dramatic changes) result plot will be.</a:t>
            </a:r>
          </a:p>
          <a:p>
            <a:endParaRPr lang="en-US" dirty="0"/>
          </a:p>
          <a:p>
            <a:endParaRPr lang="en-US" dirty="0"/>
          </a:p>
        </p:txBody>
      </p:sp>
    </p:spTree>
    <p:extLst>
      <p:ext uri="{BB962C8B-B14F-4D97-AF65-F5344CB8AC3E}">
        <p14:creationId xmlns:p14="http://schemas.microsoft.com/office/powerpoint/2010/main" val="147819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Code Details – FRBS()</a:t>
            </a:r>
          </a:p>
        </p:txBody>
      </p:sp>
      <p:pic>
        <p:nvPicPr>
          <p:cNvPr id="13" name="Picture 12">
            <a:extLst>
              <a:ext uri="{FF2B5EF4-FFF2-40B4-BE49-F238E27FC236}">
                <a16:creationId xmlns:a16="http://schemas.microsoft.com/office/drawing/2014/main" id="{3929B8E3-54E9-0C4A-A380-37E48450EF4D}"/>
              </a:ext>
            </a:extLst>
          </p:cNvPr>
          <p:cNvPicPr>
            <a:picLocks noChangeAspect="1"/>
          </p:cNvPicPr>
          <p:nvPr/>
        </p:nvPicPr>
        <p:blipFill>
          <a:blip r:embed="rId2"/>
          <a:stretch>
            <a:fillRect/>
          </a:stretch>
        </p:blipFill>
        <p:spPr>
          <a:xfrm>
            <a:off x="838200" y="881174"/>
            <a:ext cx="4556166" cy="2547826"/>
          </a:xfrm>
          <a:prstGeom prst="rect">
            <a:avLst/>
          </a:prstGeom>
        </p:spPr>
      </p:pic>
      <p:pic>
        <p:nvPicPr>
          <p:cNvPr id="14" name="Picture 13">
            <a:extLst>
              <a:ext uri="{FF2B5EF4-FFF2-40B4-BE49-F238E27FC236}">
                <a16:creationId xmlns:a16="http://schemas.microsoft.com/office/drawing/2014/main" id="{DA90C8C8-B764-BC4F-A6D1-A58F3B64E59A}"/>
              </a:ext>
            </a:extLst>
          </p:cNvPr>
          <p:cNvPicPr>
            <a:picLocks noChangeAspect="1"/>
          </p:cNvPicPr>
          <p:nvPr/>
        </p:nvPicPr>
        <p:blipFill>
          <a:blip r:embed="rId3"/>
          <a:stretch>
            <a:fillRect/>
          </a:stretch>
        </p:blipFill>
        <p:spPr>
          <a:xfrm>
            <a:off x="6096000" y="885778"/>
            <a:ext cx="5257800" cy="1278165"/>
          </a:xfrm>
          <a:prstGeom prst="rect">
            <a:avLst/>
          </a:prstGeom>
        </p:spPr>
      </p:pic>
      <p:pic>
        <p:nvPicPr>
          <p:cNvPr id="15" name="Picture 14">
            <a:extLst>
              <a:ext uri="{FF2B5EF4-FFF2-40B4-BE49-F238E27FC236}">
                <a16:creationId xmlns:a16="http://schemas.microsoft.com/office/drawing/2014/main" id="{E56F76F0-34CC-6D45-9C26-56E81CC04821}"/>
              </a:ext>
            </a:extLst>
          </p:cNvPr>
          <p:cNvPicPr>
            <a:picLocks noChangeAspect="1"/>
          </p:cNvPicPr>
          <p:nvPr/>
        </p:nvPicPr>
        <p:blipFill>
          <a:blip r:embed="rId4"/>
          <a:stretch>
            <a:fillRect/>
          </a:stretch>
        </p:blipFill>
        <p:spPr>
          <a:xfrm>
            <a:off x="6096000" y="3527489"/>
            <a:ext cx="5257800" cy="2547825"/>
          </a:xfrm>
          <a:prstGeom prst="rect">
            <a:avLst/>
          </a:prstGeom>
        </p:spPr>
      </p:pic>
      <p:pic>
        <p:nvPicPr>
          <p:cNvPr id="16" name="Picture 15">
            <a:extLst>
              <a:ext uri="{FF2B5EF4-FFF2-40B4-BE49-F238E27FC236}">
                <a16:creationId xmlns:a16="http://schemas.microsoft.com/office/drawing/2014/main" id="{01CD18DB-B347-534B-94F0-3B0BF765F63C}"/>
              </a:ext>
            </a:extLst>
          </p:cNvPr>
          <p:cNvPicPr>
            <a:picLocks noChangeAspect="1"/>
          </p:cNvPicPr>
          <p:nvPr/>
        </p:nvPicPr>
        <p:blipFill>
          <a:blip r:embed="rId5"/>
          <a:stretch>
            <a:fillRect/>
          </a:stretch>
        </p:blipFill>
        <p:spPr>
          <a:xfrm>
            <a:off x="838200" y="4127294"/>
            <a:ext cx="4556166" cy="1948020"/>
          </a:xfrm>
          <a:prstGeom prst="rect">
            <a:avLst/>
          </a:prstGeom>
        </p:spPr>
      </p:pic>
      <p:sp>
        <p:nvSpPr>
          <p:cNvPr id="21" name="Right Arrow 20">
            <a:extLst>
              <a:ext uri="{FF2B5EF4-FFF2-40B4-BE49-F238E27FC236}">
                <a16:creationId xmlns:a16="http://schemas.microsoft.com/office/drawing/2014/main" id="{A5C86E56-4F3A-0E40-AA81-ACFF8D303915}"/>
              </a:ext>
            </a:extLst>
          </p:cNvPr>
          <p:cNvSpPr/>
          <p:nvPr/>
        </p:nvSpPr>
        <p:spPr>
          <a:xfrm rot="5400000">
            <a:off x="2906076" y="3631738"/>
            <a:ext cx="420413" cy="2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3290ECBF-8C7F-2B45-A856-4A20D31E82C3}"/>
              </a:ext>
            </a:extLst>
          </p:cNvPr>
          <p:cNvSpPr/>
          <p:nvPr/>
        </p:nvSpPr>
        <p:spPr>
          <a:xfrm>
            <a:off x="5534976" y="1378451"/>
            <a:ext cx="420413" cy="2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6E61512B-9C7F-D74B-9D66-4AC7AC3F108A}"/>
              </a:ext>
            </a:extLst>
          </p:cNvPr>
          <p:cNvSpPr/>
          <p:nvPr/>
        </p:nvSpPr>
        <p:spPr>
          <a:xfrm rot="2019415">
            <a:off x="5428162" y="3518837"/>
            <a:ext cx="564899" cy="2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34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Code Details – FRBS()</a:t>
            </a:r>
          </a:p>
        </p:txBody>
      </p:sp>
      <p:pic>
        <p:nvPicPr>
          <p:cNvPr id="13" name="Picture 12">
            <a:extLst>
              <a:ext uri="{FF2B5EF4-FFF2-40B4-BE49-F238E27FC236}">
                <a16:creationId xmlns:a16="http://schemas.microsoft.com/office/drawing/2014/main" id="{3929B8E3-54E9-0C4A-A380-37E48450EF4D}"/>
              </a:ext>
            </a:extLst>
          </p:cNvPr>
          <p:cNvPicPr>
            <a:picLocks noChangeAspect="1"/>
          </p:cNvPicPr>
          <p:nvPr/>
        </p:nvPicPr>
        <p:blipFill>
          <a:blip r:embed="rId2"/>
          <a:stretch>
            <a:fillRect/>
          </a:stretch>
        </p:blipFill>
        <p:spPr>
          <a:xfrm>
            <a:off x="6797634" y="882870"/>
            <a:ext cx="4556166" cy="2547826"/>
          </a:xfrm>
          <a:prstGeom prst="rect">
            <a:avLst/>
          </a:prstGeom>
        </p:spPr>
      </p:pic>
      <p:pic>
        <p:nvPicPr>
          <p:cNvPr id="17" name="Picture 16">
            <a:extLst>
              <a:ext uri="{FF2B5EF4-FFF2-40B4-BE49-F238E27FC236}">
                <a16:creationId xmlns:a16="http://schemas.microsoft.com/office/drawing/2014/main" id="{511E3F7A-3AEB-8540-B75A-8D3E8A26DE3C}"/>
              </a:ext>
            </a:extLst>
          </p:cNvPr>
          <p:cNvPicPr>
            <a:picLocks noChangeAspect="1"/>
          </p:cNvPicPr>
          <p:nvPr/>
        </p:nvPicPr>
        <p:blipFill rotWithShape="1">
          <a:blip r:embed="rId3"/>
          <a:srcRect/>
          <a:stretch/>
        </p:blipFill>
        <p:spPr>
          <a:xfrm>
            <a:off x="838200" y="882870"/>
            <a:ext cx="5257800" cy="2424462"/>
          </a:xfrm>
          <a:prstGeom prst="rect">
            <a:avLst/>
          </a:prstGeom>
        </p:spPr>
      </p:pic>
      <p:pic>
        <p:nvPicPr>
          <p:cNvPr id="18" name="Picture 17">
            <a:extLst>
              <a:ext uri="{FF2B5EF4-FFF2-40B4-BE49-F238E27FC236}">
                <a16:creationId xmlns:a16="http://schemas.microsoft.com/office/drawing/2014/main" id="{5764FA36-E98D-BD4E-92A8-A366A6138637}"/>
              </a:ext>
            </a:extLst>
          </p:cNvPr>
          <p:cNvPicPr>
            <a:picLocks noChangeAspect="1"/>
          </p:cNvPicPr>
          <p:nvPr/>
        </p:nvPicPr>
        <p:blipFill>
          <a:blip r:embed="rId4"/>
          <a:stretch>
            <a:fillRect/>
          </a:stretch>
        </p:blipFill>
        <p:spPr>
          <a:xfrm>
            <a:off x="838200" y="3362250"/>
            <a:ext cx="4417620" cy="3066085"/>
          </a:xfrm>
          <a:prstGeom prst="rect">
            <a:avLst/>
          </a:prstGeom>
        </p:spPr>
      </p:pic>
      <p:pic>
        <p:nvPicPr>
          <p:cNvPr id="19" name="Picture 18">
            <a:extLst>
              <a:ext uri="{FF2B5EF4-FFF2-40B4-BE49-F238E27FC236}">
                <a16:creationId xmlns:a16="http://schemas.microsoft.com/office/drawing/2014/main" id="{30E2119C-836B-464B-AA7F-2CB02543BDEA}"/>
              </a:ext>
            </a:extLst>
          </p:cNvPr>
          <p:cNvPicPr>
            <a:picLocks noChangeAspect="1"/>
          </p:cNvPicPr>
          <p:nvPr/>
        </p:nvPicPr>
        <p:blipFill>
          <a:blip r:embed="rId5"/>
          <a:stretch>
            <a:fillRect/>
          </a:stretch>
        </p:blipFill>
        <p:spPr>
          <a:xfrm>
            <a:off x="5666831" y="4007322"/>
            <a:ext cx="5686969" cy="2387363"/>
          </a:xfrm>
          <a:prstGeom prst="rect">
            <a:avLst/>
          </a:prstGeom>
        </p:spPr>
      </p:pic>
      <p:sp>
        <p:nvSpPr>
          <p:cNvPr id="3" name="TextBox 2">
            <a:extLst>
              <a:ext uri="{FF2B5EF4-FFF2-40B4-BE49-F238E27FC236}">
                <a16:creationId xmlns:a16="http://schemas.microsoft.com/office/drawing/2014/main" id="{66F6E557-CAA8-A64E-B96B-332015327CBB}"/>
              </a:ext>
            </a:extLst>
          </p:cNvPr>
          <p:cNvSpPr txBox="1"/>
          <p:nvPr/>
        </p:nvSpPr>
        <p:spPr>
          <a:xfrm>
            <a:off x="5736079" y="2992918"/>
            <a:ext cx="442750" cy="369332"/>
          </a:xfrm>
          <a:prstGeom prst="rect">
            <a:avLst/>
          </a:prstGeom>
          <a:noFill/>
        </p:spPr>
        <p:txBody>
          <a:bodyPr wrap="none" rtlCol="0">
            <a:spAutoFit/>
          </a:bodyPr>
          <a:lstStyle/>
          <a:p>
            <a:r>
              <a:rPr lang="en-US" dirty="0">
                <a:solidFill>
                  <a:schemeClr val="bg1"/>
                </a:solidFill>
              </a:rPr>
              <a:t>(1)</a:t>
            </a:r>
          </a:p>
        </p:txBody>
      </p:sp>
      <p:sp>
        <p:nvSpPr>
          <p:cNvPr id="11" name="TextBox 10">
            <a:extLst>
              <a:ext uri="{FF2B5EF4-FFF2-40B4-BE49-F238E27FC236}">
                <a16:creationId xmlns:a16="http://schemas.microsoft.com/office/drawing/2014/main" id="{6B0501CD-62F9-2F42-BA25-193FED4ACCAC}"/>
              </a:ext>
            </a:extLst>
          </p:cNvPr>
          <p:cNvSpPr txBox="1"/>
          <p:nvPr/>
        </p:nvSpPr>
        <p:spPr>
          <a:xfrm>
            <a:off x="4831824" y="3379844"/>
            <a:ext cx="442750" cy="369332"/>
          </a:xfrm>
          <a:prstGeom prst="rect">
            <a:avLst/>
          </a:prstGeom>
          <a:noFill/>
        </p:spPr>
        <p:txBody>
          <a:bodyPr wrap="none" rtlCol="0">
            <a:spAutoFit/>
          </a:bodyPr>
          <a:lstStyle/>
          <a:p>
            <a:r>
              <a:rPr lang="en-US" dirty="0">
                <a:solidFill>
                  <a:schemeClr val="bg1"/>
                </a:solidFill>
              </a:rPr>
              <a:t>(2)</a:t>
            </a:r>
          </a:p>
        </p:txBody>
      </p:sp>
      <p:sp>
        <p:nvSpPr>
          <p:cNvPr id="20" name="TextBox 19">
            <a:extLst>
              <a:ext uri="{FF2B5EF4-FFF2-40B4-BE49-F238E27FC236}">
                <a16:creationId xmlns:a16="http://schemas.microsoft.com/office/drawing/2014/main" id="{C8D81BB4-4DDD-934C-938D-49F52C117D2E}"/>
              </a:ext>
            </a:extLst>
          </p:cNvPr>
          <p:cNvSpPr txBox="1"/>
          <p:nvPr/>
        </p:nvSpPr>
        <p:spPr>
          <a:xfrm>
            <a:off x="5666831" y="4007322"/>
            <a:ext cx="442750" cy="369332"/>
          </a:xfrm>
          <a:prstGeom prst="rect">
            <a:avLst/>
          </a:prstGeom>
          <a:noFill/>
        </p:spPr>
        <p:txBody>
          <a:bodyPr wrap="none" rtlCol="0">
            <a:spAutoFit/>
          </a:bodyPr>
          <a:lstStyle/>
          <a:p>
            <a:r>
              <a:rPr lang="en-US" dirty="0">
                <a:solidFill>
                  <a:schemeClr val="bg1"/>
                </a:solidFill>
              </a:rPr>
              <a:t>(3)</a:t>
            </a:r>
          </a:p>
        </p:txBody>
      </p:sp>
      <p:sp>
        <p:nvSpPr>
          <p:cNvPr id="4" name="TextBox 3">
            <a:extLst>
              <a:ext uri="{FF2B5EF4-FFF2-40B4-BE49-F238E27FC236}">
                <a16:creationId xmlns:a16="http://schemas.microsoft.com/office/drawing/2014/main" id="{D99524FD-C5D2-CC4D-9B44-9FDB91B3F068}"/>
              </a:ext>
            </a:extLst>
          </p:cNvPr>
          <p:cNvSpPr txBox="1"/>
          <p:nvPr/>
        </p:nvSpPr>
        <p:spPr>
          <a:xfrm>
            <a:off x="5463249" y="3472661"/>
            <a:ext cx="849913" cy="369332"/>
          </a:xfrm>
          <a:prstGeom prst="rect">
            <a:avLst/>
          </a:prstGeom>
          <a:noFill/>
        </p:spPr>
        <p:txBody>
          <a:bodyPr wrap="none" rtlCol="0">
            <a:spAutoFit/>
          </a:bodyPr>
          <a:lstStyle/>
          <a:p>
            <a:r>
              <a:rPr lang="en-US" dirty="0"/>
              <a:t>1&amp;2&amp;3</a:t>
            </a:r>
          </a:p>
        </p:txBody>
      </p:sp>
      <p:sp>
        <p:nvSpPr>
          <p:cNvPr id="21" name="Right Arrow 20">
            <a:extLst>
              <a:ext uri="{FF2B5EF4-FFF2-40B4-BE49-F238E27FC236}">
                <a16:creationId xmlns:a16="http://schemas.microsoft.com/office/drawing/2014/main" id="{42FC4779-D78E-1C49-9F05-2640254F1836}"/>
              </a:ext>
            </a:extLst>
          </p:cNvPr>
          <p:cNvSpPr/>
          <p:nvPr/>
        </p:nvSpPr>
        <p:spPr>
          <a:xfrm rot="9649937">
            <a:off x="6270540" y="3409594"/>
            <a:ext cx="420413" cy="2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45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Code Details – FRBS()</a:t>
            </a:r>
          </a:p>
        </p:txBody>
      </p:sp>
      <p:pic>
        <p:nvPicPr>
          <p:cNvPr id="13" name="Picture 12">
            <a:extLst>
              <a:ext uri="{FF2B5EF4-FFF2-40B4-BE49-F238E27FC236}">
                <a16:creationId xmlns:a16="http://schemas.microsoft.com/office/drawing/2014/main" id="{3929B8E3-54E9-0C4A-A380-37E48450EF4D}"/>
              </a:ext>
            </a:extLst>
          </p:cNvPr>
          <p:cNvPicPr>
            <a:picLocks noChangeAspect="1"/>
          </p:cNvPicPr>
          <p:nvPr/>
        </p:nvPicPr>
        <p:blipFill>
          <a:blip r:embed="rId2"/>
          <a:stretch>
            <a:fillRect/>
          </a:stretch>
        </p:blipFill>
        <p:spPr>
          <a:xfrm>
            <a:off x="838200" y="882870"/>
            <a:ext cx="4556166" cy="2547826"/>
          </a:xfrm>
          <a:prstGeom prst="rect">
            <a:avLst/>
          </a:prstGeom>
        </p:spPr>
      </p:pic>
      <p:pic>
        <p:nvPicPr>
          <p:cNvPr id="4" name="Picture 3">
            <a:extLst>
              <a:ext uri="{FF2B5EF4-FFF2-40B4-BE49-F238E27FC236}">
                <a16:creationId xmlns:a16="http://schemas.microsoft.com/office/drawing/2014/main" id="{BF8069B6-43CC-D249-B58F-F0DB6FD03FD4}"/>
              </a:ext>
            </a:extLst>
          </p:cNvPr>
          <p:cNvPicPr>
            <a:picLocks noChangeAspect="1"/>
          </p:cNvPicPr>
          <p:nvPr/>
        </p:nvPicPr>
        <p:blipFill>
          <a:blip r:embed="rId3"/>
          <a:stretch>
            <a:fillRect/>
          </a:stretch>
        </p:blipFill>
        <p:spPr>
          <a:xfrm>
            <a:off x="6261540" y="882870"/>
            <a:ext cx="5092260" cy="2546130"/>
          </a:xfrm>
          <a:prstGeom prst="rect">
            <a:avLst/>
          </a:prstGeom>
        </p:spPr>
      </p:pic>
      <p:pic>
        <p:nvPicPr>
          <p:cNvPr id="7" name="Picture 6">
            <a:extLst>
              <a:ext uri="{FF2B5EF4-FFF2-40B4-BE49-F238E27FC236}">
                <a16:creationId xmlns:a16="http://schemas.microsoft.com/office/drawing/2014/main" id="{57154CC3-8990-9C48-A455-F03F79B415F3}"/>
              </a:ext>
            </a:extLst>
          </p:cNvPr>
          <p:cNvPicPr>
            <a:picLocks noChangeAspect="1"/>
          </p:cNvPicPr>
          <p:nvPr/>
        </p:nvPicPr>
        <p:blipFill>
          <a:blip r:embed="rId4"/>
          <a:stretch>
            <a:fillRect/>
          </a:stretch>
        </p:blipFill>
        <p:spPr>
          <a:xfrm>
            <a:off x="6261540" y="3670272"/>
            <a:ext cx="5092260" cy="3129828"/>
          </a:xfrm>
          <a:prstGeom prst="rect">
            <a:avLst/>
          </a:prstGeom>
        </p:spPr>
      </p:pic>
      <p:pic>
        <p:nvPicPr>
          <p:cNvPr id="8" name="Picture 7">
            <a:extLst>
              <a:ext uri="{FF2B5EF4-FFF2-40B4-BE49-F238E27FC236}">
                <a16:creationId xmlns:a16="http://schemas.microsoft.com/office/drawing/2014/main" id="{86F2273A-8929-5C44-B65E-75356218EC71}"/>
              </a:ext>
            </a:extLst>
          </p:cNvPr>
          <p:cNvPicPr>
            <a:picLocks noChangeAspect="1"/>
          </p:cNvPicPr>
          <p:nvPr/>
        </p:nvPicPr>
        <p:blipFill>
          <a:blip r:embed="rId5"/>
          <a:stretch>
            <a:fillRect/>
          </a:stretch>
        </p:blipFill>
        <p:spPr>
          <a:xfrm>
            <a:off x="789814" y="4413999"/>
            <a:ext cx="4604552" cy="1749296"/>
          </a:xfrm>
          <a:prstGeom prst="rect">
            <a:avLst/>
          </a:prstGeom>
        </p:spPr>
      </p:pic>
      <p:sp>
        <p:nvSpPr>
          <p:cNvPr id="15" name="Right Arrow 14">
            <a:extLst>
              <a:ext uri="{FF2B5EF4-FFF2-40B4-BE49-F238E27FC236}">
                <a16:creationId xmlns:a16="http://schemas.microsoft.com/office/drawing/2014/main" id="{AA1963C8-1683-A940-B99A-12A9E2B7CBE5}"/>
              </a:ext>
            </a:extLst>
          </p:cNvPr>
          <p:cNvSpPr/>
          <p:nvPr/>
        </p:nvSpPr>
        <p:spPr>
          <a:xfrm rot="5400000">
            <a:off x="2906076" y="3775939"/>
            <a:ext cx="420413" cy="2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CEC3EF76-3DB2-D842-B14B-16320C4B37E6}"/>
              </a:ext>
            </a:extLst>
          </p:cNvPr>
          <p:cNvSpPr/>
          <p:nvPr/>
        </p:nvSpPr>
        <p:spPr>
          <a:xfrm>
            <a:off x="5614723" y="2009526"/>
            <a:ext cx="420413" cy="2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5BDCD4B4-7C49-4E4A-B704-6BF6BDEACF5D}"/>
              </a:ext>
            </a:extLst>
          </p:cNvPr>
          <p:cNvSpPr/>
          <p:nvPr/>
        </p:nvSpPr>
        <p:spPr>
          <a:xfrm rot="2213422">
            <a:off x="5389525" y="3583017"/>
            <a:ext cx="785933" cy="2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82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Code Details – Data Structure</a:t>
            </a:r>
          </a:p>
        </p:txBody>
      </p:sp>
      <p:pic>
        <p:nvPicPr>
          <p:cNvPr id="3" name="Picture 2">
            <a:extLst>
              <a:ext uri="{FF2B5EF4-FFF2-40B4-BE49-F238E27FC236}">
                <a16:creationId xmlns:a16="http://schemas.microsoft.com/office/drawing/2014/main" id="{D2F747E9-0DCA-3446-B1FD-6A107F925EB0}"/>
              </a:ext>
            </a:extLst>
          </p:cNvPr>
          <p:cNvPicPr>
            <a:picLocks noChangeAspect="1"/>
          </p:cNvPicPr>
          <p:nvPr/>
        </p:nvPicPr>
        <p:blipFill>
          <a:blip r:embed="rId2"/>
          <a:stretch>
            <a:fillRect/>
          </a:stretch>
        </p:blipFill>
        <p:spPr>
          <a:xfrm>
            <a:off x="2946565" y="1244281"/>
            <a:ext cx="6298870" cy="5270484"/>
          </a:xfrm>
          <a:prstGeom prst="rect">
            <a:avLst/>
          </a:prstGeom>
        </p:spPr>
      </p:pic>
    </p:spTree>
    <p:extLst>
      <p:ext uri="{BB962C8B-B14F-4D97-AF65-F5344CB8AC3E}">
        <p14:creationId xmlns:p14="http://schemas.microsoft.com/office/powerpoint/2010/main" val="243137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Code Explain</a:t>
            </a:r>
          </a:p>
        </p:txBody>
      </p:sp>
      <p:sp>
        <p:nvSpPr>
          <p:cNvPr id="4" name="TextBox 3">
            <a:extLst>
              <a:ext uri="{FF2B5EF4-FFF2-40B4-BE49-F238E27FC236}">
                <a16:creationId xmlns:a16="http://schemas.microsoft.com/office/drawing/2014/main" id="{60F53F7B-703D-D04E-8175-15E44EA3A28D}"/>
              </a:ext>
            </a:extLst>
          </p:cNvPr>
          <p:cNvSpPr txBox="1"/>
          <p:nvPr/>
        </p:nvSpPr>
        <p:spPr>
          <a:xfrm>
            <a:off x="838197" y="1067535"/>
            <a:ext cx="10515600" cy="4154984"/>
          </a:xfrm>
          <a:prstGeom prst="rect">
            <a:avLst/>
          </a:prstGeom>
          <a:noFill/>
        </p:spPr>
        <p:txBody>
          <a:bodyPr wrap="square" rtlCol="0">
            <a:spAutoFit/>
          </a:bodyPr>
          <a:lstStyle/>
          <a:p>
            <a:pPr marL="285750" indent="-285750">
              <a:buFont typeface="Arial" panose="020B0604020202020204" pitchFamily="34" charset="0"/>
              <a:buChar char="•"/>
            </a:pPr>
            <a:r>
              <a:rPr lang="en-US" sz="2400" b="1" dirty="0" err="1"/>
              <a:t>Linear_Func</a:t>
            </a:r>
            <a:r>
              <a:rPr lang="en-US" sz="2400" b="1" dirty="0"/>
              <a:t>()</a:t>
            </a:r>
            <a:r>
              <a:rPr lang="en-US" sz="2400" dirty="0"/>
              <a:t>: used for constructing membership functions and related calculations.</a:t>
            </a:r>
          </a:p>
          <a:p>
            <a:pPr marL="285750" indent="-285750">
              <a:buFont typeface="Arial" panose="020B0604020202020204" pitchFamily="34" charset="0"/>
              <a:buChar char="•"/>
            </a:pPr>
            <a:r>
              <a:rPr lang="en-US" sz="2400" b="1" dirty="0"/>
              <a:t>FRBS()</a:t>
            </a:r>
            <a:r>
              <a:rPr lang="en-US" sz="2400" dirty="0"/>
              <a:t>: the main program for handling fuzzification, rule operations, and defuzzification.</a:t>
            </a:r>
          </a:p>
          <a:p>
            <a:endParaRPr lang="en-US" sz="2400" dirty="0"/>
          </a:p>
          <a:p>
            <a:pPr marL="285750" indent="-285750">
              <a:buFont typeface="Arial" panose="020B0604020202020204" pitchFamily="34" charset="0"/>
              <a:buChar char="•"/>
            </a:pPr>
            <a:r>
              <a:rPr lang="en-US" sz="2400" dirty="0"/>
              <a:t>Membership function is constructed in a similar way compare to </a:t>
            </a:r>
            <a:r>
              <a:rPr lang="en-US" sz="2400" dirty="0" err="1"/>
              <a:t>matlab</a:t>
            </a:r>
            <a:r>
              <a:rPr lang="en-US" sz="2400" dirty="0"/>
              <a:t> toolbox, by providing each node coordinates.</a:t>
            </a:r>
          </a:p>
          <a:p>
            <a:pPr marL="285750" indent="-285750">
              <a:buFont typeface="Arial" panose="020B0604020202020204" pitchFamily="34" charset="0"/>
              <a:buChar char="•"/>
            </a:pPr>
            <a:r>
              <a:rPr lang="en-US" sz="2400" dirty="0"/>
              <a:t>Rule is constructed in a readable way, such “AND” is represented as “+”.</a:t>
            </a:r>
          </a:p>
          <a:p>
            <a:endParaRPr lang="en-US" sz="2400" dirty="0"/>
          </a:p>
          <a:p>
            <a:pPr marL="285750" indent="-285750">
              <a:buFont typeface="Arial" panose="020B0604020202020204" pitchFamily="34" charset="0"/>
              <a:buChar char="•"/>
            </a:pPr>
            <a:r>
              <a:rPr lang="en-US" sz="2400" dirty="0"/>
              <a:t>For each problem, simply enter “python3 q[number].</a:t>
            </a:r>
            <a:r>
              <a:rPr lang="en-US" sz="2400" dirty="0" err="1"/>
              <a:t>py</a:t>
            </a:r>
            <a:r>
              <a:rPr lang="en-US" sz="2400" dirty="0"/>
              <a:t>” in terminal.</a:t>
            </a:r>
          </a:p>
          <a:p>
            <a:r>
              <a:rPr lang="en-US" sz="2400" dirty="0"/>
              <a:t>	ex: $ </a:t>
            </a:r>
            <a:r>
              <a:rPr lang="en-US" sz="2400" b="1" dirty="0">
                <a:solidFill>
                  <a:srgbClr val="FF0000"/>
                </a:solidFill>
              </a:rPr>
              <a:t>python3 q1.py</a:t>
            </a:r>
            <a:r>
              <a:rPr lang="en-US" sz="2400" dirty="0"/>
              <a:t>              for problem 1</a:t>
            </a:r>
          </a:p>
        </p:txBody>
      </p:sp>
    </p:spTree>
    <p:extLst>
      <p:ext uri="{BB962C8B-B14F-4D97-AF65-F5344CB8AC3E}">
        <p14:creationId xmlns:p14="http://schemas.microsoft.com/office/powerpoint/2010/main" val="2014128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1 - </a:t>
            </a:r>
            <a:r>
              <a:rPr lang="en-US" dirty="0"/>
              <a:t>Toolbox Test A: Hint Setup</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197" y="1067536"/>
            <a:ext cx="2748381" cy="369332"/>
          </a:xfrm>
          <a:prstGeom prst="rect">
            <a:avLst/>
          </a:prstGeom>
          <a:noFill/>
        </p:spPr>
        <p:txBody>
          <a:bodyPr wrap="none" rtlCol="0">
            <a:spAutoFit/>
          </a:bodyPr>
          <a:lstStyle/>
          <a:p>
            <a:r>
              <a:rPr lang="en-US" b="1" dirty="0"/>
              <a:t>MEMBERSHIP FUNCTIONS</a:t>
            </a:r>
            <a:r>
              <a:rPr lang="en-US" dirty="0"/>
              <a:t>:</a:t>
            </a:r>
          </a:p>
        </p:txBody>
      </p:sp>
      <p:sp>
        <p:nvSpPr>
          <p:cNvPr id="10" name="TextBox 9">
            <a:extLst>
              <a:ext uri="{FF2B5EF4-FFF2-40B4-BE49-F238E27FC236}">
                <a16:creationId xmlns:a16="http://schemas.microsoft.com/office/drawing/2014/main" id="{CA2B8917-F8BF-1E46-B142-86F64A9E3CD5}"/>
              </a:ext>
            </a:extLst>
          </p:cNvPr>
          <p:cNvSpPr txBox="1"/>
          <p:nvPr/>
        </p:nvSpPr>
        <p:spPr>
          <a:xfrm>
            <a:off x="8118456" y="1067536"/>
            <a:ext cx="3788217" cy="1200329"/>
          </a:xfrm>
          <a:prstGeom prst="rect">
            <a:avLst/>
          </a:prstGeom>
          <a:noFill/>
        </p:spPr>
        <p:txBody>
          <a:bodyPr wrap="none" rtlCol="0">
            <a:spAutoFit/>
          </a:bodyPr>
          <a:lstStyle/>
          <a:p>
            <a:r>
              <a:rPr lang="en-US" b="1" dirty="0"/>
              <a:t>RULES</a:t>
            </a:r>
            <a:r>
              <a:rPr lang="en-US" dirty="0"/>
              <a:t>:</a:t>
            </a:r>
          </a:p>
          <a:p>
            <a:pPr marL="285750" indent="-285750">
              <a:buFont typeface="Arial" panose="020B0604020202020204" pitchFamily="34" charset="0"/>
              <a:buChar char="•"/>
            </a:pPr>
            <a:r>
              <a:rPr lang="en-US" dirty="0"/>
              <a:t>If input = x1_1, then output = y1_1</a:t>
            </a:r>
          </a:p>
          <a:p>
            <a:pPr marL="285750" indent="-285750">
              <a:buFont typeface="Arial" panose="020B0604020202020204" pitchFamily="34" charset="0"/>
              <a:buChar char="•"/>
            </a:pPr>
            <a:r>
              <a:rPr lang="en-US" dirty="0"/>
              <a:t>If input = x1_2, then output = y1_2</a:t>
            </a:r>
          </a:p>
          <a:p>
            <a:pPr marL="285750" indent="-285750">
              <a:buFont typeface="Arial" panose="020B0604020202020204" pitchFamily="34" charset="0"/>
              <a:buChar char="•"/>
            </a:pPr>
            <a:r>
              <a:rPr lang="en-US" dirty="0"/>
              <a:t>If input = x1_3, then output = y1_2</a:t>
            </a:r>
          </a:p>
        </p:txBody>
      </p:sp>
      <p:pic>
        <p:nvPicPr>
          <p:cNvPr id="5" name="Picture 4">
            <a:extLst>
              <a:ext uri="{FF2B5EF4-FFF2-40B4-BE49-F238E27FC236}">
                <a16:creationId xmlns:a16="http://schemas.microsoft.com/office/drawing/2014/main" id="{731A323A-2DE5-2B4B-81DB-3A82DFAF221C}"/>
              </a:ext>
            </a:extLst>
          </p:cNvPr>
          <p:cNvPicPr>
            <a:picLocks noChangeAspect="1"/>
          </p:cNvPicPr>
          <p:nvPr/>
        </p:nvPicPr>
        <p:blipFill rotWithShape="1">
          <a:blip r:embed="rId2"/>
          <a:srcRect l="25272" t="11784" r="3631" b="8184"/>
          <a:stretch/>
        </p:blipFill>
        <p:spPr>
          <a:xfrm>
            <a:off x="838196" y="1436868"/>
            <a:ext cx="7280259" cy="2245766"/>
          </a:xfrm>
          <a:prstGeom prst="rect">
            <a:avLst/>
          </a:prstGeom>
        </p:spPr>
      </p:pic>
      <p:pic>
        <p:nvPicPr>
          <p:cNvPr id="7" name="Picture 6">
            <a:extLst>
              <a:ext uri="{FF2B5EF4-FFF2-40B4-BE49-F238E27FC236}">
                <a16:creationId xmlns:a16="http://schemas.microsoft.com/office/drawing/2014/main" id="{9E70E0E3-4A59-9748-832B-261C37AFE3C5}"/>
              </a:ext>
            </a:extLst>
          </p:cNvPr>
          <p:cNvPicPr>
            <a:picLocks noChangeAspect="1"/>
          </p:cNvPicPr>
          <p:nvPr/>
        </p:nvPicPr>
        <p:blipFill rotWithShape="1">
          <a:blip r:embed="rId3"/>
          <a:srcRect l="24795" t="11766" r="3356" b="8419"/>
          <a:stretch/>
        </p:blipFill>
        <p:spPr>
          <a:xfrm>
            <a:off x="838196" y="3867912"/>
            <a:ext cx="7280259" cy="2182551"/>
          </a:xfrm>
          <a:prstGeom prst="rect">
            <a:avLst/>
          </a:prstGeom>
        </p:spPr>
      </p:pic>
    </p:spTree>
    <p:extLst>
      <p:ext uri="{BB962C8B-B14F-4D97-AF65-F5344CB8AC3E}">
        <p14:creationId xmlns:p14="http://schemas.microsoft.com/office/powerpoint/2010/main" val="57430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5D7-E281-9140-96E4-0231BA4F109C}"/>
              </a:ext>
            </a:extLst>
          </p:cNvPr>
          <p:cNvSpPr>
            <a:spLocks noGrp="1"/>
          </p:cNvSpPr>
          <p:nvPr>
            <p:ph type="title"/>
          </p:nvPr>
        </p:nvSpPr>
        <p:spPr>
          <a:xfrm>
            <a:off x="838200" y="182880"/>
            <a:ext cx="10515600" cy="699990"/>
          </a:xfrm>
        </p:spPr>
        <p:txBody>
          <a:bodyPr>
            <a:normAutofit/>
          </a:bodyPr>
          <a:lstStyle/>
          <a:p>
            <a:r>
              <a:rPr lang="en-US" b="1" dirty="0"/>
              <a:t>Problem 1 - </a:t>
            </a:r>
            <a:r>
              <a:rPr lang="en-US" dirty="0"/>
              <a:t>Toolbox Test A: Hint Result</a:t>
            </a:r>
            <a:endParaRPr lang="en-US" b="1" dirty="0"/>
          </a:p>
        </p:txBody>
      </p:sp>
      <p:sp>
        <p:nvSpPr>
          <p:cNvPr id="4" name="TextBox 3">
            <a:extLst>
              <a:ext uri="{FF2B5EF4-FFF2-40B4-BE49-F238E27FC236}">
                <a16:creationId xmlns:a16="http://schemas.microsoft.com/office/drawing/2014/main" id="{60F53F7B-703D-D04E-8175-15E44EA3A28D}"/>
              </a:ext>
            </a:extLst>
          </p:cNvPr>
          <p:cNvSpPr txBox="1"/>
          <p:nvPr/>
        </p:nvSpPr>
        <p:spPr>
          <a:xfrm>
            <a:off x="838200" y="882870"/>
            <a:ext cx="2325573" cy="369332"/>
          </a:xfrm>
          <a:prstGeom prst="rect">
            <a:avLst/>
          </a:prstGeom>
          <a:noFill/>
        </p:spPr>
        <p:txBody>
          <a:bodyPr wrap="none" rtlCol="0">
            <a:spAutoFit/>
          </a:bodyPr>
          <a:lstStyle/>
          <a:p>
            <a:r>
              <a:rPr lang="en-US" dirty="0" err="1"/>
              <a:t>Matlab</a:t>
            </a:r>
            <a:r>
              <a:rPr lang="en-US" dirty="0"/>
              <a:t> Toolbox Result:</a:t>
            </a:r>
          </a:p>
        </p:txBody>
      </p:sp>
      <p:sp>
        <p:nvSpPr>
          <p:cNvPr id="15" name="TextBox 14">
            <a:extLst>
              <a:ext uri="{FF2B5EF4-FFF2-40B4-BE49-F238E27FC236}">
                <a16:creationId xmlns:a16="http://schemas.microsoft.com/office/drawing/2014/main" id="{4003BD34-BB5B-FF48-98C0-307D2C9BBBA7}"/>
              </a:ext>
            </a:extLst>
          </p:cNvPr>
          <p:cNvSpPr txBox="1"/>
          <p:nvPr/>
        </p:nvSpPr>
        <p:spPr>
          <a:xfrm>
            <a:off x="6925056" y="884868"/>
            <a:ext cx="1306255" cy="369332"/>
          </a:xfrm>
          <a:prstGeom prst="rect">
            <a:avLst/>
          </a:prstGeom>
          <a:noFill/>
        </p:spPr>
        <p:txBody>
          <a:bodyPr wrap="none" rtlCol="0">
            <a:spAutoFit/>
          </a:bodyPr>
          <a:lstStyle/>
          <a:p>
            <a:r>
              <a:rPr lang="en-US" dirty="0"/>
              <a:t>Xin’s Result:</a:t>
            </a:r>
          </a:p>
        </p:txBody>
      </p:sp>
      <p:pic>
        <p:nvPicPr>
          <p:cNvPr id="5" name="Picture 4">
            <a:extLst>
              <a:ext uri="{FF2B5EF4-FFF2-40B4-BE49-F238E27FC236}">
                <a16:creationId xmlns:a16="http://schemas.microsoft.com/office/drawing/2014/main" id="{39D5734E-B09C-204C-A130-48534762418D}"/>
              </a:ext>
            </a:extLst>
          </p:cNvPr>
          <p:cNvPicPr>
            <a:picLocks noChangeAspect="1"/>
          </p:cNvPicPr>
          <p:nvPr/>
        </p:nvPicPr>
        <p:blipFill>
          <a:blip r:embed="rId2"/>
          <a:stretch>
            <a:fillRect/>
          </a:stretch>
        </p:blipFill>
        <p:spPr>
          <a:xfrm>
            <a:off x="838200" y="1952192"/>
            <a:ext cx="4428744" cy="2931667"/>
          </a:xfrm>
          <a:prstGeom prst="rect">
            <a:avLst/>
          </a:prstGeom>
        </p:spPr>
      </p:pic>
      <p:pic>
        <p:nvPicPr>
          <p:cNvPr id="8" name="Picture 7">
            <a:extLst>
              <a:ext uri="{FF2B5EF4-FFF2-40B4-BE49-F238E27FC236}">
                <a16:creationId xmlns:a16="http://schemas.microsoft.com/office/drawing/2014/main" id="{E4FB689A-4C28-E94A-931D-8A16ECB501DF}"/>
              </a:ext>
            </a:extLst>
          </p:cNvPr>
          <p:cNvPicPr>
            <a:picLocks noChangeAspect="1"/>
          </p:cNvPicPr>
          <p:nvPr/>
        </p:nvPicPr>
        <p:blipFill rotWithShape="1">
          <a:blip r:embed="rId3"/>
          <a:srcRect l="7009" t="10974" r="9096" b="5965"/>
          <a:stretch/>
        </p:blipFill>
        <p:spPr>
          <a:xfrm>
            <a:off x="6925056" y="1952192"/>
            <a:ext cx="4428744" cy="2931666"/>
          </a:xfrm>
          <a:prstGeom prst="rect">
            <a:avLst/>
          </a:prstGeom>
        </p:spPr>
      </p:pic>
    </p:spTree>
    <p:extLst>
      <p:ext uri="{BB962C8B-B14F-4D97-AF65-F5344CB8AC3E}">
        <p14:creationId xmlns:p14="http://schemas.microsoft.com/office/powerpoint/2010/main" val="3584524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761</Words>
  <Application>Microsoft Macintosh PowerPoint</Application>
  <PresentationFormat>Widescreen</PresentationFormat>
  <Paragraphs>106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  HW3&amp;4</vt:lpstr>
      <vt:lpstr>Code Details – Linear Func()</vt:lpstr>
      <vt:lpstr>Code Details – FRBS()</vt:lpstr>
      <vt:lpstr>Code Details – FRBS()</vt:lpstr>
      <vt:lpstr>Code Details – FRBS()</vt:lpstr>
      <vt:lpstr>Code Details – Data Structure</vt:lpstr>
      <vt:lpstr>Code Explain</vt:lpstr>
      <vt:lpstr>Problem 1 - Toolbox Test A: Hint Setup</vt:lpstr>
      <vt:lpstr>Problem 1 - Toolbox Test A: Hint Result</vt:lpstr>
      <vt:lpstr>Problem 1 - Toolbox Test B: Updated Setup</vt:lpstr>
      <vt:lpstr>Problem 1 - Toolbox Test B: Updated Result</vt:lpstr>
      <vt:lpstr>Problem 2 - Toolbox Test A: Hint Setup</vt:lpstr>
      <vt:lpstr>Problem 2 - Toolbox Test A: Hint Result</vt:lpstr>
      <vt:lpstr>Problem 3 - Toolbox Test A: Hint Setup</vt:lpstr>
      <vt:lpstr>Problem 3 - Toolbox Test A: Hint Result</vt:lpstr>
      <vt:lpstr>Problem 4 - Toolbox Test A: Hint Setup</vt:lpstr>
      <vt:lpstr>Problem 4 - Toolbox Test A: Hint Result</vt:lpstr>
      <vt:lpstr>Problem 4 - Toolbox Test A: Hint Result</vt:lpstr>
      <vt:lpstr>Problem 5 - Toolbox Test A: Hint Setup</vt:lpstr>
      <vt:lpstr>Problem 5 - Toolbox Test A: Hint Result</vt:lpstr>
      <vt:lpstr>Problem 5 - Toolbox Test B: Updated Setup</vt:lpstr>
      <vt:lpstr>Problem 5 - Toolbox Test B: Updated Result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HW3&amp;4</dc:title>
  <dc:creator>Li, Xin (li4x7)</dc:creator>
  <cp:lastModifiedBy>Li, Xin (li4x7)</cp:lastModifiedBy>
  <cp:revision>44</cp:revision>
  <dcterms:created xsi:type="dcterms:W3CDTF">2019-09-22T19:13:36Z</dcterms:created>
  <dcterms:modified xsi:type="dcterms:W3CDTF">2019-09-23T19:43:55Z</dcterms:modified>
</cp:coreProperties>
</file>