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Lazydog" charset="1" panose="00000000000000000000"/>
      <p:regular r:id="rId16"/>
    </p:embeddedFont>
    <p:embeddedFont>
      <p:font typeface="Glacial Indifference" charset="1" panose="00000000000000000000"/>
      <p:regular r:id="rId17"/>
    </p:embeddedFont>
    <p:embeddedFont>
      <p:font typeface="Glacial Indifference Bold"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35.png" Type="http://schemas.openxmlformats.org/officeDocument/2006/relationships/image"/><Relationship Id="rId15" Target="../media/image36.svg" Type="http://schemas.openxmlformats.org/officeDocument/2006/relationships/image"/><Relationship Id="rId16" Target="../media/image37.gif"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8.png" Type="http://schemas.openxmlformats.org/officeDocument/2006/relationships/image"/><Relationship Id="rId15" Target="../media/image19.svg" Type="http://schemas.openxmlformats.org/officeDocument/2006/relationships/image"/><Relationship Id="rId16" Target="../media/image2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2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22.png" Type="http://schemas.openxmlformats.org/officeDocument/2006/relationships/image"/><Relationship Id="rId15" Target="../media/image23.svg" Type="http://schemas.openxmlformats.org/officeDocument/2006/relationships/image"/><Relationship Id="rId16" Target="../media/image24.png" Type="http://schemas.openxmlformats.org/officeDocument/2006/relationships/image"/><Relationship Id="rId17" Target="../media/image25.svg" Type="http://schemas.openxmlformats.org/officeDocument/2006/relationships/image"/><Relationship Id="rId18" Target="../media/image26.png" Type="http://schemas.openxmlformats.org/officeDocument/2006/relationships/image"/><Relationship Id="rId19" Target="../media/image27.svg" Type="http://schemas.openxmlformats.org/officeDocument/2006/relationships/image"/><Relationship Id="rId2" Target="../media/image1.png" Type="http://schemas.openxmlformats.org/officeDocument/2006/relationships/image"/><Relationship Id="rId20" Target="../media/image28.png" Type="http://schemas.openxmlformats.org/officeDocument/2006/relationships/image"/><Relationship Id="rId21" Target="../media/image29.png" Type="http://schemas.openxmlformats.org/officeDocument/2006/relationships/image"/><Relationship Id="rId22" Target="../media/image30.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31.png" Type="http://schemas.openxmlformats.org/officeDocument/2006/relationships/image"/><Relationship Id="rId15" Target="../media/image3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A1B15"/>
        </a:solidFill>
      </p:bgPr>
    </p:bg>
    <p:spTree>
      <p:nvGrpSpPr>
        <p:cNvPr id="1" name=""/>
        <p:cNvGrpSpPr/>
        <p:nvPr/>
      </p:nvGrpSpPr>
      <p:grpSpPr>
        <a:xfrm>
          <a:off x="0" y="0"/>
          <a:ext cx="0" cy="0"/>
          <a:chOff x="0" y="0"/>
          <a:chExt cx="0" cy="0"/>
        </a:xfrm>
      </p:grpSpPr>
      <p:sp>
        <p:nvSpPr>
          <p:cNvPr name="Freeform 2" id="2"/>
          <p:cNvSpPr/>
          <p:nvPr/>
        </p:nvSpPr>
        <p:spPr>
          <a:xfrm flipH="false" flipV="false" rot="0">
            <a:off x="-1606543" y="-397854"/>
            <a:ext cx="4360578" cy="4114800"/>
          </a:xfrm>
          <a:custGeom>
            <a:avLst/>
            <a:gdLst/>
            <a:ahLst/>
            <a:cxnLst/>
            <a:rect r="r" b="b" t="t" l="l"/>
            <a:pathLst>
              <a:path h="4114800" w="4360578">
                <a:moveTo>
                  <a:pt x="0" y="0"/>
                </a:moveTo>
                <a:lnTo>
                  <a:pt x="4360578" y="0"/>
                </a:lnTo>
                <a:lnTo>
                  <a:pt x="43605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659925">
            <a:off x="14627618" y="-1060017"/>
            <a:ext cx="4745480" cy="4114800"/>
          </a:xfrm>
          <a:custGeom>
            <a:avLst/>
            <a:gdLst/>
            <a:ahLst/>
            <a:cxnLst/>
            <a:rect r="r" b="b" t="t" l="l"/>
            <a:pathLst>
              <a:path h="4114800" w="4745480">
                <a:moveTo>
                  <a:pt x="0" y="0"/>
                </a:moveTo>
                <a:lnTo>
                  <a:pt x="4745479" y="0"/>
                </a:lnTo>
                <a:lnTo>
                  <a:pt x="474547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5400000">
            <a:off x="4563539" y="-2252421"/>
            <a:ext cx="9708827" cy="14791842"/>
          </a:xfrm>
          <a:custGeom>
            <a:avLst/>
            <a:gdLst/>
            <a:ahLst/>
            <a:cxnLst/>
            <a:rect r="r" b="b" t="t" l="l"/>
            <a:pathLst>
              <a:path h="14791842" w="9708827">
                <a:moveTo>
                  <a:pt x="9708827" y="0"/>
                </a:moveTo>
                <a:lnTo>
                  <a:pt x="0" y="0"/>
                </a:lnTo>
                <a:lnTo>
                  <a:pt x="0" y="14791842"/>
                </a:lnTo>
                <a:lnTo>
                  <a:pt x="9708827" y="14791842"/>
                </a:lnTo>
                <a:lnTo>
                  <a:pt x="97088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13874" y="6172200"/>
            <a:ext cx="3492436" cy="4114800"/>
          </a:xfrm>
          <a:custGeom>
            <a:avLst/>
            <a:gdLst/>
            <a:ahLst/>
            <a:cxnLst/>
            <a:rect r="r" b="b" t="t" l="l"/>
            <a:pathLst>
              <a:path h="4114800" w="3492436">
                <a:moveTo>
                  <a:pt x="0" y="0"/>
                </a:moveTo>
                <a:lnTo>
                  <a:pt x="3492436" y="0"/>
                </a:lnTo>
                <a:lnTo>
                  <a:pt x="349243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612816">
            <a:off x="-302998" y="6367592"/>
            <a:ext cx="1144663" cy="4114800"/>
          </a:xfrm>
          <a:custGeom>
            <a:avLst/>
            <a:gdLst/>
            <a:ahLst/>
            <a:cxnLst/>
            <a:rect r="r" b="b" t="t" l="l"/>
            <a:pathLst>
              <a:path h="4114800" w="1144663">
                <a:moveTo>
                  <a:pt x="0" y="0"/>
                </a:moveTo>
                <a:lnTo>
                  <a:pt x="1144663" y="0"/>
                </a:lnTo>
                <a:lnTo>
                  <a:pt x="1144663"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2754035" y="2494020"/>
            <a:ext cx="13646171" cy="1576069"/>
          </a:xfrm>
          <a:prstGeom prst="rect">
            <a:avLst/>
          </a:prstGeom>
        </p:spPr>
        <p:txBody>
          <a:bodyPr anchor="t" rtlCol="false" tIns="0" lIns="0" bIns="0" rIns="0">
            <a:spAutoFit/>
          </a:bodyPr>
          <a:lstStyle/>
          <a:p>
            <a:pPr algn="ctr">
              <a:lnSpc>
                <a:spcPts val="12880"/>
              </a:lnSpc>
            </a:pPr>
            <a:r>
              <a:rPr lang="en-US" sz="9200">
                <a:solidFill>
                  <a:srgbClr val="AF805A"/>
                </a:solidFill>
                <a:latin typeface="Lazydog"/>
                <a:ea typeface="Lazydog"/>
                <a:cs typeface="Lazydog"/>
                <a:sym typeface="Lazydog"/>
              </a:rPr>
              <a:t>Proyecto Informatico</a:t>
            </a:r>
          </a:p>
        </p:txBody>
      </p:sp>
      <p:sp>
        <p:nvSpPr>
          <p:cNvPr name="TextBox 8" id="8"/>
          <p:cNvSpPr txBox="true"/>
          <p:nvPr/>
        </p:nvSpPr>
        <p:spPr>
          <a:xfrm rot="0">
            <a:off x="4476533" y="4756597"/>
            <a:ext cx="9334934" cy="3668395"/>
          </a:xfrm>
          <a:prstGeom prst="rect">
            <a:avLst/>
          </a:prstGeom>
        </p:spPr>
        <p:txBody>
          <a:bodyPr anchor="t" rtlCol="false" tIns="0" lIns="0" bIns="0" rIns="0">
            <a:spAutoFit/>
          </a:bodyPr>
          <a:lstStyle/>
          <a:p>
            <a:pPr algn="ctr">
              <a:lnSpc>
                <a:spcPts val="7279"/>
              </a:lnSpc>
            </a:pPr>
            <a:r>
              <a:rPr lang="en-US" sz="5199">
                <a:solidFill>
                  <a:srgbClr val="2A1B15"/>
                </a:solidFill>
                <a:latin typeface="Glacial Indifference"/>
                <a:ea typeface="Glacial Indifference"/>
                <a:cs typeface="Glacial Indifference"/>
                <a:sym typeface="Glacial Indifference"/>
              </a:rPr>
              <a:t>Participantes: Benjamin Korstanje, Kiara Hernandez, Brunella Figallo, Tomás Fleitas y Martin Romero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A1B15"/>
        </a:solidFill>
      </p:bgPr>
    </p:bg>
    <p:spTree>
      <p:nvGrpSpPr>
        <p:cNvPr id="1" name=""/>
        <p:cNvGrpSpPr/>
        <p:nvPr/>
      </p:nvGrpSpPr>
      <p:grpSpPr>
        <a:xfrm>
          <a:off x="0" y="0"/>
          <a:ext cx="0" cy="0"/>
          <a:chOff x="0" y="0"/>
          <a:chExt cx="0" cy="0"/>
        </a:xfrm>
      </p:grpSpPr>
      <p:sp>
        <p:nvSpPr>
          <p:cNvPr name="Freeform 2" id="2"/>
          <p:cNvSpPr/>
          <p:nvPr/>
        </p:nvSpPr>
        <p:spPr>
          <a:xfrm flipH="false" flipV="false" rot="0">
            <a:off x="-1606543" y="-397854"/>
            <a:ext cx="4360578" cy="4114800"/>
          </a:xfrm>
          <a:custGeom>
            <a:avLst/>
            <a:gdLst/>
            <a:ahLst/>
            <a:cxnLst/>
            <a:rect r="r" b="b" t="t" l="l"/>
            <a:pathLst>
              <a:path h="4114800" w="4360578">
                <a:moveTo>
                  <a:pt x="0" y="0"/>
                </a:moveTo>
                <a:lnTo>
                  <a:pt x="4360578" y="0"/>
                </a:lnTo>
                <a:lnTo>
                  <a:pt x="43605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659925">
            <a:off x="14627618" y="-1060017"/>
            <a:ext cx="4745480" cy="4114800"/>
          </a:xfrm>
          <a:custGeom>
            <a:avLst/>
            <a:gdLst/>
            <a:ahLst/>
            <a:cxnLst/>
            <a:rect r="r" b="b" t="t" l="l"/>
            <a:pathLst>
              <a:path h="4114800" w="4745480">
                <a:moveTo>
                  <a:pt x="0" y="0"/>
                </a:moveTo>
                <a:lnTo>
                  <a:pt x="4745479" y="0"/>
                </a:lnTo>
                <a:lnTo>
                  <a:pt x="474547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5400000">
            <a:off x="4316370" y="-2211614"/>
            <a:ext cx="9655259" cy="14710229"/>
          </a:xfrm>
          <a:custGeom>
            <a:avLst/>
            <a:gdLst/>
            <a:ahLst/>
            <a:cxnLst/>
            <a:rect r="r" b="b" t="t" l="l"/>
            <a:pathLst>
              <a:path h="14710229" w="9655259">
                <a:moveTo>
                  <a:pt x="9655260" y="0"/>
                </a:moveTo>
                <a:lnTo>
                  <a:pt x="0" y="0"/>
                </a:lnTo>
                <a:lnTo>
                  <a:pt x="0" y="14710228"/>
                </a:lnTo>
                <a:lnTo>
                  <a:pt x="9655260" y="14710228"/>
                </a:lnTo>
                <a:lnTo>
                  <a:pt x="965526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569588" y="2288859"/>
            <a:ext cx="1264466" cy="1403014"/>
          </a:xfrm>
          <a:custGeom>
            <a:avLst/>
            <a:gdLst/>
            <a:ahLst/>
            <a:cxnLst/>
            <a:rect r="r" b="b" t="t" l="l"/>
            <a:pathLst>
              <a:path h="1403014" w="1264466">
                <a:moveTo>
                  <a:pt x="0" y="0"/>
                </a:moveTo>
                <a:lnTo>
                  <a:pt x="1264467" y="0"/>
                </a:lnTo>
                <a:lnTo>
                  <a:pt x="1264467" y="1403014"/>
                </a:lnTo>
                <a:lnTo>
                  <a:pt x="0" y="14030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800000">
            <a:off x="2973847" y="5843861"/>
            <a:ext cx="1264466" cy="1403014"/>
          </a:xfrm>
          <a:custGeom>
            <a:avLst/>
            <a:gdLst/>
            <a:ahLst/>
            <a:cxnLst/>
            <a:rect r="r" b="b" t="t" l="l"/>
            <a:pathLst>
              <a:path h="1403014" w="1264466">
                <a:moveTo>
                  <a:pt x="0" y="0"/>
                </a:moveTo>
                <a:lnTo>
                  <a:pt x="1264466" y="0"/>
                </a:lnTo>
                <a:lnTo>
                  <a:pt x="1264466" y="1403014"/>
                </a:lnTo>
                <a:lnTo>
                  <a:pt x="0" y="14030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813874" y="6172200"/>
            <a:ext cx="3492436" cy="4114800"/>
          </a:xfrm>
          <a:custGeom>
            <a:avLst/>
            <a:gdLst/>
            <a:ahLst/>
            <a:cxnLst/>
            <a:rect r="r" b="b" t="t" l="l"/>
            <a:pathLst>
              <a:path h="4114800" w="3492436">
                <a:moveTo>
                  <a:pt x="0" y="0"/>
                </a:moveTo>
                <a:lnTo>
                  <a:pt x="3492436" y="0"/>
                </a:lnTo>
                <a:lnTo>
                  <a:pt x="3492436"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0612816">
            <a:off x="-302998" y="6367592"/>
            <a:ext cx="1144663" cy="4114800"/>
          </a:xfrm>
          <a:custGeom>
            <a:avLst/>
            <a:gdLst/>
            <a:ahLst/>
            <a:cxnLst/>
            <a:rect r="r" b="b" t="t" l="l"/>
            <a:pathLst>
              <a:path h="4114800" w="1144663">
                <a:moveTo>
                  <a:pt x="0" y="0"/>
                </a:moveTo>
                <a:lnTo>
                  <a:pt x="1144663" y="0"/>
                </a:lnTo>
                <a:lnTo>
                  <a:pt x="114466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3302270" y="3123716"/>
            <a:ext cx="12105279" cy="3443751"/>
          </a:xfrm>
          <a:prstGeom prst="rect">
            <a:avLst/>
          </a:prstGeom>
        </p:spPr>
        <p:txBody>
          <a:bodyPr anchor="t" rtlCol="false" tIns="0" lIns="0" bIns="0" rIns="0">
            <a:spAutoFit/>
          </a:bodyPr>
          <a:lstStyle/>
          <a:p>
            <a:pPr algn="ctr">
              <a:lnSpc>
                <a:spcPts val="13302"/>
              </a:lnSpc>
            </a:pPr>
            <a:r>
              <a:rPr lang="en-US" sz="12431">
                <a:solidFill>
                  <a:srgbClr val="AF805A"/>
                </a:solidFill>
                <a:latin typeface="Lazydog"/>
                <a:ea typeface="Lazydog"/>
                <a:cs typeface="Lazydog"/>
                <a:sym typeface="Lazydog"/>
              </a:rPr>
              <a:t>Fin de la presentacion</a:t>
            </a:r>
          </a:p>
        </p:txBody>
      </p:sp>
      <p:sp>
        <p:nvSpPr>
          <p:cNvPr name="Freeform 10" id="10"/>
          <p:cNvSpPr/>
          <p:nvPr/>
        </p:nvSpPr>
        <p:spPr>
          <a:xfrm flipH="false" flipV="true" rot="0">
            <a:off x="14691731" y="5865960"/>
            <a:ext cx="1264466" cy="1403014"/>
          </a:xfrm>
          <a:custGeom>
            <a:avLst/>
            <a:gdLst/>
            <a:ahLst/>
            <a:cxnLst/>
            <a:rect r="r" b="b" t="t" l="l"/>
            <a:pathLst>
              <a:path h="1403014" w="1264466">
                <a:moveTo>
                  <a:pt x="0" y="1403014"/>
                </a:moveTo>
                <a:lnTo>
                  <a:pt x="1264466" y="1403014"/>
                </a:lnTo>
                <a:lnTo>
                  <a:pt x="1264466" y="0"/>
                </a:lnTo>
                <a:lnTo>
                  <a:pt x="0" y="0"/>
                </a:lnTo>
                <a:lnTo>
                  <a:pt x="0" y="140301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true" rot="-10800000">
            <a:off x="4868915" y="2288859"/>
            <a:ext cx="1264466" cy="1403014"/>
          </a:xfrm>
          <a:custGeom>
            <a:avLst/>
            <a:gdLst/>
            <a:ahLst/>
            <a:cxnLst/>
            <a:rect r="r" b="b" t="t" l="l"/>
            <a:pathLst>
              <a:path h="1403014" w="1264466">
                <a:moveTo>
                  <a:pt x="0" y="1403014"/>
                </a:moveTo>
                <a:lnTo>
                  <a:pt x="1264466" y="1403014"/>
                </a:lnTo>
                <a:lnTo>
                  <a:pt x="1264466" y="0"/>
                </a:lnTo>
                <a:lnTo>
                  <a:pt x="0" y="0"/>
                </a:lnTo>
                <a:lnTo>
                  <a:pt x="0" y="140301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4868915" y="7189719"/>
            <a:ext cx="3033918" cy="2068581"/>
          </a:xfrm>
          <a:custGeom>
            <a:avLst/>
            <a:gdLst/>
            <a:ahLst/>
            <a:cxnLst/>
            <a:rect r="r" b="b" t="t" l="l"/>
            <a:pathLst>
              <a:path h="2068581" w="3033918">
                <a:moveTo>
                  <a:pt x="0" y="0"/>
                </a:moveTo>
                <a:lnTo>
                  <a:pt x="3033918" y="0"/>
                </a:lnTo>
                <a:lnTo>
                  <a:pt x="3033918" y="2068581"/>
                </a:lnTo>
                <a:lnTo>
                  <a:pt x="0" y="206858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true" flipV="false" rot="0">
            <a:off x="10800136" y="7189719"/>
            <a:ext cx="3033918" cy="2068581"/>
          </a:xfrm>
          <a:custGeom>
            <a:avLst/>
            <a:gdLst/>
            <a:ahLst/>
            <a:cxnLst/>
            <a:rect r="r" b="b" t="t" l="l"/>
            <a:pathLst>
              <a:path h="2068581" w="3033918">
                <a:moveTo>
                  <a:pt x="3033919" y="0"/>
                </a:moveTo>
                <a:lnTo>
                  <a:pt x="0" y="0"/>
                </a:lnTo>
                <a:lnTo>
                  <a:pt x="0" y="2068581"/>
                </a:lnTo>
                <a:lnTo>
                  <a:pt x="3033919" y="2068581"/>
                </a:lnTo>
                <a:lnTo>
                  <a:pt x="3033919"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pic>
        <p:nvPicPr>
          <p:cNvPr name="Picture 14" id="14"/>
          <p:cNvPicPr>
            <a:picLocks noChangeAspect="true"/>
          </p:cNvPicPr>
          <p:nvPr/>
        </p:nvPicPr>
        <p:blipFill>
          <a:blip r:embed="rId16"/>
          <a:srcRect l="0" t="0" r="0" b="0"/>
          <a:stretch>
            <a:fillRect/>
          </a:stretch>
        </p:blipFill>
        <p:spPr>
          <a:xfrm flipH="false" flipV="false" rot="0">
            <a:off x="6100773" y="997383"/>
            <a:ext cx="6468816" cy="1972989"/>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A1B15"/>
        </a:solidFill>
      </p:bgPr>
    </p:bg>
    <p:spTree>
      <p:nvGrpSpPr>
        <p:cNvPr id="1" name=""/>
        <p:cNvGrpSpPr/>
        <p:nvPr/>
      </p:nvGrpSpPr>
      <p:grpSpPr>
        <a:xfrm>
          <a:off x="0" y="0"/>
          <a:ext cx="0" cy="0"/>
          <a:chOff x="0" y="0"/>
          <a:chExt cx="0" cy="0"/>
        </a:xfrm>
      </p:grpSpPr>
      <p:sp>
        <p:nvSpPr>
          <p:cNvPr name="Freeform 2" id="2"/>
          <p:cNvSpPr/>
          <p:nvPr/>
        </p:nvSpPr>
        <p:spPr>
          <a:xfrm flipH="false" flipV="false" rot="0">
            <a:off x="-1606543" y="-397854"/>
            <a:ext cx="4360578" cy="4114800"/>
          </a:xfrm>
          <a:custGeom>
            <a:avLst/>
            <a:gdLst/>
            <a:ahLst/>
            <a:cxnLst/>
            <a:rect r="r" b="b" t="t" l="l"/>
            <a:pathLst>
              <a:path h="4114800" w="4360578">
                <a:moveTo>
                  <a:pt x="0" y="0"/>
                </a:moveTo>
                <a:lnTo>
                  <a:pt x="4360578" y="0"/>
                </a:lnTo>
                <a:lnTo>
                  <a:pt x="43605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659925">
            <a:off x="14627618" y="-1060017"/>
            <a:ext cx="4745480" cy="4114800"/>
          </a:xfrm>
          <a:custGeom>
            <a:avLst/>
            <a:gdLst/>
            <a:ahLst/>
            <a:cxnLst/>
            <a:rect r="r" b="b" t="t" l="l"/>
            <a:pathLst>
              <a:path h="4114800" w="4745480">
                <a:moveTo>
                  <a:pt x="0" y="0"/>
                </a:moveTo>
                <a:lnTo>
                  <a:pt x="4745479" y="0"/>
                </a:lnTo>
                <a:lnTo>
                  <a:pt x="474547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5400000">
            <a:off x="4316370" y="-2211614"/>
            <a:ext cx="9655259" cy="14710229"/>
          </a:xfrm>
          <a:custGeom>
            <a:avLst/>
            <a:gdLst/>
            <a:ahLst/>
            <a:cxnLst/>
            <a:rect r="r" b="b" t="t" l="l"/>
            <a:pathLst>
              <a:path h="14710229" w="9655259">
                <a:moveTo>
                  <a:pt x="9655260" y="0"/>
                </a:moveTo>
                <a:lnTo>
                  <a:pt x="0" y="0"/>
                </a:lnTo>
                <a:lnTo>
                  <a:pt x="0" y="14710228"/>
                </a:lnTo>
                <a:lnTo>
                  <a:pt x="9655260" y="14710228"/>
                </a:lnTo>
                <a:lnTo>
                  <a:pt x="965526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13874" y="6172200"/>
            <a:ext cx="3492436" cy="4114800"/>
          </a:xfrm>
          <a:custGeom>
            <a:avLst/>
            <a:gdLst/>
            <a:ahLst/>
            <a:cxnLst/>
            <a:rect r="r" b="b" t="t" l="l"/>
            <a:pathLst>
              <a:path h="4114800" w="3492436">
                <a:moveTo>
                  <a:pt x="0" y="0"/>
                </a:moveTo>
                <a:lnTo>
                  <a:pt x="3492436" y="0"/>
                </a:lnTo>
                <a:lnTo>
                  <a:pt x="349243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612816">
            <a:off x="-302998" y="6367592"/>
            <a:ext cx="1144663" cy="4114800"/>
          </a:xfrm>
          <a:custGeom>
            <a:avLst/>
            <a:gdLst/>
            <a:ahLst/>
            <a:cxnLst/>
            <a:rect r="r" b="b" t="t" l="l"/>
            <a:pathLst>
              <a:path h="4114800" w="1144663">
                <a:moveTo>
                  <a:pt x="0" y="0"/>
                </a:moveTo>
                <a:lnTo>
                  <a:pt x="1144663" y="0"/>
                </a:lnTo>
                <a:lnTo>
                  <a:pt x="1144663"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2905850" y="6729642"/>
            <a:ext cx="4623594" cy="2348492"/>
          </a:xfrm>
          <a:custGeom>
            <a:avLst/>
            <a:gdLst/>
            <a:ahLst/>
            <a:cxnLst/>
            <a:rect r="r" b="b" t="t" l="l"/>
            <a:pathLst>
              <a:path h="2348492" w="4623594">
                <a:moveTo>
                  <a:pt x="0" y="0"/>
                </a:moveTo>
                <a:lnTo>
                  <a:pt x="4623593" y="0"/>
                </a:lnTo>
                <a:lnTo>
                  <a:pt x="4623593" y="2348492"/>
                </a:lnTo>
                <a:lnTo>
                  <a:pt x="0" y="2348492"/>
                </a:lnTo>
                <a:lnTo>
                  <a:pt x="0" y="0"/>
                </a:lnTo>
                <a:close/>
              </a:path>
            </a:pathLst>
          </a:custGeom>
          <a:blipFill>
            <a:blip r:embed="rId12"/>
            <a:stretch>
              <a:fillRect l="0" t="0" r="0" b="0"/>
            </a:stretch>
          </a:blipFill>
        </p:spPr>
      </p:sp>
      <p:sp>
        <p:nvSpPr>
          <p:cNvPr name="TextBox 8" id="8"/>
          <p:cNvSpPr txBox="true"/>
          <p:nvPr/>
        </p:nvSpPr>
        <p:spPr>
          <a:xfrm rot="0">
            <a:off x="4312826" y="1155188"/>
            <a:ext cx="10549674" cy="1633486"/>
          </a:xfrm>
          <a:prstGeom prst="rect">
            <a:avLst/>
          </a:prstGeom>
        </p:spPr>
        <p:txBody>
          <a:bodyPr anchor="t" rtlCol="false" tIns="0" lIns="0" bIns="0" rIns="0">
            <a:spAutoFit/>
          </a:bodyPr>
          <a:lstStyle/>
          <a:p>
            <a:pPr algn="ctr">
              <a:lnSpc>
                <a:spcPts val="6565"/>
              </a:lnSpc>
              <a:spcBef>
                <a:spcPct val="0"/>
              </a:spcBef>
            </a:pPr>
            <a:r>
              <a:rPr lang="en-US" b="true" sz="4689">
                <a:solidFill>
                  <a:srgbClr val="000000"/>
                </a:solidFill>
                <a:latin typeface="Glacial Indifference Bold"/>
                <a:ea typeface="Glacial Indifference Bold"/>
                <a:cs typeface="Glacial Indifference Bold"/>
                <a:sym typeface="Glacial Indifference Bold"/>
              </a:rPr>
              <a:t>Objetivo del proyecto: Traductor de Código morse</a:t>
            </a:r>
          </a:p>
        </p:txBody>
      </p:sp>
      <p:sp>
        <p:nvSpPr>
          <p:cNvPr name="TextBox 9" id="9"/>
          <p:cNvSpPr txBox="true"/>
          <p:nvPr/>
        </p:nvSpPr>
        <p:spPr>
          <a:xfrm rot="0">
            <a:off x="2905850" y="3321009"/>
            <a:ext cx="12476301" cy="3018484"/>
          </a:xfrm>
          <a:prstGeom prst="rect">
            <a:avLst/>
          </a:prstGeom>
        </p:spPr>
        <p:txBody>
          <a:bodyPr anchor="t" rtlCol="false" tIns="0" lIns="0" bIns="0" rIns="0">
            <a:spAutoFit/>
          </a:bodyPr>
          <a:lstStyle/>
          <a:p>
            <a:pPr algn="l">
              <a:lnSpc>
                <a:spcPts val="6053"/>
              </a:lnSpc>
            </a:pPr>
            <a:r>
              <a:rPr lang="en-US" sz="4323">
                <a:solidFill>
                  <a:srgbClr val="000000"/>
                </a:solidFill>
                <a:latin typeface="Glacial Indifference"/>
                <a:ea typeface="Glacial Indifference"/>
                <a:cs typeface="Glacial Indifference"/>
                <a:sym typeface="Glacial Indifference"/>
              </a:rPr>
              <a:t>El objetivo del Proyecto es conseguir que un arduino traduzca de forma recíproca en código morse.</a:t>
            </a:r>
          </a:p>
          <a:p>
            <a:pPr algn="l">
              <a:lnSpc>
                <a:spcPts val="6053"/>
              </a:lnSpc>
            </a:pPr>
            <a:r>
              <a:rPr lang="en-US" sz="4323">
                <a:solidFill>
                  <a:srgbClr val="000000"/>
                </a:solidFill>
                <a:latin typeface="Glacial Indifference"/>
                <a:ea typeface="Glacial Indifference"/>
                <a:cs typeface="Glacial Indifference"/>
                <a:sym typeface="Glacial Indifference"/>
              </a:rPr>
              <a:t>Es decir, que sea capaz de traducir de morse a letras y desde el monitor serial, de letras a morse </a:t>
            </a:r>
          </a:p>
        </p:txBody>
      </p:sp>
      <p:sp>
        <p:nvSpPr>
          <p:cNvPr name="TextBox 10" id="10"/>
          <p:cNvSpPr txBox="true"/>
          <p:nvPr/>
        </p:nvSpPr>
        <p:spPr>
          <a:xfrm rot="0">
            <a:off x="7529443" y="7803730"/>
            <a:ext cx="7852707" cy="756489"/>
          </a:xfrm>
          <a:prstGeom prst="rect">
            <a:avLst/>
          </a:prstGeom>
        </p:spPr>
        <p:txBody>
          <a:bodyPr anchor="t" rtlCol="false" tIns="0" lIns="0" bIns="0" rIns="0">
            <a:spAutoFit/>
          </a:bodyPr>
          <a:lstStyle/>
          <a:p>
            <a:pPr algn="ctr">
              <a:lnSpc>
                <a:spcPts val="6126"/>
              </a:lnSpc>
              <a:spcBef>
                <a:spcPct val="0"/>
              </a:spcBef>
            </a:pPr>
            <a:r>
              <a:rPr lang="en-US" sz="4376">
                <a:solidFill>
                  <a:srgbClr val="000000"/>
                </a:solidFill>
                <a:latin typeface="Glacial Indifference"/>
                <a:ea typeface="Glacial Indifference"/>
                <a:cs typeface="Glacial Indifference"/>
                <a:sym typeface="Glacial Indifference"/>
              </a:rPr>
              <a:t>-------&gt;    El Arduino en cuestión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A1B15"/>
        </a:solidFill>
      </p:bgPr>
    </p:bg>
    <p:spTree>
      <p:nvGrpSpPr>
        <p:cNvPr id="1" name=""/>
        <p:cNvGrpSpPr/>
        <p:nvPr/>
      </p:nvGrpSpPr>
      <p:grpSpPr>
        <a:xfrm>
          <a:off x="0" y="0"/>
          <a:ext cx="0" cy="0"/>
          <a:chOff x="0" y="0"/>
          <a:chExt cx="0" cy="0"/>
        </a:xfrm>
      </p:grpSpPr>
      <p:sp>
        <p:nvSpPr>
          <p:cNvPr name="Freeform 2" id="2"/>
          <p:cNvSpPr/>
          <p:nvPr/>
        </p:nvSpPr>
        <p:spPr>
          <a:xfrm flipH="false" flipV="false" rot="0">
            <a:off x="-1606543" y="-397854"/>
            <a:ext cx="4360578" cy="4114800"/>
          </a:xfrm>
          <a:custGeom>
            <a:avLst/>
            <a:gdLst/>
            <a:ahLst/>
            <a:cxnLst/>
            <a:rect r="r" b="b" t="t" l="l"/>
            <a:pathLst>
              <a:path h="4114800" w="4360578">
                <a:moveTo>
                  <a:pt x="0" y="0"/>
                </a:moveTo>
                <a:lnTo>
                  <a:pt x="4360578" y="0"/>
                </a:lnTo>
                <a:lnTo>
                  <a:pt x="43605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659925">
            <a:off x="14627618" y="-1060017"/>
            <a:ext cx="4745480" cy="4114800"/>
          </a:xfrm>
          <a:custGeom>
            <a:avLst/>
            <a:gdLst/>
            <a:ahLst/>
            <a:cxnLst/>
            <a:rect r="r" b="b" t="t" l="l"/>
            <a:pathLst>
              <a:path h="4114800" w="4745480">
                <a:moveTo>
                  <a:pt x="0" y="0"/>
                </a:moveTo>
                <a:lnTo>
                  <a:pt x="4745479" y="0"/>
                </a:lnTo>
                <a:lnTo>
                  <a:pt x="474547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5400000">
            <a:off x="4631130" y="-2527485"/>
            <a:ext cx="9655259" cy="14710229"/>
          </a:xfrm>
          <a:custGeom>
            <a:avLst/>
            <a:gdLst/>
            <a:ahLst/>
            <a:cxnLst/>
            <a:rect r="r" b="b" t="t" l="l"/>
            <a:pathLst>
              <a:path h="14710229" w="9655259">
                <a:moveTo>
                  <a:pt x="9655259" y="0"/>
                </a:moveTo>
                <a:lnTo>
                  <a:pt x="0" y="0"/>
                </a:lnTo>
                <a:lnTo>
                  <a:pt x="0" y="14710229"/>
                </a:lnTo>
                <a:lnTo>
                  <a:pt x="9655259" y="14710229"/>
                </a:lnTo>
                <a:lnTo>
                  <a:pt x="965525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13874" y="6172200"/>
            <a:ext cx="3492436" cy="4114800"/>
          </a:xfrm>
          <a:custGeom>
            <a:avLst/>
            <a:gdLst/>
            <a:ahLst/>
            <a:cxnLst/>
            <a:rect r="r" b="b" t="t" l="l"/>
            <a:pathLst>
              <a:path h="4114800" w="3492436">
                <a:moveTo>
                  <a:pt x="0" y="0"/>
                </a:moveTo>
                <a:lnTo>
                  <a:pt x="3492436" y="0"/>
                </a:lnTo>
                <a:lnTo>
                  <a:pt x="349243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612816">
            <a:off x="-302998" y="6367592"/>
            <a:ext cx="1144663" cy="4114800"/>
          </a:xfrm>
          <a:custGeom>
            <a:avLst/>
            <a:gdLst/>
            <a:ahLst/>
            <a:cxnLst/>
            <a:rect r="r" b="b" t="t" l="l"/>
            <a:pathLst>
              <a:path h="4114800" w="1144663">
                <a:moveTo>
                  <a:pt x="0" y="0"/>
                </a:moveTo>
                <a:lnTo>
                  <a:pt x="1144663" y="0"/>
                </a:lnTo>
                <a:lnTo>
                  <a:pt x="1144663"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3216253" y="387983"/>
            <a:ext cx="11831572" cy="3105788"/>
          </a:xfrm>
          <a:custGeom>
            <a:avLst/>
            <a:gdLst/>
            <a:ahLst/>
            <a:cxnLst/>
            <a:rect r="r" b="b" t="t" l="l"/>
            <a:pathLst>
              <a:path h="3105788" w="11831572">
                <a:moveTo>
                  <a:pt x="0" y="0"/>
                </a:moveTo>
                <a:lnTo>
                  <a:pt x="11831573" y="0"/>
                </a:lnTo>
                <a:lnTo>
                  <a:pt x="11831573" y="3105787"/>
                </a:lnTo>
                <a:lnTo>
                  <a:pt x="0" y="310578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2320915" y="998642"/>
            <a:ext cx="13646171" cy="1576069"/>
          </a:xfrm>
          <a:prstGeom prst="rect">
            <a:avLst/>
          </a:prstGeom>
        </p:spPr>
        <p:txBody>
          <a:bodyPr anchor="t" rtlCol="false" tIns="0" lIns="0" bIns="0" rIns="0">
            <a:spAutoFit/>
          </a:bodyPr>
          <a:lstStyle/>
          <a:p>
            <a:pPr algn="ctr">
              <a:lnSpc>
                <a:spcPts val="12880"/>
              </a:lnSpc>
            </a:pPr>
            <a:r>
              <a:rPr lang="en-US" sz="9200">
                <a:solidFill>
                  <a:srgbClr val="AF805A"/>
                </a:solidFill>
                <a:latin typeface="Lazydog"/>
                <a:ea typeface="Lazydog"/>
                <a:cs typeface="Lazydog"/>
                <a:sym typeface="Lazydog"/>
              </a:rPr>
              <a:t>Reparto de Tareas</a:t>
            </a:r>
          </a:p>
        </p:txBody>
      </p:sp>
      <p:sp>
        <p:nvSpPr>
          <p:cNvPr name="TextBox 9" id="9"/>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10" id="10"/>
          <p:cNvSpPr txBox="true"/>
          <p:nvPr/>
        </p:nvSpPr>
        <p:spPr>
          <a:xfrm rot="0">
            <a:off x="5549714" y="3524823"/>
            <a:ext cx="7164650" cy="1618677"/>
          </a:xfrm>
          <a:prstGeom prst="rect">
            <a:avLst/>
          </a:prstGeom>
        </p:spPr>
        <p:txBody>
          <a:bodyPr anchor="t" rtlCol="false" tIns="0" lIns="0" bIns="0" rIns="0">
            <a:spAutoFit/>
          </a:bodyPr>
          <a:lstStyle/>
          <a:p>
            <a:pPr algn="ctr">
              <a:lnSpc>
                <a:spcPts val="4310"/>
              </a:lnSpc>
              <a:spcBef>
                <a:spcPct val="0"/>
              </a:spcBef>
            </a:pPr>
            <a:r>
              <a:rPr lang="en-US" sz="3078">
                <a:solidFill>
                  <a:srgbClr val="000000"/>
                </a:solidFill>
                <a:latin typeface="Glacial Indifference"/>
                <a:ea typeface="Glacial Indifference"/>
                <a:cs typeface="Glacial Indifference"/>
                <a:sym typeface="Glacial Indifference"/>
              </a:rPr>
              <a:t>El reparto de tareas inicial trato de ser consistente y quedaría de la siguiente manera:</a:t>
            </a:r>
          </a:p>
        </p:txBody>
      </p:sp>
      <p:sp>
        <p:nvSpPr>
          <p:cNvPr name="Freeform 11" id="11"/>
          <p:cNvSpPr/>
          <p:nvPr/>
        </p:nvSpPr>
        <p:spPr>
          <a:xfrm flipH="false" flipV="false" rot="0">
            <a:off x="2530408" y="4905572"/>
            <a:ext cx="13856703" cy="3637384"/>
          </a:xfrm>
          <a:custGeom>
            <a:avLst/>
            <a:gdLst/>
            <a:ahLst/>
            <a:cxnLst/>
            <a:rect r="r" b="b" t="t" l="l"/>
            <a:pathLst>
              <a:path h="3637384" w="13856703">
                <a:moveTo>
                  <a:pt x="0" y="0"/>
                </a:moveTo>
                <a:lnTo>
                  <a:pt x="13856703" y="0"/>
                </a:lnTo>
                <a:lnTo>
                  <a:pt x="13856703" y="3637385"/>
                </a:lnTo>
                <a:lnTo>
                  <a:pt x="0" y="363738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2754035" y="5864792"/>
            <a:ext cx="4337521" cy="166179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Glacial Indifference"/>
                <a:ea typeface="Glacial Indifference"/>
                <a:cs typeface="Glacial Indifference"/>
                <a:sym typeface="Glacial Indifference"/>
              </a:rPr>
              <a:t>Conexión de cables e investigación: Korstanje y Fleitas</a:t>
            </a:r>
          </a:p>
        </p:txBody>
      </p:sp>
      <p:sp>
        <p:nvSpPr>
          <p:cNvPr name="TextBox 13" id="13"/>
          <p:cNvSpPr txBox="true"/>
          <p:nvPr/>
        </p:nvSpPr>
        <p:spPr>
          <a:xfrm rot="0">
            <a:off x="7091557" y="6105525"/>
            <a:ext cx="4953492" cy="1671424"/>
          </a:xfrm>
          <a:prstGeom prst="rect">
            <a:avLst/>
          </a:prstGeom>
        </p:spPr>
        <p:txBody>
          <a:bodyPr anchor="t" rtlCol="false" tIns="0" lIns="0" bIns="0" rIns="0">
            <a:spAutoFit/>
          </a:bodyPr>
          <a:lstStyle/>
          <a:p>
            <a:pPr algn="ctr">
              <a:lnSpc>
                <a:spcPts val="4474"/>
              </a:lnSpc>
            </a:pPr>
            <a:r>
              <a:rPr lang="en-US" sz="3195">
                <a:solidFill>
                  <a:srgbClr val="000000"/>
                </a:solidFill>
                <a:latin typeface="Glacial Indifference"/>
                <a:ea typeface="Glacial Indifference"/>
                <a:cs typeface="Glacial Indifference"/>
                <a:sym typeface="Glacial Indifference"/>
              </a:rPr>
              <a:t>Planteamiento del código: Romero y Figallo</a:t>
            </a:r>
          </a:p>
          <a:p>
            <a:pPr algn="ctr">
              <a:lnSpc>
                <a:spcPts val="4474"/>
              </a:lnSpc>
              <a:spcBef>
                <a:spcPct val="0"/>
              </a:spcBef>
            </a:pPr>
          </a:p>
        </p:txBody>
      </p:sp>
      <p:sp>
        <p:nvSpPr>
          <p:cNvPr name="TextBox 14" id="14"/>
          <p:cNvSpPr txBox="true"/>
          <p:nvPr/>
        </p:nvSpPr>
        <p:spPr>
          <a:xfrm rot="0">
            <a:off x="12045049" y="5855267"/>
            <a:ext cx="4133455" cy="1671320"/>
          </a:xfrm>
          <a:prstGeom prst="rect">
            <a:avLst/>
          </a:prstGeom>
        </p:spPr>
        <p:txBody>
          <a:bodyPr anchor="t" rtlCol="false" tIns="0" lIns="0" bIns="0" rIns="0">
            <a:spAutoFit/>
          </a:bodyPr>
          <a:lstStyle/>
          <a:p>
            <a:pPr algn="ctr">
              <a:lnSpc>
                <a:spcPts val="4479"/>
              </a:lnSpc>
              <a:spcBef>
                <a:spcPct val="0"/>
              </a:spcBef>
            </a:pPr>
            <a:r>
              <a:rPr lang="en-US" sz="3199">
                <a:solidFill>
                  <a:srgbClr val="000000"/>
                </a:solidFill>
                <a:latin typeface="Glacial Indifference"/>
                <a:ea typeface="Glacial Indifference"/>
                <a:cs typeface="Glacial Indifference"/>
                <a:sym typeface="Glacial Indifference"/>
              </a:rPr>
              <a:t>Polivalencia (ayudo en ambos casos): Hernandez y Korstanje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A1B15"/>
        </a:solidFill>
      </p:bgPr>
    </p:bg>
    <p:spTree>
      <p:nvGrpSpPr>
        <p:cNvPr id="1" name=""/>
        <p:cNvGrpSpPr/>
        <p:nvPr/>
      </p:nvGrpSpPr>
      <p:grpSpPr>
        <a:xfrm>
          <a:off x="0" y="0"/>
          <a:ext cx="0" cy="0"/>
          <a:chOff x="0" y="0"/>
          <a:chExt cx="0" cy="0"/>
        </a:xfrm>
      </p:grpSpPr>
      <p:sp>
        <p:nvSpPr>
          <p:cNvPr name="Freeform 2" id="2"/>
          <p:cNvSpPr/>
          <p:nvPr/>
        </p:nvSpPr>
        <p:spPr>
          <a:xfrm flipH="false" flipV="false" rot="0">
            <a:off x="-1606543" y="-397854"/>
            <a:ext cx="4360578" cy="4114800"/>
          </a:xfrm>
          <a:custGeom>
            <a:avLst/>
            <a:gdLst/>
            <a:ahLst/>
            <a:cxnLst/>
            <a:rect r="r" b="b" t="t" l="l"/>
            <a:pathLst>
              <a:path h="4114800" w="4360578">
                <a:moveTo>
                  <a:pt x="0" y="0"/>
                </a:moveTo>
                <a:lnTo>
                  <a:pt x="4360578" y="0"/>
                </a:lnTo>
                <a:lnTo>
                  <a:pt x="43605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659925">
            <a:off x="14627618" y="-1060017"/>
            <a:ext cx="4745480" cy="4114800"/>
          </a:xfrm>
          <a:custGeom>
            <a:avLst/>
            <a:gdLst/>
            <a:ahLst/>
            <a:cxnLst/>
            <a:rect r="r" b="b" t="t" l="l"/>
            <a:pathLst>
              <a:path h="4114800" w="4745480">
                <a:moveTo>
                  <a:pt x="0" y="0"/>
                </a:moveTo>
                <a:lnTo>
                  <a:pt x="4745479" y="0"/>
                </a:lnTo>
                <a:lnTo>
                  <a:pt x="474547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5400000">
            <a:off x="4316370" y="-2211614"/>
            <a:ext cx="9655259" cy="14710229"/>
          </a:xfrm>
          <a:custGeom>
            <a:avLst/>
            <a:gdLst/>
            <a:ahLst/>
            <a:cxnLst/>
            <a:rect r="r" b="b" t="t" l="l"/>
            <a:pathLst>
              <a:path h="14710229" w="9655259">
                <a:moveTo>
                  <a:pt x="9655260" y="0"/>
                </a:moveTo>
                <a:lnTo>
                  <a:pt x="0" y="0"/>
                </a:lnTo>
                <a:lnTo>
                  <a:pt x="0" y="14710228"/>
                </a:lnTo>
                <a:lnTo>
                  <a:pt x="9655260" y="14710228"/>
                </a:lnTo>
                <a:lnTo>
                  <a:pt x="965526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13874" y="6172200"/>
            <a:ext cx="3492436" cy="4114800"/>
          </a:xfrm>
          <a:custGeom>
            <a:avLst/>
            <a:gdLst/>
            <a:ahLst/>
            <a:cxnLst/>
            <a:rect r="r" b="b" t="t" l="l"/>
            <a:pathLst>
              <a:path h="4114800" w="3492436">
                <a:moveTo>
                  <a:pt x="0" y="0"/>
                </a:moveTo>
                <a:lnTo>
                  <a:pt x="3492436" y="0"/>
                </a:lnTo>
                <a:lnTo>
                  <a:pt x="349243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612816">
            <a:off x="-302998" y="6367592"/>
            <a:ext cx="1144663" cy="4114800"/>
          </a:xfrm>
          <a:custGeom>
            <a:avLst/>
            <a:gdLst/>
            <a:ahLst/>
            <a:cxnLst/>
            <a:rect r="r" b="b" t="t" l="l"/>
            <a:pathLst>
              <a:path h="4114800" w="1144663">
                <a:moveTo>
                  <a:pt x="0" y="0"/>
                </a:moveTo>
                <a:lnTo>
                  <a:pt x="1144663" y="0"/>
                </a:lnTo>
                <a:lnTo>
                  <a:pt x="1144663"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8640" y="741757"/>
            <a:ext cx="8650721" cy="2270814"/>
          </a:xfrm>
          <a:custGeom>
            <a:avLst/>
            <a:gdLst/>
            <a:ahLst/>
            <a:cxnLst/>
            <a:rect r="r" b="b" t="t" l="l"/>
            <a:pathLst>
              <a:path h="2270814" w="8650721">
                <a:moveTo>
                  <a:pt x="0" y="0"/>
                </a:moveTo>
                <a:lnTo>
                  <a:pt x="8650720" y="0"/>
                </a:lnTo>
                <a:lnTo>
                  <a:pt x="8650720" y="2270814"/>
                </a:lnTo>
                <a:lnTo>
                  <a:pt x="0" y="227081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2478004" y="3425916"/>
            <a:ext cx="6567490" cy="5827155"/>
          </a:xfrm>
          <a:custGeom>
            <a:avLst/>
            <a:gdLst/>
            <a:ahLst/>
            <a:cxnLst/>
            <a:rect r="r" b="b" t="t" l="l"/>
            <a:pathLst>
              <a:path h="5827155" w="6567490">
                <a:moveTo>
                  <a:pt x="0" y="0"/>
                </a:moveTo>
                <a:lnTo>
                  <a:pt x="6567490" y="0"/>
                </a:lnTo>
                <a:lnTo>
                  <a:pt x="6567490" y="5827155"/>
                </a:lnTo>
                <a:lnTo>
                  <a:pt x="0" y="582715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9045494" y="2831305"/>
            <a:ext cx="7404774" cy="6570054"/>
          </a:xfrm>
          <a:custGeom>
            <a:avLst/>
            <a:gdLst/>
            <a:ahLst/>
            <a:cxnLst/>
            <a:rect r="r" b="b" t="t" l="l"/>
            <a:pathLst>
              <a:path h="6570054" w="7404774">
                <a:moveTo>
                  <a:pt x="0" y="0"/>
                </a:moveTo>
                <a:lnTo>
                  <a:pt x="7404774" y="0"/>
                </a:lnTo>
                <a:lnTo>
                  <a:pt x="7404774" y="6570054"/>
                </a:lnTo>
                <a:lnTo>
                  <a:pt x="0" y="657005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0" id="10"/>
          <p:cNvSpPr txBox="true"/>
          <p:nvPr/>
        </p:nvSpPr>
        <p:spPr>
          <a:xfrm rot="0">
            <a:off x="4429124" y="608407"/>
            <a:ext cx="9429752" cy="2222899"/>
          </a:xfrm>
          <a:prstGeom prst="rect">
            <a:avLst/>
          </a:prstGeom>
        </p:spPr>
        <p:txBody>
          <a:bodyPr anchor="t" rtlCol="false" tIns="0" lIns="0" bIns="0" rIns="0">
            <a:spAutoFit/>
          </a:bodyPr>
          <a:lstStyle/>
          <a:p>
            <a:pPr algn="ctr">
              <a:lnSpc>
                <a:spcPts val="8900"/>
              </a:lnSpc>
            </a:pPr>
            <a:r>
              <a:rPr lang="en-US" sz="6357">
                <a:solidFill>
                  <a:srgbClr val="AF805A"/>
                </a:solidFill>
                <a:latin typeface="Lazydog"/>
                <a:ea typeface="Lazydog"/>
                <a:cs typeface="Lazydog"/>
                <a:sym typeface="Lazydog"/>
              </a:rPr>
              <a:t>Un poco del procedimiento</a:t>
            </a:r>
          </a:p>
        </p:txBody>
      </p:sp>
      <p:sp>
        <p:nvSpPr>
          <p:cNvPr name="TextBox 11" id="11"/>
          <p:cNvSpPr txBox="true"/>
          <p:nvPr/>
        </p:nvSpPr>
        <p:spPr>
          <a:xfrm rot="0">
            <a:off x="2858822" y="3934841"/>
            <a:ext cx="5367522" cy="4490151"/>
          </a:xfrm>
          <a:prstGeom prst="rect">
            <a:avLst/>
          </a:prstGeom>
        </p:spPr>
        <p:txBody>
          <a:bodyPr anchor="t" rtlCol="false" tIns="0" lIns="0" bIns="0" rIns="0">
            <a:spAutoFit/>
          </a:bodyPr>
          <a:lstStyle/>
          <a:p>
            <a:pPr algn="ctr">
              <a:lnSpc>
                <a:spcPts val="3994"/>
              </a:lnSpc>
              <a:spcBef>
                <a:spcPct val="0"/>
              </a:spcBef>
            </a:pPr>
            <a:r>
              <a:rPr lang="en-US" sz="2852">
                <a:solidFill>
                  <a:srgbClr val="2A1B15"/>
                </a:solidFill>
                <a:latin typeface="Glacial Indifference"/>
                <a:ea typeface="Glacial Indifference"/>
                <a:cs typeface="Glacial Indifference"/>
                <a:sym typeface="Glacial Indifference"/>
              </a:rPr>
              <a:t>Dentro de todo tuvimos que comenzar planteando un poco como sería el código, esto con el concepto ya más claro por supuesto. Había que usar “String” para que ciertos caracteres de ciertos vectores, representen otros. Eso nos serviría para sentar las bases.</a:t>
            </a:r>
          </a:p>
        </p:txBody>
      </p:sp>
      <p:sp>
        <p:nvSpPr>
          <p:cNvPr name="TextBox 12" id="12"/>
          <p:cNvSpPr txBox="true"/>
          <p:nvPr/>
        </p:nvSpPr>
        <p:spPr>
          <a:xfrm rot="0">
            <a:off x="9497433" y="3520796"/>
            <a:ext cx="6500897" cy="5236133"/>
          </a:xfrm>
          <a:prstGeom prst="rect">
            <a:avLst/>
          </a:prstGeom>
        </p:spPr>
        <p:txBody>
          <a:bodyPr anchor="t" rtlCol="false" tIns="0" lIns="0" bIns="0" rIns="0">
            <a:spAutoFit/>
          </a:bodyPr>
          <a:lstStyle/>
          <a:p>
            <a:pPr algn="just">
              <a:lnSpc>
                <a:spcPts val="3819"/>
              </a:lnSpc>
            </a:pPr>
            <a:r>
              <a:rPr lang="en-US" sz="2728">
                <a:solidFill>
                  <a:srgbClr val="000000"/>
                </a:solidFill>
                <a:latin typeface="Glacial Indifference"/>
                <a:ea typeface="Glacial Indifference"/>
                <a:cs typeface="Glacial Indifference"/>
                <a:sym typeface="Glacial Indifference"/>
              </a:rPr>
              <a:t>String letrasMor[] = </a:t>
            </a:r>
          </a:p>
          <a:p>
            <a:pPr algn="just">
              <a:lnSpc>
                <a:spcPts val="3819"/>
              </a:lnSpc>
            </a:pPr>
            <a:r>
              <a:rPr lang="en-US" sz="2728">
                <a:solidFill>
                  <a:srgbClr val="000000"/>
                </a:solidFill>
                <a:latin typeface="Glacial Indifference"/>
                <a:ea typeface="Glacial Indifference"/>
                <a:cs typeface="Glacial Indifference"/>
                <a:sym typeface="Glacial Indifference"/>
              </a:rPr>
              <a:t>{".-","-...","-.-.","-..",".","..-.","--.","....",".." // A-I</a:t>
            </a:r>
          </a:p>
          <a:p>
            <a:pPr algn="just">
              <a:lnSpc>
                <a:spcPts val="3819"/>
              </a:lnSpc>
            </a:pPr>
            <a:r>
              <a:rPr lang="en-US" sz="2728">
                <a:solidFill>
                  <a:srgbClr val="000000"/>
                </a:solidFill>
                <a:latin typeface="Glacial Indifference"/>
                <a:ea typeface="Glacial Indifference"/>
                <a:cs typeface="Glacial Indifference"/>
                <a:sym typeface="Glacial Indifference"/>
              </a:rPr>
              <a:t>,".---","-.-",".-..","--","-.","---",".--.","--.-",".-." // J-R</a:t>
            </a:r>
          </a:p>
          <a:p>
            <a:pPr algn="just">
              <a:lnSpc>
                <a:spcPts val="3819"/>
              </a:lnSpc>
            </a:pPr>
            <a:r>
              <a:rPr lang="en-US" sz="2728">
                <a:solidFill>
                  <a:srgbClr val="000000"/>
                </a:solidFill>
                <a:latin typeface="Glacial Indifference"/>
                <a:ea typeface="Glacial Indifference"/>
                <a:cs typeface="Glacial Indifference"/>
                <a:sym typeface="Glacial Indifference"/>
              </a:rPr>
              <a:t>,"...","-..-","...-",".--","-..-","-.--","--.."}; </a:t>
            </a:r>
          </a:p>
          <a:p>
            <a:pPr algn="just">
              <a:lnSpc>
                <a:spcPts val="3819"/>
              </a:lnSpc>
            </a:pPr>
            <a:r>
              <a:rPr lang="en-US" sz="2728">
                <a:solidFill>
                  <a:srgbClr val="000000"/>
                </a:solidFill>
                <a:latin typeface="Glacial Indifference"/>
                <a:ea typeface="Glacial Indifference"/>
                <a:cs typeface="Glacial Indifference"/>
                <a:sym typeface="Glacial Indifference"/>
              </a:rPr>
              <a:t>// S-Z</a:t>
            </a:r>
          </a:p>
          <a:p>
            <a:pPr algn="just">
              <a:lnSpc>
                <a:spcPts val="3819"/>
              </a:lnSpc>
            </a:pPr>
            <a:r>
              <a:rPr lang="en-US" sz="2728">
                <a:solidFill>
                  <a:srgbClr val="000000"/>
                </a:solidFill>
                <a:latin typeface="Glacial Indifference"/>
                <a:ea typeface="Glacial Indifference"/>
                <a:cs typeface="Glacial Indifference"/>
                <a:sym typeface="Glacial Indifference"/>
              </a:rPr>
              <a:t>String numerosMor[] = </a:t>
            </a:r>
          </a:p>
          <a:p>
            <a:pPr algn="just">
              <a:lnSpc>
                <a:spcPts val="3819"/>
              </a:lnSpc>
            </a:pPr>
            <a:r>
              <a:rPr lang="en-US" sz="2728">
                <a:solidFill>
                  <a:srgbClr val="000000"/>
                </a:solidFill>
                <a:latin typeface="Glacial Indifference"/>
                <a:ea typeface="Glacial Indifference"/>
                <a:cs typeface="Glacial Indifference"/>
                <a:sym typeface="Glacial Indifference"/>
              </a:rPr>
              <a:t>{"-----",".----","..---","...--","....,",".....","-...." // 0-6</a:t>
            </a:r>
          </a:p>
          <a:p>
            <a:pPr algn="just">
              <a:lnSpc>
                <a:spcPts val="3819"/>
              </a:lnSpc>
              <a:spcBef>
                <a:spcPct val="0"/>
              </a:spcBef>
            </a:pPr>
            <a:r>
              <a:rPr lang="en-US" sz="2728">
                <a:solidFill>
                  <a:srgbClr val="000000"/>
                </a:solidFill>
                <a:latin typeface="Glacial Indifference"/>
                <a:ea typeface="Glacial Indifference"/>
                <a:cs typeface="Glacial Indifference"/>
                <a:sym typeface="Glacial Indifference"/>
              </a:rPr>
              <a:t>,"--...","---..","----."}; // 7-9</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A1B15"/>
        </a:solidFill>
      </p:bgPr>
    </p:bg>
    <p:spTree>
      <p:nvGrpSpPr>
        <p:cNvPr id="1" name=""/>
        <p:cNvGrpSpPr/>
        <p:nvPr/>
      </p:nvGrpSpPr>
      <p:grpSpPr>
        <a:xfrm>
          <a:off x="0" y="0"/>
          <a:ext cx="0" cy="0"/>
          <a:chOff x="0" y="0"/>
          <a:chExt cx="0" cy="0"/>
        </a:xfrm>
      </p:grpSpPr>
      <p:sp>
        <p:nvSpPr>
          <p:cNvPr name="Freeform 2" id="2"/>
          <p:cNvSpPr/>
          <p:nvPr/>
        </p:nvSpPr>
        <p:spPr>
          <a:xfrm flipH="false" flipV="false" rot="0">
            <a:off x="-1606543" y="-397854"/>
            <a:ext cx="4360578" cy="4114800"/>
          </a:xfrm>
          <a:custGeom>
            <a:avLst/>
            <a:gdLst/>
            <a:ahLst/>
            <a:cxnLst/>
            <a:rect r="r" b="b" t="t" l="l"/>
            <a:pathLst>
              <a:path h="4114800" w="4360578">
                <a:moveTo>
                  <a:pt x="0" y="0"/>
                </a:moveTo>
                <a:lnTo>
                  <a:pt x="4360578" y="0"/>
                </a:lnTo>
                <a:lnTo>
                  <a:pt x="43605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659925">
            <a:off x="14627618" y="-1060017"/>
            <a:ext cx="4745480" cy="4114800"/>
          </a:xfrm>
          <a:custGeom>
            <a:avLst/>
            <a:gdLst/>
            <a:ahLst/>
            <a:cxnLst/>
            <a:rect r="r" b="b" t="t" l="l"/>
            <a:pathLst>
              <a:path h="4114800" w="4745480">
                <a:moveTo>
                  <a:pt x="0" y="0"/>
                </a:moveTo>
                <a:lnTo>
                  <a:pt x="4745479" y="0"/>
                </a:lnTo>
                <a:lnTo>
                  <a:pt x="474547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5400000">
            <a:off x="4316370" y="-2211614"/>
            <a:ext cx="9655259" cy="14710229"/>
          </a:xfrm>
          <a:custGeom>
            <a:avLst/>
            <a:gdLst/>
            <a:ahLst/>
            <a:cxnLst/>
            <a:rect r="r" b="b" t="t" l="l"/>
            <a:pathLst>
              <a:path h="14710229" w="9655259">
                <a:moveTo>
                  <a:pt x="9655260" y="0"/>
                </a:moveTo>
                <a:lnTo>
                  <a:pt x="0" y="0"/>
                </a:lnTo>
                <a:lnTo>
                  <a:pt x="0" y="14710228"/>
                </a:lnTo>
                <a:lnTo>
                  <a:pt x="9655260" y="14710228"/>
                </a:lnTo>
                <a:lnTo>
                  <a:pt x="965526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13874" y="6172200"/>
            <a:ext cx="3492436" cy="4114800"/>
          </a:xfrm>
          <a:custGeom>
            <a:avLst/>
            <a:gdLst/>
            <a:ahLst/>
            <a:cxnLst/>
            <a:rect r="r" b="b" t="t" l="l"/>
            <a:pathLst>
              <a:path h="4114800" w="3492436">
                <a:moveTo>
                  <a:pt x="0" y="0"/>
                </a:moveTo>
                <a:lnTo>
                  <a:pt x="3492436" y="0"/>
                </a:lnTo>
                <a:lnTo>
                  <a:pt x="349243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612816">
            <a:off x="-302998" y="6367592"/>
            <a:ext cx="1144663" cy="4114800"/>
          </a:xfrm>
          <a:custGeom>
            <a:avLst/>
            <a:gdLst/>
            <a:ahLst/>
            <a:cxnLst/>
            <a:rect r="r" b="b" t="t" l="l"/>
            <a:pathLst>
              <a:path h="4114800" w="1144663">
                <a:moveTo>
                  <a:pt x="0" y="0"/>
                </a:moveTo>
                <a:lnTo>
                  <a:pt x="1144663" y="0"/>
                </a:lnTo>
                <a:lnTo>
                  <a:pt x="1144663"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2754035" y="623135"/>
            <a:ext cx="6389965" cy="1677366"/>
          </a:xfrm>
          <a:custGeom>
            <a:avLst/>
            <a:gdLst/>
            <a:ahLst/>
            <a:cxnLst/>
            <a:rect r="r" b="b" t="t" l="l"/>
            <a:pathLst>
              <a:path h="1677366" w="6389965">
                <a:moveTo>
                  <a:pt x="0" y="0"/>
                </a:moveTo>
                <a:lnTo>
                  <a:pt x="6389965" y="0"/>
                </a:lnTo>
                <a:lnTo>
                  <a:pt x="6389965" y="1677366"/>
                </a:lnTo>
                <a:lnTo>
                  <a:pt x="0" y="167736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8908676" y="623135"/>
            <a:ext cx="6389965" cy="1677366"/>
          </a:xfrm>
          <a:custGeom>
            <a:avLst/>
            <a:gdLst/>
            <a:ahLst/>
            <a:cxnLst/>
            <a:rect r="r" b="b" t="t" l="l"/>
            <a:pathLst>
              <a:path h="1677366" w="6389965">
                <a:moveTo>
                  <a:pt x="0" y="0"/>
                </a:moveTo>
                <a:lnTo>
                  <a:pt x="6389965" y="0"/>
                </a:lnTo>
                <a:lnTo>
                  <a:pt x="6389965" y="1677366"/>
                </a:lnTo>
                <a:lnTo>
                  <a:pt x="0" y="167736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2320915" y="1055792"/>
            <a:ext cx="13646171" cy="1045198"/>
          </a:xfrm>
          <a:prstGeom prst="rect">
            <a:avLst/>
          </a:prstGeom>
        </p:spPr>
        <p:txBody>
          <a:bodyPr anchor="t" rtlCol="false" tIns="0" lIns="0" bIns="0" rIns="0">
            <a:spAutoFit/>
          </a:bodyPr>
          <a:lstStyle/>
          <a:p>
            <a:pPr algn="ctr">
              <a:lnSpc>
                <a:spcPts val="8540"/>
              </a:lnSpc>
            </a:pPr>
            <a:r>
              <a:rPr lang="en-US" sz="6100">
                <a:solidFill>
                  <a:srgbClr val="AF805A"/>
                </a:solidFill>
                <a:latin typeface="Lazydog"/>
                <a:ea typeface="Lazydog"/>
                <a:cs typeface="Lazydog"/>
                <a:sym typeface="Lazydog"/>
              </a:rPr>
              <a:t>Un poco más del procedimiento</a:t>
            </a:r>
          </a:p>
        </p:txBody>
      </p:sp>
      <p:sp>
        <p:nvSpPr>
          <p:cNvPr name="TextBox 10" id="10"/>
          <p:cNvSpPr txBox="true"/>
          <p:nvPr/>
        </p:nvSpPr>
        <p:spPr>
          <a:xfrm rot="0">
            <a:off x="2754035" y="2910101"/>
            <a:ext cx="9950824" cy="2233399"/>
          </a:xfrm>
          <a:prstGeom prst="rect">
            <a:avLst/>
          </a:prstGeom>
        </p:spPr>
        <p:txBody>
          <a:bodyPr anchor="t" rtlCol="false" tIns="0" lIns="0" bIns="0" rIns="0">
            <a:spAutoFit/>
          </a:bodyPr>
          <a:lstStyle/>
          <a:p>
            <a:pPr algn="ctr">
              <a:lnSpc>
                <a:spcPts val="4474"/>
              </a:lnSpc>
              <a:spcBef>
                <a:spcPct val="0"/>
              </a:spcBef>
            </a:pPr>
            <a:r>
              <a:rPr lang="en-US" sz="3195">
                <a:solidFill>
                  <a:srgbClr val="000000"/>
                </a:solidFill>
                <a:latin typeface="Glacial Indifference"/>
                <a:ea typeface="Glacial Indifference"/>
                <a:cs typeface="Glacial Indifference"/>
                <a:sym typeface="Glacial Indifference"/>
              </a:rPr>
              <a:t>Con  el “String”  ya planteado, el resto consto de una cadena de If´s y comandos tras estos para tratar de conseguir el resultado que deseabamos. He aqui un pequeño ejemplo de lo que hablamos:</a:t>
            </a:r>
          </a:p>
        </p:txBody>
      </p:sp>
      <p:sp>
        <p:nvSpPr>
          <p:cNvPr name="TextBox 11" id="11"/>
          <p:cNvSpPr txBox="true"/>
          <p:nvPr/>
        </p:nvSpPr>
        <p:spPr>
          <a:xfrm rot="0">
            <a:off x="4055039" y="5580558"/>
            <a:ext cx="3674407" cy="3362957"/>
          </a:xfrm>
          <a:prstGeom prst="rect">
            <a:avLst/>
          </a:prstGeom>
        </p:spPr>
        <p:txBody>
          <a:bodyPr anchor="t" rtlCol="false" tIns="0" lIns="0" bIns="0" rIns="0">
            <a:spAutoFit/>
          </a:bodyPr>
          <a:lstStyle/>
          <a:p>
            <a:pPr algn="l">
              <a:lnSpc>
                <a:spcPts val="5389"/>
              </a:lnSpc>
            </a:pPr>
            <a:r>
              <a:rPr lang="en-US" sz="3849">
                <a:solidFill>
                  <a:srgbClr val="000000"/>
                </a:solidFill>
                <a:latin typeface="Glacial Indifference"/>
                <a:ea typeface="Glacial Indifference"/>
                <a:cs typeface="Glacial Indifference"/>
                <a:sym typeface="Glacial Indifference"/>
              </a:rPr>
              <a:t>if (opcion == "1") {</a:t>
            </a:r>
          </a:p>
          <a:p>
            <a:pPr algn="l">
              <a:lnSpc>
                <a:spcPts val="5389"/>
              </a:lnSpc>
            </a:pPr>
            <a:r>
              <a:rPr lang="en-US" sz="3849">
                <a:solidFill>
                  <a:srgbClr val="000000"/>
                </a:solidFill>
                <a:latin typeface="Glacial Indifference"/>
                <a:ea typeface="Glacial Indifference"/>
                <a:cs typeface="Glacial Indifference"/>
                <a:sym typeface="Glacial Indifference"/>
              </a:rPr>
              <a:t>    LCD.clear();</a:t>
            </a:r>
          </a:p>
          <a:p>
            <a:pPr algn="l">
              <a:lnSpc>
                <a:spcPts val="5389"/>
              </a:lnSpc>
            </a:pPr>
            <a:r>
              <a:rPr lang="en-US" sz="3849">
                <a:solidFill>
                  <a:srgbClr val="000000"/>
                </a:solidFill>
                <a:latin typeface="Glacial Indifference"/>
                <a:ea typeface="Glacial Indifference"/>
                <a:cs typeface="Glacial Indifference"/>
                <a:sym typeface="Glacial Indifference"/>
              </a:rPr>
              <a:t>    BotonATXT();</a:t>
            </a:r>
          </a:p>
          <a:p>
            <a:pPr algn="l">
              <a:lnSpc>
                <a:spcPts val="5389"/>
              </a:lnSpc>
            </a:pPr>
            <a:r>
              <a:rPr lang="en-US" sz="3849">
                <a:solidFill>
                  <a:srgbClr val="000000"/>
                </a:solidFill>
                <a:latin typeface="Glacial Indifference"/>
                <a:ea typeface="Glacial Indifference"/>
                <a:cs typeface="Glacial Indifference"/>
                <a:sym typeface="Glacial Indifference"/>
              </a:rPr>
              <a:t>}</a:t>
            </a:r>
          </a:p>
          <a:p>
            <a:pPr algn="l">
              <a:lnSpc>
                <a:spcPts val="5389"/>
              </a:lnSpc>
              <a:spcBef>
                <a:spcPct val="0"/>
              </a:spcBef>
            </a:pPr>
          </a:p>
        </p:txBody>
      </p:sp>
      <p:sp>
        <p:nvSpPr>
          <p:cNvPr name="TextBox 12" id="12"/>
          <p:cNvSpPr txBox="true"/>
          <p:nvPr/>
        </p:nvSpPr>
        <p:spPr>
          <a:xfrm rot="0">
            <a:off x="8908676" y="5568741"/>
            <a:ext cx="6759759" cy="3689559"/>
          </a:xfrm>
          <a:prstGeom prst="rect">
            <a:avLst/>
          </a:prstGeom>
        </p:spPr>
        <p:txBody>
          <a:bodyPr anchor="t" rtlCol="false" tIns="0" lIns="0" bIns="0" rIns="0">
            <a:spAutoFit/>
          </a:bodyPr>
          <a:lstStyle/>
          <a:p>
            <a:pPr algn="ctr">
              <a:lnSpc>
                <a:spcPts val="4211"/>
              </a:lnSpc>
              <a:spcBef>
                <a:spcPct val="0"/>
              </a:spcBef>
            </a:pPr>
            <a:r>
              <a:rPr lang="en-US" sz="3008">
                <a:solidFill>
                  <a:srgbClr val="000000"/>
                </a:solidFill>
                <a:latin typeface="Glacial Indifference"/>
                <a:ea typeface="Glacial Indifference"/>
                <a:cs typeface="Glacial Indifference"/>
                <a:sym typeface="Glacial Indifference"/>
              </a:rPr>
              <a:t>El bloque de código en cuestión verifica si la opción ingresada es "1". Si es así, limpia la pantalla LCD y ejecuta la función BotonATXT(). Es decir, usando los If´s fuimos capaces de configurar el inicio de acciones que concluían en las funciones necesarias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A1B15"/>
        </a:solidFill>
      </p:bgPr>
    </p:bg>
    <p:spTree>
      <p:nvGrpSpPr>
        <p:cNvPr id="1" name=""/>
        <p:cNvGrpSpPr/>
        <p:nvPr/>
      </p:nvGrpSpPr>
      <p:grpSpPr>
        <a:xfrm>
          <a:off x="0" y="0"/>
          <a:ext cx="0" cy="0"/>
          <a:chOff x="0" y="0"/>
          <a:chExt cx="0" cy="0"/>
        </a:xfrm>
      </p:grpSpPr>
      <p:sp>
        <p:nvSpPr>
          <p:cNvPr name="Freeform 2" id="2"/>
          <p:cNvSpPr/>
          <p:nvPr/>
        </p:nvSpPr>
        <p:spPr>
          <a:xfrm flipH="false" flipV="false" rot="0">
            <a:off x="-1606543" y="-397854"/>
            <a:ext cx="4360578" cy="4114800"/>
          </a:xfrm>
          <a:custGeom>
            <a:avLst/>
            <a:gdLst/>
            <a:ahLst/>
            <a:cxnLst/>
            <a:rect r="r" b="b" t="t" l="l"/>
            <a:pathLst>
              <a:path h="4114800" w="4360578">
                <a:moveTo>
                  <a:pt x="0" y="0"/>
                </a:moveTo>
                <a:lnTo>
                  <a:pt x="4360578" y="0"/>
                </a:lnTo>
                <a:lnTo>
                  <a:pt x="43605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659925">
            <a:off x="14627618" y="-1060017"/>
            <a:ext cx="4745480" cy="4114800"/>
          </a:xfrm>
          <a:custGeom>
            <a:avLst/>
            <a:gdLst/>
            <a:ahLst/>
            <a:cxnLst/>
            <a:rect r="r" b="b" t="t" l="l"/>
            <a:pathLst>
              <a:path h="4114800" w="4745480">
                <a:moveTo>
                  <a:pt x="0" y="0"/>
                </a:moveTo>
                <a:lnTo>
                  <a:pt x="4745479" y="0"/>
                </a:lnTo>
                <a:lnTo>
                  <a:pt x="474547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5400000">
            <a:off x="4316370" y="-2211614"/>
            <a:ext cx="9655259" cy="14710229"/>
          </a:xfrm>
          <a:custGeom>
            <a:avLst/>
            <a:gdLst/>
            <a:ahLst/>
            <a:cxnLst/>
            <a:rect r="r" b="b" t="t" l="l"/>
            <a:pathLst>
              <a:path h="14710229" w="9655259">
                <a:moveTo>
                  <a:pt x="9655260" y="0"/>
                </a:moveTo>
                <a:lnTo>
                  <a:pt x="0" y="0"/>
                </a:lnTo>
                <a:lnTo>
                  <a:pt x="0" y="14710228"/>
                </a:lnTo>
                <a:lnTo>
                  <a:pt x="9655260" y="14710228"/>
                </a:lnTo>
                <a:lnTo>
                  <a:pt x="965526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13874" y="6172200"/>
            <a:ext cx="3492436" cy="4114800"/>
          </a:xfrm>
          <a:custGeom>
            <a:avLst/>
            <a:gdLst/>
            <a:ahLst/>
            <a:cxnLst/>
            <a:rect r="r" b="b" t="t" l="l"/>
            <a:pathLst>
              <a:path h="4114800" w="3492436">
                <a:moveTo>
                  <a:pt x="0" y="0"/>
                </a:moveTo>
                <a:lnTo>
                  <a:pt x="3492436" y="0"/>
                </a:lnTo>
                <a:lnTo>
                  <a:pt x="349243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612816">
            <a:off x="-302998" y="6367592"/>
            <a:ext cx="1144663" cy="4114800"/>
          </a:xfrm>
          <a:custGeom>
            <a:avLst/>
            <a:gdLst/>
            <a:ahLst/>
            <a:cxnLst/>
            <a:rect r="r" b="b" t="t" l="l"/>
            <a:pathLst>
              <a:path h="4114800" w="1144663">
                <a:moveTo>
                  <a:pt x="0" y="0"/>
                </a:moveTo>
                <a:lnTo>
                  <a:pt x="1144663" y="0"/>
                </a:lnTo>
                <a:lnTo>
                  <a:pt x="1144663"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5893457" y="634100"/>
            <a:ext cx="6440392" cy="1690603"/>
          </a:xfrm>
          <a:custGeom>
            <a:avLst/>
            <a:gdLst/>
            <a:ahLst/>
            <a:cxnLst/>
            <a:rect r="r" b="b" t="t" l="l"/>
            <a:pathLst>
              <a:path h="1690603" w="6440392">
                <a:moveTo>
                  <a:pt x="0" y="0"/>
                </a:moveTo>
                <a:lnTo>
                  <a:pt x="6440392" y="0"/>
                </a:lnTo>
                <a:lnTo>
                  <a:pt x="6440392" y="1690602"/>
                </a:lnTo>
                <a:lnTo>
                  <a:pt x="0" y="169060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4066157" y="2394922"/>
            <a:ext cx="4964023" cy="7241943"/>
          </a:xfrm>
          <a:custGeom>
            <a:avLst/>
            <a:gdLst/>
            <a:ahLst/>
            <a:cxnLst/>
            <a:rect r="r" b="b" t="t" l="l"/>
            <a:pathLst>
              <a:path h="7241943" w="4964023">
                <a:moveTo>
                  <a:pt x="0" y="0"/>
                </a:moveTo>
                <a:lnTo>
                  <a:pt x="4964023" y="0"/>
                </a:lnTo>
                <a:lnTo>
                  <a:pt x="4964023" y="7241942"/>
                </a:lnTo>
                <a:lnTo>
                  <a:pt x="0" y="724194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4501498" y="5574450"/>
            <a:ext cx="4020660" cy="3422760"/>
          </a:xfrm>
          <a:custGeom>
            <a:avLst/>
            <a:gdLst/>
            <a:ahLst/>
            <a:cxnLst/>
            <a:rect r="r" b="b" t="t" l="l"/>
            <a:pathLst>
              <a:path h="3422760" w="4020660">
                <a:moveTo>
                  <a:pt x="0" y="0"/>
                </a:moveTo>
                <a:lnTo>
                  <a:pt x="4020660" y="0"/>
                </a:lnTo>
                <a:lnTo>
                  <a:pt x="4020660" y="3422760"/>
                </a:lnTo>
                <a:lnTo>
                  <a:pt x="0" y="3422760"/>
                </a:lnTo>
                <a:lnTo>
                  <a:pt x="0" y="0"/>
                </a:lnTo>
                <a:close/>
              </a:path>
            </a:pathLst>
          </a:custGeom>
          <a:blipFill>
            <a:blip r:embed="rId16"/>
            <a:stretch>
              <a:fillRect l="0" t="0" r="0" b="0"/>
            </a:stretch>
          </a:blipFill>
        </p:spPr>
      </p:sp>
      <p:sp>
        <p:nvSpPr>
          <p:cNvPr name="TextBox 10" id="10"/>
          <p:cNvSpPr txBox="true"/>
          <p:nvPr/>
        </p:nvSpPr>
        <p:spPr>
          <a:xfrm rot="0">
            <a:off x="4429124" y="864033"/>
            <a:ext cx="9429752" cy="1097386"/>
          </a:xfrm>
          <a:prstGeom prst="rect">
            <a:avLst/>
          </a:prstGeom>
        </p:spPr>
        <p:txBody>
          <a:bodyPr anchor="t" rtlCol="false" tIns="0" lIns="0" bIns="0" rIns="0">
            <a:spAutoFit/>
          </a:bodyPr>
          <a:lstStyle/>
          <a:p>
            <a:pPr algn="ctr">
              <a:lnSpc>
                <a:spcPts val="8900"/>
              </a:lnSpc>
            </a:pPr>
            <a:r>
              <a:rPr lang="en-US" sz="6357">
                <a:solidFill>
                  <a:srgbClr val="AF805A"/>
                </a:solidFill>
                <a:latin typeface="Lazydog"/>
                <a:ea typeface="Lazydog"/>
                <a:cs typeface="Lazydog"/>
                <a:sym typeface="Lazydog"/>
              </a:rPr>
              <a:t>Hardware usado</a:t>
            </a:r>
          </a:p>
        </p:txBody>
      </p:sp>
      <p:sp>
        <p:nvSpPr>
          <p:cNvPr name="TextBox 11" id="11"/>
          <p:cNvSpPr txBox="true"/>
          <p:nvPr/>
        </p:nvSpPr>
        <p:spPr>
          <a:xfrm rot="0">
            <a:off x="4429124" y="2626244"/>
            <a:ext cx="4165408" cy="6370966"/>
          </a:xfrm>
          <a:prstGeom prst="rect">
            <a:avLst/>
          </a:prstGeom>
        </p:spPr>
        <p:txBody>
          <a:bodyPr anchor="t" rtlCol="false" tIns="0" lIns="0" bIns="0" rIns="0">
            <a:spAutoFit/>
          </a:bodyPr>
          <a:lstStyle/>
          <a:p>
            <a:pPr algn="ctr">
              <a:lnSpc>
                <a:spcPts val="3289"/>
              </a:lnSpc>
            </a:pPr>
            <a:r>
              <a:rPr lang="en-US" sz="2349">
                <a:solidFill>
                  <a:srgbClr val="000000"/>
                </a:solidFill>
                <a:latin typeface="Glacial Indifference"/>
                <a:ea typeface="Glacial Indifference"/>
                <a:cs typeface="Glacial Indifference"/>
                <a:sym typeface="Glacial Indifference"/>
              </a:rPr>
              <a:t>Para poder comenzar con el</a:t>
            </a:r>
          </a:p>
          <a:p>
            <a:pPr algn="ctr">
              <a:lnSpc>
                <a:spcPts val="3289"/>
              </a:lnSpc>
            </a:pPr>
            <a:r>
              <a:rPr lang="en-US" sz="2349">
                <a:solidFill>
                  <a:srgbClr val="000000"/>
                </a:solidFill>
                <a:latin typeface="Glacial Indifference"/>
                <a:ea typeface="Glacial Indifference"/>
                <a:cs typeface="Glacial Indifference"/>
                <a:sym typeface="Glacial Indifference"/>
              </a:rPr>
              <a:t>circuito habia que tener el mismo hecho en Tinkercad </a:t>
            </a:r>
          </a:p>
          <a:p>
            <a:pPr algn="ctr">
              <a:lnSpc>
                <a:spcPts val="3289"/>
              </a:lnSpc>
            </a:pPr>
          </a:p>
          <a:p>
            <a:pPr algn="ctr">
              <a:lnSpc>
                <a:spcPts val="3289"/>
              </a:lnSpc>
            </a:pPr>
            <a:r>
              <a:rPr lang="en-US" sz="2349">
                <a:solidFill>
                  <a:srgbClr val="000000"/>
                </a:solidFill>
                <a:latin typeface="Glacial Indifference"/>
                <a:ea typeface="Glacial Indifference"/>
                <a:cs typeface="Glacial Indifference"/>
                <a:sym typeface="Glacial Indifference"/>
              </a:rPr>
              <a:t>Una vez teniendo ese circuito en Tinkercad podíamos comenzar a hacerlo en físico.</a:t>
            </a:r>
          </a:p>
          <a:p>
            <a:pPr algn="ctr">
              <a:lnSpc>
                <a:spcPts val="3149"/>
              </a:lnSpc>
            </a:pPr>
          </a:p>
          <a:p>
            <a:pPr algn="ctr">
              <a:lnSpc>
                <a:spcPts val="3149"/>
              </a:lnSpc>
            </a:pPr>
          </a:p>
          <a:p>
            <a:pPr algn="ctr">
              <a:lnSpc>
                <a:spcPts val="3149"/>
              </a:lnSpc>
            </a:pPr>
          </a:p>
          <a:p>
            <a:pPr algn="ctr">
              <a:lnSpc>
                <a:spcPts val="3149"/>
              </a:lnSpc>
            </a:pPr>
          </a:p>
          <a:p>
            <a:pPr algn="ctr">
              <a:lnSpc>
                <a:spcPts val="3149"/>
              </a:lnSpc>
            </a:pPr>
          </a:p>
          <a:p>
            <a:pPr algn="ctr">
              <a:lnSpc>
                <a:spcPts val="3149"/>
              </a:lnSpc>
            </a:pPr>
          </a:p>
          <a:p>
            <a:pPr algn="ctr">
              <a:lnSpc>
                <a:spcPts val="3149"/>
              </a:lnSpc>
            </a:pPr>
          </a:p>
          <a:p>
            <a:pPr algn="ctr">
              <a:lnSpc>
                <a:spcPts val="3149"/>
              </a:lnSpc>
            </a:pPr>
          </a:p>
          <a:p>
            <a:pPr algn="ctr">
              <a:lnSpc>
                <a:spcPts val="3149"/>
              </a:lnSpc>
              <a:spcBef>
                <a:spcPct val="0"/>
              </a:spcBef>
            </a:pPr>
          </a:p>
        </p:txBody>
      </p:sp>
      <p:sp>
        <p:nvSpPr>
          <p:cNvPr name="Freeform 12" id="12"/>
          <p:cNvSpPr/>
          <p:nvPr/>
        </p:nvSpPr>
        <p:spPr>
          <a:xfrm flipH="false" flipV="false" rot="-10800000">
            <a:off x="9851838" y="2394922"/>
            <a:ext cx="4964023" cy="7241943"/>
          </a:xfrm>
          <a:custGeom>
            <a:avLst/>
            <a:gdLst/>
            <a:ahLst/>
            <a:cxnLst/>
            <a:rect r="r" b="b" t="t" l="l"/>
            <a:pathLst>
              <a:path h="7241943" w="4964023">
                <a:moveTo>
                  <a:pt x="0" y="0"/>
                </a:moveTo>
                <a:lnTo>
                  <a:pt x="4964022" y="0"/>
                </a:lnTo>
                <a:lnTo>
                  <a:pt x="4964022" y="7241942"/>
                </a:lnTo>
                <a:lnTo>
                  <a:pt x="0" y="724194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3" id="13"/>
          <p:cNvSpPr txBox="true"/>
          <p:nvPr/>
        </p:nvSpPr>
        <p:spPr>
          <a:xfrm rot="0">
            <a:off x="10454078" y="2804186"/>
            <a:ext cx="4021314" cy="6454114"/>
          </a:xfrm>
          <a:prstGeom prst="rect">
            <a:avLst/>
          </a:prstGeom>
        </p:spPr>
        <p:txBody>
          <a:bodyPr anchor="t" rtlCol="false" tIns="0" lIns="0" bIns="0" rIns="0">
            <a:spAutoFit/>
          </a:bodyPr>
          <a:lstStyle/>
          <a:p>
            <a:pPr algn="l">
              <a:lnSpc>
                <a:spcPts val="4659"/>
              </a:lnSpc>
            </a:pPr>
            <a:r>
              <a:rPr lang="en-US" sz="3327">
                <a:solidFill>
                  <a:srgbClr val="000000"/>
                </a:solidFill>
                <a:latin typeface="Glacial Indifference"/>
                <a:ea typeface="Glacial Indifference"/>
                <a:cs typeface="Glacial Indifference"/>
                <a:sym typeface="Glacial Indifference"/>
              </a:rPr>
              <a:t>Componentes utilizados:</a:t>
            </a:r>
          </a:p>
          <a:p>
            <a:pPr algn="l" marL="718507" indent="-359254" lvl="1">
              <a:lnSpc>
                <a:spcPts val="4659"/>
              </a:lnSpc>
              <a:buAutoNum type="arabicPeriod" startAt="1"/>
            </a:pPr>
            <a:r>
              <a:rPr lang="en-US" sz="3327">
                <a:solidFill>
                  <a:srgbClr val="000000"/>
                </a:solidFill>
                <a:latin typeface="Glacial Indifference"/>
                <a:ea typeface="Glacial Indifference"/>
                <a:cs typeface="Glacial Indifference"/>
                <a:sym typeface="Glacial Indifference"/>
              </a:rPr>
              <a:t>Potenciómetro (1)</a:t>
            </a:r>
          </a:p>
          <a:p>
            <a:pPr algn="l" marL="718507" indent="-359254" lvl="1">
              <a:lnSpc>
                <a:spcPts val="4659"/>
              </a:lnSpc>
              <a:buAutoNum type="arabicPeriod" startAt="1"/>
            </a:pPr>
            <a:r>
              <a:rPr lang="en-US" sz="3327">
                <a:solidFill>
                  <a:srgbClr val="000000"/>
                </a:solidFill>
                <a:latin typeface="Glacial Indifference"/>
                <a:ea typeface="Glacial Indifference"/>
                <a:cs typeface="Glacial Indifference"/>
                <a:sym typeface="Glacial Indifference"/>
              </a:rPr>
              <a:t>Pantalla LCD (1)</a:t>
            </a:r>
          </a:p>
          <a:p>
            <a:pPr algn="l" marL="718507" indent="-359254" lvl="1">
              <a:lnSpc>
                <a:spcPts val="4659"/>
              </a:lnSpc>
              <a:buAutoNum type="arabicPeriod" startAt="1"/>
            </a:pPr>
            <a:r>
              <a:rPr lang="en-US" sz="3327">
                <a:solidFill>
                  <a:srgbClr val="000000"/>
                </a:solidFill>
                <a:latin typeface="Glacial Indifference"/>
                <a:ea typeface="Glacial Indifference"/>
                <a:cs typeface="Glacial Indifference"/>
                <a:sym typeface="Glacial Indifference"/>
              </a:rPr>
              <a:t>Pulsador(1)</a:t>
            </a:r>
          </a:p>
          <a:p>
            <a:pPr algn="l" marL="718507" indent="-359254" lvl="1">
              <a:lnSpc>
                <a:spcPts val="4659"/>
              </a:lnSpc>
              <a:buAutoNum type="arabicPeriod" startAt="1"/>
            </a:pPr>
            <a:r>
              <a:rPr lang="en-US" sz="3327">
                <a:solidFill>
                  <a:srgbClr val="000000"/>
                </a:solidFill>
                <a:latin typeface="Glacial Indifference"/>
                <a:ea typeface="Glacial Indifference"/>
                <a:cs typeface="Glacial Indifference"/>
                <a:sym typeface="Glacial Indifference"/>
              </a:rPr>
              <a:t>LED(1)</a:t>
            </a:r>
          </a:p>
          <a:p>
            <a:pPr algn="l" marL="718507" indent="-359254" lvl="1">
              <a:lnSpc>
                <a:spcPts val="4659"/>
              </a:lnSpc>
              <a:buAutoNum type="arabicPeriod" startAt="1"/>
            </a:pPr>
            <a:r>
              <a:rPr lang="en-US" sz="3327">
                <a:solidFill>
                  <a:srgbClr val="000000"/>
                </a:solidFill>
                <a:latin typeface="Glacial Indifference"/>
                <a:ea typeface="Glacial Indifference"/>
                <a:cs typeface="Glacial Indifference"/>
                <a:sym typeface="Glacial Indifference"/>
              </a:rPr>
              <a:t>Cables(12)</a:t>
            </a:r>
          </a:p>
          <a:p>
            <a:pPr algn="l" marL="718507" indent="-359254" lvl="1">
              <a:lnSpc>
                <a:spcPts val="4659"/>
              </a:lnSpc>
              <a:buAutoNum type="arabicPeriod" startAt="1"/>
            </a:pPr>
            <a:r>
              <a:rPr lang="en-US" sz="3327">
                <a:solidFill>
                  <a:srgbClr val="000000"/>
                </a:solidFill>
                <a:latin typeface="Glacial Indifference"/>
                <a:ea typeface="Glacial Indifference"/>
                <a:cs typeface="Glacial Indifference"/>
                <a:sym typeface="Glacial Indifference"/>
              </a:rPr>
              <a:t>Resistencias(2)</a:t>
            </a:r>
          </a:p>
          <a:p>
            <a:pPr algn="l" marL="718507" indent="-359254" lvl="1">
              <a:lnSpc>
                <a:spcPts val="4659"/>
              </a:lnSpc>
              <a:buAutoNum type="arabicPeriod" startAt="1"/>
            </a:pPr>
            <a:r>
              <a:rPr lang="en-US" sz="3327">
                <a:solidFill>
                  <a:srgbClr val="000000"/>
                </a:solidFill>
                <a:latin typeface="Glacial Indifference"/>
                <a:ea typeface="Glacial Indifference"/>
                <a:cs typeface="Glacial Indifference"/>
                <a:sym typeface="Glacial Indifference"/>
              </a:rPr>
              <a:t>Arduino(1)</a:t>
            </a:r>
          </a:p>
          <a:p>
            <a:pPr algn="l" marL="718507" indent="-359254" lvl="1">
              <a:lnSpc>
                <a:spcPts val="4659"/>
              </a:lnSpc>
              <a:spcBef>
                <a:spcPct val="0"/>
              </a:spcBef>
              <a:buAutoNum type="arabicPeriod" startAt="1"/>
            </a:pPr>
            <a:r>
              <a:rPr lang="en-US" sz="3327">
                <a:solidFill>
                  <a:srgbClr val="000000"/>
                </a:solidFill>
                <a:latin typeface="Glacial Indifference"/>
                <a:ea typeface="Glacial Indifference"/>
                <a:cs typeface="Glacial Indifference"/>
                <a:sym typeface="Glacial Indifference"/>
              </a:rPr>
              <a:t>Placa de pruebas(1)</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A1B15"/>
        </a:solidFill>
      </p:bgPr>
    </p:bg>
    <p:spTree>
      <p:nvGrpSpPr>
        <p:cNvPr id="1" name=""/>
        <p:cNvGrpSpPr/>
        <p:nvPr/>
      </p:nvGrpSpPr>
      <p:grpSpPr>
        <a:xfrm>
          <a:off x="0" y="0"/>
          <a:ext cx="0" cy="0"/>
          <a:chOff x="0" y="0"/>
          <a:chExt cx="0" cy="0"/>
        </a:xfrm>
      </p:grpSpPr>
      <p:sp>
        <p:nvSpPr>
          <p:cNvPr name="Freeform 2" id="2"/>
          <p:cNvSpPr/>
          <p:nvPr/>
        </p:nvSpPr>
        <p:spPr>
          <a:xfrm flipH="false" flipV="false" rot="0">
            <a:off x="-1606543" y="-397854"/>
            <a:ext cx="4360578" cy="4114800"/>
          </a:xfrm>
          <a:custGeom>
            <a:avLst/>
            <a:gdLst/>
            <a:ahLst/>
            <a:cxnLst/>
            <a:rect r="r" b="b" t="t" l="l"/>
            <a:pathLst>
              <a:path h="4114800" w="4360578">
                <a:moveTo>
                  <a:pt x="0" y="0"/>
                </a:moveTo>
                <a:lnTo>
                  <a:pt x="4360578" y="0"/>
                </a:lnTo>
                <a:lnTo>
                  <a:pt x="43605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659925">
            <a:off x="14627618" y="-1060017"/>
            <a:ext cx="4745480" cy="4114800"/>
          </a:xfrm>
          <a:custGeom>
            <a:avLst/>
            <a:gdLst/>
            <a:ahLst/>
            <a:cxnLst/>
            <a:rect r="r" b="b" t="t" l="l"/>
            <a:pathLst>
              <a:path h="4114800" w="4745480">
                <a:moveTo>
                  <a:pt x="0" y="0"/>
                </a:moveTo>
                <a:lnTo>
                  <a:pt x="4745479" y="0"/>
                </a:lnTo>
                <a:lnTo>
                  <a:pt x="474547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5400000">
            <a:off x="4316370" y="-2211614"/>
            <a:ext cx="9655259" cy="14710229"/>
          </a:xfrm>
          <a:custGeom>
            <a:avLst/>
            <a:gdLst/>
            <a:ahLst/>
            <a:cxnLst/>
            <a:rect r="r" b="b" t="t" l="l"/>
            <a:pathLst>
              <a:path h="14710229" w="9655259">
                <a:moveTo>
                  <a:pt x="9655260" y="0"/>
                </a:moveTo>
                <a:lnTo>
                  <a:pt x="0" y="0"/>
                </a:lnTo>
                <a:lnTo>
                  <a:pt x="0" y="14710228"/>
                </a:lnTo>
                <a:lnTo>
                  <a:pt x="9655260" y="14710228"/>
                </a:lnTo>
                <a:lnTo>
                  <a:pt x="965526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13874" y="6172200"/>
            <a:ext cx="3492436" cy="4114800"/>
          </a:xfrm>
          <a:custGeom>
            <a:avLst/>
            <a:gdLst/>
            <a:ahLst/>
            <a:cxnLst/>
            <a:rect r="r" b="b" t="t" l="l"/>
            <a:pathLst>
              <a:path h="4114800" w="3492436">
                <a:moveTo>
                  <a:pt x="0" y="0"/>
                </a:moveTo>
                <a:lnTo>
                  <a:pt x="3492436" y="0"/>
                </a:lnTo>
                <a:lnTo>
                  <a:pt x="349243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612816">
            <a:off x="-302998" y="6367592"/>
            <a:ext cx="1144663" cy="4114800"/>
          </a:xfrm>
          <a:custGeom>
            <a:avLst/>
            <a:gdLst/>
            <a:ahLst/>
            <a:cxnLst/>
            <a:rect r="r" b="b" t="t" l="l"/>
            <a:pathLst>
              <a:path h="4114800" w="1144663">
                <a:moveTo>
                  <a:pt x="0" y="0"/>
                </a:moveTo>
                <a:lnTo>
                  <a:pt x="1144663" y="0"/>
                </a:lnTo>
                <a:lnTo>
                  <a:pt x="1144663"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5964613" y="722641"/>
            <a:ext cx="7138323" cy="1873810"/>
          </a:xfrm>
          <a:custGeom>
            <a:avLst/>
            <a:gdLst/>
            <a:ahLst/>
            <a:cxnLst/>
            <a:rect r="r" b="b" t="t" l="l"/>
            <a:pathLst>
              <a:path h="1873810" w="7138323">
                <a:moveTo>
                  <a:pt x="0" y="0"/>
                </a:moveTo>
                <a:lnTo>
                  <a:pt x="7138323" y="0"/>
                </a:lnTo>
                <a:lnTo>
                  <a:pt x="7138323" y="1873810"/>
                </a:lnTo>
                <a:lnTo>
                  <a:pt x="0" y="187381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5124216" y="4372648"/>
            <a:ext cx="7719933" cy="5284262"/>
          </a:xfrm>
          <a:custGeom>
            <a:avLst/>
            <a:gdLst/>
            <a:ahLst/>
            <a:cxnLst/>
            <a:rect r="r" b="b" t="t" l="l"/>
            <a:pathLst>
              <a:path h="5284262" w="7719933">
                <a:moveTo>
                  <a:pt x="0" y="0"/>
                </a:moveTo>
                <a:lnTo>
                  <a:pt x="7719933" y="0"/>
                </a:lnTo>
                <a:lnTo>
                  <a:pt x="7719933" y="5284262"/>
                </a:lnTo>
                <a:lnTo>
                  <a:pt x="0" y="5284262"/>
                </a:lnTo>
                <a:lnTo>
                  <a:pt x="0" y="0"/>
                </a:lnTo>
                <a:close/>
              </a:path>
            </a:pathLst>
          </a:custGeom>
          <a:blipFill>
            <a:blip r:embed="rId14"/>
            <a:stretch>
              <a:fillRect l="0" t="-7220" r="0" b="-1341"/>
            </a:stretch>
          </a:blipFill>
        </p:spPr>
      </p:sp>
      <p:sp>
        <p:nvSpPr>
          <p:cNvPr name="TextBox 9" id="9"/>
          <p:cNvSpPr txBox="true"/>
          <p:nvPr/>
        </p:nvSpPr>
        <p:spPr>
          <a:xfrm rot="0">
            <a:off x="5964613" y="781024"/>
            <a:ext cx="7138323" cy="1576069"/>
          </a:xfrm>
          <a:prstGeom prst="rect">
            <a:avLst/>
          </a:prstGeom>
        </p:spPr>
        <p:txBody>
          <a:bodyPr anchor="t" rtlCol="false" tIns="0" lIns="0" bIns="0" rIns="0">
            <a:spAutoFit/>
          </a:bodyPr>
          <a:lstStyle/>
          <a:p>
            <a:pPr algn="ctr">
              <a:lnSpc>
                <a:spcPts val="12880"/>
              </a:lnSpc>
              <a:spcBef>
                <a:spcPct val="0"/>
              </a:spcBef>
            </a:pPr>
            <a:r>
              <a:rPr lang="en-US" sz="9200">
                <a:solidFill>
                  <a:srgbClr val="AF805A"/>
                </a:solidFill>
                <a:latin typeface="Lazydog"/>
                <a:ea typeface="Lazydog"/>
                <a:cs typeface="Lazydog"/>
                <a:sym typeface="Lazydog"/>
              </a:rPr>
              <a:t>Modelo 3d</a:t>
            </a:r>
          </a:p>
        </p:txBody>
      </p:sp>
      <p:sp>
        <p:nvSpPr>
          <p:cNvPr name="TextBox 10" id="10"/>
          <p:cNvSpPr txBox="true"/>
          <p:nvPr/>
        </p:nvSpPr>
        <p:spPr>
          <a:xfrm rot="0">
            <a:off x="2627686" y="2915291"/>
            <a:ext cx="13032628" cy="1154799"/>
          </a:xfrm>
          <a:prstGeom prst="rect">
            <a:avLst/>
          </a:prstGeom>
        </p:spPr>
        <p:txBody>
          <a:bodyPr anchor="t" rtlCol="false" tIns="0" lIns="0" bIns="0" rIns="0">
            <a:spAutoFit/>
          </a:bodyPr>
          <a:lstStyle/>
          <a:p>
            <a:pPr algn="ctr">
              <a:lnSpc>
                <a:spcPts val="4673"/>
              </a:lnSpc>
              <a:spcBef>
                <a:spcPct val="0"/>
              </a:spcBef>
            </a:pPr>
            <a:r>
              <a:rPr lang="en-US" sz="3338">
                <a:solidFill>
                  <a:srgbClr val="000000"/>
                </a:solidFill>
                <a:latin typeface="Glacial Indifference"/>
                <a:ea typeface="Glacial Indifference"/>
                <a:cs typeface="Glacial Indifference"/>
                <a:sym typeface="Glacial Indifference"/>
              </a:rPr>
              <a:t>Uno de los puntos del proyecto consiste también en la creación de un modelo 3D del proyecto, modelo que podrán ver en esta diapositiva: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A1B15"/>
        </a:solidFill>
      </p:bgPr>
    </p:bg>
    <p:spTree>
      <p:nvGrpSpPr>
        <p:cNvPr id="1" name=""/>
        <p:cNvGrpSpPr/>
        <p:nvPr/>
      </p:nvGrpSpPr>
      <p:grpSpPr>
        <a:xfrm>
          <a:off x="0" y="0"/>
          <a:ext cx="0" cy="0"/>
          <a:chOff x="0" y="0"/>
          <a:chExt cx="0" cy="0"/>
        </a:xfrm>
      </p:grpSpPr>
      <p:sp>
        <p:nvSpPr>
          <p:cNvPr name="Freeform 2" id="2"/>
          <p:cNvSpPr/>
          <p:nvPr/>
        </p:nvSpPr>
        <p:spPr>
          <a:xfrm flipH="false" flipV="false" rot="0">
            <a:off x="-1606543" y="-397854"/>
            <a:ext cx="4360578" cy="4114800"/>
          </a:xfrm>
          <a:custGeom>
            <a:avLst/>
            <a:gdLst/>
            <a:ahLst/>
            <a:cxnLst/>
            <a:rect r="r" b="b" t="t" l="l"/>
            <a:pathLst>
              <a:path h="4114800" w="4360578">
                <a:moveTo>
                  <a:pt x="0" y="0"/>
                </a:moveTo>
                <a:lnTo>
                  <a:pt x="4360578" y="0"/>
                </a:lnTo>
                <a:lnTo>
                  <a:pt x="43605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659925">
            <a:off x="14627618" y="-1060017"/>
            <a:ext cx="4745480" cy="4114800"/>
          </a:xfrm>
          <a:custGeom>
            <a:avLst/>
            <a:gdLst/>
            <a:ahLst/>
            <a:cxnLst/>
            <a:rect r="r" b="b" t="t" l="l"/>
            <a:pathLst>
              <a:path h="4114800" w="4745480">
                <a:moveTo>
                  <a:pt x="0" y="0"/>
                </a:moveTo>
                <a:lnTo>
                  <a:pt x="4745479" y="0"/>
                </a:lnTo>
                <a:lnTo>
                  <a:pt x="474547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5400000">
            <a:off x="4316370" y="-2211614"/>
            <a:ext cx="9655259" cy="14710229"/>
          </a:xfrm>
          <a:custGeom>
            <a:avLst/>
            <a:gdLst/>
            <a:ahLst/>
            <a:cxnLst/>
            <a:rect r="r" b="b" t="t" l="l"/>
            <a:pathLst>
              <a:path h="14710229" w="9655259">
                <a:moveTo>
                  <a:pt x="9655260" y="0"/>
                </a:moveTo>
                <a:lnTo>
                  <a:pt x="0" y="0"/>
                </a:lnTo>
                <a:lnTo>
                  <a:pt x="0" y="14710228"/>
                </a:lnTo>
                <a:lnTo>
                  <a:pt x="9655260" y="14710228"/>
                </a:lnTo>
                <a:lnTo>
                  <a:pt x="965526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13874" y="6172200"/>
            <a:ext cx="3492436" cy="4114800"/>
          </a:xfrm>
          <a:custGeom>
            <a:avLst/>
            <a:gdLst/>
            <a:ahLst/>
            <a:cxnLst/>
            <a:rect r="r" b="b" t="t" l="l"/>
            <a:pathLst>
              <a:path h="4114800" w="3492436">
                <a:moveTo>
                  <a:pt x="0" y="0"/>
                </a:moveTo>
                <a:lnTo>
                  <a:pt x="3492436" y="0"/>
                </a:lnTo>
                <a:lnTo>
                  <a:pt x="349243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612816">
            <a:off x="-302998" y="6367592"/>
            <a:ext cx="1144663" cy="4114800"/>
          </a:xfrm>
          <a:custGeom>
            <a:avLst/>
            <a:gdLst/>
            <a:ahLst/>
            <a:cxnLst/>
            <a:rect r="r" b="b" t="t" l="l"/>
            <a:pathLst>
              <a:path h="4114800" w="1144663">
                <a:moveTo>
                  <a:pt x="0" y="0"/>
                </a:moveTo>
                <a:lnTo>
                  <a:pt x="1144663" y="0"/>
                </a:lnTo>
                <a:lnTo>
                  <a:pt x="1144663"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8640" y="741757"/>
            <a:ext cx="8650721" cy="2270814"/>
          </a:xfrm>
          <a:custGeom>
            <a:avLst/>
            <a:gdLst/>
            <a:ahLst/>
            <a:cxnLst/>
            <a:rect r="r" b="b" t="t" l="l"/>
            <a:pathLst>
              <a:path h="2270814" w="8650721">
                <a:moveTo>
                  <a:pt x="0" y="0"/>
                </a:moveTo>
                <a:lnTo>
                  <a:pt x="8650720" y="0"/>
                </a:lnTo>
                <a:lnTo>
                  <a:pt x="8650720" y="2270814"/>
                </a:lnTo>
                <a:lnTo>
                  <a:pt x="0" y="227081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2754035" y="3413885"/>
            <a:ext cx="4006081" cy="5844415"/>
          </a:xfrm>
          <a:custGeom>
            <a:avLst/>
            <a:gdLst/>
            <a:ahLst/>
            <a:cxnLst/>
            <a:rect r="r" b="b" t="t" l="l"/>
            <a:pathLst>
              <a:path h="5844415" w="4006081">
                <a:moveTo>
                  <a:pt x="0" y="0"/>
                </a:moveTo>
                <a:lnTo>
                  <a:pt x="4006081" y="0"/>
                </a:lnTo>
                <a:lnTo>
                  <a:pt x="4006081" y="5844415"/>
                </a:lnTo>
                <a:lnTo>
                  <a:pt x="0" y="584441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7297718" y="3413885"/>
            <a:ext cx="4006081" cy="5844415"/>
          </a:xfrm>
          <a:custGeom>
            <a:avLst/>
            <a:gdLst/>
            <a:ahLst/>
            <a:cxnLst/>
            <a:rect r="r" b="b" t="t" l="l"/>
            <a:pathLst>
              <a:path h="5844415" w="4006081">
                <a:moveTo>
                  <a:pt x="0" y="0"/>
                </a:moveTo>
                <a:lnTo>
                  <a:pt x="4006081" y="0"/>
                </a:lnTo>
                <a:lnTo>
                  <a:pt x="4006081" y="5844415"/>
                </a:lnTo>
                <a:lnTo>
                  <a:pt x="0" y="584441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1841401" y="3413885"/>
            <a:ext cx="4006081" cy="5844415"/>
          </a:xfrm>
          <a:custGeom>
            <a:avLst/>
            <a:gdLst/>
            <a:ahLst/>
            <a:cxnLst/>
            <a:rect r="r" b="b" t="t" l="l"/>
            <a:pathLst>
              <a:path h="5844415" w="4006081">
                <a:moveTo>
                  <a:pt x="0" y="0"/>
                </a:moveTo>
                <a:lnTo>
                  <a:pt x="4006081" y="0"/>
                </a:lnTo>
                <a:lnTo>
                  <a:pt x="4006081" y="5844415"/>
                </a:lnTo>
                <a:lnTo>
                  <a:pt x="0" y="584441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3269856" y="7378252"/>
            <a:ext cx="2863711" cy="1433754"/>
          </a:xfrm>
          <a:custGeom>
            <a:avLst/>
            <a:gdLst/>
            <a:ahLst/>
            <a:cxnLst/>
            <a:rect r="r" b="b" t="t" l="l"/>
            <a:pathLst>
              <a:path h="1433754" w="2863711">
                <a:moveTo>
                  <a:pt x="0" y="0"/>
                </a:moveTo>
                <a:lnTo>
                  <a:pt x="2863711" y="0"/>
                </a:lnTo>
                <a:lnTo>
                  <a:pt x="2863711" y="1433754"/>
                </a:lnTo>
                <a:lnTo>
                  <a:pt x="0" y="1433754"/>
                </a:lnTo>
                <a:lnTo>
                  <a:pt x="0" y="0"/>
                </a:lnTo>
                <a:close/>
              </a:path>
            </a:pathLst>
          </a:custGeom>
          <a:blipFill>
            <a:blip r:embed="rId20"/>
            <a:stretch>
              <a:fillRect l="-10565" t="-24267" r="-15300" b="-43025"/>
            </a:stretch>
          </a:blipFill>
        </p:spPr>
      </p:sp>
      <p:sp>
        <p:nvSpPr>
          <p:cNvPr name="Freeform 12" id="12"/>
          <p:cNvSpPr/>
          <p:nvPr/>
        </p:nvSpPr>
        <p:spPr>
          <a:xfrm flipH="false" flipV="false" rot="0">
            <a:off x="7619243" y="6421263"/>
            <a:ext cx="3255931" cy="2298790"/>
          </a:xfrm>
          <a:custGeom>
            <a:avLst/>
            <a:gdLst/>
            <a:ahLst/>
            <a:cxnLst/>
            <a:rect r="r" b="b" t="t" l="l"/>
            <a:pathLst>
              <a:path h="2298790" w="3255931">
                <a:moveTo>
                  <a:pt x="0" y="0"/>
                </a:moveTo>
                <a:lnTo>
                  <a:pt x="3255931" y="0"/>
                </a:lnTo>
                <a:lnTo>
                  <a:pt x="3255931" y="2298791"/>
                </a:lnTo>
                <a:lnTo>
                  <a:pt x="0" y="2298791"/>
                </a:lnTo>
                <a:lnTo>
                  <a:pt x="0" y="0"/>
                </a:lnTo>
                <a:close/>
              </a:path>
            </a:pathLst>
          </a:custGeom>
          <a:blipFill>
            <a:blip r:embed="rId21"/>
            <a:stretch>
              <a:fillRect l="0" t="-27236" r="0" b="-14400"/>
            </a:stretch>
          </a:blipFill>
        </p:spPr>
      </p:sp>
      <p:sp>
        <p:nvSpPr>
          <p:cNvPr name="Freeform 13" id="13"/>
          <p:cNvSpPr/>
          <p:nvPr/>
        </p:nvSpPr>
        <p:spPr>
          <a:xfrm flipH="false" flipV="false" rot="0">
            <a:off x="12161049" y="7083596"/>
            <a:ext cx="3120260" cy="1636457"/>
          </a:xfrm>
          <a:custGeom>
            <a:avLst/>
            <a:gdLst/>
            <a:ahLst/>
            <a:cxnLst/>
            <a:rect r="r" b="b" t="t" l="l"/>
            <a:pathLst>
              <a:path h="1636457" w="3120260">
                <a:moveTo>
                  <a:pt x="0" y="0"/>
                </a:moveTo>
                <a:lnTo>
                  <a:pt x="3120260" y="0"/>
                </a:lnTo>
                <a:lnTo>
                  <a:pt x="3120260" y="1636458"/>
                </a:lnTo>
                <a:lnTo>
                  <a:pt x="0" y="1636458"/>
                </a:lnTo>
                <a:lnTo>
                  <a:pt x="0" y="0"/>
                </a:lnTo>
                <a:close/>
              </a:path>
            </a:pathLst>
          </a:custGeom>
          <a:blipFill>
            <a:blip r:embed="rId22"/>
            <a:stretch>
              <a:fillRect l="0" t="-3232" r="-6464" b="-10446"/>
            </a:stretch>
          </a:blipFill>
        </p:spPr>
      </p:sp>
      <p:sp>
        <p:nvSpPr>
          <p:cNvPr name="TextBox 14" id="14"/>
          <p:cNvSpPr txBox="true"/>
          <p:nvPr/>
        </p:nvSpPr>
        <p:spPr>
          <a:xfrm rot="0">
            <a:off x="2320915" y="998642"/>
            <a:ext cx="13646171" cy="1576069"/>
          </a:xfrm>
          <a:prstGeom prst="rect">
            <a:avLst/>
          </a:prstGeom>
        </p:spPr>
        <p:txBody>
          <a:bodyPr anchor="t" rtlCol="false" tIns="0" lIns="0" bIns="0" rIns="0">
            <a:spAutoFit/>
          </a:bodyPr>
          <a:lstStyle/>
          <a:p>
            <a:pPr algn="ctr">
              <a:lnSpc>
                <a:spcPts val="12880"/>
              </a:lnSpc>
            </a:pPr>
            <a:r>
              <a:rPr lang="en-US" sz="9200">
                <a:solidFill>
                  <a:srgbClr val="AF805A"/>
                </a:solidFill>
                <a:latin typeface="Lazydog"/>
                <a:ea typeface="Lazydog"/>
                <a:cs typeface="Lazydog"/>
                <a:sym typeface="Lazydog"/>
              </a:rPr>
              <a:t>Aplicaciones</a:t>
            </a:r>
          </a:p>
        </p:txBody>
      </p:sp>
      <p:sp>
        <p:nvSpPr>
          <p:cNvPr name="TextBox 15" id="15"/>
          <p:cNvSpPr txBox="true"/>
          <p:nvPr/>
        </p:nvSpPr>
        <p:spPr>
          <a:xfrm rot="0">
            <a:off x="2967297" y="3669321"/>
            <a:ext cx="3366295" cy="3414275"/>
          </a:xfrm>
          <a:prstGeom prst="rect">
            <a:avLst/>
          </a:prstGeom>
        </p:spPr>
        <p:txBody>
          <a:bodyPr anchor="t" rtlCol="false" tIns="0" lIns="0" bIns="0" rIns="0">
            <a:spAutoFit/>
          </a:bodyPr>
          <a:lstStyle/>
          <a:p>
            <a:pPr algn="l">
              <a:lnSpc>
                <a:spcPts val="3436"/>
              </a:lnSpc>
              <a:spcBef>
                <a:spcPct val="0"/>
              </a:spcBef>
            </a:pPr>
            <a:r>
              <a:rPr lang="en-US" sz="2454">
                <a:solidFill>
                  <a:srgbClr val="2A1B15"/>
                </a:solidFill>
                <a:latin typeface="Glacial Indifference"/>
                <a:ea typeface="Glacial Indifference"/>
                <a:cs typeface="Glacial Indifference"/>
                <a:sym typeface="Glacial Indifference"/>
              </a:rPr>
              <a:t>En caso de estar en medio de una tormenta en el mar, las transmisiones de radio no funcionan del todo. Este proyecto serviría para comunicarse de forma mas simple</a:t>
            </a:r>
          </a:p>
        </p:txBody>
      </p:sp>
      <p:sp>
        <p:nvSpPr>
          <p:cNvPr name="TextBox 16" id="16"/>
          <p:cNvSpPr txBox="true"/>
          <p:nvPr/>
        </p:nvSpPr>
        <p:spPr>
          <a:xfrm rot="0">
            <a:off x="7619243" y="3611307"/>
            <a:ext cx="3055906" cy="2613025"/>
          </a:xfrm>
          <a:prstGeom prst="rect">
            <a:avLst/>
          </a:prstGeom>
        </p:spPr>
        <p:txBody>
          <a:bodyPr anchor="t" rtlCol="false" tIns="0" lIns="0" bIns="0" rIns="0">
            <a:spAutoFit/>
          </a:bodyPr>
          <a:lstStyle/>
          <a:p>
            <a:pPr algn="l">
              <a:lnSpc>
                <a:spcPts val="3499"/>
              </a:lnSpc>
              <a:spcBef>
                <a:spcPct val="0"/>
              </a:spcBef>
            </a:pPr>
            <a:r>
              <a:rPr lang="en-US" sz="2499">
                <a:solidFill>
                  <a:srgbClr val="2A1B15"/>
                </a:solidFill>
                <a:latin typeface="Glacial Indifference"/>
                <a:ea typeface="Glacial Indifference"/>
                <a:cs typeface="Glacial Indifference"/>
                <a:sym typeface="Glacial Indifference"/>
              </a:rPr>
              <a:t>Hay algunas personas con discapacidad de comunicación, el lenguaje morse en algunos de sus casos. Suele ser una solución</a:t>
            </a:r>
          </a:p>
        </p:txBody>
      </p:sp>
      <p:sp>
        <p:nvSpPr>
          <p:cNvPr name="TextBox 17" id="17"/>
          <p:cNvSpPr txBox="true"/>
          <p:nvPr/>
        </p:nvSpPr>
        <p:spPr>
          <a:xfrm rot="0">
            <a:off x="12265824" y="3528695"/>
            <a:ext cx="3015485" cy="3414337"/>
          </a:xfrm>
          <a:prstGeom prst="rect">
            <a:avLst/>
          </a:prstGeom>
        </p:spPr>
        <p:txBody>
          <a:bodyPr anchor="t" rtlCol="false" tIns="0" lIns="0" bIns="0" rIns="0">
            <a:spAutoFit/>
          </a:bodyPr>
          <a:lstStyle/>
          <a:p>
            <a:pPr algn="l">
              <a:lnSpc>
                <a:spcPts val="3433"/>
              </a:lnSpc>
              <a:spcBef>
                <a:spcPct val="0"/>
              </a:spcBef>
            </a:pPr>
            <a:r>
              <a:rPr lang="en-US" sz="2452">
                <a:solidFill>
                  <a:srgbClr val="2A1B15"/>
                </a:solidFill>
                <a:latin typeface="Glacial Indifference"/>
                <a:ea typeface="Glacial Indifference"/>
                <a:cs typeface="Glacial Indifference"/>
                <a:sym typeface="Glacial Indifference"/>
              </a:rPr>
              <a:t>En caso de un error o interferencia en los equipos de comunicación de una estación espacial, el lenguaje morse, serviría como una alternativa muy simple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A1B15"/>
        </a:solidFill>
      </p:bgPr>
    </p:bg>
    <p:spTree>
      <p:nvGrpSpPr>
        <p:cNvPr id="1" name=""/>
        <p:cNvGrpSpPr/>
        <p:nvPr/>
      </p:nvGrpSpPr>
      <p:grpSpPr>
        <a:xfrm>
          <a:off x="0" y="0"/>
          <a:ext cx="0" cy="0"/>
          <a:chOff x="0" y="0"/>
          <a:chExt cx="0" cy="0"/>
        </a:xfrm>
      </p:grpSpPr>
      <p:sp>
        <p:nvSpPr>
          <p:cNvPr name="Freeform 2" id="2"/>
          <p:cNvSpPr/>
          <p:nvPr/>
        </p:nvSpPr>
        <p:spPr>
          <a:xfrm flipH="false" flipV="false" rot="0">
            <a:off x="-1606543" y="-397854"/>
            <a:ext cx="4360578" cy="4114800"/>
          </a:xfrm>
          <a:custGeom>
            <a:avLst/>
            <a:gdLst/>
            <a:ahLst/>
            <a:cxnLst/>
            <a:rect r="r" b="b" t="t" l="l"/>
            <a:pathLst>
              <a:path h="4114800" w="4360578">
                <a:moveTo>
                  <a:pt x="0" y="0"/>
                </a:moveTo>
                <a:lnTo>
                  <a:pt x="4360578" y="0"/>
                </a:lnTo>
                <a:lnTo>
                  <a:pt x="43605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659925">
            <a:off x="14627618" y="-1060017"/>
            <a:ext cx="4745480" cy="4114800"/>
          </a:xfrm>
          <a:custGeom>
            <a:avLst/>
            <a:gdLst/>
            <a:ahLst/>
            <a:cxnLst/>
            <a:rect r="r" b="b" t="t" l="l"/>
            <a:pathLst>
              <a:path h="4114800" w="4745480">
                <a:moveTo>
                  <a:pt x="0" y="0"/>
                </a:moveTo>
                <a:lnTo>
                  <a:pt x="4745479" y="0"/>
                </a:lnTo>
                <a:lnTo>
                  <a:pt x="474547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5400000">
            <a:off x="4316370" y="-2211614"/>
            <a:ext cx="9655259" cy="14710229"/>
          </a:xfrm>
          <a:custGeom>
            <a:avLst/>
            <a:gdLst/>
            <a:ahLst/>
            <a:cxnLst/>
            <a:rect r="r" b="b" t="t" l="l"/>
            <a:pathLst>
              <a:path h="14710229" w="9655259">
                <a:moveTo>
                  <a:pt x="9655260" y="0"/>
                </a:moveTo>
                <a:lnTo>
                  <a:pt x="0" y="0"/>
                </a:lnTo>
                <a:lnTo>
                  <a:pt x="0" y="14710228"/>
                </a:lnTo>
                <a:lnTo>
                  <a:pt x="9655260" y="14710228"/>
                </a:lnTo>
                <a:lnTo>
                  <a:pt x="965526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13874" y="6172200"/>
            <a:ext cx="3492436" cy="4114800"/>
          </a:xfrm>
          <a:custGeom>
            <a:avLst/>
            <a:gdLst/>
            <a:ahLst/>
            <a:cxnLst/>
            <a:rect r="r" b="b" t="t" l="l"/>
            <a:pathLst>
              <a:path h="4114800" w="3492436">
                <a:moveTo>
                  <a:pt x="0" y="0"/>
                </a:moveTo>
                <a:lnTo>
                  <a:pt x="3492436" y="0"/>
                </a:lnTo>
                <a:lnTo>
                  <a:pt x="349243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612816">
            <a:off x="-302998" y="6367592"/>
            <a:ext cx="1144663" cy="4114800"/>
          </a:xfrm>
          <a:custGeom>
            <a:avLst/>
            <a:gdLst/>
            <a:ahLst/>
            <a:cxnLst/>
            <a:rect r="r" b="b" t="t" l="l"/>
            <a:pathLst>
              <a:path h="4114800" w="1144663">
                <a:moveTo>
                  <a:pt x="0" y="0"/>
                </a:moveTo>
                <a:lnTo>
                  <a:pt x="1144663" y="0"/>
                </a:lnTo>
                <a:lnTo>
                  <a:pt x="1144663"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177239">
            <a:off x="4818640" y="741757"/>
            <a:ext cx="8650721" cy="2270814"/>
          </a:xfrm>
          <a:custGeom>
            <a:avLst/>
            <a:gdLst/>
            <a:ahLst/>
            <a:cxnLst/>
            <a:rect r="r" b="b" t="t" l="l"/>
            <a:pathLst>
              <a:path h="2270814" w="8650721">
                <a:moveTo>
                  <a:pt x="0" y="0"/>
                </a:moveTo>
                <a:lnTo>
                  <a:pt x="8650720" y="0"/>
                </a:lnTo>
                <a:lnTo>
                  <a:pt x="8650720" y="2270814"/>
                </a:lnTo>
                <a:lnTo>
                  <a:pt x="0" y="227081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2459664" y="3693758"/>
            <a:ext cx="6301176" cy="2000623"/>
          </a:xfrm>
          <a:custGeom>
            <a:avLst/>
            <a:gdLst/>
            <a:ahLst/>
            <a:cxnLst/>
            <a:rect r="r" b="b" t="t" l="l"/>
            <a:pathLst>
              <a:path h="2000623" w="6301176">
                <a:moveTo>
                  <a:pt x="0" y="0"/>
                </a:moveTo>
                <a:lnTo>
                  <a:pt x="6301176" y="0"/>
                </a:lnTo>
                <a:lnTo>
                  <a:pt x="6301176" y="2000624"/>
                </a:lnTo>
                <a:lnTo>
                  <a:pt x="0" y="200062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9711087" y="3537712"/>
            <a:ext cx="6301176" cy="2000623"/>
          </a:xfrm>
          <a:custGeom>
            <a:avLst/>
            <a:gdLst/>
            <a:ahLst/>
            <a:cxnLst/>
            <a:rect r="r" b="b" t="t" l="l"/>
            <a:pathLst>
              <a:path h="2000623" w="6301176">
                <a:moveTo>
                  <a:pt x="0" y="0"/>
                </a:moveTo>
                <a:lnTo>
                  <a:pt x="6301176" y="0"/>
                </a:lnTo>
                <a:lnTo>
                  <a:pt x="6301176" y="2000623"/>
                </a:lnTo>
                <a:lnTo>
                  <a:pt x="0" y="200062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459664" y="6495540"/>
            <a:ext cx="6301176" cy="2000623"/>
          </a:xfrm>
          <a:custGeom>
            <a:avLst/>
            <a:gdLst/>
            <a:ahLst/>
            <a:cxnLst/>
            <a:rect r="r" b="b" t="t" l="l"/>
            <a:pathLst>
              <a:path h="2000623" w="6301176">
                <a:moveTo>
                  <a:pt x="0" y="0"/>
                </a:moveTo>
                <a:lnTo>
                  <a:pt x="6301176" y="0"/>
                </a:lnTo>
                <a:lnTo>
                  <a:pt x="6301176" y="2000623"/>
                </a:lnTo>
                <a:lnTo>
                  <a:pt x="0" y="200062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711087" y="6339493"/>
            <a:ext cx="6301176" cy="2000623"/>
          </a:xfrm>
          <a:custGeom>
            <a:avLst/>
            <a:gdLst/>
            <a:ahLst/>
            <a:cxnLst/>
            <a:rect r="r" b="b" t="t" l="l"/>
            <a:pathLst>
              <a:path h="2000623" w="6301176">
                <a:moveTo>
                  <a:pt x="0" y="0"/>
                </a:moveTo>
                <a:lnTo>
                  <a:pt x="6301176" y="0"/>
                </a:lnTo>
                <a:lnTo>
                  <a:pt x="6301176" y="2000624"/>
                </a:lnTo>
                <a:lnTo>
                  <a:pt x="0" y="200062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4765875" y="1305748"/>
            <a:ext cx="8756250" cy="1019006"/>
          </a:xfrm>
          <a:prstGeom prst="rect">
            <a:avLst/>
          </a:prstGeom>
        </p:spPr>
        <p:txBody>
          <a:bodyPr anchor="t" rtlCol="false" tIns="0" lIns="0" bIns="0" rIns="0">
            <a:spAutoFit/>
          </a:bodyPr>
          <a:lstStyle/>
          <a:p>
            <a:pPr algn="ctr">
              <a:lnSpc>
                <a:spcPts val="8264"/>
              </a:lnSpc>
            </a:pPr>
            <a:r>
              <a:rPr lang="en-US" sz="5903">
                <a:solidFill>
                  <a:srgbClr val="AF805A"/>
                </a:solidFill>
                <a:latin typeface="Lazydog"/>
                <a:ea typeface="Lazydog"/>
                <a:cs typeface="Lazydog"/>
                <a:sym typeface="Lazydog"/>
              </a:rPr>
              <a:t>Puntos Importantes</a:t>
            </a:r>
          </a:p>
        </p:txBody>
      </p:sp>
      <p:sp>
        <p:nvSpPr>
          <p:cNvPr name="TextBox 13" id="13"/>
          <p:cNvSpPr txBox="true"/>
          <p:nvPr/>
        </p:nvSpPr>
        <p:spPr>
          <a:xfrm rot="0">
            <a:off x="2459664" y="4214491"/>
            <a:ext cx="5888285" cy="580390"/>
          </a:xfrm>
          <a:prstGeom prst="rect">
            <a:avLst/>
          </a:prstGeom>
        </p:spPr>
        <p:txBody>
          <a:bodyPr anchor="t" rtlCol="false" tIns="0" lIns="0" bIns="0" rIns="0">
            <a:spAutoFit/>
          </a:bodyPr>
          <a:lstStyle/>
          <a:p>
            <a:pPr algn="ctr">
              <a:lnSpc>
                <a:spcPts val="4759"/>
              </a:lnSpc>
            </a:pPr>
            <a:r>
              <a:rPr lang="en-US" sz="3399">
                <a:solidFill>
                  <a:srgbClr val="2A1B15"/>
                </a:solidFill>
                <a:latin typeface="Glacial Indifference"/>
                <a:ea typeface="Glacial Indifference"/>
                <a:cs typeface="Glacial Indifference"/>
                <a:sym typeface="Glacial Indifference"/>
              </a:rPr>
              <a:t>Decidir el proyecto</a:t>
            </a:r>
          </a:p>
        </p:txBody>
      </p:sp>
      <p:sp>
        <p:nvSpPr>
          <p:cNvPr name="TextBox 14" id="14"/>
          <p:cNvSpPr txBox="true"/>
          <p:nvPr/>
        </p:nvSpPr>
        <p:spPr>
          <a:xfrm rot="0">
            <a:off x="9917532" y="4008591"/>
            <a:ext cx="5888285" cy="580390"/>
          </a:xfrm>
          <a:prstGeom prst="rect">
            <a:avLst/>
          </a:prstGeom>
        </p:spPr>
        <p:txBody>
          <a:bodyPr anchor="t" rtlCol="false" tIns="0" lIns="0" bIns="0" rIns="0">
            <a:spAutoFit/>
          </a:bodyPr>
          <a:lstStyle/>
          <a:p>
            <a:pPr algn="ctr">
              <a:lnSpc>
                <a:spcPts val="4759"/>
              </a:lnSpc>
            </a:pPr>
            <a:r>
              <a:rPr lang="en-US" sz="3399">
                <a:solidFill>
                  <a:srgbClr val="2A1B15"/>
                </a:solidFill>
                <a:latin typeface="Glacial Indifference"/>
                <a:ea typeface="Glacial Indifference"/>
                <a:cs typeface="Glacial Indifference"/>
                <a:sym typeface="Glacial Indifference"/>
              </a:rPr>
              <a:t>Reparto de Tareas</a:t>
            </a:r>
          </a:p>
        </p:txBody>
      </p:sp>
      <p:sp>
        <p:nvSpPr>
          <p:cNvPr name="TextBox 15" id="15"/>
          <p:cNvSpPr txBox="true"/>
          <p:nvPr/>
        </p:nvSpPr>
        <p:spPr>
          <a:xfrm rot="0">
            <a:off x="2387794" y="6716235"/>
            <a:ext cx="5888285" cy="1180465"/>
          </a:xfrm>
          <a:prstGeom prst="rect">
            <a:avLst/>
          </a:prstGeom>
        </p:spPr>
        <p:txBody>
          <a:bodyPr anchor="t" rtlCol="false" tIns="0" lIns="0" bIns="0" rIns="0">
            <a:spAutoFit/>
          </a:bodyPr>
          <a:lstStyle/>
          <a:p>
            <a:pPr algn="ctr">
              <a:lnSpc>
                <a:spcPts val="4759"/>
              </a:lnSpc>
            </a:pPr>
            <a:r>
              <a:rPr lang="en-US" sz="3399">
                <a:solidFill>
                  <a:srgbClr val="2A1B15"/>
                </a:solidFill>
                <a:latin typeface="Glacial Indifference"/>
                <a:ea typeface="Glacial Indifference"/>
                <a:cs typeface="Glacial Indifference"/>
                <a:sym typeface="Glacial Indifference"/>
              </a:rPr>
              <a:t>Desarrollo del código y la conexion de cables</a:t>
            </a:r>
          </a:p>
        </p:txBody>
      </p:sp>
      <p:sp>
        <p:nvSpPr>
          <p:cNvPr name="TextBox 16" id="16"/>
          <p:cNvSpPr txBox="true"/>
          <p:nvPr/>
        </p:nvSpPr>
        <p:spPr>
          <a:xfrm rot="0">
            <a:off x="10001546" y="6681335"/>
            <a:ext cx="5571621" cy="1120567"/>
          </a:xfrm>
          <a:prstGeom prst="rect">
            <a:avLst/>
          </a:prstGeom>
        </p:spPr>
        <p:txBody>
          <a:bodyPr anchor="t" rtlCol="false" tIns="0" lIns="0" bIns="0" rIns="0">
            <a:spAutoFit/>
          </a:bodyPr>
          <a:lstStyle/>
          <a:p>
            <a:pPr algn="ctr">
              <a:lnSpc>
                <a:spcPts val="4504"/>
              </a:lnSpc>
            </a:pPr>
            <a:r>
              <a:rPr lang="en-US" sz="3217">
                <a:solidFill>
                  <a:srgbClr val="2A1B15"/>
                </a:solidFill>
                <a:latin typeface="Glacial Indifference"/>
                <a:ea typeface="Glacial Indifference"/>
                <a:cs typeface="Glacial Indifference"/>
                <a:sym typeface="Glacial Indifference"/>
              </a:rPr>
              <a:t>Juntar las partes de todos para finalizarlo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DAGXkzMUz6M</dc:identifier>
  <dcterms:modified xsi:type="dcterms:W3CDTF">2011-08-01T06:04:30Z</dcterms:modified>
  <cp:revision>1</cp:revision>
  <dc:title>Proyecto Informático - Traductor morse</dc:title>
</cp:coreProperties>
</file>