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5" Type="http://schemas.openxmlformats.org/officeDocument/2006/relationships/image" Target="../media/image37.jpg"/><Relationship Id="rId6" Type="http://schemas.openxmlformats.org/officeDocument/2006/relationships/image" Target="../media/image3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147828"/>
            <a:ext cx="6630670" cy="1545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Курсовая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работа</a:t>
            </a:r>
            <a:r>
              <a:rPr dirty="0" sz="1400" b="1">
                <a:latin typeface="Calibri"/>
                <a:cs typeface="Calibri"/>
              </a:rPr>
              <a:t> №2.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«Аналитика.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Начальный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уровень».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Пол,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возраст, семейное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положение.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Всего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в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текущем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отчёте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310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человек,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из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которых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207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являются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сотрудниками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на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текущий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момент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и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103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были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уволены.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Среди сотрудников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57%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женщины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и</a:t>
            </a:r>
            <a:r>
              <a:rPr dirty="0" sz="1100" spc="-5">
                <a:latin typeface="Calibri"/>
                <a:cs typeface="Calibri"/>
              </a:rPr>
              <a:t> 43% мужчины.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874" y="1940190"/>
            <a:ext cx="2437459" cy="156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4779" y="3727691"/>
            <a:ext cx="6525259" cy="70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Средний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возраст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работающих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сотрудников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- 39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лет,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самому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молодому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сотруднику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25</a:t>
            </a:r>
            <a:r>
              <a:rPr dirty="0" sz="1100" spc="-5">
                <a:latin typeface="Calibri"/>
                <a:cs typeface="Calibri"/>
              </a:rPr>
              <a:t> лет,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самый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возрастной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67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лет.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В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общем,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распределение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возраста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выглядит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следующим</a:t>
            </a:r>
            <a:r>
              <a:rPr dirty="0" sz="1100" spc="-5">
                <a:latin typeface="Calibri"/>
                <a:cs typeface="Calibri"/>
              </a:rPr>
              <a:t> образом: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174" y="4495408"/>
            <a:ext cx="6553946" cy="23427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4779" y="7082028"/>
            <a:ext cx="435102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Можно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сказать,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что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преобладают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сотрудники </a:t>
            </a:r>
            <a:r>
              <a:rPr dirty="0" sz="1100">
                <a:latin typeface="Calibri"/>
                <a:cs typeface="Calibri"/>
              </a:rPr>
              <a:t>в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возрасте </a:t>
            </a:r>
            <a:r>
              <a:rPr dirty="0" sz="1100">
                <a:latin typeface="Calibri"/>
                <a:cs typeface="Calibri"/>
              </a:rPr>
              <a:t>от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 до </a:t>
            </a:r>
            <a:r>
              <a:rPr dirty="0" sz="1100" spc="-5">
                <a:latin typeface="Calibri"/>
                <a:cs typeface="Calibri"/>
              </a:rPr>
              <a:t>45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лет.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174" y="7508357"/>
            <a:ext cx="6553946" cy="23427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4779" y="9909175"/>
            <a:ext cx="3787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Женщин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возрасте</a:t>
            </a:r>
            <a:r>
              <a:rPr dirty="0" sz="1200">
                <a:latin typeface="Calibri"/>
                <a:cs typeface="Calibri"/>
              </a:rPr>
              <a:t> 40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работает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больше,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чем</a:t>
            </a:r>
            <a:r>
              <a:rPr dirty="0" sz="1200" spc="-5">
                <a:latin typeface="Calibri"/>
                <a:cs typeface="Calibri"/>
              </a:rPr>
              <a:t> мужчин.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940" y="914983"/>
            <a:ext cx="3579942" cy="21423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1040" y="762635"/>
            <a:ext cx="2666380" cy="2818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4779" y="3932034"/>
            <a:ext cx="6629400" cy="766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Для того, чтобы понять, есть ли зависимость оценки </a:t>
            </a:r>
            <a:r>
              <a:rPr dirty="0" sz="1200">
                <a:latin typeface="Calibri"/>
                <a:cs typeface="Calibri"/>
              </a:rPr>
              <a:t>от </a:t>
            </a:r>
            <a:r>
              <a:rPr dirty="0" sz="1200" spc="-5">
                <a:latin typeface="Calibri"/>
                <a:cs typeface="Calibri"/>
              </a:rPr>
              <a:t>конкретного менеджера, ниже приведены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графики по каждой оценки. Шкала «Пр-т </a:t>
            </a:r>
            <a:r>
              <a:rPr dirty="0" sz="1200">
                <a:latin typeface="Calibri"/>
                <a:cs typeface="Calibri"/>
              </a:rPr>
              <a:t>от </a:t>
            </a:r>
            <a:r>
              <a:rPr dirty="0" sz="1200" spc="-5">
                <a:latin typeface="Calibri"/>
                <a:cs typeface="Calibri"/>
              </a:rPr>
              <a:t>оценок менеджера» показывает процент конкретной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оценки</a:t>
            </a:r>
            <a:r>
              <a:rPr dirty="0" sz="1200">
                <a:latin typeface="Calibri"/>
                <a:cs typeface="Calibri"/>
              </a:rPr>
              <a:t> от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общего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количества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поставленных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оценок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менеджером.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Таким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образом,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будет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увидеть,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если</a:t>
            </a:r>
            <a:r>
              <a:rPr dirty="0" sz="1200">
                <a:latin typeface="Calibri"/>
                <a:cs typeface="Calibri"/>
              </a:rPr>
              <a:t> у </a:t>
            </a:r>
            <a:r>
              <a:rPr dirty="0" sz="1200" spc="-5">
                <a:latin typeface="Calibri"/>
                <a:cs typeface="Calibri"/>
              </a:rPr>
              <a:t>какого-либо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менеджера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преобладает</a:t>
            </a:r>
            <a:r>
              <a:rPr dirty="0" sz="1200">
                <a:latin typeface="Calibri"/>
                <a:cs typeface="Calibri"/>
              </a:rPr>
              <a:t> та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или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иная оценка.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52" y="4893564"/>
            <a:ext cx="3105912" cy="5209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608" y="4893564"/>
            <a:ext cx="2942843" cy="2514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2608" y="7541260"/>
            <a:ext cx="2924556" cy="2648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70688"/>
            <a:ext cx="3105912" cy="2666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2608" y="170688"/>
            <a:ext cx="2904743" cy="25153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52" y="2837688"/>
            <a:ext cx="3200777" cy="23911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194" y="5718048"/>
            <a:ext cx="6741159" cy="1680845"/>
          </a:xfrm>
          <a:prstGeom prst="rect">
            <a:avLst/>
          </a:prstGeom>
          <a:solidFill>
            <a:srgbClr val="F0F0F0"/>
          </a:solidFill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68580" marR="60325">
              <a:lnSpc>
                <a:spcPts val="1460"/>
              </a:lnSpc>
            </a:pPr>
            <a:r>
              <a:rPr dirty="0" sz="1200" spc="-5">
                <a:latin typeface="Calibri"/>
                <a:cs typeface="Calibri"/>
              </a:rPr>
              <a:t>Во-первых,</a:t>
            </a:r>
            <a:r>
              <a:rPr dirty="0" sz="1200">
                <a:latin typeface="Calibri"/>
                <a:cs typeface="Calibri"/>
              </a:rPr>
              <a:t> мы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видим,</a:t>
            </a:r>
            <a:r>
              <a:rPr dirty="0" sz="1200">
                <a:latin typeface="Calibri"/>
                <a:cs typeface="Calibri"/>
              </a:rPr>
              <a:t> что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>
                <a:latin typeface="Calibri"/>
                <a:cs typeface="Calibri"/>
              </a:rPr>
              <a:t> 60%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оценок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поставленных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менеджерами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это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оценка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«Fully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Meets», </a:t>
            </a:r>
            <a:r>
              <a:rPr dirty="0" sz="1200">
                <a:latin typeface="Calibri"/>
                <a:cs typeface="Calibri"/>
              </a:rPr>
              <a:t>и в </a:t>
            </a:r>
            <a:r>
              <a:rPr dirty="0" sz="1200" spc="-5">
                <a:latin typeface="Calibri"/>
                <a:cs typeface="Calibri"/>
              </a:rPr>
              <a:t>оценках </a:t>
            </a:r>
            <a:r>
              <a:rPr dirty="0" sz="1200">
                <a:latin typeface="Calibri"/>
                <a:cs typeface="Calibri"/>
              </a:rPr>
              <a:t>каждого </a:t>
            </a:r>
            <a:r>
              <a:rPr dirty="0" sz="1200" spc="-5">
                <a:latin typeface="Calibri"/>
                <a:cs typeface="Calibri"/>
              </a:rPr>
              <a:t>менеджера она занимает не менее 30%. Все оценки типа </a:t>
            </a:r>
            <a:r>
              <a:rPr dirty="0" sz="1200">
                <a:latin typeface="Calibri"/>
                <a:cs typeface="Calibri"/>
              </a:rPr>
              <a:t>«Fully </a:t>
            </a:r>
            <a:r>
              <a:rPr dirty="0" sz="1200" spc="-5">
                <a:latin typeface="Calibri"/>
                <a:cs typeface="Calibri"/>
              </a:rPr>
              <a:t>Meets»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есть только</a:t>
            </a:r>
            <a:r>
              <a:rPr dirty="0" sz="1200">
                <a:latin typeface="Calibri"/>
                <a:cs typeface="Calibri"/>
              </a:rPr>
              <a:t> у </a:t>
            </a:r>
            <a:r>
              <a:rPr dirty="0" sz="1200" spc="-5">
                <a:latin typeface="Calibri"/>
                <a:cs typeface="Calibri"/>
              </a:rPr>
              <a:t>Brian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Champaigne,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нужно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учитывать,</a:t>
            </a:r>
            <a:r>
              <a:rPr dirty="0" sz="1200">
                <a:latin typeface="Calibri"/>
                <a:cs typeface="Calibri"/>
              </a:rPr>
              <a:t> что её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имеют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средний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не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года.</a:t>
            </a:r>
            <a:endParaRPr sz="1200">
              <a:latin typeface="Calibri"/>
              <a:cs typeface="Calibri"/>
            </a:endParaRPr>
          </a:p>
          <a:p>
            <a:pPr algn="just" marL="68580" marR="60960">
              <a:lnSpc>
                <a:spcPts val="1460"/>
              </a:lnSpc>
              <a:spcBef>
                <a:spcPts val="15"/>
              </a:spcBef>
            </a:pPr>
            <a:r>
              <a:rPr dirty="0" sz="1200" spc="-5">
                <a:latin typeface="Calibri"/>
                <a:cs typeface="Calibri"/>
              </a:rPr>
              <a:t>Во-вторых,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важно отметить,</a:t>
            </a:r>
            <a:r>
              <a:rPr dirty="0" sz="1200">
                <a:latin typeface="Calibri"/>
                <a:cs typeface="Calibri"/>
              </a:rPr>
              <a:t> что </a:t>
            </a:r>
            <a:r>
              <a:rPr dirty="0" sz="1200" spc="-5">
                <a:latin typeface="Calibri"/>
                <a:cs typeface="Calibri"/>
              </a:rPr>
              <a:t>есть оценки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типа «PIP»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и </a:t>
            </a:r>
            <a:r>
              <a:rPr dirty="0" sz="1200" spc="-5">
                <a:latin typeface="Calibri"/>
                <a:cs typeface="Calibri"/>
              </a:rPr>
              <a:t>«Needs Improvement», которые поставили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не все менеджеры </a:t>
            </a:r>
            <a:r>
              <a:rPr dirty="0" sz="1200">
                <a:latin typeface="Calibri"/>
                <a:cs typeface="Calibri"/>
              </a:rPr>
              <a:t>и </a:t>
            </a:r>
            <a:r>
              <a:rPr dirty="0" sz="1200" spc="-5">
                <a:latin typeface="Calibri"/>
                <a:cs typeface="Calibri"/>
              </a:rPr>
              <a:t>эти оценки имеют наиболее большой процент увольнений </a:t>
            </a:r>
            <a:r>
              <a:rPr dirty="0" sz="1200">
                <a:latin typeface="Calibri"/>
                <a:cs typeface="Calibri"/>
              </a:rPr>
              <a:t>- 50% и </a:t>
            </a:r>
            <a:r>
              <a:rPr dirty="0" sz="1200" spc="-5">
                <a:latin typeface="Calibri"/>
                <a:cs typeface="Calibri"/>
              </a:rPr>
              <a:t>45%. Здесь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выделить менеджера Debra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Houlihan, более</a:t>
            </a:r>
            <a:r>
              <a:rPr dirty="0" sz="1200">
                <a:latin typeface="Calibri"/>
                <a:cs typeface="Calibri"/>
              </a:rPr>
              <a:t> 30%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оценок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которой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«Needs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Improvement».</a:t>
            </a:r>
            <a:endParaRPr sz="1200">
              <a:latin typeface="Calibri"/>
              <a:cs typeface="Calibri"/>
            </a:endParaRPr>
          </a:p>
          <a:p>
            <a:pPr algn="just" marL="68580" marR="60325">
              <a:lnSpc>
                <a:spcPts val="146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Также,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выделить</a:t>
            </a:r>
            <a:r>
              <a:rPr dirty="0" sz="1200">
                <a:latin typeface="Calibri"/>
                <a:cs typeface="Calibri"/>
              </a:rPr>
              <a:t> тот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факт,</a:t>
            </a:r>
            <a:r>
              <a:rPr dirty="0" sz="1200">
                <a:latin typeface="Calibri"/>
                <a:cs typeface="Calibri"/>
              </a:rPr>
              <a:t> что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менеджеры,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которых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превышает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50%,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ставили своим подопечным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оценки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«Needs Improvement»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или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«PIP».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151003"/>
            <a:ext cx="6449060" cy="3930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 spc="-5">
                <a:latin typeface="Calibri"/>
                <a:cs typeface="Calibri"/>
              </a:rPr>
              <a:t>Если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разделить всех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текущих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возрастные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группы</a:t>
            </a:r>
            <a:r>
              <a:rPr dirty="0" sz="1200">
                <a:latin typeface="Calibri"/>
                <a:cs typeface="Calibri"/>
              </a:rPr>
              <a:t> с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промежутком</a:t>
            </a:r>
            <a:r>
              <a:rPr dirty="0" sz="1200">
                <a:latin typeface="Calibri"/>
                <a:cs typeface="Calibri"/>
              </a:rPr>
              <a:t> в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 </a:t>
            </a:r>
            <a:r>
              <a:rPr dirty="0" sz="1200" spc="-5">
                <a:latin typeface="Calibri"/>
                <a:cs typeface="Calibri"/>
              </a:rPr>
              <a:t>лет,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увидеть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актуальное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распределение персонала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возрасту.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804683"/>
            <a:ext cx="3639312" cy="25816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4108" y="1272540"/>
            <a:ext cx="2561843" cy="15998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779" y="3677526"/>
            <a:ext cx="6631305" cy="15113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Практически </a:t>
            </a:r>
            <a:r>
              <a:rPr dirty="0" sz="1200">
                <a:latin typeface="Calibri"/>
                <a:cs typeface="Calibri"/>
              </a:rPr>
              <a:t>50% </a:t>
            </a:r>
            <a:r>
              <a:rPr dirty="0" sz="1200" spc="-5">
                <a:latin typeface="Calibri"/>
                <a:cs typeface="Calibri"/>
              </a:rPr>
              <a:t>всех сотрудников находятся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возрасте </a:t>
            </a:r>
            <a:r>
              <a:rPr dirty="0" sz="1200">
                <a:latin typeface="Calibri"/>
                <a:cs typeface="Calibri"/>
              </a:rPr>
              <a:t>от 30 до 40 </a:t>
            </a:r>
            <a:r>
              <a:rPr dirty="0" sz="1200" spc="-5">
                <a:latin typeface="Calibri"/>
                <a:cs typeface="Calibri"/>
              </a:rPr>
              <a:t>лет. Третья по численности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группа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персонал</a:t>
            </a:r>
            <a:r>
              <a:rPr dirty="0" sz="1200">
                <a:latin typeface="Calibri"/>
                <a:cs typeface="Calibri"/>
              </a:rPr>
              <a:t> 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40-45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Средний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предприятию</a:t>
            </a:r>
            <a:r>
              <a:rPr dirty="0" sz="1200">
                <a:latin typeface="Calibri"/>
                <a:cs typeface="Calibri"/>
              </a:rPr>
              <a:t> среди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работающих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года,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общий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3,4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года.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Прямой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взаимосвязи</a:t>
            </a:r>
            <a:r>
              <a:rPr dirty="0" sz="1200">
                <a:latin typeface="Calibri"/>
                <a:cs typeface="Calibri"/>
              </a:rPr>
              <a:t> между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возрастом</a:t>
            </a:r>
            <a:r>
              <a:rPr dirty="0" sz="1200">
                <a:latin typeface="Calibri"/>
                <a:cs typeface="Calibri"/>
              </a:rPr>
              <a:t> 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стажем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не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наблюдается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200" spc="-5" b="1" i="1">
                <a:latin typeface="Calibri"/>
                <a:cs typeface="Calibri"/>
              </a:rPr>
              <a:t>Для</a:t>
            </a:r>
            <a:r>
              <a:rPr dirty="0" sz="1200" b="1" i="1">
                <a:latin typeface="Calibri"/>
                <a:cs typeface="Calibri"/>
              </a:rPr>
              <a:t> того,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чтобы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понять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есть</a:t>
            </a:r>
            <a:r>
              <a:rPr dirty="0" sz="1200" b="1" i="1">
                <a:latin typeface="Calibri"/>
                <a:cs typeface="Calibri"/>
              </a:rPr>
              <a:t> ли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разница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между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возрастом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сотрудника</a:t>
            </a:r>
            <a:r>
              <a:rPr dirty="0" sz="1200" b="1" i="1">
                <a:latin typeface="Calibri"/>
                <a:cs typeface="Calibri"/>
              </a:rPr>
              <a:t> и 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продолжительностью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его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работы,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предлагается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посмотреть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есть</a:t>
            </a:r>
            <a:r>
              <a:rPr dirty="0" sz="1200" b="1" i="1">
                <a:latin typeface="Calibri"/>
                <a:cs typeface="Calibri"/>
              </a:rPr>
              <a:t> ли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взаимосвязь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между 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трудовым</a:t>
            </a:r>
            <a:r>
              <a:rPr dirty="0" sz="120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стажем</a:t>
            </a:r>
            <a:r>
              <a:rPr dirty="0" sz="1200" b="1" i="1">
                <a:latin typeface="Calibri"/>
                <a:cs typeface="Calibri"/>
              </a:rPr>
              <a:t> и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возрастом</a:t>
            </a:r>
            <a:r>
              <a:rPr dirty="0" sz="1200" spc="-1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трудоустройства.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195" y="5343144"/>
            <a:ext cx="28511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 i="1">
                <a:latin typeface="Calibri"/>
                <a:cs typeface="Calibri"/>
              </a:rPr>
              <a:t>Значения </a:t>
            </a:r>
            <a:r>
              <a:rPr dirty="0" sz="800" b="1" i="1">
                <a:latin typeface="Calibri"/>
                <a:cs typeface="Calibri"/>
              </a:rPr>
              <a:t>в </a:t>
            </a:r>
            <a:r>
              <a:rPr dirty="0" sz="800" spc="-5" b="1" i="1">
                <a:latin typeface="Calibri"/>
                <a:cs typeface="Calibri"/>
              </a:rPr>
              <a:t>процентах</a:t>
            </a:r>
            <a:r>
              <a:rPr dirty="0" sz="800" spc="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- это</a:t>
            </a:r>
            <a:r>
              <a:rPr dirty="0" sz="800" spc="-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процент</a:t>
            </a:r>
            <a:r>
              <a:rPr dirty="0" sz="800" spc="5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уволенных</a:t>
            </a:r>
            <a:r>
              <a:rPr dirty="0" sz="800" spc="-10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сотрудников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8996" y="5733288"/>
            <a:ext cx="3274949" cy="2362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95" y="5521960"/>
            <a:ext cx="3779774" cy="24379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7034" y="8556498"/>
            <a:ext cx="6741159" cy="1122680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67945" marR="61594">
              <a:lnSpc>
                <a:spcPts val="1450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первую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очередь,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обращает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себя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внимание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тот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факт,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несмотря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большой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те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работники,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которые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были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трудоустроены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в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возрасте</a:t>
            </a:r>
            <a:r>
              <a:rPr dirty="0" sz="1200" spc="18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18-25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лет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имеют</a:t>
            </a:r>
            <a:endParaRPr sz="1200">
              <a:latin typeface="Calibri"/>
              <a:cs typeface="Calibri"/>
            </a:endParaRPr>
          </a:p>
          <a:p>
            <a:pPr marL="67945" marR="60325">
              <a:lnSpc>
                <a:spcPts val="1460"/>
              </a:lnSpc>
              <a:spcBef>
                <a:spcPts val="5"/>
              </a:spcBef>
            </a:pPr>
            <a:r>
              <a:rPr dirty="0" sz="1200" spc="-5" b="1">
                <a:latin typeface="Calibri"/>
                <a:cs typeface="Calibri"/>
              </a:rPr>
              <a:t>наиболее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длительный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показатель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трудового</a:t>
            </a:r>
            <a:r>
              <a:rPr dirty="0" sz="1200" spc="1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стажа</a:t>
            </a:r>
            <a:r>
              <a:rPr dirty="0" sz="1200" spc="114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1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более</a:t>
            </a:r>
            <a:r>
              <a:rPr dirty="0" sz="1200" spc="1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5</a:t>
            </a:r>
            <a:r>
              <a:rPr dirty="0" sz="1200" spc="10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лет</a:t>
            </a:r>
            <a:r>
              <a:rPr dirty="0" sz="1200" spc="-5">
                <a:latin typeface="Calibri"/>
                <a:cs typeface="Calibri"/>
              </a:rPr>
              <a:t>.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же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самое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время,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наиболее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многочисленная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группа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возрасте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от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25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до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30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лет,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среднем,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работает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компании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меньше</a:t>
            </a:r>
            <a:endParaRPr sz="1200">
              <a:latin typeface="Calibri"/>
              <a:cs typeface="Calibri"/>
            </a:endParaRPr>
          </a:p>
          <a:p>
            <a:pPr marL="67945" marR="60325">
              <a:lnSpc>
                <a:spcPts val="1460"/>
              </a:lnSpc>
              <a:spcBef>
                <a:spcPts val="20"/>
              </a:spcBef>
            </a:pPr>
            <a:r>
              <a:rPr dirty="0" sz="1200" spc="-5">
                <a:latin typeface="Calibri"/>
                <a:cs typeface="Calibri"/>
              </a:rPr>
              <a:t>остальных, но</a:t>
            </a:r>
            <a:r>
              <a:rPr dirty="0" sz="1200">
                <a:latin typeface="Calibri"/>
                <a:cs typeface="Calibri"/>
              </a:rPr>
              <a:t> в </a:t>
            </a:r>
            <a:r>
              <a:rPr dirty="0" sz="1200" spc="-5">
                <a:latin typeface="Calibri"/>
                <a:cs typeface="Calibri"/>
              </a:rPr>
              <a:t>границах медианного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значения. Самый низкий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увольнений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группе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35-40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2584" y="152400"/>
            <a:ext cx="28511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 i="1">
                <a:latin typeface="Calibri"/>
                <a:cs typeface="Calibri"/>
              </a:rPr>
              <a:t>Значения</a:t>
            </a:r>
            <a:r>
              <a:rPr dirty="0" sz="800" spc="-10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в</a:t>
            </a:r>
            <a:r>
              <a:rPr dirty="0" sz="800" spc="-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процентах</a:t>
            </a:r>
            <a:r>
              <a:rPr dirty="0" sz="800" spc="-1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-</a:t>
            </a:r>
            <a:r>
              <a:rPr dirty="0" sz="800" spc="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это</a:t>
            </a:r>
            <a:r>
              <a:rPr dirty="0" sz="800" spc="-10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процент</a:t>
            </a:r>
            <a:r>
              <a:rPr dirty="0" sz="800" spc="-15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уволенных</a:t>
            </a:r>
            <a:r>
              <a:rPr dirty="0" sz="800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сотрудников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21" y="1257336"/>
            <a:ext cx="2295231" cy="30487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15284" y="355600"/>
            <a:ext cx="3810000" cy="4514850"/>
            <a:chOff x="3415284" y="355600"/>
            <a:chExt cx="3810000" cy="45148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284" y="355600"/>
              <a:ext cx="3657978" cy="2133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5284" y="2508504"/>
              <a:ext cx="3809623" cy="23619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7984" y="4893183"/>
            <a:ext cx="6792595" cy="564515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400"/>
              </a:lnSpc>
            </a:pP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сделать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вывод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том,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семейное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положение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влияет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продолжительность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работы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endParaRPr sz="1200">
              <a:latin typeface="Calibri"/>
              <a:cs typeface="Calibri"/>
            </a:endParaRPr>
          </a:p>
          <a:p>
            <a:pPr marL="68580" marR="6032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компании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среди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холостых/незамужних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низкий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увольнений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(26%),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среди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разведённых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самый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продолжительный период </a:t>
            </a:r>
            <a:r>
              <a:rPr dirty="0" sz="1200">
                <a:latin typeface="Calibri"/>
                <a:cs typeface="Calibri"/>
              </a:rPr>
              <a:t>работы среди</a:t>
            </a:r>
            <a:r>
              <a:rPr dirty="0" sz="1200" spc="-5">
                <a:latin typeface="Calibri"/>
                <a:cs typeface="Calibri"/>
              </a:rPr>
              <a:t> текущих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4,5 </a:t>
            </a:r>
            <a:r>
              <a:rPr dirty="0" sz="1200" spc="-5">
                <a:latin typeface="Calibri"/>
                <a:cs typeface="Calibri"/>
              </a:rPr>
              <a:t>лет.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247" y="6150882"/>
            <a:ext cx="3276256" cy="27438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283964" y="5646420"/>
            <a:ext cx="2590800" cy="3982085"/>
            <a:chOff x="4283964" y="5646420"/>
            <a:chExt cx="2590800" cy="39820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3964" y="5646420"/>
              <a:ext cx="2590420" cy="19808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3964" y="7647432"/>
              <a:ext cx="2590425" cy="19808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4779" y="9813163"/>
            <a:ext cx="6630670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Самая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многочисленная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группа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холостые/незамужние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стажем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работы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от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3-х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до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5-ти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преимущественно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женщины.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53" y="431784"/>
            <a:ext cx="3534515" cy="23617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355600"/>
            <a:ext cx="2848355" cy="2666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3250438"/>
            <a:ext cx="6741159" cy="564515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67945" marR="60960">
              <a:lnSpc>
                <a:spcPts val="145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Чаще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всего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увольняются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возрасте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от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25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до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35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лет.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При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этом,  после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работы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вероятность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увольнения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заметно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снижается.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Самый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высокий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уволившихся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(или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</a:t>
            </a:r>
            <a:endParaRPr sz="1200">
              <a:latin typeface="Calibri"/>
              <a:cs typeface="Calibri"/>
            </a:endParaRPr>
          </a:p>
          <a:p>
            <a:pPr marL="67945">
              <a:lnSpc>
                <a:spcPts val="1415"/>
              </a:lnSpc>
            </a:pPr>
            <a:r>
              <a:rPr dirty="0" sz="1200" spc="-5">
                <a:latin typeface="Calibri"/>
                <a:cs typeface="Calibri"/>
              </a:rPr>
              <a:t>сотрудников)</a:t>
            </a:r>
            <a:r>
              <a:rPr dirty="0" sz="1200">
                <a:latin typeface="Calibri"/>
                <a:cs typeface="Calibri"/>
              </a:rPr>
              <a:t> - </a:t>
            </a:r>
            <a:r>
              <a:rPr dirty="0" sz="1200" spc="-5">
                <a:latin typeface="Calibri"/>
                <a:cs typeface="Calibri"/>
              </a:rPr>
              <a:t>это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люди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возрасте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от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25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до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30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лет</a:t>
            </a:r>
            <a:r>
              <a:rPr dirty="0" sz="1200">
                <a:latin typeface="Calibri"/>
                <a:cs typeface="Calibri"/>
              </a:rPr>
              <a:t> 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стажем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работы</a:t>
            </a:r>
            <a:r>
              <a:rPr dirty="0" sz="1200">
                <a:latin typeface="Calibri"/>
                <a:cs typeface="Calibri"/>
              </a:rPr>
              <a:t> до 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года.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9319" y="4168140"/>
            <a:ext cx="25603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Основные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причины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увольнения.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709" y="5050477"/>
            <a:ext cx="3124914" cy="18380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66464" y="5789803"/>
            <a:ext cx="3157855" cy="5791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80"/>
              </a:spcBef>
            </a:pPr>
            <a:r>
              <a:rPr dirty="0" sz="1200" spc="-5">
                <a:latin typeface="Calibri"/>
                <a:cs typeface="Calibri"/>
              </a:rPr>
              <a:t>Как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видно,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подавляющее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большинство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были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уволены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собственному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желанию.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779" y="7749654"/>
            <a:ext cx="6242685" cy="2255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Среди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основных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причин увольнения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выделить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следующие: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SzPct val="45833"/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Смена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должности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22%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"/>
            </a:pPr>
            <a:endParaRPr sz="1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SzPct val="45833"/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Не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чувствуют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себя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счастливыми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14%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"/>
            </a:pPr>
            <a:endParaRPr sz="1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SzPct val="45833"/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Низкая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зар.плата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11%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"/>
            </a:pPr>
            <a:endParaRPr sz="1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45833"/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Смена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карьеры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9%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При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этом, большинство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 уволившихся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причине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«Смена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должности»</a:t>
            </a:r>
            <a:r>
              <a:rPr dirty="0" sz="1200">
                <a:latin typeface="Calibri"/>
                <a:cs typeface="Calibri"/>
              </a:rPr>
              <a:t> - </a:t>
            </a:r>
            <a:r>
              <a:rPr dirty="0" sz="1200" spc="-5">
                <a:latin typeface="Calibri"/>
                <a:cs typeface="Calibri"/>
              </a:rPr>
              <a:t>женщины.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345948"/>
            <a:ext cx="5142230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836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Национальность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и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география.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>
                <a:latin typeface="Calibri"/>
                <a:cs typeface="Calibri"/>
              </a:rPr>
              <a:t> 90%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всех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граждане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США.</a:t>
            </a:r>
            <a:r>
              <a:rPr dirty="0" sz="1200">
                <a:latin typeface="Calibri"/>
                <a:cs typeface="Calibri"/>
              </a:rPr>
              <a:t> С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точки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зрения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расовых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отображена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графике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ниже.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0776" y="751459"/>
            <a:ext cx="748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признаков,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3068" y="751459"/>
            <a:ext cx="610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си</a:t>
            </a:r>
            <a:r>
              <a:rPr dirty="0" sz="1200">
                <a:latin typeface="Calibri"/>
                <a:cs typeface="Calibri"/>
              </a:rPr>
              <a:t>т</a:t>
            </a:r>
            <a:r>
              <a:rPr dirty="0" sz="1200" spc="-5">
                <a:latin typeface="Calibri"/>
                <a:cs typeface="Calibri"/>
              </a:rPr>
              <a:t>у</a:t>
            </a:r>
            <a:r>
              <a:rPr dirty="0" sz="1200">
                <a:latin typeface="Calibri"/>
                <a:cs typeface="Calibri"/>
              </a:rPr>
              <a:t>а</a:t>
            </a:r>
            <a:r>
              <a:rPr dirty="0" sz="1200" spc="-5">
                <a:latin typeface="Calibri"/>
                <a:cs typeface="Calibri"/>
              </a:rPr>
              <a:t>ци</a:t>
            </a:r>
            <a:r>
              <a:rPr dirty="0" sz="1200">
                <a:latin typeface="Calibri"/>
                <a:cs typeface="Calibri"/>
              </a:rPr>
              <a:t>я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63" y="1310639"/>
            <a:ext cx="28511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 i="1">
                <a:latin typeface="Calibri"/>
                <a:cs typeface="Calibri"/>
              </a:rPr>
              <a:t>Значения</a:t>
            </a:r>
            <a:r>
              <a:rPr dirty="0" sz="800" spc="-10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в</a:t>
            </a:r>
            <a:r>
              <a:rPr dirty="0" sz="800" spc="-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процентах</a:t>
            </a:r>
            <a:r>
              <a:rPr dirty="0" sz="800" spc="-1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-</a:t>
            </a:r>
            <a:r>
              <a:rPr dirty="0" sz="800" spc="5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это</a:t>
            </a:r>
            <a:r>
              <a:rPr dirty="0" sz="800" spc="-10" b="1" i="1">
                <a:latin typeface="Calibri"/>
                <a:cs typeface="Calibri"/>
              </a:rPr>
              <a:t> </a:t>
            </a:r>
            <a:r>
              <a:rPr dirty="0" sz="800" b="1" i="1">
                <a:latin typeface="Calibri"/>
                <a:cs typeface="Calibri"/>
              </a:rPr>
              <a:t>процент</a:t>
            </a:r>
            <a:r>
              <a:rPr dirty="0" sz="800" spc="-15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уволенных</a:t>
            </a:r>
            <a:r>
              <a:rPr dirty="0" sz="800" b="1" i="1">
                <a:latin typeface="Calibri"/>
                <a:cs typeface="Calibri"/>
              </a:rPr>
              <a:t> </a:t>
            </a:r>
            <a:r>
              <a:rPr dirty="0" sz="800" spc="-5" b="1" i="1">
                <a:latin typeface="Calibri"/>
                <a:cs typeface="Calibri"/>
              </a:rPr>
              <a:t>сотрудников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1514856"/>
            <a:ext cx="3660505" cy="3657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0979" y="1514856"/>
            <a:ext cx="3189731" cy="14277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0979" y="3206750"/>
            <a:ext cx="3209544" cy="17332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9419" y="5392293"/>
            <a:ext cx="6741159" cy="378460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405"/>
              </a:lnSpc>
            </a:pPr>
            <a:r>
              <a:rPr dirty="0" sz="1200" spc="-5">
                <a:latin typeface="Calibri"/>
                <a:cs typeface="Calibri"/>
              </a:rPr>
              <a:t>Исходя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из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данных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графиков,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сделать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вывод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о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том,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представители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белой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расы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чаще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других</a:t>
            </a:r>
            <a:endParaRPr sz="12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20"/>
              </a:spcBef>
            </a:pPr>
            <a:r>
              <a:rPr dirty="0" sz="1200" spc="-5">
                <a:latin typeface="Calibri"/>
                <a:cs typeface="Calibri"/>
              </a:rPr>
              <a:t>увольняются,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а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также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имеют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один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из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самых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низких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показателей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трудового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стажа.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6576" y="6124956"/>
            <a:ext cx="24663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Заработная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плата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сотрудников.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" y="6548755"/>
            <a:ext cx="4114423" cy="2590301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43869" y="7249795"/>
          <a:ext cx="253873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/>
                <a:gridCol w="852805"/>
                <a:gridCol w="798194"/>
              </a:tblGrid>
              <a:tr h="195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Работающие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Уволенные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0F0F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минимальная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solidFill>
                      <a:srgbClr val="F0F0F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максимальная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62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solidFill>
                      <a:srgbClr val="F0F0F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медиана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solidFill>
                      <a:srgbClr val="F0F0F0"/>
                    </a:solidFill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25%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пр-ль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solidFill>
                      <a:srgbClr val="F0F0F0"/>
                    </a:solidFill>
                  </a:tcPr>
                </a:tc>
              </a:tr>
              <a:tr h="218789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75%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пр-ль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53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39419" y="9386443"/>
            <a:ext cx="6741159" cy="564515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67945" marR="60325">
              <a:lnSpc>
                <a:spcPts val="145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основном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увольняются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которые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имеют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низкий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уровень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оплаты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труда.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Так,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25%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работающих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имеют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уровень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зар.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платы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более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53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у.е.,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время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как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среди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</a:t>
            </a:r>
            <a:endParaRPr sz="1200">
              <a:latin typeface="Calibri"/>
              <a:cs typeface="Calibri"/>
            </a:endParaRPr>
          </a:p>
          <a:p>
            <a:pPr marL="67945">
              <a:lnSpc>
                <a:spcPts val="1430"/>
              </a:lnSpc>
            </a:pPr>
            <a:r>
              <a:rPr dirty="0" sz="1200" spc="-5">
                <a:latin typeface="Calibri"/>
                <a:cs typeface="Calibri"/>
              </a:rPr>
              <a:t>этот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показатель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равен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29 </a:t>
            </a:r>
            <a:r>
              <a:rPr dirty="0" sz="1200" spc="-5">
                <a:latin typeface="Calibri"/>
                <a:cs typeface="Calibri"/>
              </a:rPr>
              <a:t>у.е.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355600"/>
            <a:ext cx="2753098" cy="47238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8579" y="355600"/>
            <a:ext cx="3095244" cy="4687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5269738"/>
            <a:ext cx="6741159" cy="564515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67945" marR="60325">
              <a:lnSpc>
                <a:spcPts val="145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Нет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очевидной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зависимости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уровня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зар./платы</a:t>
            </a:r>
            <a:r>
              <a:rPr dirty="0" sz="1200">
                <a:latin typeface="Calibri"/>
                <a:cs typeface="Calibri"/>
              </a:rPr>
              <a:t> от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трудового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стажа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или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возраста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сотрудника.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Но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сказать,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женщины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большей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степени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работают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низкооплачиваемых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должностях,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чем</a:t>
            </a:r>
            <a:endParaRPr sz="1200">
              <a:latin typeface="Calibri"/>
              <a:cs typeface="Calibri"/>
            </a:endParaRPr>
          </a:p>
          <a:p>
            <a:pPr marL="67945">
              <a:lnSpc>
                <a:spcPts val="1415"/>
              </a:lnSpc>
            </a:pPr>
            <a:r>
              <a:rPr dirty="0" sz="1200" spc="-5">
                <a:latin typeface="Calibri"/>
                <a:cs typeface="Calibri"/>
              </a:rPr>
              <a:t>мужчины.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7615" y="6428232"/>
            <a:ext cx="2561843" cy="2496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040" y="6419215"/>
            <a:ext cx="4037967" cy="23624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6244" y="9513443"/>
            <a:ext cx="6741159" cy="564515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67945" marR="59690">
              <a:lnSpc>
                <a:spcPts val="1450"/>
              </a:lnSpc>
              <a:spcBef>
                <a:spcPts val="15"/>
              </a:spcBef>
            </a:pPr>
            <a:r>
              <a:rPr dirty="0" sz="1200" spc="-5">
                <a:latin typeface="Calibri"/>
                <a:cs typeface="Calibri"/>
              </a:rPr>
              <a:t>Несмотря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то,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медианные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значения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семейным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группам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(за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исключением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овдовевших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сотрудников)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находятся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одном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уровне,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можно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сказать,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сотрудники,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находящиеся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процессе</a:t>
            </a:r>
            <a:endParaRPr sz="1200">
              <a:latin typeface="Calibri"/>
              <a:cs typeface="Calibri"/>
            </a:endParaRPr>
          </a:p>
          <a:p>
            <a:pPr marL="67945">
              <a:lnSpc>
                <a:spcPts val="1415"/>
              </a:lnSpc>
            </a:pPr>
            <a:r>
              <a:rPr dirty="0" sz="1200" spc="-5">
                <a:latin typeface="Calibri"/>
                <a:cs typeface="Calibri"/>
              </a:rPr>
              <a:t>развода,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а </a:t>
            </a:r>
            <a:r>
              <a:rPr dirty="0" sz="1200" spc="-5">
                <a:latin typeface="Calibri"/>
                <a:cs typeface="Calibri"/>
              </a:rPr>
              <a:t>также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овдовевшие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работают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высокооплачиваемых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должностях.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3430651"/>
            <a:ext cx="6628765" cy="7943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latin typeface="Calibri"/>
                <a:cs typeface="Calibri"/>
              </a:rPr>
              <a:t>Среди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представителей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разных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рас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выделяются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сотрудники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принадлежащие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группе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«Hispanic»,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но,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связи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тем,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что </a:t>
            </a:r>
            <a:r>
              <a:rPr dirty="0" sz="1200" spc="-5">
                <a:latin typeface="Calibri"/>
                <a:cs typeface="Calibri"/>
              </a:rPr>
              <a:t>таких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работников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всего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3,</a:t>
            </a:r>
            <a:r>
              <a:rPr dirty="0" sz="1200" spc="-5">
                <a:latin typeface="Calibri"/>
                <a:cs typeface="Calibri"/>
              </a:rPr>
              <a:t> нельзя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сделать </a:t>
            </a:r>
            <a:r>
              <a:rPr dirty="0" sz="1200">
                <a:latin typeface="Calibri"/>
                <a:cs typeface="Calibri"/>
              </a:rPr>
              <a:t>вывод о</a:t>
            </a:r>
            <a:r>
              <a:rPr dirty="0" sz="1200" spc="-5">
                <a:latin typeface="Calibri"/>
                <a:cs typeface="Calibri"/>
              </a:rPr>
              <a:t> каких-либо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закономерностях.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Должности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и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департаменты.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51" y="4410456"/>
            <a:ext cx="4696204" cy="2514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1" y="7135368"/>
            <a:ext cx="2820156" cy="19808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2588" y="7001510"/>
            <a:ext cx="3057148" cy="22865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7615" y="449580"/>
            <a:ext cx="2561843" cy="2886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040" y="565785"/>
            <a:ext cx="3971925" cy="2514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6244" y="9483598"/>
            <a:ext cx="6741159" cy="750570"/>
          </a:xfrm>
          <a:prstGeom prst="rect">
            <a:avLst/>
          </a:prstGeom>
          <a:solidFill>
            <a:srgbClr val="D6D6D6"/>
          </a:solidFill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67945" marR="60325">
              <a:lnSpc>
                <a:spcPts val="1460"/>
              </a:lnSpc>
            </a:pPr>
            <a:r>
              <a:rPr dirty="0" sz="1200" spc="-5">
                <a:latin typeface="Calibri"/>
                <a:cs typeface="Calibri"/>
              </a:rPr>
              <a:t>Можно сделать </a:t>
            </a:r>
            <a:r>
              <a:rPr dirty="0" sz="1200">
                <a:latin typeface="Calibri"/>
                <a:cs typeface="Calibri"/>
              </a:rPr>
              <a:t>вывод о </a:t>
            </a:r>
            <a:r>
              <a:rPr dirty="0" sz="1200" spc="-5">
                <a:latin typeface="Calibri"/>
                <a:cs typeface="Calibri"/>
              </a:rPr>
              <a:t>том, </a:t>
            </a:r>
            <a:r>
              <a:rPr dirty="0" sz="1200">
                <a:latin typeface="Calibri"/>
                <a:cs typeface="Calibri"/>
              </a:rPr>
              <a:t>что чем </a:t>
            </a:r>
            <a:r>
              <a:rPr dirty="0" sz="1200" spc="-5">
                <a:latin typeface="Calibri"/>
                <a:cs typeface="Calibri"/>
              </a:rPr>
              <a:t>лучше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отделе условия по оплате труда, </a:t>
            </a:r>
            <a:r>
              <a:rPr dirty="0" sz="1200">
                <a:latin typeface="Calibri"/>
                <a:cs typeface="Calibri"/>
              </a:rPr>
              <a:t>тем </a:t>
            </a:r>
            <a:r>
              <a:rPr dirty="0" sz="1200" spc="-5">
                <a:latin typeface="Calibri"/>
                <a:cs typeface="Calibri"/>
              </a:rPr>
              <a:t>меньше процент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 сотрудников. Так, например,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отделе продаж з/пл сосредоточена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отметках </a:t>
            </a:r>
            <a:r>
              <a:rPr dirty="0" sz="1200">
                <a:latin typeface="Calibri"/>
                <a:cs typeface="Calibri"/>
              </a:rPr>
              <a:t>от 50 до 60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у.е.</a:t>
            </a:r>
            <a:r>
              <a:rPr dirty="0" sz="1200">
                <a:latin typeface="Calibri"/>
                <a:cs typeface="Calibri"/>
              </a:rPr>
              <a:t> 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составил</a:t>
            </a:r>
            <a:r>
              <a:rPr dirty="0" sz="1200">
                <a:latin typeface="Calibri"/>
                <a:cs typeface="Calibri"/>
              </a:rPr>
              <a:t> всего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12%.</a:t>
            </a:r>
            <a:r>
              <a:rPr dirty="0" sz="1200">
                <a:latin typeface="Calibri"/>
                <a:cs typeface="Calibri"/>
              </a:rPr>
              <a:t> 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же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время,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противоположная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ситуация наблюдается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производственном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отделе.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8495" y="333756"/>
            <a:ext cx="22237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Источники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трудоустройства.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491" y="835160"/>
            <a:ext cx="6097270" cy="7430134"/>
            <a:chOff x="507491" y="835160"/>
            <a:chExt cx="6097270" cy="74301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91" y="835160"/>
              <a:ext cx="6096754" cy="36579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" y="4530852"/>
              <a:ext cx="6096000" cy="37341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5769" y="8390763"/>
            <a:ext cx="6741159" cy="1866900"/>
          </a:xfrm>
          <a:prstGeom prst="rect">
            <a:avLst/>
          </a:prstGeom>
          <a:solidFill>
            <a:srgbClr val="F0F0F0"/>
          </a:solidFill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 marR="523240">
              <a:lnSpc>
                <a:spcPts val="1460"/>
              </a:lnSpc>
            </a:pPr>
            <a:r>
              <a:rPr dirty="0" sz="1200">
                <a:latin typeface="Calibri"/>
                <a:cs typeface="Calibri"/>
              </a:rPr>
              <a:t>У </a:t>
            </a:r>
            <a:r>
              <a:rPr dirty="0" sz="1200" spc="-5">
                <a:latin typeface="Calibri"/>
                <a:cs typeface="Calibri"/>
              </a:rPr>
              <a:t>разных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источников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разные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показатели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эффективности как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разрезе </a:t>
            </a:r>
            <a:r>
              <a:rPr dirty="0" sz="1200" spc="-5">
                <a:latin typeface="Calibri"/>
                <a:cs typeface="Calibri"/>
              </a:rPr>
              <a:t>количества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уволенных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так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и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показателю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трудового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стажа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привлечённого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сотрудника.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низкий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уровень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увольнений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наблюдается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среди </a:t>
            </a:r>
            <a:r>
              <a:rPr dirty="0" sz="1200" spc="-5">
                <a:latin typeface="Calibri"/>
                <a:cs typeface="Calibri"/>
              </a:rPr>
              <a:t>работников,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привлечённых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такими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источниками,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как</a:t>
            </a:r>
            <a:endParaRPr sz="1200">
              <a:latin typeface="Calibri"/>
              <a:cs typeface="Calibri"/>
            </a:endParaRPr>
          </a:p>
          <a:p>
            <a:pPr marL="67310" marR="485775">
              <a:lnSpc>
                <a:spcPts val="1460"/>
              </a:lnSpc>
              <a:spcBef>
                <a:spcPts val="15"/>
              </a:spcBef>
            </a:pPr>
            <a:r>
              <a:rPr dirty="0" sz="1200" spc="-5">
                <a:latin typeface="Calibri"/>
                <a:cs typeface="Calibri"/>
              </a:rPr>
              <a:t>«Employee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Referral»,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«Professional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Society»,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«Website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Banner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Ads».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Самый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высокий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процент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увольнений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«Diversity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Job</a:t>
            </a:r>
            <a:r>
              <a:rPr dirty="0" sz="1200" spc="-5">
                <a:latin typeface="Calibri"/>
                <a:cs typeface="Calibri"/>
              </a:rPr>
              <a:t> Fair»,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«Search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Engine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Google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Yahoo»,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«Word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Mouth»,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«Social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Networks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Facebook Twitter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etc».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67310" marR="55499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При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этом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«Diversity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Job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Fair»,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«Search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Engine</a:t>
            </a:r>
            <a:r>
              <a:rPr dirty="0" sz="1200">
                <a:latin typeface="Calibri"/>
                <a:cs typeface="Calibri"/>
              </a:rPr>
              <a:t> - </a:t>
            </a:r>
            <a:r>
              <a:rPr dirty="0" sz="1200" spc="-5">
                <a:latin typeface="Calibri"/>
                <a:cs typeface="Calibri"/>
              </a:rPr>
              <a:t>Google</a:t>
            </a:r>
            <a:r>
              <a:rPr dirty="0" sz="1200">
                <a:latin typeface="Calibri"/>
                <a:cs typeface="Calibri"/>
              </a:rPr>
              <a:t> Bing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Yahoo»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одни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из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самых популярных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источников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привлечения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персонала.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319" y="551688"/>
            <a:ext cx="17983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202020"/>
                </a:solidFill>
                <a:latin typeface="Calibri"/>
                <a:cs typeface="Calibri"/>
              </a:rPr>
              <a:t>Менеджеры</a:t>
            </a:r>
            <a:r>
              <a:rPr dirty="0" sz="1400" spc="-40" b="1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02020"/>
                </a:solidFill>
                <a:latin typeface="Calibri"/>
                <a:cs typeface="Calibri"/>
              </a:rPr>
              <a:t>и</a:t>
            </a:r>
            <a:r>
              <a:rPr dirty="0" sz="1400" spc="-45" b="1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02020"/>
                </a:solidFill>
                <a:latin typeface="Calibri"/>
                <a:cs typeface="Calibri"/>
              </a:rPr>
              <a:t>оценки.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491" y="1051567"/>
            <a:ext cx="5335270" cy="7430134"/>
            <a:chOff x="507491" y="1051567"/>
            <a:chExt cx="5335270" cy="74301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91" y="1051567"/>
              <a:ext cx="5334759" cy="36579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" y="4747260"/>
              <a:ext cx="5305044" cy="37341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7194" y="8803513"/>
            <a:ext cx="6741159" cy="1266190"/>
          </a:xfrm>
          <a:prstGeom prst="rect">
            <a:avLst/>
          </a:prstGeom>
          <a:solidFill>
            <a:srgbClr val="F0F0F0"/>
          </a:solidFill>
          <a:ln w="6096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68580" marR="172720">
              <a:lnSpc>
                <a:spcPts val="145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Также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как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и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 </a:t>
            </a:r>
            <a:r>
              <a:rPr dirty="0" sz="1200" spc="-5">
                <a:latin typeface="Calibri"/>
                <a:cs typeface="Calibri"/>
              </a:rPr>
              <a:t>статистике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источникам,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менеджерам,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курирующим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есть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заметная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разница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количестве уволенных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и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продолжительности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их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работы.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68580" marR="11239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Так, например,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Webster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Butler,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Dunn, Kissy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Sullivan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имеют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показатель увольнений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-5">
                <a:latin typeface="Calibri"/>
                <a:cs typeface="Calibri"/>
              </a:rPr>
              <a:t> районе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60%.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то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же</a:t>
            </a:r>
            <a:r>
              <a:rPr dirty="0" sz="1200" spc="-5">
                <a:latin typeface="Calibri"/>
                <a:cs typeface="Calibri"/>
              </a:rPr>
              <a:t> время</a:t>
            </a:r>
            <a:r>
              <a:rPr dirty="0" sz="1200">
                <a:latin typeface="Calibri"/>
                <a:cs typeface="Calibri"/>
              </a:rPr>
              <a:t> у </a:t>
            </a:r>
            <a:r>
              <a:rPr dirty="0" sz="1200" spc="-5">
                <a:latin typeface="Calibri"/>
                <a:cs typeface="Calibri"/>
              </a:rPr>
              <a:t>менеджеров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Lynn</a:t>
            </a:r>
            <a:r>
              <a:rPr dirty="0" sz="1200">
                <a:latin typeface="Calibri"/>
                <a:cs typeface="Calibri"/>
              </a:rPr>
              <a:t> Daneault и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Dougall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уволившихся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сотрудников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нет</a:t>
            </a:r>
            <a:r>
              <a:rPr dirty="0" sz="1200">
                <a:latin typeface="Calibri"/>
                <a:cs typeface="Calibri"/>
              </a:rPr>
              <a:t> и </a:t>
            </a:r>
            <a:r>
              <a:rPr dirty="0" sz="1200" spc="-5">
                <a:latin typeface="Calibri"/>
                <a:cs typeface="Calibri"/>
              </a:rPr>
              <a:t>стаж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работы превышает средний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по компании.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krava</dc:creator>
  <dcterms:created xsi:type="dcterms:W3CDTF">2022-10-17T09:48:47Z</dcterms:created>
  <dcterms:modified xsi:type="dcterms:W3CDTF">2022-10-17T09:48:47Z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2022-10-17T00:00:00Z</vt:filetime>
  </property>
</Properties>
</file>