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none"/>
          </c:marker>
          <c:cat>
            <c:numRef>
              <c:f>Лист1!$A$2:$A$11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0.99890000000000001</c:v>
                </c:pt>
                <c:pt idx="1">
                  <c:v>0.99939999999999996</c:v>
                </c:pt>
                <c:pt idx="2">
                  <c:v>0.99960000000000004</c:v>
                </c:pt>
                <c:pt idx="3">
                  <c:v>0.99970000000000003</c:v>
                </c:pt>
                <c:pt idx="4">
                  <c:v>0.99970000000000003</c:v>
                </c:pt>
                <c:pt idx="5">
                  <c:v>0.99980000000000002</c:v>
                </c:pt>
                <c:pt idx="6">
                  <c:v>0.99990000000000001</c:v>
                </c:pt>
                <c:pt idx="7">
                  <c:v>0.99990000000000001</c:v>
                </c:pt>
                <c:pt idx="8">
                  <c:v>0.99980000000000002</c:v>
                </c:pt>
                <c:pt idx="9">
                  <c:v>0.99990000000000001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DA-4101-84AF-68B80450B9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2564655"/>
        <c:axId val="262589615"/>
      </c:lineChart>
      <c:catAx>
        <c:axId val="262564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2589615"/>
        <c:crosses val="autoZero"/>
        <c:auto val="1"/>
        <c:lblAlgn val="ctr"/>
        <c:lblOffset val="100"/>
        <c:noMultiLvlLbl val="0"/>
      </c:catAx>
      <c:valAx>
        <c:axId val="262589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2564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>
      <a:solidFill>
        <a:schemeClr val="tx1"/>
      </a:solidFill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2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8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3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7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1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6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bg1"/>
            </a:gs>
            <a:gs pos="100000">
              <a:srgbClr val="434343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21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2" r:id="rId6"/>
    <p:sldLayoutId id="2147483747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E5AB6C3-2FEA-789B-F04D-13696993876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510645" y="1768619"/>
            <a:ext cx="6096000" cy="288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000" cap="all" spc="300" dirty="0" err="1">
                <a:latin typeface="+mj-lt"/>
                <a:ea typeface="+mj-ea"/>
                <a:cs typeface="+mj-cs"/>
              </a:rPr>
              <a:t>Классификация</a:t>
            </a:r>
            <a:r>
              <a:rPr lang="en-US" sz="5000" cap="all" spc="300" dirty="0">
                <a:latin typeface="+mj-lt"/>
                <a:ea typeface="+mj-ea"/>
                <a:cs typeface="+mj-cs"/>
              </a:rPr>
              <a:t> </a:t>
            </a:r>
            <a:r>
              <a:rPr lang="en-US" sz="5000" cap="all" spc="300" dirty="0" err="1">
                <a:latin typeface="+mj-lt"/>
                <a:ea typeface="+mj-ea"/>
                <a:cs typeface="+mj-cs"/>
              </a:rPr>
              <a:t>паролей</a:t>
            </a:r>
            <a:r>
              <a:rPr lang="en-US" sz="5000" cap="all" spc="300" dirty="0">
                <a:latin typeface="+mj-lt"/>
                <a:ea typeface="+mj-ea"/>
                <a:cs typeface="+mj-cs"/>
              </a:rPr>
              <a:t> </a:t>
            </a:r>
            <a:r>
              <a:rPr lang="en-US" sz="5000" cap="all" spc="300" dirty="0" err="1">
                <a:latin typeface="+mj-lt"/>
                <a:ea typeface="+mj-ea"/>
                <a:cs typeface="+mj-cs"/>
              </a:rPr>
              <a:t>по</a:t>
            </a:r>
            <a:r>
              <a:rPr lang="en-US" sz="5000" cap="all" spc="300" dirty="0">
                <a:latin typeface="+mj-lt"/>
                <a:ea typeface="+mj-ea"/>
                <a:cs typeface="+mj-cs"/>
              </a:rPr>
              <a:t> </a:t>
            </a:r>
            <a:r>
              <a:rPr lang="en-US" sz="5000" cap="all" spc="300" dirty="0" err="1">
                <a:latin typeface="+mj-lt"/>
                <a:ea typeface="+mj-ea"/>
                <a:cs typeface="+mj-cs"/>
              </a:rPr>
              <a:t>стойкости</a:t>
            </a:r>
            <a:r>
              <a:rPr lang="en-US" sz="5000" cap="all" spc="300" dirty="0">
                <a:latin typeface="+mj-lt"/>
                <a:ea typeface="+mj-ea"/>
                <a:cs typeface="+mj-cs"/>
              </a:rPr>
              <a:t> к </a:t>
            </a:r>
            <a:r>
              <a:rPr lang="en-US" sz="5000" cap="all" spc="300" dirty="0" err="1">
                <a:latin typeface="+mj-lt"/>
                <a:ea typeface="+mj-ea"/>
                <a:cs typeface="+mj-cs"/>
              </a:rPr>
              <a:t>взлому</a:t>
            </a:r>
            <a:endParaRPr lang="en-US" sz="5000" cap="all" spc="3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528079-6B52-9A0E-B50A-7D5CE13F1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0645" y="4876989"/>
            <a:ext cx="6096000" cy="1625554"/>
          </a:xfrm>
        </p:spPr>
        <p:txBody>
          <a:bodyPr anchor="ctr">
            <a:normAutofit/>
          </a:bodyPr>
          <a:lstStyle/>
          <a:p>
            <a:pPr algn="r"/>
            <a:r>
              <a:rPr lang="ru-RU" sz="2000" dirty="0">
                <a:latin typeface="Impact (Заголовки)"/>
              </a:rPr>
              <a:t>ПИ20-5 Кравченко Даниил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828F24-6AD8-5F63-02D3-AE1AB3843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3" r="31087" b="-1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0264C4-CC2C-D184-9092-B404089907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8" t="34666" r="19536" b="33880"/>
          <a:stretch/>
        </p:blipFill>
        <p:spPr bwMode="auto">
          <a:xfrm>
            <a:off x="7619998" y="-1"/>
            <a:ext cx="4572002" cy="13705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39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F0C30-08CC-1AF2-5E73-593135BC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045" y="2816802"/>
            <a:ext cx="3913910" cy="122439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z="8000" dirty="0" err="1"/>
              <a:t>Датасет</a:t>
            </a:r>
            <a:endParaRPr lang="en-US" sz="80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FD8C93E-92D9-D4E0-07E4-24CE559D8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543" b="1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6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7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3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50D63-921B-34A7-4A0D-4A05989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ru-RU" sz="4100"/>
              <a:t>Распределение объектов по классам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8BAECAA-7CBD-0092-6127-EEA5794D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0" y="1226820"/>
            <a:ext cx="6096000" cy="44043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B77BC4-2C07-74F3-3B02-941F72C23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r>
              <a:rPr lang="ru-RU"/>
              <a:t>0 – </a:t>
            </a:r>
            <a:r>
              <a:rPr lang="en-US"/>
              <a:t>Weak</a:t>
            </a:r>
          </a:p>
          <a:p>
            <a:r>
              <a:rPr lang="en-US"/>
              <a:t>1 – Medium</a:t>
            </a:r>
          </a:p>
          <a:p>
            <a:r>
              <a:rPr lang="en-US"/>
              <a:t>2 - Strong</a:t>
            </a:r>
          </a:p>
        </p:txBody>
      </p:sp>
    </p:spTree>
    <p:extLst>
      <p:ext uri="{BB962C8B-B14F-4D97-AF65-F5344CB8AC3E}">
        <p14:creationId xmlns:p14="http://schemas.microsoft.com/office/powerpoint/2010/main" val="301914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7484E-88FD-3C09-7F5B-30657538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815" y="584519"/>
            <a:ext cx="3810001" cy="1901824"/>
          </a:xfrm>
        </p:spPr>
        <p:txBody>
          <a:bodyPr anchor="b">
            <a:normAutofit/>
          </a:bodyPr>
          <a:lstStyle/>
          <a:p>
            <a:r>
              <a:rPr lang="ru-RU" sz="4100"/>
              <a:t>Тепловая карта двумерного анализа</a:t>
            </a:r>
            <a:endParaRPr lang="ru-RU" sz="41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E83BA21-F427-9E32-CCB2-8BDC48302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49" y="584519"/>
            <a:ext cx="6605155" cy="56889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9525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8504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5A6CD-CC5A-6026-B797-D34C8C56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672" y="851479"/>
            <a:ext cx="4745505" cy="1666499"/>
          </a:xfrm>
        </p:spPr>
        <p:txBody>
          <a:bodyPr anchor="b">
            <a:normAutofit/>
          </a:bodyPr>
          <a:lstStyle/>
          <a:p>
            <a:r>
              <a:rPr lang="ru-RU" dirty="0"/>
              <a:t>Преобразование строк паролей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874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28E1F0C-F183-ABA2-0E5C-71325780E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93" y="1674626"/>
            <a:ext cx="5094535" cy="2538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1501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D8709-2414-90B5-79D6-E0FD1302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9965"/>
            <a:ext cx="9144000" cy="744070"/>
          </a:xfrm>
        </p:spPr>
        <p:txBody>
          <a:bodyPr/>
          <a:lstStyle/>
          <a:p>
            <a:pPr algn="ctr"/>
            <a:r>
              <a:rPr lang="ru-RU"/>
              <a:t>Подбор гиперпараметров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18189EF-40BD-2F3E-A76F-9DF189C7F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57" y="1423555"/>
            <a:ext cx="11389085" cy="4672445"/>
          </a:xfrm>
        </p:spPr>
      </p:pic>
    </p:spTree>
    <p:extLst>
      <p:ext uri="{BB962C8B-B14F-4D97-AF65-F5344CB8AC3E}">
        <p14:creationId xmlns:p14="http://schemas.microsoft.com/office/powerpoint/2010/main" val="193789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0F117-54AC-AEB4-41E2-672AF0C2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104" y="497030"/>
            <a:ext cx="1305791" cy="793173"/>
          </a:xfrm>
        </p:spPr>
        <p:txBody>
          <a:bodyPr/>
          <a:lstStyle/>
          <a:p>
            <a:r>
              <a:rPr lang="en-US" dirty="0"/>
              <a:t>CNN</a:t>
            </a:r>
            <a:endParaRPr lang="ru-RU" dirty="0"/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E94342C7-8FD5-1665-FD75-33D5C8A362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98464"/>
              </p:ext>
            </p:extLst>
          </p:nvPr>
        </p:nvGraphicFramePr>
        <p:xfrm>
          <a:off x="161059" y="1656044"/>
          <a:ext cx="5934941" cy="4308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C9233E3D-78E8-1401-1978-00B814DE6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75255"/>
              </p:ext>
            </p:extLst>
          </p:nvPr>
        </p:nvGraphicFramePr>
        <p:xfrm>
          <a:off x="6096001" y="1656045"/>
          <a:ext cx="5934940" cy="4308337"/>
        </p:xfrm>
        <a:graphic>
          <a:graphicData uri="http://schemas.openxmlformats.org/drawingml/2006/table">
            <a:tbl>
              <a:tblPr firstRow="1" bandRow="1">
                <a:noFill/>
                <a:tableStyleId>{5202B0CA-FC54-4496-8BCA-5EF66A818D29}</a:tableStyleId>
              </a:tblPr>
              <a:tblGrid>
                <a:gridCol w="1301516">
                  <a:extLst>
                    <a:ext uri="{9D8B030D-6E8A-4147-A177-3AD203B41FA5}">
                      <a16:colId xmlns:a16="http://schemas.microsoft.com/office/drawing/2014/main" val="3639556312"/>
                    </a:ext>
                  </a:extLst>
                </a:gridCol>
                <a:gridCol w="1301516">
                  <a:extLst>
                    <a:ext uri="{9D8B030D-6E8A-4147-A177-3AD203B41FA5}">
                      <a16:colId xmlns:a16="http://schemas.microsoft.com/office/drawing/2014/main" val="2256340537"/>
                    </a:ext>
                  </a:extLst>
                </a:gridCol>
                <a:gridCol w="972250">
                  <a:extLst>
                    <a:ext uri="{9D8B030D-6E8A-4147-A177-3AD203B41FA5}">
                      <a16:colId xmlns:a16="http://schemas.microsoft.com/office/drawing/2014/main" val="2187005168"/>
                    </a:ext>
                  </a:extLst>
                </a:gridCol>
                <a:gridCol w="1211529">
                  <a:extLst>
                    <a:ext uri="{9D8B030D-6E8A-4147-A177-3AD203B41FA5}">
                      <a16:colId xmlns:a16="http://schemas.microsoft.com/office/drawing/2014/main" val="969734071"/>
                    </a:ext>
                  </a:extLst>
                </a:gridCol>
                <a:gridCol w="1148129">
                  <a:extLst>
                    <a:ext uri="{9D8B030D-6E8A-4147-A177-3AD203B41FA5}">
                      <a16:colId xmlns:a16="http://schemas.microsoft.com/office/drawing/2014/main" val="868648353"/>
                    </a:ext>
                  </a:extLst>
                </a:gridCol>
              </a:tblGrid>
              <a:tr h="556288">
                <a:tc>
                  <a:txBody>
                    <a:bodyPr/>
                    <a:lstStyle/>
                    <a:p>
                      <a:pPr algn="ctr"/>
                      <a:endParaRPr lang="ru-RU" sz="13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ru-RU" sz="1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ru-RU" sz="1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f1-score</a:t>
                      </a:r>
                      <a:endParaRPr lang="ru-RU" sz="1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support</a:t>
                      </a:r>
                      <a:endParaRPr lang="ru-RU" sz="1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407132"/>
                  </a:ext>
                </a:extLst>
              </a:tr>
              <a:tr h="507919"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kern="1200" cap="none" spc="0">
                          <a:solidFill>
                            <a:schemeClr val="tx1"/>
                          </a:solidFill>
                          <a:effectLst/>
                        </a:rPr>
                        <a:t>18009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896916"/>
                  </a:ext>
                </a:extLst>
              </a:tr>
              <a:tr h="466958"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kern="1200" cap="none" spc="0">
                          <a:solidFill>
                            <a:schemeClr val="tx1"/>
                          </a:solidFill>
                          <a:effectLst/>
                        </a:rPr>
                        <a:t>16557</a:t>
                      </a:r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535172"/>
                  </a:ext>
                </a:extLst>
              </a:tr>
              <a:tr h="507919">
                <a:tc>
                  <a:txBody>
                    <a:bodyPr/>
                    <a:lstStyle/>
                    <a:p>
                      <a:pPr algn="ctr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kern="1200" cap="none" spc="0">
                          <a:solidFill>
                            <a:schemeClr val="tx1"/>
                          </a:solidFill>
                          <a:effectLst/>
                        </a:rPr>
                        <a:t>16629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58218"/>
                  </a:ext>
                </a:extLst>
              </a:tr>
              <a:tr h="499728">
                <a:tc>
                  <a:txBody>
                    <a:bodyPr/>
                    <a:lstStyle/>
                    <a:p>
                      <a:pPr algn="ctr"/>
                      <a:endParaRPr lang="ru-RU" sz="1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197774"/>
                  </a:ext>
                </a:extLst>
              </a:tr>
              <a:tr h="50791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ru-RU" sz="1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kern="1200" cap="none" spc="0">
                          <a:solidFill>
                            <a:schemeClr val="tx1"/>
                          </a:solidFill>
                          <a:effectLst/>
                        </a:rPr>
                        <a:t>51195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553379"/>
                  </a:ext>
                </a:extLst>
              </a:tr>
              <a:tr h="46695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macro avg</a:t>
                      </a:r>
                      <a:endParaRPr lang="ru-RU" sz="1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kern="1200" cap="none" spc="0">
                          <a:solidFill>
                            <a:schemeClr val="tx1"/>
                          </a:solidFill>
                          <a:effectLst/>
                        </a:rPr>
                        <a:t>51195</a:t>
                      </a:r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54707"/>
                  </a:ext>
                </a:extLst>
              </a:tr>
              <a:tr h="794648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weighted avg</a:t>
                      </a:r>
                      <a:endParaRPr lang="ru-RU" sz="14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51195</a:t>
                      </a:r>
                      <a:endParaRPr lang="ru-RU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6399" marR="86399" marT="60479" marB="60479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08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28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2B874-4F20-5FD6-7066-B02014C2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9" y="954741"/>
            <a:ext cx="4572000" cy="307433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/>
              <a:t>RNN, LSTM, GRU</a:t>
            </a:r>
          </a:p>
        </p:txBody>
      </p:sp>
      <p:grpSp>
        <p:nvGrpSpPr>
          <p:cNvPr id="30" name="Group 24">
            <a:extLst>
              <a:ext uri="{FF2B5EF4-FFF2-40B4-BE49-F238E27FC236}">
                <a16:creationId xmlns:a16="http://schemas.microsoft.com/office/drawing/2014/main" id="{4607343F-9D74-46A1-AC52-451168137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31" name="Freeform: Shape 25">
              <a:extLst>
                <a:ext uri="{FF2B5EF4-FFF2-40B4-BE49-F238E27FC236}">
                  <a16:creationId xmlns:a16="http://schemas.microsoft.com/office/drawing/2014/main" id="{81C95307-A0F9-4527-8C28-5D3F2001F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26">
              <a:extLst>
                <a:ext uri="{FF2B5EF4-FFF2-40B4-BE49-F238E27FC236}">
                  <a16:creationId xmlns:a16="http://schemas.microsoft.com/office/drawing/2014/main" id="{C1427FB5-5ABE-4017-8473-FFBC0FBB7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Таблица 25">
            <a:extLst>
              <a:ext uri="{FF2B5EF4-FFF2-40B4-BE49-F238E27FC236}">
                <a16:creationId xmlns:a16="http://schemas.microsoft.com/office/drawing/2014/main" id="{E0B48B66-3DBA-F2F1-A86B-64B62C41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669934"/>
              </p:ext>
            </p:extLst>
          </p:nvPr>
        </p:nvGraphicFramePr>
        <p:xfrm>
          <a:off x="507078" y="1826661"/>
          <a:ext cx="4381211" cy="3204133"/>
        </p:xfrm>
        <a:graphic>
          <a:graphicData uri="http://schemas.openxmlformats.org/drawingml/2006/table">
            <a:tbl>
              <a:tblPr firstRow="1" bandRow="1">
                <a:noFill/>
                <a:tableStyleId>{5202B0CA-FC54-4496-8BCA-5EF66A818D29}</a:tableStyleId>
              </a:tblPr>
              <a:tblGrid>
                <a:gridCol w="1000356">
                  <a:extLst>
                    <a:ext uri="{9D8B030D-6E8A-4147-A177-3AD203B41FA5}">
                      <a16:colId xmlns:a16="http://schemas.microsoft.com/office/drawing/2014/main" val="3639556312"/>
                    </a:ext>
                  </a:extLst>
                </a:gridCol>
                <a:gridCol w="1000356">
                  <a:extLst>
                    <a:ext uri="{9D8B030D-6E8A-4147-A177-3AD203B41FA5}">
                      <a16:colId xmlns:a16="http://schemas.microsoft.com/office/drawing/2014/main" val="2256340537"/>
                    </a:ext>
                  </a:extLst>
                </a:gridCol>
                <a:gridCol w="747779">
                  <a:extLst>
                    <a:ext uri="{9D8B030D-6E8A-4147-A177-3AD203B41FA5}">
                      <a16:colId xmlns:a16="http://schemas.microsoft.com/office/drawing/2014/main" val="2187005168"/>
                    </a:ext>
                  </a:extLst>
                </a:gridCol>
                <a:gridCol w="747779">
                  <a:extLst>
                    <a:ext uri="{9D8B030D-6E8A-4147-A177-3AD203B41FA5}">
                      <a16:colId xmlns:a16="http://schemas.microsoft.com/office/drawing/2014/main" val="969734071"/>
                    </a:ext>
                  </a:extLst>
                </a:gridCol>
                <a:gridCol w="884941">
                  <a:extLst>
                    <a:ext uri="{9D8B030D-6E8A-4147-A177-3AD203B41FA5}">
                      <a16:colId xmlns:a16="http://schemas.microsoft.com/office/drawing/2014/main" val="868648353"/>
                    </a:ext>
                  </a:extLst>
                </a:gridCol>
              </a:tblGrid>
              <a:tr h="559854">
                <a:tc>
                  <a:txBody>
                    <a:bodyPr/>
                    <a:lstStyle/>
                    <a:p>
                      <a:pPr algn="ctr"/>
                      <a:endParaRPr lang="ru-RU" sz="13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kern="1200" cap="none" spc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ru-RU" sz="13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kern="1200" cap="none" spc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ru-RU" sz="13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kern="1200" cap="none" spc="0">
                          <a:solidFill>
                            <a:schemeClr val="tx1"/>
                          </a:solidFill>
                          <a:effectLst/>
                        </a:rPr>
                        <a:t>f1-score</a:t>
                      </a:r>
                      <a:endParaRPr lang="ru-RU" sz="13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kern="1200" cap="none" spc="0">
                          <a:solidFill>
                            <a:schemeClr val="tx1"/>
                          </a:solidFill>
                          <a:effectLst/>
                        </a:rPr>
                        <a:t>support</a:t>
                      </a:r>
                      <a:endParaRPr lang="ru-RU" sz="13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407132"/>
                  </a:ext>
                </a:extLst>
              </a:tr>
              <a:tr h="359559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kern="1200" cap="none" spc="0">
                          <a:solidFill>
                            <a:schemeClr val="tx1"/>
                          </a:solidFill>
                          <a:effectLst/>
                        </a:rPr>
                        <a:t>18009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896916"/>
                  </a:ext>
                </a:extLst>
              </a:tr>
              <a:tr h="328744"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kern="1200" cap="none" spc="0">
                          <a:solidFill>
                            <a:schemeClr val="tx1"/>
                          </a:solidFill>
                          <a:effectLst/>
                        </a:rPr>
                        <a:t>16557</a:t>
                      </a:r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535172"/>
                  </a:ext>
                </a:extLst>
              </a:tr>
              <a:tr h="359559"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kern="1200" cap="none" spc="0">
                          <a:solidFill>
                            <a:schemeClr val="tx1"/>
                          </a:solidFill>
                          <a:effectLst/>
                        </a:rPr>
                        <a:t>16629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58218"/>
                  </a:ext>
                </a:extLst>
              </a:tr>
              <a:tr h="348260">
                <a:tc>
                  <a:txBody>
                    <a:bodyPr/>
                    <a:lstStyle/>
                    <a:p>
                      <a:pPr algn="ctr"/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197774"/>
                  </a:ext>
                </a:extLst>
              </a:tr>
              <a:tr h="359559">
                <a:tc>
                  <a:txBody>
                    <a:bodyPr/>
                    <a:lstStyle/>
                    <a:p>
                      <a:pPr algn="ctr"/>
                      <a:r>
                        <a:rPr lang="en-US" sz="1300" b="0" kern="1200" cap="none" spc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kern="1200" cap="none" spc="0">
                          <a:solidFill>
                            <a:schemeClr val="tx1"/>
                          </a:solidFill>
                          <a:effectLst/>
                        </a:rPr>
                        <a:t>51195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553379"/>
                  </a:ext>
                </a:extLst>
              </a:tr>
              <a:tr h="328744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cap="none" spc="0">
                          <a:solidFill>
                            <a:schemeClr val="tx1"/>
                          </a:solidFill>
                          <a:effectLst/>
                        </a:rPr>
                        <a:t>macro avg</a:t>
                      </a:r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kern="1200" cap="none" spc="0">
                          <a:solidFill>
                            <a:schemeClr val="tx1"/>
                          </a:solidFill>
                          <a:effectLst/>
                        </a:rPr>
                        <a:t>51195</a:t>
                      </a:r>
                      <a:endParaRPr lang="ru-RU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854707"/>
                  </a:ext>
                </a:extLst>
              </a:tr>
              <a:tr h="559854">
                <a:tc>
                  <a:txBody>
                    <a:bodyPr/>
                    <a:lstStyle/>
                    <a:p>
                      <a:pPr algn="ctr"/>
                      <a:r>
                        <a:rPr lang="en-US" sz="1300" b="0" kern="1200" cap="none" spc="0">
                          <a:solidFill>
                            <a:schemeClr val="tx1"/>
                          </a:solidFill>
                          <a:effectLst/>
                        </a:rPr>
                        <a:t>weighted avg</a:t>
                      </a:r>
                      <a:endParaRPr lang="ru-RU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ru-RU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0" kern="1200" cap="none" spc="0" dirty="0">
                          <a:solidFill>
                            <a:schemeClr val="tx1"/>
                          </a:solidFill>
                          <a:effectLst/>
                        </a:rPr>
                        <a:t>51195</a:t>
                      </a:r>
                      <a:endParaRPr lang="ru-RU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87348" marR="87348" marT="61143" marB="61143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08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92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24FE4-B882-408B-E69C-123A12BB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079172"/>
            <a:ext cx="9144000" cy="699655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53485169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DarkSeed_2SEEDS">
      <a:dk1>
        <a:srgbClr val="000000"/>
      </a:dk1>
      <a:lt1>
        <a:srgbClr val="FFFFFF"/>
      </a:lt1>
      <a:dk2>
        <a:srgbClr val="393620"/>
      </a:dk2>
      <a:lt2>
        <a:srgbClr val="E2E3E8"/>
      </a:lt2>
      <a:accent1>
        <a:srgbClr val="AE9F3A"/>
      </a:accent1>
      <a:accent2>
        <a:srgbClr val="C3834D"/>
      </a:accent2>
      <a:accent3>
        <a:srgbClr val="8DAC43"/>
      </a:accent3>
      <a:accent4>
        <a:srgbClr val="3BB16E"/>
      </a:accent4>
      <a:accent5>
        <a:srgbClr val="45B0A0"/>
      </a:accent5>
      <a:accent6>
        <a:srgbClr val="3B92B1"/>
      </a:accent6>
      <a:hlink>
        <a:srgbClr val="309054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144</Words>
  <Application>Microsoft Office PowerPoint</Application>
  <PresentationFormat>Широкоэкранный</PresentationFormat>
  <Paragraphs>78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Nova Cond</vt:lpstr>
      <vt:lpstr>Impact</vt:lpstr>
      <vt:lpstr>Impact (Заголовки)</vt:lpstr>
      <vt:lpstr>TornVTI</vt:lpstr>
      <vt:lpstr>Классификация паролей по стойкости к взлому</vt:lpstr>
      <vt:lpstr>Датасет</vt:lpstr>
      <vt:lpstr>Распределение объектов по классам</vt:lpstr>
      <vt:lpstr>Тепловая карта двумерного анализа</vt:lpstr>
      <vt:lpstr>Преобразование строк паролей</vt:lpstr>
      <vt:lpstr>Подбор гиперпараметров</vt:lpstr>
      <vt:lpstr>CNN</vt:lpstr>
      <vt:lpstr>RNN, LSTM, GRU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паролей по стойкости к взлому</dc:title>
  <dc:creator>Кравченко Даниил Дмитриевич</dc:creator>
  <cp:lastModifiedBy>Кравченко Даниил Дмитриевич</cp:lastModifiedBy>
  <cp:revision>3</cp:revision>
  <dcterms:created xsi:type="dcterms:W3CDTF">2023-06-04T04:23:06Z</dcterms:created>
  <dcterms:modified xsi:type="dcterms:W3CDTF">2023-06-04T14:31:07Z</dcterms:modified>
</cp:coreProperties>
</file>