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73" r:id="rId3"/>
    <p:sldId id="272" r:id="rId4"/>
    <p:sldId id="266" r:id="rId5"/>
    <p:sldId id="260" r:id="rId6"/>
    <p:sldId id="265" r:id="rId7"/>
    <p:sldId id="267" r:id="rId8"/>
    <p:sldId id="263" r:id="rId9"/>
    <p:sldId id="277" r:id="rId10"/>
    <p:sldId id="270" r:id="rId11"/>
    <p:sldId id="271" r:id="rId12"/>
    <p:sldId id="268" r:id="rId13"/>
    <p:sldId id="262" r:id="rId14"/>
    <p:sldId id="278" r:id="rId15"/>
    <p:sldId id="261" r:id="rId16"/>
    <p:sldId id="259" r:id="rId17"/>
    <p:sldId id="274" r:id="rId18"/>
    <p:sldId id="276" r:id="rId19"/>
    <p:sldId id="275" r:id="rId20"/>
    <p:sldId id="264" r:id="rId21"/>
    <p:sldId id="279" r:id="rId22"/>
    <p:sldId id="280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B8F7A78-644A-4FAE-9280-957232A8BCF8}" type="datetimeFigureOut">
              <a:rPr lang="ru-RU"/>
              <a:pPr>
                <a:defRPr/>
              </a:pPr>
              <a:t>23.10.2014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F1EB37F-3309-47F3-A09A-9366B9E3C4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569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87A4D9-C128-4D4F-9953-E429596F431B}" type="slidenum">
              <a:rPr lang="ru-RU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CB9D6C-9FD6-442E-8D43-C1E0C701A3F6}" type="slidenum">
              <a:rPr lang="ru-RU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9F5531-1A5B-4109-B9BD-C0A13D1A3B36}" type="slidenum">
              <a:rPr lang="ru-RU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BE1C277-64F4-4194-8972-E3A73AD7D840}" type="slidenum">
              <a:rPr lang="ru-RU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00414A-528A-47F6-8A01-B91DFDB3DF7B}" type="slidenum">
              <a:rPr lang="ru-RU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277DAD-BF2E-4BD8-B686-748ACD3E63E4}" type="slidenum">
              <a:rPr lang="ru-RU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C9D367-BD2B-42D8-9BC1-401C746E9614}" type="slidenum">
              <a:rPr lang="ru-RU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614C9D-21C8-4C7A-97C3-51CC0C9ADF79}" type="slidenum">
              <a:rPr lang="ru-RU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10D62C-9751-4E66-A738-1AC143C505C0}" type="slidenum">
              <a:rPr lang="ru-RU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EEE5E-87D9-4245-BCD1-E9D344D7E38A}" type="slidenum">
              <a:rPr lang="ru-RU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471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845BBE5-4FA8-4DE5-9C3E-2CFCD1C4D9AB}" type="slidenum">
              <a:rPr lang="ru-RU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AFAC94-76AC-44F3-BD96-B502D971C9D2}" type="slidenum">
              <a:rPr lang="ru-RU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2DAA922-F15E-4065-8ED9-E8D2E8B226EC}" type="slidenum">
              <a:rPr lang="ru-RU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491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49BEAA-7E36-4A30-A977-27BB763AF49A}" type="slidenum">
              <a:rPr lang="ru-RU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ABC7F14-4B40-4408-AC12-859C6A04C7EC}" type="slidenum">
              <a:rPr lang="ru-RU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07F1EB-7487-4006-A715-B53DEAE7C1D0}" type="slidenum">
              <a:rPr lang="ru-RU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1C8142-42C7-421B-8B88-40E37C5EEAA7}" type="slidenum">
              <a:rPr lang="ru-RU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BF3AAD-CCBC-404D-B1A5-02EB733A8F4E}" type="slidenum">
              <a:rPr lang="ru-RU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D0A91D-3FFA-4B4B-A2AE-7382D94856BE}" type="slidenum">
              <a:rPr lang="ru-RU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24B84F-2D04-476C-9A57-5DA8C001C1AF}" type="slidenum">
              <a:rPr lang="ru-RU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565C81-156C-45D6-9CF9-9C554EC30F9F}" type="slidenum">
              <a:rPr lang="ru-RU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7C7B32-CD31-4F21-BCA2-6D7897AFA1E2}" type="slidenum">
              <a:rPr lang="ru-RU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7DC66-93FC-4FB4-BCD4-AB4A092766E3}" type="datetimeFigureOut">
              <a:rPr lang="ru-RU"/>
              <a:pPr>
                <a:defRPr/>
              </a:pPr>
              <a:t>23.10.2014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29208-A494-419F-814A-2A07635061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365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CC4DC-CE81-40E8-BBAB-F90FC6B0500D}" type="datetimeFigureOut">
              <a:rPr lang="ru-RU"/>
              <a:pPr>
                <a:defRPr/>
              </a:pPr>
              <a:t>23.10.2014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39BC3-69DE-4A14-B639-23098FD7ED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46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8CBE8-6F42-4BFE-86FF-EDCAF51CFCED}" type="datetimeFigureOut">
              <a:rPr lang="ru-RU"/>
              <a:pPr>
                <a:defRPr/>
              </a:pPr>
              <a:t>23.10.2014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780DD-6912-428A-BE94-24396B956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62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F4F8B-4B30-4CFE-B8F9-1884C6D69B78}" type="datetimeFigureOut">
              <a:rPr lang="ru-RU"/>
              <a:pPr>
                <a:defRPr/>
              </a:pPr>
              <a:t>23.10.2014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7C72E-E968-41E9-B229-7F27D322DE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52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4A629-E2A7-4D66-8BCB-65D67463E7B0}" type="datetimeFigureOut">
              <a:rPr lang="ru-RU"/>
              <a:pPr>
                <a:defRPr/>
              </a:pPr>
              <a:t>23.10.2014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6BB19-7BCB-48B4-B73A-7F57D7D64C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312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9E459-CCCB-4B98-B4EA-0343066F61B5}" type="datetimeFigureOut">
              <a:rPr lang="ru-RU"/>
              <a:pPr>
                <a:defRPr/>
              </a:pPr>
              <a:t>23.10.2014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D7F92-832F-43C2-8DB7-6B86AD7F88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16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E0156-C4DC-44EA-A517-1DA1720B5660}" type="datetimeFigureOut">
              <a:rPr lang="ru-RU"/>
              <a:pPr>
                <a:defRPr/>
              </a:pPr>
              <a:t>23.10.2014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F0F42-13F9-4575-B8D7-A28C8CA9FE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04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D212E-D0FF-4D05-BEB6-3813F214425E}" type="datetimeFigureOut">
              <a:rPr lang="ru-RU"/>
              <a:pPr>
                <a:defRPr/>
              </a:pPr>
              <a:t>23.10.2014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6C217-4AF0-4CF8-9472-6AB46DC67D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98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F655C-CE18-4452-AFF2-934A55E997EE}" type="datetimeFigureOut">
              <a:rPr lang="ru-RU"/>
              <a:pPr>
                <a:defRPr/>
              </a:pPr>
              <a:t>23.10.2014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EF4FA-DA74-4CFF-8760-B47D489798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08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AE247-6EDB-4814-8F7B-192A830FE036}" type="datetimeFigureOut">
              <a:rPr lang="ru-RU"/>
              <a:pPr>
                <a:defRPr/>
              </a:pPr>
              <a:t>23.10.2014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75E31-AFD8-4F5A-9E36-42C460F49F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55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65773-B11B-4C8B-9B17-99AAB19925EA}" type="datetimeFigureOut">
              <a:rPr lang="ru-RU"/>
              <a:pPr>
                <a:defRPr/>
              </a:pPr>
              <a:t>23.10.2014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B6D8D-B4AD-4493-A38B-BE6417B6C0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05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C37B33B-EADC-473C-8FA3-A98CF8387690}" type="datetimeFigureOut">
              <a:rPr lang="ru-RU"/>
              <a:pPr>
                <a:defRPr/>
              </a:pPr>
              <a:t>23.10.2014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FD52FA2-7D03-4C1F-A8BE-9F0A7D84C7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7" r:id="rId2"/>
    <p:sldLayoutId id="2147483696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7" r:id="rId9"/>
    <p:sldLayoutId id="2147483693" r:id="rId10"/>
    <p:sldLayoutId id="214748369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rezentacii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bin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bin"/><Relationship Id="rId6" Type="http://schemas.openxmlformats.org/officeDocument/2006/relationships/hyperlink" Target="http://www.igraza.ru/" TargetMode="External"/><Relationship Id="rId5" Type="http://schemas.openxmlformats.org/officeDocument/2006/relationships/hyperlink" Target="http://www.rebyses.org.ru/" TargetMode="Externa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429124" y="2000240"/>
            <a:ext cx="4357717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000" b="1" dirty="0">
                <a:ln w="18000">
                  <a:solidFill>
                    <a:schemeClr val="accent5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00B050">
                      <a:alpha val="60000"/>
                    </a:srgb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</a:rPr>
              <a:t>РАЗГАДАЙ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000" b="1" dirty="0">
                <a:ln w="18000">
                  <a:solidFill>
                    <a:schemeClr val="accent5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00B050">
                      <a:alpha val="60000"/>
                    </a:srgb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</a:rPr>
              <a:t>РЕБУС</a:t>
            </a:r>
          </a:p>
        </p:txBody>
      </p:sp>
      <p:pic>
        <p:nvPicPr>
          <p:cNvPr id="5123" name="Picture 2" descr="D:\Документы\Папа\картинки для прзентаций\C41-14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" y="577373"/>
            <a:ext cx="421005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42844" y="5429264"/>
            <a:ext cx="8786874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 smtClean="0">
                <a:ln w="10541" cmpd="sng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  <a:latin typeface="+mn-lt"/>
              </a:rPr>
              <a:t>Приморская  ООШ  </a:t>
            </a:r>
            <a:r>
              <a:rPr lang="uk-UA" sz="3200" b="1" dirty="0" smtClean="0">
                <a:ln w="10541" cmpd="sng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  <a:latin typeface="+mn-lt"/>
              </a:rPr>
              <a:t>І-ІІІ </a:t>
            </a:r>
            <a:r>
              <a:rPr lang="en-US" sz="3200" b="1" dirty="0" smtClean="0">
                <a:ln w="10541" cmpd="sng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  <a:latin typeface="+mn-lt"/>
              </a:rPr>
              <a:t>c</a:t>
            </a:r>
            <a:r>
              <a:rPr lang="ru-RU" sz="3200" b="1" dirty="0" smtClean="0">
                <a:ln w="10541" cmpd="sng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  <a:latin typeface="+mn-lt"/>
              </a:rPr>
              <a:t>т.</a:t>
            </a:r>
            <a:endParaRPr lang="ru-RU" sz="3200" b="1" dirty="0">
              <a:ln w="10541" cmpd="sng">
                <a:solidFill>
                  <a:srgbClr val="FFC000"/>
                </a:solidFill>
                <a:prstDash val="solid"/>
              </a:ln>
              <a:solidFill>
                <a:srgbClr val="FFFF00"/>
              </a:solidFill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>
                <a:ln w="10541" cmpd="sng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  <a:latin typeface="+mn-lt"/>
              </a:rPr>
              <a:t> </a:t>
            </a:r>
            <a:r>
              <a:rPr lang="ru-RU" sz="3200" b="1" dirty="0" smtClean="0">
                <a:ln w="10541" cmpd="sng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  <a:latin typeface="+mn-lt"/>
              </a:rPr>
              <a:t>учитель  Кравченко Людмила Валерьевна </a:t>
            </a:r>
            <a:endParaRPr lang="ru-RU" sz="3200" b="1" dirty="0">
              <a:ln w="10541" cmpd="sng">
                <a:solidFill>
                  <a:srgbClr val="FFC000"/>
                </a:solidFill>
                <a:prstDash val="solid"/>
              </a:ln>
              <a:solidFill>
                <a:srgbClr val="FFFF00"/>
              </a:solidFill>
              <a:latin typeface="+mn-lt"/>
            </a:endParaRPr>
          </a:p>
        </p:txBody>
      </p:sp>
      <p:sp>
        <p:nvSpPr>
          <p:cNvPr id="7" name="Рамка 6"/>
          <p:cNvSpPr/>
          <p:nvPr/>
        </p:nvSpPr>
        <p:spPr>
          <a:xfrm>
            <a:off x="3714750" y="0"/>
            <a:ext cx="2286000" cy="4286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/>
              </a:rPr>
              <a:t>Prezentacii.com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88" y="3714750"/>
            <a:ext cx="6786562" cy="2714625"/>
          </a:xfrm>
        </p:spPr>
        <p:txBody>
          <a:bodyPr/>
          <a:lstStyle/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А)  она бывает управляющей, функциональной,      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      алфавитно-цифровой…;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Б)  устройство вывода информации на бумагу;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В)  информационный процесс;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Г)  часть системного блока;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Д)  название поисковой сети.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142852"/>
            <a:ext cx="6445034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Разгадайте  ребус  и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Выберите  правильный  ответ</a:t>
            </a:r>
          </a:p>
        </p:txBody>
      </p:sp>
      <p:pic>
        <p:nvPicPr>
          <p:cNvPr id="2050" name="Picture 2" descr="D:\Документы\Папа\ребусы\k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" t="18750" r="2124" b="9373"/>
          <a:stretch>
            <a:fillRect/>
          </a:stretch>
        </p:blipFill>
        <p:spPr bwMode="auto">
          <a:xfrm>
            <a:off x="1500188" y="1571625"/>
            <a:ext cx="6072187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143108" y="4000504"/>
            <a:ext cx="485778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КЛАВИША</a:t>
            </a:r>
          </a:p>
        </p:txBody>
      </p:sp>
      <p:grpSp>
        <p:nvGrpSpPr>
          <p:cNvPr id="2" name="Группа 9"/>
          <p:cNvGrpSpPr>
            <a:grpSpLocks/>
          </p:cNvGrpSpPr>
          <p:nvPr/>
        </p:nvGrpSpPr>
        <p:grpSpPr bwMode="auto">
          <a:xfrm>
            <a:off x="1500188" y="4143375"/>
            <a:ext cx="6786562" cy="430213"/>
            <a:chOff x="1500166" y="4143380"/>
            <a:chExt cx="6786610" cy="430216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 rot="10800000">
              <a:off x="1500166" y="4143380"/>
              <a:ext cx="6786610" cy="1588"/>
            </a:xfrm>
            <a:prstGeom prst="line">
              <a:avLst/>
            </a:prstGeom>
            <a:ln>
              <a:solidFill>
                <a:srgbClr val="FF66FF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rot="10800000">
              <a:off x="1643042" y="4572008"/>
              <a:ext cx="3643338" cy="1588"/>
            </a:xfrm>
            <a:prstGeom prst="line">
              <a:avLst/>
            </a:prstGeom>
            <a:ln>
              <a:solidFill>
                <a:srgbClr val="FF66FF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9" name="Picture 2" descr="D:\Документы\Папа\картинки для прзентаций\анимашки для презентаций\анимашки для презентаций\Рисунок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5214938"/>
            <a:ext cx="10382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28813" y="3714750"/>
            <a:ext cx="6572250" cy="2786063"/>
          </a:xfrm>
        </p:spPr>
        <p:txBody>
          <a:bodyPr/>
          <a:lstStyle/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А)  клавиша  управления;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Б)  указатель  места   ввода  информации;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В)  устройство  перемещения  по экрану;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Г)  значок  на  панели  инструментов;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Д)  устройство для   передачи   информации.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142852"/>
            <a:ext cx="6445034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Разгадайте  ребус  и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Выберите  правильный  ответ</a:t>
            </a:r>
          </a:p>
        </p:txBody>
      </p:sp>
      <p:grpSp>
        <p:nvGrpSpPr>
          <p:cNvPr id="2" name="Группа 5"/>
          <p:cNvGrpSpPr>
            <a:grpSpLocks/>
          </p:cNvGrpSpPr>
          <p:nvPr/>
        </p:nvGrpSpPr>
        <p:grpSpPr bwMode="auto">
          <a:xfrm>
            <a:off x="2357438" y="1428750"/>
            <a:ext cx="4500562" cy="1857375"/>
            <a:chOff x="2357422" y="1428736"/>
            <a:chExt cx="4500594" cy="1857388"/>
          </a:xfrm>
        </p:grpSpPr>
        <p:sp>
          <p:nvSpPr>
            <p:cNvPr id="15368" name="Rectangle 2"/>
            <p:cNvSpPr>
              <a:spLocks noChangeArrowheads="1"/>
            </p:cNvSpPr>
            <p:nvPr/>
          </p:nvSpPr>
          <p:spPr bwMode="auto">
            <a:xfrm>
              <a:off x="2357422" y="1428736"/>
              <a:ext cx="4500594" cy="18573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latin typeface="Constantia" pitchFamily="18" charset="0"/>
              </a:endParaRPr>
            </a:p>
          </p:txBody>
        </p:sp>
        <p:pic>
          <p:nvPicPr>
            <p:cNvPr id="15369" name="Picture 2" descr="D:\Документы\Папа\ребусы\21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364" y="1571612"/>
              <a:ext cx="3119436" cy="1515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Прямоугольник 6"/>
          <p:cNvSpPr/>
          <p:nvPr/>
        </p:nvSpPr>
        <p:spPr>
          <a:xfrm>
            <a:off x="1500166" y="4000504"/>
            <a:ext cx="628654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КУРСОР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10800000">
            <a:off x="1928813" y="4572000"/>
            <a:ext cx="5929312" cy="1588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Picture 2" descr="D:\Документы\Папа\картинки для прзентаций\анимашки для презентаций\анимашки для презентаций\Рисунок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5214938"/>
            <a:ext cx="10382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85938" y="3714750"/>
            <a:ext cx="6500812" cy="2643188"/>
          </a:xfrm>
        </p:spPr>
        <p:txBody>
          <a:bodyPr>
            <a:normAutofit/>
          </a:bodyPr>
          <a:lstStyle/>
          <a:p>
            <a:pPr marR="0" algn="just">
              <a:lnSpc>
                <a:spcPct val="90000"/>
              </a:lnSpc>
            </a:pPr>
            <a:r>
              <a:rPr lang="ru-RU" sz="2400" smtClean="0">
                <a:solidFill>
                  <a:srgbClr val="FFFF00"/>
                </a:solidFill>
              </a:rPr>
              <a:t>А) он  управляет работой всего компьютера; </a:t>
            </a:r>
          </a:p>
          <a:p>
            <a:pPr marR="0" algn="just">
              <a:lnSpc>
                <a:spcPct val="90000"/>
              </a:lnSpc>
            </a:pPr>
            <a:r>
              <a:rPr lang="ru-RU" sz="2400" smtClean="0">
                <a:solidFill>
                  <a:srgbClr val="FFFF00"/>
                </a:solidFill>
              </a:rPr>
              <a:t>Б) место  хранения  информации;</a:t>
            </a:r>
          </a:p>
          <a:p>
            <a:pPr marR="0" algn="just">
              <a:lnSpc>
                <a:spcPct val="90000"/>
              </a:lnSpc>
            </a:pPr>
            <a:r>
              <a:rPr lang="ru-RU" sz="2400" smtClean="0">
                <a:solidFill>
                  <a:srgbClr val="FFFF00"/>
                </a:solidFill>
              </a:rPr>
              <a:t>В) устройство  записи  информации; </a:t>
            </a:r>
          </a:p>
          <a:p>
            <a:pPr marR="0" algn="just">
              <a:lnSpc>
                <a:spcPct val="90000"/>
              </a:lnSpc>
            </a:pPr>
            <a:r>
              <a:rPr lang="ru-RU" sz="2400" smtClean="0">
                <a:solidFill>
                  <a:srgbClr val="FFFF00"/>
                </a:solidFill>
              </a:rPr>
              <a:t>Г) устройство отображения информации  на </a:t>
            </a:r>
          </a:p>
          <a:p>
            <a:pPr marR="0" algn="just">
              <a:lnSpc>
                <a:spcPct val="90000"/>
              </a:lnSpc>
            </a:pPr>
            <a:r>
              <a:rPr lang="ru-RU" sz="2400" smtClean="0">
                <a:solidFill>
                  <a:srgbClr val="FFFF00"/>
                </a:solidFill>
              </a:rPr>
              <a:t>     экране;</a:t>
            </a:r>
          </a:p>
          <a:p>
            <a:pPr marR="0" algn="just">
              <a:lnSpc>
                <a:spcPct val="90000"/>
              </a:lnSpc>
            </a:pPr>
            <a:r>
              <a:rPr lang="ru-RU" sz="2400" smtClean="0">
                <a:solidFill>
                  <a:srgbClr val="FFFF00"/>
                </a:solidFill>
              </a:rPr>
              <a:t>Д) устройство для ввода звука.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142852"/>
            <a:ext cx="6445034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Разгадайте  ребус  и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Выберите  правильный  ответ</a:t>
            </a:r>
          </a:p>
        </p:txBody>
      </p:sp>
      <p:pic>
        <p:nvPicPr>
          <p:cNvPr id="2050" name="Picture 2" descr="D:\Документы\Папа\ребусы\s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89" b="15279"/>
          <a:stretch>
            <a:fillRect/>
          </a:stretch>
        </p:blipFill>
        <p:spPr bwMode="auto">
          <a:xfrm>
            <a:off x="2143125" y="1643063"/>
            <a:ext cx="4929188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357290" y="4000504"/>
            <a:ext cx="628654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ПАМЯТЬ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10800000">
            <a:off x="1785938" y="4500563"/>
            <a:ext cx="4714875" cy="1587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7" name="Picture 2" descr="D:\Документы\Папа\картинки для прзентаций\анимашки для презентаций\анимашки для презентаций\Рисунок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5214938"/>
            <a:ext cx="10382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5875" y="3714750"/>
            <a:ext cx="7858125" cy="3143250"/>
          </a:xfrm>
        </p:spPr>
        <p:txBody>
          <a:bodyPr/>
          <a:lstStyle/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А)  устройство, которое модулирует и демодулирует 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      сигнал;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Б)  устройство для ручного управления курсором;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В)  общее  название  дисков  и  дискет;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Г)  устройство вывода информации на бумагу;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Д)  устройство  передачи  информации.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142852"/>
            <a:ext cx="6445034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Разгадайте  ребус  и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Выберите  правильный  ответ</a:t>
            </a:r>
          </a:p>
        </p:txBody>
      </p:sp>
      <p:pic>
        <p:nvPicPr>
          <p:cNvPr id="3074" name="Picture 2" descr="D:\Документы\Папа\ребусы\s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1" b="19643"/>
          <a:stretch>
            <a:fillRect/>
          </a:stretch>
        </p:blipFill>
        <p:spPr bwMode="auto">
          <a:xfrm>
            <a:off x="1285875" y="1500188"/>
            <a:ext cx="657225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00100" y="4071942"/>
            <a:ext cx="735811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НАКОПИТЕЛЬ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10800000">
            <a:off x="1071563" y="5429250"/>
            <a:ext cx="5786437" cy="1588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7" name="Picture 2" descr="D:\Документы\Папа\картинки для прзентаций\анимашки для презентаций\анимашки для презентаций\Рисунок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5214938"/>
            <a:ext cx="10382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50" y="3357563"/>
            <a:ext cx="7000875" cy="3143250"/>
          </a:xfrm>
        </p:spPr>
        <p:txBody>
          <a:bodyPr/>
          <a:lstStyle/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А)  список  клавиш  управления  компьютером;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Б)  конечная  последовательность  точных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      действий  для  решения  задачи;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В)  наука  о  порядке  действий;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Г)  тренажер  для  отработки  действий;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Д)  устройство для ввода определенных  команд.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142852"/>
            <a:ext cx="6445034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Разгадайте  ребус  и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Выберите  правильный  ответ</a:t>
            </a:r>
          </a:p>
        </p:txBody>
      </p:sp>
      <p:grpSp>
        <p:nvGrpSpPr>
          <p:cNvPr id="2" name="Группа 5"/>
          <p:cNvGrpSpPr>
            <a:grpSpLocks/>
          </p:cNvGrpSpPr>
          <p:nvPr/>
        </p:nvGrpSpPr>
        <p:grpSpPr bwMode="auto">
          <a:xfrm>
            <a:off x="2214563" y="1285875"/>
            <a:ext cx="4799012" cy="1643063"/>
            <a:chOff x="2071670" y="1285860"/>
            <a:chExt cx="4799012" cy="1643074"/>
          </a:xfrm>
        </p:grpSpPr>
        <p:sp>
          <p:nvSpPr>
            <p:cNvPr id="18442" name="Rectangle 2"/>
            <p:cNvSpPr>
              <a:spLocks noChangeArrowheads="1"/>
            </p:cNvSpPr>
            <p:nvPr/>
          </p:nvSpPr>
          <p:spPr bwMode="auto">
            <a:xfrm>
              <a:off x="2071670" y="1285860"/>
              <a:ext cx="4799012" cy="16430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latin typeface="Constantia" pitchFamily="18" charset="0"/>
              </a:endParaRPr>
            </a:p>
          </p:txBody>
        </p:sp>
        <p:pic>
          <p:nvPicPr>
            <p:cNvPr id="18443" name="Picture 3" descr="D:\Документы\Папа\ребусы\3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298" y="1357298"/>
              <a:ext cx="4000528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Прямоугольник 6"/>
          <p:cNvSpPr/>
          <p:nvPr/>
        </p:nvSpPr>
        <p:spPr>
          <a:xfrm>
            <a:off x="1071538" y="4000504"/>
            <a:ext cx="7143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АЛГОРИ ТМ</a:t>
            </a:r>
          </a:p>
        </p:txBody>
      </p:sp>
      <p:grpSp>
        <p:nvGrpSpPr>
          <p:cNvPr id="5" name="Группа 7"/>
          <p:cNvGrpSpPr>
            <a:grpSpLocks/>
          </p:cNvGrpSpPr>
          <p:nvPr/>
        </p:nvGrpSpPr>
        <p:grpSpPr bwMode="auto">
          <a:xfrm>
            <a:off x="1357313" y="4214813"/>
            <a:ext cx="6000750" cy="430212"/>
            <a:chOff x="1500166" y="5286388"/>
            <a:chExt cx="6000792" cy="430216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 rot="10800000">
              <a:off x="1500166" y="5286388"/>
              <a:ext cx="6000792" cy="1587"/>
            </a:xfrm>
            <a:prstGeom prst="line">
              <a:avLst/>
            </a:prstGeom>
            <a:ln>
              <a:solidFill>
                <a:srgbClr val="FF66FF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rot="10800000">
              <a:off x="1857355" y="5715017"/>
              <a:ext cx="4714908" cy="1587"/>
            </a:xfrm>
            <a:prstGeom prst="line">
              <a:avLst/>
            </a:prstGeom>
            <a:ln>
              <a:solidFill>
                <a:srgbClr val="FF66FF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3" name="Picture 2" descr="D:\Документы\Папа\картинки для прзентаций\анимашки для презентаций\анимашки для презентаций\Рисунок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5214938"/>
            <a:ext cx="10382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8688" y="3429000"/>
            <a:ext cx="8215312" cy="3143250"/>
          </a:xfrm>
        </p:spPr>
        <p:txBody>
          <a:bodyPr/>
          <a:lstStyle/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А)  системный  блок  компьютера;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Б)  устройство  ввода  звуковой  информации;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В)  человек  или техническое  устройство, которые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      умеют  правильно  выполнять  команды  алгоритма;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Г)  операционная система;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Д)  устройство вывода информации на бумагу.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142852"/>
            <a:ext cx="6445034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Разгадайте  ребус  и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Выберите  правильный  ответ</a:t>
            </a:r>
          </a:p>
        </p:txBody>
      </p:sp>
      <p:pic>
        <p:nvPicPr>
          <p:cNvPr id="2050" name="Picture 2" descr="D:\Документы\Папа\ребусы\s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6" b="13396"/>
          <a:stretch>
            <a:fillRect/>
          </a:stretch>
        </p:blipFill>
        <p:spPr bwMode="auto">
          <a:xfrm>
            <a:off x="2071688" y="1500188"/>
            <a:ext cx="5102225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00100" y="4071942"/>
            <a:ext cx="735811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ИСПОЛНИТЕЛЬ</a:t>
            </a:r>
          </a:p>
        </p:txBody>
      </p:sp>
      <p:grpSp>
        <p:nvGrpSpPr>
          <p:cNvPr id="2" name="Группа 5"/>
          <p:cNvGrpSpPr>
            <a:grpSpLocks/>
          </p:cNvGrpSpPr>
          <p:nvPr/>
        </p:nvGrpSpPr>
        <p:grpSpPr bwMode="auto">
          <a:xfrm>
            <a:off x="857250" y="4714875"/>
            <a:ext cx="7786688" cy="500063"/>
            <a:chOff x="1500166" y="5286388"/>
            <a:chExt cx="6606933" cy="500066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 rot="10800000">
              <a:off x="1500166" y="5286388"/>
              <a:ext cx="6000792" cy="1588"/>
            </a:xfrm>
            <a:prstGeom prst="line">
              <a:avLst/>
            </a:prstGeom>
            <a:ln>
              <a:solidFill>
                <a:srgbClr val="FF66FF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rot="10800000">
              <a:off x="1857116" y="5715016"/>
              <a:ext cx="6249983" cy="71438"/>
            </a:xfrm>
            <a:prstGeom prst="line">
              <a:avLst/>
            </a:prstGeom>
            <a:ln>
              <a:solidFill>
                <a:srgbClr val="FF66FF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2" descr="D:\Документы\Папа\картинки для прзентаций\анимашки для презентаций\анимашки для презентаций\Рисунок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5214938"/>
            <a:ext cx="10382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50" y="3500438"/>
            <a:ext cx="7215188" cy="2786062"/>
          </a:xfrm>
        </p:spPr>
        <p:txBody>
          <a:bodyPr/>
          <a:lstStyle/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А) </a:t>
            </a:r>
            <a:r>
              <a:rPr lang="en-US" sz="2400" smtClean="0">
                <a:solidFill>
                  <a:srgbClr val="FFFF00"/>
                </a:solidFill>
              </a:rPr>
              <a:t> </a:t>
            </a:r>
            <a:r>
              <a:rPr lang="ru-RU" sz="2400" smtClean="0">
                <a:solidFill>
                  <a:srgbClr val="FFFF00"/>
                </a:solidFill>
              </a:rPr>
              <a:t>человек,  который  работает  за  компьютером;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Б) </a:t>
            </a:r>
            <a:r>
              <a:rPr lang="en-US" sz="2400" smtClean="0">
                <a:solidFill>
                  <a:srgbClr val="FFFF00"/>
                </a:solidFill>
              </a:rPr>
              <a:t> </a:t>
            </a:r>
            <a:r>
              <a:rPr lang="ru-RU" sz="2400" smtClean="0">
                <a:solidFill>
                  <a:srgbClr val="FFFF00"/>
                </a:solidFill>
              </a:rPr>
              <a:t>устройство  управления  компьютером;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В) </a:t>
            </a:r>
            <a:r>
              <a:rPr lang="en-US" sz="2400" smtClean="0">
                <a:solidFill>
                  <a:srgbClr val="FFFF00"/>
                </a:solidFill>
              </a:rPr>
              <a:t> </a:t>
            </a:r>
            <a:r>
              <a:rPr lang="ru-RU" sz="2400" smtClean="0">
                <a:solidFill>
                  <a:srgbClr val="FFFF00"/>
                </a:solidFill>
              </a:rPr>
              <a:t>операционная  система;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Г) </a:t>
            </a:r>
            <a:r>
              <a:rPr lang="en-US" sz="2400" smtClean="0">
                <a:solidFill>
                  <a:srgbClr val="FFFF00"/>
                </a:solidFill>
              </a:rPr>
              <a:t> </a:t>
            </a:r>
            <a:r>
              <a:rPr lang="ru-RU" sz="2400" smtClean="0">
                <a:solidFill>
                  <a:srgbClr val="FFFF00"/>
                </a:solidFill>
              </a:rPr>
              <a:t>человек,  который  создает  программное </a:t>
            </a:r>
            <a:r>
              <a:rPr lang="en-US" sz="2400" smtClean="0">
                <a:solidFill>
                  <a:srgbClr val="FFFF00"/>
                </a:solidFill>
              </a:rPr>
              <a:t> </a:t>
            </a:r>
          </a:p>
          <a:p>
            <a:pPr marR="0" algn="just"/>
            <a:r>
              <a:rPr lang="en-US" sz="2400" smtClean="0">
                <a:solidFill>
                  <a:srgbClr val="FFFF00"/>
                </a:solidFill>
              </a:rPr>
              <a:t>      </a:t>
            </a:r>
            <a:r>
              <a:rPr lang="ru-RU" sz="2400" smtClean="0">
                <a:solidFill>
                  <a:srgbClr val="FFFF00"/>
                </a:solidFill>
              </a:rPr>
              <a:t>обеспечение;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Д)</a:t>
            </a:r>
            <a:r>
              <a:rPr lang="en-US" sz="2400" smtClean="0">
                <a:solidFill>
                  <a:srgbClr val="FFFF00"/>
                </a:solidFill>
              </a:rPr>
              <a:t> </a:t>
            </a:r>
            <a:r>
              <a:rPr lang="ru-RU" sz="2400" smtClean="0">
                <a:solidFill>
                  <a:srgbClr val="FFFF00"/>
                </a:solidFill>
              </a:rPr>
              <a:t> устройство,  которое исполняет программу.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142852"/>
            <a:ext cx="6445034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Разгадайте  ребус  и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Выберите  правильный  ответ</a:t>
            </a:r>
          </a:p>
        </p:txBody>
      </p:sp>
      <p:pic>
        <p:nvPicPr>
          <p:cNvPr id="1026" name="Picture 2" descr="D:\Документы\Папа\ребусы\s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7" b="15598"/>
          <a:stretch>
            <a:fillRect/>
          </a:stretch>
        </p:blipFill>
        <p:spPr bwMode="auto">
          <a:xfrm>
            <a:off x="2000250" y="1428750"/>
            <a:ext cx="510222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14348" y="4000504"/>
            <a:ext cx="735811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ПРОГРАММИСТ</a:t>
            </a:r>
          </a:p>
        </p:txBody>
      </p:sp>
      <p:grpSp>
        <p:nvGrpSpPr>
          <p:cNvPr id="2" name="Группа 21"/>
          <p:cNvGrpSpPr>
            <a:grpSpLocks/>
          </p:cNvGrpSpPr>
          <p:nvPr/>
        </p:nvGrpSpPr>
        <p:grpSpPr bwMode="auto">
          <a:xfrm>
            <a:off x="1285875" y="5286375"/>
            <a:ext cx="6357938" cy="430213"/>
            <a:chOff x="1285852" y="5286388"/>
            <a:chExt cx="6357982" cy="430216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 rot="10800000">
              <a:off x="1285852" y="5286388"/>
              <a:ext cx="6357982" cy="1588"/>
            </a:xfrm>
            <a:prstGeom prst="line">
              <a:avLst/>
            </a:prstGeom>
            <a:ln>
              <a:solidFill>
                <a:srgbClr val="FF66FF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rot="10800000">
              <a:off x="1785918" y="5715016"/>
              <a:ext cx="2214577" cy="1588"/>
            </a:xfrm>
            <a:prstGeom prst="line">
              <a:avLst/>
            </a:prstGeom>
            <a:ln>
              <a:solidFill>
                <a:srgbClr val="FF66FF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2" descr="D:\Документы\Папа\картинки для прзентаций\анимашки для презентаций\анимашки для презентаций\Рисунок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5214938"/>
            <a:ext cx="10382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7286625" cy="3143250"/>
          </a:xfrm>
        </p:spPr>
        <p:txBody>
          <a:bodyPr/>
          <a:lstStyle/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А)  наука  о  составлении  алгоритмов;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Б)  составление  последовательности  команд  для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      решения  задач  на  специальном  языке;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В)  выполнение  операций, понятных  компьютеру;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Г)  процесс  решения  задачи;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Д)  операции  по  проверке  программ 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142852"/>
            <a:ext cx="6445034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Разгадайте  ребус  и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Выберите  правильный  ответ</a:t>
            </a:r>
          </a:p>
        </p:txBody>
      </p:sp>
      <p:pic>
        <p:nvPicPr>
          <p:cNvPr id="6146" name="Picture 2" descr="D:\Документы\Папа\ребусы\s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9" b="27831"/>
          <a:stretch>
            <a:fillRect/>
          </a:stretch>
        </p:blipFill>
        <p:spPr bwMode="auto">
          <a:xfrm>
            <a:off x="928688" y="1428750"/>
            <a:ext cx="73088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14282" y="4000504"/>
            <a:ext cx="8929718" cy="21236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ПРОГРАММИРО-ВАНИЕ</a:t>
            </a:r>
          </a:p>
        </p:txBody>
      </p:sp>
      <p:grpSp>
        <p:nvGrpSpPr>
          <p:cNvPr id="2" name="Группа 5"/>
          <p:cNvGrpSpPr>
            <a:grpSpLocks/>
          </p:cNvGrpSpPr>
          <p:nvPr/>
        </p:nvGrpSpPr>
        <p:grpSpPr bwMode="auto">
          <a:xfrm>
            <a:off x="1143000" y="4286250"/>
            <a:ext cx="7072313" cy="430213"/>
            <a:chOff x="1500166" y="5286388"/>
            <a:chExt cx="6000792" cy="430216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 rot="10800000">
              <a:off x="1500166" y="5286388"/>
              <a:ext cx="6000792" cy="1588"/>
            </a:xfrm>
            <a:prstGeom prst="line">
              <a:avLst/>
            </a:prstGeom>
            <a:ln>
              <a:solidFill>
                <a:srgbClr val="FF66FF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rot="10800000">
              <a:off x="1857116" y="5715016"/>
              <a:ext cx="4855859" cy="1588"/>
            </a:xfrm>
            <a:prstGeom prst="line">
              <a:avLst/>
            </a:prstGeom>
            <a:ln>
              <a:solidFill>
                <a:srgbClr val="FF66FF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2" descr="D:\Документы\Папа\картинки для прзентаций\анимашки для презентаций\анимашки для презентаций\Рисунок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5214938"/>
            <a:ext cx="10382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5875" y="3357563"/>
            <a:ext cx="7215188" cy="3143250"/>
          </a:xfrm>
        </p:spPr>
        <p:txBody>
          <a:bodyPr/>
          <a:lstStyle/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А)  устройство для  шифровки информации;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Б)  сохранение  информации  в  виде  файла;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В)  наука  о  шифровании  информации;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Г)  преобразование  информации  в соответствии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      с  некоторым  кодом;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Д)  процесс  передачи  информации.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142852"/>
            <a:ext cx="6445034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Разгадайте  ребус  и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Выберите  правильный  ответ</a:t>
            </a:r>
          </a:p>
        </p:txBody>
      </p:sp>
      <p:grpSp>
        <p:nvGrpSpPr>
          <p:cNvPr id="2" name="Группа 5"/>
          <p:cNvGrpSpPr>
            <a:grpSpLocks/>
          </p:cNvGrpSpPr>
          <p:nvPr/>
        </p:nvGrpSpPr>
        <p:grpSpPr bwMode="auto">
          <a:xfrm>
            <a:off x="1500188" y="1357313"/>
            <a:ext cx="6215062" cy="1643062"/>
            <a:chOff x="1500166" y="1357298"/>
            <a:chExt cx="6215106" cy="1643074"/>
          </a:xfrm>
        </p:grpSpPr>
        <p:sp>
          <p:nvSpPr>
            <p:cNvPr id="22538" name="Rectangle 2"/>
            <p:cNvSpPr>
              <a:spLocks noChangeArrowheads="1"/>
            </p:cNvSpPr>
            <p:nvPr/>
          </p:nvSpPr>
          <p:spPr bwMode="auto">
            <a:xfrm>
              <a:off x="1500166" y="1357298"/>
              <a:ext cx="6215106" cy="16430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latin typeface="Constantia" pitchFamily="18" charset="0"/>
              </a:endParaRPr>
            </a:p>
          </p:txBody>
        </p:sp>
        <p:pic>
          <p:nvPicPr>
            <p:cNvPr id="22539" name="Picture 3" descr="D:\Документы\Папа\ребусы\7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794" y="1643050"/>
              <a:ext cx="5368566" cy="1071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Прямоугольник 6"/>
          <p:cNvSpPr/>
          <p:nvPr/>
        </p:nvSpPr>
        <p:spPr>
          <a:xfrm>
            <a:off x="1071538" y="4000504"/>
            <a:ext cx="7143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КОДИРОВАНИЕ</a:t>
            </a:r>
          </a:p>
        </p:txBody>
      </p:sp>
      <p:grpSp>
        <p:nvGrpSpPr>
          <p:cNvPr id="5" name="Группа 7"/>
          <p:cNvGrpSpPr>
            <a:grpSpLocks/>
          </p:cNvGrpSpPr>
          <p:nvPr/>
        </p:nvGrpSpPr>
        <p:grpSpPr bwMode="auto">
          <a:xfrm>
            <a:off x="1214438" y="5143500"/>
            <a:ext cx="7143750" cy="430213"/>
            <a:chOff x="1500166" y="5286388"/>
            <a:chExt cx="7143800" cy="430216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 rot="10800000">
              <a:off x="1500166" y="5286388"/>
              <a:ext cx="7143800" cy="1588"/>
            </a:xfrm>
            <a:prstGeom prst="line">
              <a:avLst/>
            </a:prstGeom>
            <a:ln>
              <a:solidFill>
                <a:srgbClr val="FF66FF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rot="10800000">
              <a:off x="1857355" y="5715016"/>
              <a:ext cx="3214711" cy="1588"/>
            </a:xfrm>
            <a:prstGeom prst="line">
              <a:avLst/>
            </a:prstGeom>
            <a:ln>
              <a:solidFill>
                <a:srgbClr val="FF66FF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1" name="Picture 2" descr="D:\Документы\Папа\картинки для прзентаций\анимашки для презентаций\анимашки для презентаций\Рисунок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5214938"/>
            <a:ext cx="10382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14500" y="3500438"/>
            <a:ext cx="6929438" cy="3143250"/>
          </a:xfrm>
        </p:spPr>
        <p:txBody>
          <a:bodyPr/>
          <a:lstStyle/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А)  устройство для подключения  к телефонной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      линии;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Б)  устройство  для  вывода  информации;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В)  наука о приемах  передачи  информаци;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Г)  глобальная  компьютерная  сеть;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Д)  программа  для  общения.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142852"/>
            <a:ext cx="6445034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Разгадайте  ребус  и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Выберите  правильный  ответ</a:t>
            </a:r>
          </a:p>
        </p:txBody>
      </p:sp>
      <p:grpSp>
        <p:nvGrpSpPr>
          <p:cNvPr id="2" name="Группа 5"/>
          <p:cNvGrpSpPr>
            <a:grpSpLocks/>
          </p:cNvGrpSpPr>
          <p:nvPr/>
        </p:nvGrpSpPr>
        <p:grpSpPr bwMode="auto">
          <a:xfrm>
            <a:off x="2143125" y="1500188"/>
            <a:ext cx="4857750" cy="1714500"/>
            <a:chOff x="2285984" y="1500174"/>
            <a:chExt cx="4799012" cy="1643074"/>
          </a:xfrm>
        </p:grpSpPr>
        <p:sp>
          <p:nvSpPr>
            <p:cNvPr id="23560" name="Rectangle 2"/>
            <p:cNvSpPr>
              <a:spLocks noChangeArrowheads="1"/>
            </p:cNvSpPr>
            <p:nvPr/>
          </p:nvSpPr>
          <p:spPr bwMode="auto">
            <a:xfrm>
              <a:off x="2285984" y="1500174"/>
              <a:ext cx="4799012" cy="16430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latin typeface="Constantia" pitchFamily="18" charset="0"/>
              </a:endParaRPr>
            </a:p>
          </p:txBody>
        </p:sp>
        <p:pic>
          <p:nvPicPr>
            <p:cNvPr id="23561" name="Picture 3" descr="D:\Документы\Папа\ребусы\s17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12" y="1571612"/>
              <a:ext cx="4000528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Прямоугольник 6"/>
          <p:cNvSpPr/>
          <p:nvPr/>
        </p:nvSpPr>
        <p:spPr>
          <a:xfrm>
            <a:off x="1071538" y="4000504"/>
            <a:ext cx="7143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ИНТЕРНЕТ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10800000">
            <a:off x="1571625" y="5715000"/>
            <a:ext cx="5357813" cy="1588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Picture 2" descr="D:\Документы\Папа\картинки для прзентаций\анимашки для презентаций\анимашки для презентаций\Рисунок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5214938"/>
            <a:ext cx="10382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313" y="3571875"/>
            <a:ext cx="6786562" cy="2571750"/>
          </a:xfrm>
        </p:spPr>
        <p:txBody>
          <a:bodyPr/>
          <a:lstStyle/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А)  сведения  об  объектах  окружающего  мира;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Б)  наука  пользования  компьютером;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В)  наука  о  приемах  работы  с  информацией;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Г)  сведения  об  устройствах  компьютера;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Д)  наука  о   составлении программ.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142852"/>
            <a:ext cx="6445034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Разгадайте  ребус  и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Выберите  правильный  ответ</a:t>
            </a:r>
          </a:p>
        </p:txBody>
      </p:sp>
      <p:grpSp>
        <p:nvGrpSpPr>
          <p:cNvPr id="2" name="Группа 8"/>
          <p:cNvGrpSpPr>
            <a:grpSpLocks/>
          </p:cNvGrpSpPr>
          <p:nvPr/>
        </p:nvGrpSpPr>
        <p:grpSpPr bwMode="auto">
          <a:xfrm>
            <a:off x="1643063" y="1428750"/>
            <a:ext cx="5857875" cy="1571625"/>
            <a:chOff x="1643042" y="1428736"/>
            <a:chExt cx="5857916" cy="1571636"/>
          </a:xfrm>
        </p:grpSpPr>
        <p:sp>
          <p:nvSpPr>
            <p:cNvPr id="6152" name="Rectangle 5"/>
            <p:cNvSpPr>
              <a:spLocks noChangeArrowheads="1"/>
            </p:cNvSpPr>
            <p:nvPr/>
          </p:nvSpPr>
          <p:spPr bwMode="auto">
            <a:xfrm>
              <a:off x="1643042" y="1428736"/>
              <a:ext cx="5857916" cy="15716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latin typeface="Constantia" pitchFamily="18" charset="0"/>
              </a:endParaRPr>
            </a:p>
          </p:txBody>
        </p:sp>
        <p:pic>
          <p:nvPicPr>
            <p:cNvPr id="6153" name="Picture 6" descr="D:\Документы\Папа\ребусы\14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108" y="1643050"/>
              <a:ext cx="4929222" cy="1183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Прямоугольник 9"/>
          <p:cNvSpPr/>
          <p:nvPr/>
        </p:nvSpPr>
        <p:spPr>
          <a:xfrm>
            <a:off x="1071538" y="4000504"/>
            <a:ext cx="7286676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ИНФОРМАТИКА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10800000">
            <a:off x="1143000" y="4857750"/>
            <a:ext cx="6786563" cy="1588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D:\Документы\Папа\картинки для прзентаций\анимашки для презентаций\анимашки для презентаций\Рисунок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5214938"/>
            <a:ext cx="10382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313" y="3357563"/>
            <a:ext cx="7215187" cy="3143250"/>
          </a:xfrm>
        </p:spPr>
        <p:txBody>
          <a:bodyPr>
            <a:normAutofit/>
          </a:bodyPr>
          <a:lstStyle/>
          <a:p>
            <a:pPr marR="0" algn="just">
              <a:lnSpc>
                <a:spcPct val="90000"/>
              </a:lnSpc>
            </a:pPr>
            <a:r>
              <a:rPr lang="ru-RU" sz="2200" smtClean="0">
                <a:solidFill>
                  <a:srgbClr val="FFFF00"/>
                </a:solidFill>
              </a:rPr>
              <a:t>А)  рисунки и изображения,  которые  сделаны  на  </a:t>
            </a:r>
          </a:p>
          <a:p>
            <a:pPr marR="0" algn="just">
              <a:lnSpc>
                <a:spcPct val="90000"/>
              </a:lnSpc>
            </a:pPr>
            <a:r>
              <a:rPr lang="ru-RU" sz="2200" smtClean="0">
                <a:solidFill>
                  <a:srgbClr val="FFFF00"/>
                </a:solidFill>
              </a:rPr>
              <a:t>      компьютере; </a:t>
            </a:r>
          </a:p>
          <a:p>
            <a:pPr marR="0" algn="just">
              <a:lnSpc>
                <a:spcPct val="90000"/>
              </a:lnSpc>
            </a:pPr>
            <a:r>
              <a:rPr lang="ru-RU" sz="2200" smtClean="0">
                <a:solidFill>
                  <a:srgbClr val="FFFF00"/>
                </a:solidFill>
              </a:rPr>
              <a:t>Б)  информация,  которую  хранит  компьютер  и  с </a:t>
            </a:r>
          </a:p>
          <a:p>
            <a:pPr marR="0" algn="just">
              <a:lnSpc>
                <a:spcPct val="90000"/>
              </a:lnSpc>
            </a:pPr>
            <a:r>
              <a:rPr lang="ru-RU" sz="2200" smtClean="0">
                <a:solidFill>
                  <a:srgbClr val="FFFF00"/>
                </a:solidFill>
              </a:rPr>
              <a:t>      которой  работает;</a:t>
            </a:r>
          </a:p>
          <a:p>
            <a:pPr marR="0" algn="just">
              <a:lnSpc>
                <a:spcPct val="90000"/>
              </a:lnSpc>
            </a:pPr>
            <a:r>
              <a:rPr lang="ru-RU" sz="2200" smtClean="0">
                <a:solidFill>
                  <a:srgbClr val="FFFF00"/>
                </a:solidFill>
              </a:rPr>
              <a:t>В)  устройство  ввода  информации; </a:t>
            </a:r>
          </a:p>
          <a:p>
            <a:pPr marR="0" algn="just">
              <a:lnSpc>
                <a:spcPct val="90000"/>
              </a:lnSpc>
            </a:pPr>
            <a:r>
              <a:rPr lang="ru-RU" sz="2200" smtClean="0">
                <a:solidFill>
                  <a:srgbClr val="FFFF00"/>
                </a:solidFill>
              </a:rPr>
              <a:t>Г)  устройство  для  ручного  управления  курсором;</a:t>
            </a:r>
          </a:p>
          <a:p>
            <a:pPr marR="0" algn="just">
              <a:lnSpc>
                <a:spcPct val="90000"/>
              </a:lnSpc>
            </a:pPr>
            <a:r>
              <a:rPr lang="ru-RU" sz="2200" smtClean="0">
                <a:solidFill>
                  <a:srgbClr val="FFFF00"/>
                </a:solidFill>
              </a:rPr>
              <a:t>Д) компьютер,  который  обеспечивает  в  сети  доступ </a:t>
            </a:r>
          </a:p>
          <a:p>
            <a:pPr marR="0" algn="just">
              <a:lnSpc>
                <a:spcPct val="90000"/>
              </a:lnSpc>
            </a:pPr>
            <a:r>
              <a:rPr lang="ru-RU" sz="2200" smtClean="0">
                <a:solidFill>
                  <a:srgbClr val="FFFF00"/>
                </a:solidFill>
              </a:rPr>
              <a:t>     к общим  ресурсам.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142852"/>
            <a:ext cx="6445034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Разгадайте  ребус  и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Выберите  правильный  ответ</a:t>
            </a:r>
          </a:p>
        </p:txBody>
      </p:sp>
      <p:pic>
        <p:nvPicPr>
          <p:cNvPr id="5122" name="Picture 2" descr="D:\Документы\Папа\ребусы\s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5" b="17207"/>
          <a:stretch>
            <a:fillRect/>
          </a:stretch>
        </p:blipFill>
        <p:spPr bwMode="auto">
          <a:xfrm>
            <a:off x="2000250" y="1428750"/>
            <a:ext cx="51435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500166" y="4000504"/>
            <a:ext cx="628654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СЕРВЕР</a:t>
            </a:r>
          </a:p>
        </p:txBody>
      </p:sp>
      <p:grpSp>
        <p:nvGrpSpPr>
          <p:cNvPr id="2" name="Группа 15"/>
          <p:cNvGrpSpPr>
            <a:grpSpLocks/>
          </p:cNvGrpSpPr>
          <p:nvPr/>
        </p:nvGrpSpPr>
        <p:grpSpPr bwMode="auto">
          <a:xfrm>
            <a:off x="1214438" y="5929313"/>
            <a:ext cx="7215187" cy="358775"/>
            <a:chOff x="1071538" y="5929330"/>
            <a:chExt cx="7215238" cy="358778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 rot="10800000">
              <a:off x="1071538" y="5929330"/>
              <a:ext cx="7215238" cy="1587"/>
            </a:xfrm>
            <a:prstGeom prst="line">
              <a:avLst/>
            </a:prstGeom>
            <a:ln>
              <a:solidFill>
                <a:srgbClr val="FF66FF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rot="10800000">
              <a:off x="1357290" y="6286520"/>
              <a:ext cx="2714644" cy="1588"/>
            </a:xfrm>
            <a:prstGeom prst="line">
              <a:avLst/>
            </a:prstGeom>
            <a:ln>
              <a:solidFill>
                <a:srgbClr val="FF66FF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9" name="Picture 2" descr="D:\Документы\Папа\картинки для прзентаций\анимашки для презентаций\анимашки для презентаций\Рисунок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5214938"/>
            <a:ext cx="10382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Документы\Папа\картинки для прзентаций\анимашки для презентаций\анимашки для презентаций\52769s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428875"/>
            <a:ext cx="31908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1571604" y="1142984"/>
            <a:ext cx="6286544" cy="5715016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spcFirstLastPara="1">
            <a:prstTxWarp prst="textArchUp">
              <a:avLst>
                <a:gd name="adj" fmla="val 10511231"/>
              </a:avLst>
            </a:prstTxWarp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0" b="1" dirty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latin typeface="+mn-lt"/>
              </a:rPr>
              <a:t>МОЛОДЦЫ!</a:t>
            </a:r>
          </a:p>
        </p:txBody>
      </p:sp>
      <p:pic>
        <p:nvPicPr>
          <p:cNvPr id="12" name="j0213919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-7143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3286116" y="5715016"/>
            <a:ext cx="2783006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5400" b="1" dirty="0">
                <a:ln w="50800">
                  <a:solidFill>
                    <a:srgbClr val="FFFF00"/>
                  </a:solidFill>
                </a:ln>
                <a:solidFill>
                  <a:srgbClr val="FFFF00"/>
                </a:solidFill>
                <a:latin typeface="+mn-lt"/>
              </a:rPr>
              <a:t>КОНЕЦ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474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245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2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j0213919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-7143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71472" y="642918"/>
            <a:ext cx="8001056" cy="4493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4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Источник ребусов: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4400" b="1" dirty="0">
              <a:ln w="18415" cmpd="sng">
                <a:solidFill>
                  <a:srgbClr val="C00000"/>
                </a:solidFill>
                <a:prstDash val="solid"/>
              </a:ln>
              <a:solidFill>
                <a:srgbClr val="FF66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4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Сайты: </a:t>
            </a:r>
            <a:endParaRPr lang="en-US" sz="4400" b="1" dirty="0">
              <a:ln w="18415" cmpd="sng">
                <a:solidFill>
                  <a:srgbClr val="C00000"/>
                </a:solidFill>
                <a:prstDash val="solid"/>
              </a:ln>
              <a:solidFill>
                <a:srgbClr val="FF66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hlinkClick r:id="rId5"/>
              </a:rPr>
              <a:t>www.rebyses.org.ru</a:t>
            </a:r>
            <a:r>
              <a:rPr lang="en-US" sz="44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hlinkClick r:id="rId6"/>
              </a:rPr>
              <a:t>www.igraza.ru</a:t>
            </a:r>
            <a:endParaRPr lang="en-US" sz="4400" b="1" dirty="0">
              <a:ln w="18415" cmpd="sng">
                <a:solidFill>
                  <a:srgbClr val="C00000"/>
                </a:solidFill>
                <a:prstDash val="solid"/>
              </a:ln>
              <a:solidFill>
                <a:srgbClr val="FF66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6600" b="1" dirty="0">
              <a:ln w="18415" cmpd="sng">
                <a:solidFill>
                  <a:srgbClr val="C00000"/>
                </a:solidFill>
                <a:prstDash val="solid"/>
              </a:ln>
              <a:solidFill>
                <a:srgbClr val="FF66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88" y="3429000"/>
            <a:ext cx="6786562" cy="3143250"/>
          </a:xfrm>
        </p:spPr>
        <p:txBody>
          <a:bodyPr/>
          <a:lstStyle/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А)  устройство  обработки  информации;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Б)  устройство  передачи  информации;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В)  устройство  долговременного хранения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      информации;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Г)  устройство  обработки  команд  программы;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Д) устройство чтения  и записи  информации   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     на  носитель.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142852"/>
            <a:ext cx="6445034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Разгадайте  ребус  и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Выберите  правильный  ответ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1571625"/>
            <a:ext cx="4286250" cy="1571625"/>
            <a:chOff x="3601" y="4664"/>
            <a:chExt cx="5456" cy="1954"/>
          </a:xfrm>
        </p:grpSpPr>
        <p:sp>
          <p:nvSpPr>
            <p:cNvPr id="7178" name="Rectangle 5"/>
            <p:cNvSpPr>
              <a:spLocks noChangeArrowheads="1"/>
            </p:cNvSpPr>
            <p:nvPr/>
          </p:nvSpPr>
          <p:spPr bwMode="auto">
            <a:xfrm>
              <a:off x="3601" y="4664"/>
              <a:ext cx="5456" cy="19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latin typeface="Constantia" pitchFamily="18" charset="0"/>
              </a:endParaRPr>
            </a:p>
          </p:txBody>
        </p:sp>
        <p:pic>
          <p:nvPicPr>
            <p:cNvPr id="7179" name="Picture 6" descr="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" y="4834"/>
              <a:ext cx="4048" cy="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Прямоугольник 8"/>
          <p:cNvSpPr/>
          <p:nvPr/>
        </p:nvSpPr>
        <p:spPr>
          <a:xfrm>
            <a:off x="1357290" y="4000504"/>
            <a:ext cx="628654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ДИСКОВОД</a:t>
            </a:r>
          </a:p>
        </p:txBody>
      </p:sp>
      <p:grpSp>
        <p:nvGrpSpPr>
          <p:cNvPr id="5" name="Группа 12"/>
          <p:cNvGrpSpPr>
            <a:grpSpLocks/>
          </p:cNvGrpSpPr>
          <p:nvPr/>
        </p:nvGrpSpPr>
        <p:grpSpPr bwMode="auto">
          <a:xfrm>
            <a:off x="1428750" y="6072188"/>
            <a:ext cx="6500813" cy="430212"/>
            <a:chOff x="1500166" y="5286388"/>
            <a:chExt cx="6500858" cy="430216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rot="10800000">
              <a:off x="1500166" y="5286388"/>
              <a:ext cx="6500858" cy="1587"/>
            </a:xfrm>
            <a:prstGeom prst="line">
              <a:avLst/>
            </a:prstGeom>
            <a:ln>
              <a:solidFill>
                <a:srgbClr val="FF66FF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rot="10800000">
              <a:off x="1857356" y="5715017"/>
              <a:ext cx="2000264" cy="1587"/>
            </a:xfrm>
            <a:prstGeom prst="line">
              <a:avLst/>
            </a:prstGeom>
            <a:ln>
              <a:solidFill>
                <a:srgbClr val="FF66FF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1" name="Picture 2" descr="D:\Документы\Папа\картинки для прзентаций\анимашки для презентаций\анимашки для презентаций\Рисунок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5214938"/>
            <a:ext cx="10382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714750"/>
            <a:ext cx="7858125" cy="3143250"/>
          </a:xfrm>
        </p:spPr>
        <p:txBody>
          <a:bodyPr/>
          <a:lstStyle/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А)</a:t>
            </a:r>
            <a:r>
              <a:rPr lang="en-US" sz="2400" smtClean="0">
                <a:solidFill>
                  <a:srgbClr val="FFFF00"/>
                </a:solidFill>
              </a:rPr>
              <a:t> </a:t>
            </a:r>
            <a:r>
              <a:rPr lang="ru-RU" sz="2400" smtClean="0">
                <a:solidFill>
                  <a:srgbClr val="FFFF00"/>
                </a:solidFill>
              </a:rPr>
              <a:t>устройство  для  ввода  рисунков  и  фотографий;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Б) устройство  для обработки   информации;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В) устройство  для  прослушивания  звука;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Г) устройство визуального отображения информации;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Д) устройство для ввода звука.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142852"/>
            <a:ext cx="6445034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Разгадайте  ребус  и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Выберите  правильный  ответ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00166" y="4000504"/>
            <a:ext cx="628654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МОНИТОР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10800000">
            <a:off x="1000125" y="5429250"/>
            <a:ext cx="7858125" cy="1588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" name="Группа 10"/>
          <p:cNvGrpSpPr>
            <a:grpSpLocks/>
          </p:cNvGrpSpPr>
          <p:nvPr/>
        </p:nvGrpSpPr>
        <p:grpSpPr bwMode="auto">
          <a:xfrm>
            <a:off x="1928813" y="1357313"/>
            <a:ext cx="5500687" cy="1800225"/>
            <a:chOff x="1928794" y="1357298"/>
            <a:chExt cx="5500726" cy="1800224"/>
          </a:xfrm>
        </p:grpSpPr>
        <p:sp>
          <p:nvSpPr>
            <p:cNvPr id="8200" name="Rectangle 2"/>
            <p:cNvSpPr>
              <a:spLocks noChangeArrowheads="1"/>
            </p:cNvSpPr>
            <p:nvPr/>
          </p:nvSpPr>
          <p:spPr bwMode="auto">
            <a:xfrm>
              <a:off x="1928794" y="1357298"/>
              <a:ext cx="5500726" cy="18002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latin typeface="Constantia" pitchFamily="18" charset="0"/>
              </a:endParaRPr>
            </a:p>
          </p:txBody>
        </p:sp>
        <p:pic>
          <p:nvPicPr>
            <p:cNvPr id="8201" name="Picture 3" descr="D:\Документы\Папа\ребусы\0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1428736"/>
              <a:ext cx="4781550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2" descr="D:\Документы\Папа\картинки для прзентаций\анимашки для презентаций\анимашки для презентаций\Рисунок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5214938"/>
            <a:ext cx="10382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71625" y="3857625"/>
            <a:ext cx="6629400" cy="2357438"/>
          </a:xfrm>
        </p:spPr>
        <p:txBody>
          <a:bodyPr>
            <a:normAutofit/>
          </a:bodyPr>
          <a:lstStyle/>
          <a:p>
            <a:pPr marR="0" algn="just"/>
            <a:r>
              <a:rPr lang="ru-RU" sz="2200" smtClean="0">
                <a:solidFill>
                  <a:srgbClr val="FFFF00"/>
                </a:solidFill>
              </a:rPr>
              <a:t>А) устройство  вывода  информации  на  бумагу;</a:t>
            </a:r>
          </a:p>
          <a:p>
            <a:pPr marR="0" algn="just"/>
            <a:r>
              <a:rPr lang="ru-RU" sz="2200" smtClean="0">
                <a:solidFill>
                  <a:srgbClr val="FFFF00"/>
                </a:solidFill>
              </a:rPr>
              <a:t>Б) устройство  для  управления  компьютером;</a:t>
            </a:r>
          </a:p>
          <a:p>
            <a:pPr marR="0" algn="just"/>
            <a:r>
              <a:rPr lang="ru-RU" sz="2200" smtClean="0">
                <a:solidFill>
                  <a:srgbClr val="FFFF00"/>
                </a:solidFill>
              </a:rPr>
              <a:t>В) часть  системного  блока; </a:t>
            </a:r>
          </a:p>
          <a:p>
            <a:pPr marR="0" algn="just"/>
            <a:r>
              <a:rPr lang="ru-RU" sz="2200" smtClean="0">
                <a:solidFill>
                  <a:srgbClr val="FFFF00"/>
                </a:solidFill>
              </a:rPr>
              <a:t>Г)  устройство  для  просмотра  текста;</a:t>
            </a:r>
          </a:p>
          <a:p>
            <a:pPr marR="0" algn="just"/>
            <a:r>
              <a:rPr lang="ru-RU" sz="2200" smtClean="0">
                <a:solidFill>
                  <a:srgbClr val="FFFF00"/>
                </a:solidFill>
              </a:rPr>
              <a:t>Д) устройство  ввода  символьной  информации.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142852"/>
            <a:ext cx="6445034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Разгадайте  ребус  и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Выберите  правильный  ответ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57290" y="4000504"/>
            <a:ext cx="628654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КЛАВИАТУРА</a:t>
            </a:r>
          </a:p>
        </p:txBody>
      </p:sp>
      <p:pic>
        <p:nvPicPr>
          <p:cNvPr id="3074" name="Picture 2" descr="D:\Документы\Папа\ребусы\s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2" b="14629"/>
          <a:stretch>
            <a:fillRect/>
          </a:stretch>
        </p:blipFill>
        <p:spPr bwMode="auto">
          <a:xfrm>
            <a:off x="1857375" y="1500188"/>
            <a:ext cx="5565775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 rot="10800000">
            <a:off x="1428750" y="5929313"/>
            <a:ext cx="6500813" cy="1587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9" name="Picture 2" descr="D:\Документы\Папа\картинки для прзентаций\анимашки для презентаций\анимашки для презентаций\Рисунок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5214938"/>
            <a:ext cx="10382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71625" y="3500438"/>
            <a:ext cx="6500813" cy="3143250"/>
          </a:xfrm>
        </p:spPr>
        <p:txBody>
          <a:bodyPr/>
          <a:lstStyle/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А)  устройство для ввода звука;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Б)  устройство для длительного хранения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      информации;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В)  устройство для прослушивания звука;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Г)  он управляет работой всего компьютера;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Д) графический объект на рабочем столе.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142852"/>
            <a:ext cx="6445034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Разгадайте  ребус  и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Выберите  правильный  ответ</a:t>
            </a:r>
          </a:p>
        </p:txBody>
      </p:sp>
      <p:grpSp>
        <p:nvGrpSpPr>
          <p:cNvPr id="2" name="Группа 8"/>
          <p:cNvGrpSpPr>
            <a:grpSpLocks/>
          </p:cNvGrpSpPr>
          <p:nvPr/>
        </p:nvGrpSpPr>
        <p:grpSpPr bwMode="auto">
          <a:xfrm>
            <a:off x="1428750" y="1500188"/>
            <a:ext cx="6286500" cy="1500187"/>
            <a:chOff x="1428728" y="1571612"/>
            <a:chExt cx="6286544" cy="1500198"/>
          </a:xfrm>
        </p:grpSpPr>
        <p:pic>
          <p:nvPicPr>
            <p:cNvPr id="10248" name="Picture 2" descr="D:\Документы\Папа\ребусы\k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281" r="999" b="8356"/>
            <a:stretch>
              <a:fillRect/>
            </a:stretch>
          </p:blipFill>
          <p:spPr bwMode="auto">
            <a:xfrm>
              <a:off x="1428728" y="1571612"/>
              <a:ext cx="6286544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9" name="Picture 3" descr="D:\Документы\Папа\ребусы\k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75" t="43680" r="38750" b="34200"/>
            <a:stretch>
              <a:fillRect/>
            </a:stretch>
          </p:blipFill>
          <p:spPr bwMode="auto">
            <a:xfrm>
              <a:off x="4929190" y="2000240"/>
              <a:ext cx="214314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Прямоугольник 9"/>
          <p:cNvSpPr/>
          <p:nvPr/>
        </p:nvSpPr>
        <p:spPr>
          <a:xfrm>
            <a:off x="857224" y="4071942"/>
            <a:ext cx="735811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ПРОЦЕССОР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1428750" y="5643563"/>
            <a:ext cx="6357938" cy="1587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2" descr="D:\Документы\Папа\картинки для прзентаций\анимашки для презентаций\анимашки для презентаций\Рисунок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5214938"/>
            <a:ext cx="10382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0125" y="3714750"/>
            <a:ext cx="7858125" cy="3143250"/>
          </a:xfrm>
        </p:spPr>
        <p:txBody>
          <a:bodyPr/>
          <a:lstStyle/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А)</a:t>
            </a:r>
            <a:r>
              <a:rPr lang="en-US" sz="2400" smtClean="0">
                <a:solidFill>
                  <a:srgbClr val="FFFF00"/>
                </a:solidFill>
              </a:rPr>
              <a:t>  </a:t>
            </a:r>
            <a:r>
              <a:rPr lang="ru-RU" sz="2400" smtClean="0">
                <a:solidFill>
                  <a:srgbClr val="FFFF00"/>
                </a:solidFill>
              </a:rPr>
              <a:t>он управляет работой всего компьютера;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Б) </a:t>
            </a:r>
            <a:r>
              <a:rPr lang="en-US" sz="2400" smtClean="0">
                <a:solidFill>
                  <a:srgbClr val="FFFF00"/>
                </a:solidFill>
              </a:rPr>
              <a:t> </a:t>
            </a:r>
            <a:r>
              <a:rPr lang="ru-RU" sz="2400" smtClean="0">
                <a:solidFill>
                  <a:srgbClr val="FFFF00"/>
                </a:solidFill>
              </a:rPr>
              <a:t>устройство для длительного хранения информации;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В) </a:t>
            </a:r>
            <a:r>
              <a:rPr lang="en-US" sz="2400" smtClean="0">
                <a:solidFill>
                  <a:srgbClr val="FFFF00"/>
                </a:solidFill>
              </a:rPr>
              <a:t> </a:t>
            </a:r>
            <a:r>
              <a:rPr lang="ru-RU" sz="2400" smtClean="0">
                <a:solidFill>
                  <a:srgbClr val="FFFF00"/>
                </a:solidFill>
              </a:rPr>
              <a:t>устройство  для  прослушивания  звука;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Г) </a:t>
            </a:r>
            <a:r>
              <a:rPr lang="en-US" sz="2400" smtClean="0">
                <a:solidFill>
                  <a:srgbClr val="FFFF00"/>
                </a:solidFill>
              </a:rPr>
              <a:t> </a:t>
            </a:r>
            <a:r>
              <a:rPr lang="ru-RU" sz="2400" smtClean="0">
                <a:solidFill>
                  <a:srgbClr val="FFFF00"/>
                </a:solidFill>
              </a:rPr>
              <a:t>устройство  для  печати  рисунков и  фотографий;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Д) </a:t>
            </a:r>
            <a:r>
              <a:rPr lang="en-US" sz="2400" smtClean="0">
                <a:solidFill>
                  <a:srgbClr val="FFFF00"/>
                </a:solidFill>
              </a:rPr>
              <a:t> </a:t>
            </a:r>
            <a:r>
              <a:rPr lang="ru-RU" sz="2400" smtClean="0">
                <a:solidFill>
                  <a:srgbClr val="FFFF00"/>
                </a:solidFill>
              </a:rPr>
              <a:t>устройство для  ввода звука.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142852"/>
            <a:ext cx="6445034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Разгадайте  ребус  и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Выберите  правильный  ответ</a:t>
            </a:r>
          </a:p>
        </p:txBody>
      </p:sp>
      <p:pic>
        <p:nvPicPr>
          <p:cNvPr id="1026" name="Picture 2" descr="D:\Документы\Папа\ребусы\s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3" b="19502"/>
          <a:stretch>
            <a:fillRect/>
          </a:stretch>
        </p:blipFill>
        <p:spPr bwMode="auto">
          <a:xfrm>
            <a:off x="1785938" y="1500188"/>
            <a:ext cx="5572125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00100" y="4071942"/>
            <a:ext cx="735811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ВИНЧЕСТЕР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10800000">
            <a:off x="857250" y="4572000"/>
            <a:ext cx="7929563" cy="1588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7" name="Picture 2" descr="D:\Документы\Папа\картинки для прзентаций\анимашки для презентаций\анимашки для презентаций\Рисунок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5214938"/>
            <a:ext cx="10382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88" y="3429000"/>
            <a:ext cx="7000875" cy="3143250"/>
          </a:xfrm>
        </p:spPr>
        <p:txBody>
          <a:bodyPr/>
          <a:lstStyle/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А)   устройство  для  обмена  информацией  с 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      другим  компьютером; 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Б)  устройство  для  сканирования  рисунков;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В)  устройство  ввода  звуковой  информации;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Г)  устройство  вывода  визуальной  информации;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Д)  компьютер  предназначенный  для  связи  с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      другими компьютерами.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142852"/>
            <a:ext cx="6445034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Разгадайте  ребус  и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Выберите  правильный  ответ</a:t>
            </a:r>
          </a:p>
        </p:txBody>
      </p:sp>
      <p:pic>
        <p:nvPicPr>
          <p:cNvPr id="4098" name="Picture 2" descr="D:\Документы\Папа\ребусы\s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9" b="15170"/>
          <a:stretch>
            <a:fillRect/>
          </a:stretch>
        </p:blipFill>
        <p:spPr bwMode="auto">
          <a:xfrm>
            <a:off x="2000250" y="1428750"/>
            <a:ext cx="510381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357290" y="4000504"/>
            <a:ext cx="628654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МОДЕМ</a:t>
            </a:r>
          </a:p>
        </p:txBody>
      </p:sp>
      <p:grpSp>
        <p:nvGrpSpPr>
          <p:cNvPr id="2" name="Группа 5"/>
          <p:cNvGrpSpPr>
            <a:grpSpLocks/>
          </p:cNvGrpSpPr>
          <p:nvPr/>
        </p:nvGrpSpPr>
        <p:grpSpPr bwMode="auto">
          <a:xfrm>
            <a:off x="1357313" y="3857625"/>
            <a:ext cx="6500812" cy="430213"/>
            <a:chOff x="1500166" y="5286388"/>
            <a:chExt cx="6500858" cy="430216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 rot="10800000">
              <a:off x="1500166" y="5286388"/>
              <a:ext cx="6500858" cy="1588"/>
            </a:xfrm>
            <a:prstGeom prst="line">
              <a:avLst/>
            </a:prstGeom>
            <a:ln>
              <a:solidFill>
                <a:srgbClr val="FF66FF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rot="10800000">
              <a:off x="1857356" y="5715016"/>
              <a:ext cx="3429024" cy="1588"/>
            </a:xfrm>
            <a:prstGeom prst="line">
              <a:avLst/>
            </a:prstGeom>
            <a:ln>
              <a:solidFill>
                <a:srgbClr val="FF66FF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9" name="Picture 2" descr="D:\Документы\Папа\картинки для прзентаций\анимашки для презентаций\анимашки для презентаций\Рисунок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5214938"/>
            <a:ext cx="10382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00250" y="3500438"/>
            <a:ext cx="6072188" cy="3143250"/>
          </a:xfrm>
        </p:spPr>
        <p:txBody>
          <a:bodyPr/>
          <a:lstStyle/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А)  носитель  информации;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Б)  оперативная  память  компьютера;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В)  устройство  обработки  информации;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Г)  устройство визуального отображения 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      информации;</a:t>
            </a:r>
          </a:p>
          <a:p>
            <a:pPr marR="0" algn="just"/>
            <a:r>
              <a:rPr lang="ru-RU" sz="2400" smtClean="0">
                <a:solidFill>
                  <a:srgbClr val="FFFF00"/>
                </a:solidFill>
              </a:rPr>
              <a:t>Д)  устройство для вывода звука.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142852"/>
            <a:ext cx="6445034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Разгадайте  ребус  и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cap="all" dirty="0">
                <a:ln w="9000" cmpd="sng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Выберите  правильный  ответ</a:t>
            </a:r>
          </a:p>
        </p:txBody>
      </p:sp>
      <p:grpSp>
        <p:nvGrpSpPr>
          <p:cNvPr id="2" name="Группа 5"/>
          <p:cNvGrpSpPr>
            <a:grpSpLocks/>
          </p:cNvGrpSpPr>
          <p:nvPr/>
        </p:nvGrpSpPr>
        <p:grpSpPr bwMode="auto">
          <a:xfrm>
            <a:off x="1928813" y="1428750"/>
            <a:ext cx="5572125" cy="1714500"/>
            <a:chOff x="1928794" y="1428736"/>
            <a:chExt cx="5572164" cy="1714512"/>
          </a:xfrm>
        </p:grpSpPr>
        <p:sp>
          <p:nvSpPr>
            <p:cNvPr id="13320" name="Rectangle 2"/>
            <p:cNvSpPr>
              <a:spLocks noChangeArrowheads="1"/>
            </p:cNvSpPr>
            <p:nvPr/>
          </p:nvSpPr>
          <p:spPr bwMode="auto">
            <a:xfrm>
              <a:off x="1928794" y="1428736"/>
              <a:ext cx="5572164" cy="17145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latin typeface="Constantia" pitchFamily="18" charset="0"/>
              </a:endParaRPr>
            </a:p>
          </p:txBody>
        </p:sp>
        <p:pic>
          <p:nvPicPr>
            <p:cNvPr id="13321" name="Picture 3" descr="D:\Документы\Папа\ребусы\10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1643051"/>
              <a:ext cx="4643470" cy="1285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Прямоугольник 6"/>
          <p:cNvSpPr/>
          <p:nvPr/>
        </p:nvSpPr>
        <p:spPr>
          <a:xfrm>
            <a:off x="1071538" y="4000504"/>
            <a:ext cx="7143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600" b="1" dirty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ДИСКЕТА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10800000">
            <a:off x="1857375" y="3929063"/>
            <a:ext cx="4071938" cy="1587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9" name="Picture 2" descr="D:\Документы\Папа\картинки для прзентаций\анимашки для презентаций\анимашки для презентаций\Рисунок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5214938"/>
            <a:ext cx="10382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785</TotalTime>
  <Words>916</Words>
  <Application>Microsoft Office PowerPoint</Application>
  <PresentationFormat>Экран (4:3)</PresentationFormat>
  <Paragraphs>204</Paragraphs>
  <Slides>22</Slides>
  <Notes>22</Notes>
  <HiddenSlides>0</HiddenSlides>
  <MMClips>2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100</cp:revision>
  <dcterms:created xsi:type="dcterms:W3CDTF">2010-02-26T04:47:14Z</dcterms:created>
  <dcterms:modified xsi:type="dcterms:W3CDTF">2014-10-23T10:02:03Z</dcterms:modified>
</cp:coreProperties>
</file>