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22" r:id="rId3"/>
    <p:sldId id="542" r:id="rId4"/>
    <p:sldId id="543" r:id="rId5"/>
    <p:sldId id="550" r:id="rId6"/>
    <p:sldId id="538" r:id="rId7"/>
    <p:sldId id="544" r:id="rId8"/>
    <p:sldId id="539" r:id="rId9"/>
    <p:sldId id="540" r:id="rId10"/>
    <p:sldId id="541" r:id="rId11"/>
    <p:sldId id="545" r:id="rId12"/>
    <p:sldId id="546" r:id="rId13"/>
    <p:sldId id="500" r:id="rId14"/>
    <p:sldId id="330" r:id="rId15"/>
    <p:sldId id="551" r:id="rId16"/>
    <p:sldId id="552" r:id="rId17"/>
    <p:sldId id="553" r:id="rId18"/>
    <p:sldId id="554" r:id="rId19"/>
    <p:sldId id="332" r:id="rId20"/>
    <p:sldId id="357" r:id="rId21"/>
    <p:sldId id="547" r:id="rId22"/>
    <p:sldId id="548" r:id="rId23"/>
    <p:sldId id="549" r:id="rId24"/>
    <p:sldId id="338" r:id="rId25"/>
    <p:sldId id="362" r:id="rId26"/>
    <p:sldId id="340" r:id="rId27"/>
    <p:sldId id="504" r:id="rId28"/>
    <p:sldId id="28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A62"/>
    <a:srgbClr val="32C7F4"/>
    <a:srgbClr val="F949AC"/>
    <a:srgbClr val="339933"/>
    <a:srgbClr val="C0C0C0"/>
    <a:srgbClr val="5F5F5F"/>
    <a:srgbClr val="B2B2B2"/>
    <a:srgbClr val="0099CC"/>
    <a:srgbClr val="CC3300"/>
    <a:srgbClr val="A7B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129" autoAdjust="0"/>
  </p:normalViewPr>
  <p:slideViewPr>
    <p:cSldViewPr>
      <p:cViewPr varScale="1">
        <p:scale>
          <a:sx n="66" d="100"/>
          <a:sy n="66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FB761-3E00-40A1-9C67-735F0AFD160E}" type="doc">
      <dgm:prSet loTypeId="urn:microsoft.com/office/officeart/2005/8/layout/hProcess9" loCatId="process" qsTypeId="urn:microsoft.com/office/officeart/2005/8/quickstyle/simple5" qsCatId="simple" csTypeId="urn:microsoft.com/office/officeart/2005/8/colors/colorful2" csCatId="colorful" phldr="1"/>
      <dgm:spPr/>
    </dgm:pt>
    <dgm:pt modelId="{64EB7EC4-CAEB-4E9C-ADE2-2017759BB1C1}">
      <dgm:prSet phldrT="[Текст]" custT="1"/>
      <dgm:spPr>
        <a:xfrm>
          <a:off x="4078" y="1490565"/>
          <a:ext cx="2520561" cy="1987420"/>
        </a:xfrm>
        <a:prstGeom prst="roundRect">
          <a:avLst/>
        </a:prstGeom>
        <a:solidFill>
          <a:srgbClr val="C55E1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uk-UA" sz="2400" i="1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дізнаємося про види логічних задач: ребуси, </a:t>
          </a:r>
          <a:r>
            <a:rPr lang="uk-UA" sz="2400" i="1" noProof="0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пазли</a:t>
          </a:r>
          <a:r>
            <a:rPr lang="uk-UA" sz="2400" i="1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, </a:t>
          </a:r>
          <a:r>
            <a:rPr lang="uk-UA" sz="2400" i="1" noProof="0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танграми</a:t>
          </a:r>
          <a:r>
            <a:rPr lang="uk-UA" sz="2400" i="1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; </a:t>
          </a:r>
          <a:endParaRPr lang="uk-UA" sz="2400" i="1" noProof="0" dirty="0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20DAE3D0-A3D8-4331-BCE3-6CFBAAE629F6}" type="parTrans" cxnId="{420A85AE-4D26-4A0D-B07F-06761FC997CE}">
      <dgm:prSet/>
      <dgm:spPr/>
      <dgm:t>
        <a:bodyPr/>
        <a:lstStyle/>
        <a:p>
          <a:endParaRPr lang="uk-UA" noProof="0" dirty="0"/>
        </a:p>
      </dgm:t>
    </dgm:pt>
    <dgm:pt modelId="{721E3A77-0D64-4890-9C7C-B7F82FA96FEC}" type="sibTrans" cxnId="{420A85AE-4D26-4A0D-B07F-06761FC997CE}">
      <dgm:prSet/>
      <dgm:spPr/>
      <dgm:t>
        <a:bodyPr/>
        <a:lstStyle/>
        <a:p>
          <a:endParaRPr lang="uk-UA" noProof="0" dirty="0"/>
        </a:p>
      </dgm:t>
    </dgm:pt>
    <dgm:pt modelId="{5D47DEF0-137E-4CB6-B4B6-6F2060FF2CE5}">
      <dgm:prSet phldrT="[Текст]" custT="1"/>
      <dgm:spPr>
        <a:xfrm>
          <a:off x="2916183" y="1490565"/>
          <a:ext cx="2520561" cy="1987420"/>
        </a:xfrm>
        <a:prstGeom prst="roundRect">
          <a:avLst/>
        </a:prstGeom>
        <a:solidFill>
          <a:srgbClr val="395FA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uk-UA" sz="2400" i="1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навчимося розгадувати ребуси, працювати з головоломками «</a:t>
          </a:r>
          <a:r>
            <a:rPr lang="uk-UA" sz="2400" i="1" noProof="0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Пазл</a:t>
          </a:r>
          <a:r>
            <a:rPr lang="uk-UA" sz="2400" i="1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» і «</a:t>
          </a:r>
          <a:r>
            <a:rPr lang="uk-UA" sz="2400" i="1" noProof="0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Танграм</a:t>
          </a:r>
          <a:r>
            <a:rPr lang="uk-UA" sz="2400" i="1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».</a:t>
          </a:r>
          <a:endParaRPr lang="uk-UA" sz="2400" i="1" noProof="0" dirty="0">
            <a:solidFill>
              <a:srgbClr val="FFFFFF"/>
            </a:solidFill>
            <a:latin typeface="Verdana"/>
            <a:ea typeface="+mn-ea"/>
            <a:cs typeface="+mn-cs"/>
          </a:endParaRPr>
        </a:p>
      </dgm:t>
    </dgm:pt>
    <dgm:pt modelId="{126A9451-833F-424F-91B0-015C14615713}" type="parTrans" cxnId="{8B7083DC-620B-47AA-AF98-5A536FC1FB17}">
      <dgm:prSet/>
      <dgm:spPr/>
      <dgm:t>
        <a:bodyPr/>
        <a:lstStyle/>
        <a:p>
          <a:endParaRPr lang="uk-UA" noProof="0" dirty="0"/>
        </a:p>
      </dgm:t>
    </dgm:pt>
    <dgm:pt modelId="{986373FC-A016-4F3A-A2CC-460840CCF3FE}" type="sibTrans" cxnId="{8B7083DC-620B-47AA-AF98-5A536FC1FB17}">
      <dgm:prSet/>
      <dgm:spPr/>
      <dgm:t>
        <a:bodyPr/>
        <a:lstStyle/>
        <a:p>
          <a:endParaRPr lang="uk-UA" noProof="0" dirty="0"/>
        </a:p>
      </dgm:t>
    </dgm:pt>
    <dgm:pt modelId="{5D27C9B2-8EE1-47F3-9061-5FE03F601961}" type="pres">
      <dgm:prSet presAssocID="{FE7FB761-3E00-40A1-9C67-735F0AFD160E}" presName="CompostProcess" presStyleCnt="0">
        <dgm:presLayoutVars>
          <dgm:dir/>
          <dgm:resizeHandles val="exact"/>
        </dgm:presLayoutVars>
      </dgm:prSet>
      <dgm:spPr/>
    </dgm:pt>
    <dgm:pt modelId="{B3EA8BE5-347D-4218-AC32-0B26FFD0DF50}" type="pres">
      <dgm:prSet presAssocID="{FE7FB761-3E00-40A1-9C67-735F0AFD160E}" presName="arrow" presStyleLbl="bgShp" presStyleIdx="0" presStyleCnt="1"/>
      <dgm:spPr>
        <a:xfrm>
          <a:off x="626469" y="0"/>
          <a:ext cx="7099988" cy="4968552"/>
        </a:xfrm>
        <a:prstGeom prst="rightArrow">
          <a:avLst/>
        </a:prstGeom>
        <a:solidFill>
          <a:srgbClr val="9933FF"/>
        </a:solidFill>
        <a:ln>
          <a:noFill/>
        </a:ln>
        <a:effectLst/>
      </dgm:spPr>
    </dgm:pt>
    <dgm:pt modelId="{B67F7BAF-0356-4D1F-9B98-0E019830A773}" type="pres">
      <dgm:prSet presAssocID="{FE7FB761-3E00-40A1-9C67-735F0AFD160E}" presName="linearProcess" presStyleCnt="0"/>
      <dgm:spPr/>
    </dgm:pt>
    <dgm:pt modelId="{C1A75715-E1B8-4CAA-A3D7-0CDE3EA33FE1}" type="pres">
      <dgm:prSet presAssocID="{64EB7EC4-CAEB-4E9C-ADE2-2017759BB1C1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B665C1B-5630-4FCF-AF55-111A261C56DA}" type="pres">
      <dgm:prSet presAssocID="{721E3A77-0D64-4890-9C7C-B7F82FA96FEC}" presName="sibTrans" presStyleCnt="0"/>
      <dgm:spPr/>
    </dgm:pt>
    <dgm:pt modelId="{35D88946-1327-4717-866B-0E285AFE8A8D}" type="pres">
      <dgm:prSet presAssocID="{5D47DEF0-137E-4CB6-B4B6-6F2060FF2CE5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26A4F44F-C31B-40FC-8021-B3E9AC1DFC13}" type="presOf" srcId="{5D47DEF0-137E-4CB6-B4B6-6F2060FF2CE5}" destId="{35D88946-1327-4717-866B-0E285AFE8A8D}" srcOrd="0" destOrd="0" presId="urn:microsoft.com/office/officeart/2005/8/layout/hProcess9"/>
    <dgm:cxn modelId="{420A85AE-4D26-4A0D-B07F-06761FC997CE}" srcId="{FE7FB761-3E00-40A1-9C67-735F0AFD160E}" destId="{64EB7EC4-CAEB-4E9C-ADE2-2017759BB1C1}" srcOrd="0" destOrd="0" parTransId="{20DAE3D0-A3D8-4331-BCE3-6CFBAAE629F6}" sibTransId="{721E3A77-0D64-4890-9C7C-B7F82FA96FEC}"/>
    <dgm:cxn modelId="{8B7083DC-620B-47AA-AF98-5A536FC1FB17}" srcId="{FE7FB761-3E00-40A1-9C67-735F0AFD160E}" destId="{5D47DEF0-137E-4CB6-B4B6-6F2060FF2CE5}" srcOrd="1" destOrd="0" parTransId="{126A9451-833F-424F-91B0-015C14615713}" sibTransId="{986373FC-A016-4F3A-A2CC-460840CCF3FE}"/>
    <dgm:cxn modelId="{92396462-3D16-4CAC-82AB-54E483779F4E}" type="presOf" srcId="{FE7FB761-3E00-40A1-9C67-735F0AFD160E}" destId="{5D27C9B2-8EE1-47F3-9061-5FE03F601961}" srcOrd="0" destOrd="0" presId="urn:microsoft.com/office/officeart/2005/8/layout/hProcess9"/>
    <dgm:cxn modelId="{EAF10828-95D9-4BE9-A99E-E7741B8FEBEB}" type="presOf" srcId="{64EB7EC4-CAEB-4E9C-ADE2-2017759BB1C1}" destId="{C1A75715-E1B8-4CAA-A3D7-0CDE3EA33FE1}" srcOrd="0" destOrd="0" presId="urn:microsoft.com/office/officeart/2005/8/layout/hProcess9"/>
    <dgm:cxn modelId="{DF6179B4-F2A2-4D5B-9FF8-75E517DF888C}" type="presParOf" srcId="{5D27C9B2-8EE1-47F3-9061-5FE03F601961}" destId="{B3EA8BE5-347D-4218-AC32-0B26FFD0DF50}" srcOrd="0" destOrd="0" presId="urn:microsoft.com/office/officeart/2005/8/layout/hProcess9"/>
    <dgm:cxn modelId="{B9B1F18E-FCA6-4A3E-A679-FDD4962923AD}" type="presParOf" srcId="{5D27C9B2-8EE1-47F3-9061-5FE03F601961}" destId="{B67F7BAF-0356-4D1F-9B98-0E019830A773}" srcOrd="1" destOrd="0" presId="urn:microsoft.com/office/officeart/2005/8/layout/hProcess9"/>
    <dgm:cxn modelId="{2D069228-447F-4A55-BE63-C14CC2C9ED12}" type="presParOf" srcId="{B67F7BAF-0356-4D1F-9B98-0E019830A773}" destId="{C1A75715-E1B8-4CAA-A3D7-0CDE3EA33FE1}" srcOrd="0" destOrd="0" presId="urn:microsoft.com/office/officeart/2005/8/layout/hProcess9"/>
    <dgm:cxn modelId="{87475678-B5C2-4625-9FBB-99587E5F28D8}" type="presParOf" srcId="{B67F7BAF-0356-4D1F-9B98-0E019830A773}" destId="{5B665C1B-5630-4FCF-AF55-111A261C56DA}" srcOrd="1" destOrd="0" presId="urn:microsoft.com/office/officeart/2005/8/layout/hProcess9"/>
    <dgm:cxn modelId="{D9264CD2-09D9-49D2-95A6-9FF541126475}" type="presParOf" srcId="{B67F7BAF-0356-4D1F-9B98-0E019830A773}" destId="{35D88946-1327-4717-866B-0E285AFE8A8D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A8BE5-347D-4218-AC32-0B26FFD0DF50}">
      <dsp:nvSpPr>
        <dsp:cNvPr id="0" name=""/>
        <dsp:cNvSpPr/>
      </dsp:nvSpPr>
      <dsp:spPr>
        <a:xfrm>
          <a:off x="626469" y="0"/>
          <a:ext cx="7099988" cy="4968552"/>
        </a:xfrm>
        <a:prstGeom prst="rightArrow">
          <a:avLst/>
        </a:prstGeom>
        <a:solidFill>
          <a:srgbClr val="9933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A75715-E1B8-4CAA-A3D7-0CDE3EA33FE1}">
      <dsp:nvSpPr>
        <dsp:cNvPr id="0" name=""/>
        <dsp:cNvSpPr/>
      </dsp:nvSpPr>
      <dsp:spPr>
        <a:xfrm>
          <a:off x="3887" y="1490565"/>
          <a:ext cx="3974765" cy="1987420"/>
        </a:xfrm>
        <a:prstGeom prst="roundRect">
          <a:avLst/>
        </a:prstGeom>
        <a:solidFill>
          <a:srgbClr val="C55E1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i="1" kern="1200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дізнаємося про види логічних задач: ребуси, </a:t>
          </a:r>
          <a:r>
            <a:rPr lang="uk-UA" sz="2400" i="1" kern="1200" noProof="0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пазли</a:t>
          </a:r>
          <a:r>
            <a:rPr lang="uk-UA" sz="2400" i="1" kern="1200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, </a:t>
          </a:r>
          <a:r>
            <a:rPr lang="uk-UA" sz="2400" i="1" kern="1200" noProof="0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танграми</a:t>
          </a:r>
          <a:r>
            <a:rPr lang="uk-UA" sz="2400" i="1" kern="1200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; </a:t>
          </a:r>
          <a:endParaRPr lang="uk-UA" sz="2400" i="1" kern="1200" noProof="0" dirty="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>
        <a:off x="100905" y="1587583"/>
        <a:ext cx="3780729" cy="1793384"/>
      </dsp:txXfrm>
    </dsp:sp>
    <dsp:sp modelId="{35D88946-1327-4717-866B-0E285AFE8A8D}">
      <dsp:nvSpPr>
        <dsp:cNvPr id="0" name=""/>
        <dsp:cNvSpPr/>
      </dsp:nvSpPr>
      <dsp:spPr>
        <a:xfrm>
          <a:off x="4374275" y="1490565"/>
          <a:ext cx="3974765" cy="1987420"/>
        </a:xfrm>
        <a:prstGeom prst="roundRect">
          <a:avLst/>
        </a:prstGeom>
        <a:solidFill>
          <a:srgbClr val="395FA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i="1" kern="1200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навчимося розгадувати ребуси, працювати з головоломками «</a:t>
          </a:r>
          <a:r>
            <a:rPr lang="uk-UA" sz="2400" i="1" kern="1200" noProof="0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Пазл</a:t>
          </a:r>
          <a:r>
            <a:rPr lang="uk-UA" sz="2400" i="1" kern="1200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» і «</a:t>
          </a:r>
          <a:r>
            <a:rPr lang="uk-UA" sz="2400" i="1" kern="1200" noProof="0" dirty="0" err="1" smtClean="0">
              <a:solidFill>
                <a:srgbClr val="FFFFFF"/>
              </a:solidFill>
              <a:latin typeface="Verdana"/>
              <a:ea typeface="+mn-ea"/>
              <a:cs typeface="+mn-cs"/>
            </a:rPr>
            <a:t>Танграм</a:t>
          </a:r>
          <a:r>
            <a:rPr lang="uk-UA" sz="2400" i="1" kern="1200" noProof="0" dirty="0" smtClean="0">
              <a:solidFill>
                <a:srgbClr val="FFFFFF"/>
              </a:solidFill>
              <a:latin typeface="Verdana"/>
              <a:ea typeface="+mn-ea"/>
              <a:cs typeface="+mn-cs"/>
            </a:rPr>
            <a:t>».</a:t>
          </a:r>
          <a:endParaRPr lang="uk-UA" sz="2400" i="1" kern="1200" noProof="0" dirty="0">
            <a:solidFill>
              <a:srgbClr val="FFFFFF"/>
            </a:solidFill>
            <a:latin typeface="Verdana"/>
            <a:ea typeface="+mn-ea"/>
            <a:cs typeface="+mn-cs"/>
          </a:endParaRPr>
        </a:p>
      </dsp:txBody>
      <dsp:txXfrm>
        <a:off x="4471293" y="1587583"/>
        <a:ext cx="3780729" cy="1793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84A5B3-E254-4A34-AD4C-407DE36970E9}" type="slidenum">
              <a:rPr lang="en-US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0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A5B3-E254-4A34-AD4C-407DE36970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4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A5B3-E254-4A34-AD4C-407DE36970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4A5B3-E254-4A34-AD4C-407DE36970E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teach-inf.at.ua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Титульни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gray">
          <a:xfrm>
            <a:off x="0" y="2514600"/>
            <a:ext cx="9144000" cy="10668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0" y="0"/>
            <a:ext cx="9144000" cy="2514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pic>
        <p:nvPicPr>
          <p:cNvPr id="4120" name="Picture 24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3188"/>
            <a:ext cx="4162425" cy="40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/>
          <p:cNvSpPr>
            <a:spLocks noChangeArrowheads="1"/>
          </p:cNvSpPr>
          <p:nvPr/>
        </p:nvSpPr>
        <p:spPr bwMode="gray">
          <a:xfrm>
            <a:off x="0" y="3200400"/>
            <a:ext cx="9144000" cy="3657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pic>
        <p:nvPicPr>
          <p:cNvPr id="4121" name="Picture 25" descr="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1981200" cy="194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138271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1295400" y="6553200"/>
            <a:ext cx="2133600" cy="16827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657600" y="6553200"/>
            <a:ext cx="2895600" cy="16827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781800" y="6553200"/>
            <a:ext cx="1066800" cy="168275"/>
          </a:xfrm>
        </p:spPr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06909FF-7199-41DE-A7A9-D3AC20112DA3}" type="slidenum">
              <a:rPr lang="en-US"/>
              <a:pPr/>
              <a:t>‹№›</a:t>
            </a:fld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021288"/>
            <a:ext cx="5699686" cy="99124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664786" y="2780928"/>
            <a:ext cx="4443718" cy="34191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57032" y="2514601"/>
            <a:ext cx="3862444" cy="698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2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4B6B4B-F905-458F-A2A0-6F7D07435A6F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2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172200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17220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B98289-9880-4748-B4AE-3DBC2C0FF587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9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61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1"/>
          </p:nvPr>
        </p:nvSpPr>
        <p:spPr>
          <a:xfrm>
            <a:off x="457200" y="1533525"/>
            <a:ext cx="4038600" cy="5019675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533525"/>
            <a:ext cx="4038600" cy="5019675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1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A8D59376-0931-43AC-B96F-85B6902AC3DE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7" name="Місце для нижнього колонтитула 6"/>
          <p:cNvSpPr>
            <a:spLocks noGrp="1"/>
          </p:cNvSpPr>
          <p:nvPr>
            <p:ph type="ftr" sz="quarter" idx="12"/>
          </p:nvPr>
        </p:nvSpPr>
        <p:spPr>
          <a:xfrm>
            <a:off x="457200" y="1143000"/>
            <a:ext cx="8458200" cy="239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1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і таблиц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61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аблиці 2"/>
          <p:cNvSpPr>
            <a:spLocks noGrp="1"/>
          </p:cNvSpPr>
          <p:nvPr>
            <p:ph type="tbl" idx="1"/>
          </p:nvPr>
        </p:nvSpPr>
        <p:spPr>
          <a:xfrm>
            <a:off x="457200" y="1533525"/>
            <a:ext cx="8229600" cy="5019675"/>
          </a:xfrm>
        </p:spPr>
        <p:txBody>
          <a:bodyPr/>
          <a:lstStyle/>
          <a:p>
            <a:r>
              <a:rPr lang="uk-UA" smtClean="0"/>
              <a:t>Вставлення таблиці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1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D269734C-A44C-412E-A498-48D461203A68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2"/>
          </p:nvPr>
        </p:nvSpPr>
        <p:spPr>
          <a:xfrm>
            <a:off x="457200" y="1143000"/>
            <a:ext cx="8458200" cy="239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1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Заголовок і діаг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61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іаграми 2"/>
          <p:cNvSpPr>
            <a:spLocks noGrp="1"/>
          </p:cNvSpPr>
          <p:nvPr>
            <p:ph type="chart" idx="1"/>
          </p:nvPr>
        </p:nvSpPr>
        <p:spPr>
          <a:xfrm>
            <a:off x="457200" y="1533525"/>
            <a:ext cx="8229600" cy="5019675"/>
          </a:xfrm>
        </p:spPr>
        <p:txBody>
          <a:bodyPr/>
          <a:lstStyle/>
          <a:p>
            <a:r>
              <a:rPr lang="uk-UA" smtClean="0"/>
              <a:t>Вставлення діаграми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1"/>
          </p:nvPr>
        </p:nvSpPr>
        <p:spPr>
          <a:xfrm>
            <a:off x="6553200" y="6613525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1A1F84F-E97B-4197-9798-F5437B6EA421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2"/>
          </p:nvPr>
        </p:nvSpPr>
        <p:spPr>
          <a:xfrm>
            <a:off x="457200" y="1143000"/>
            <a:ext cx="8458200" cy="239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0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1593850"/>
            <a:ext cx="8229600" cy="5019675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4F5D56-C208-4F9B-B0EC-6A607E1B7853}" type="slidenum">
              <a:rPr lang="en-US"/>
              <a:pPr/>
              <a:t>‹№›</a:t>
            </a:fld>
            <a:endParaRPr lang="en-US"/>
          </a:p>
        </p:txBody>
      </p:sp>
      <p:grpSp>
        <p:nvGrpSpPr>
          <p:cNvPr id="6" name="Групувати 5"/>
          <p:cNvGrpSpPr/>
          <p:nvPr userDrawn="1"/>
        </p:nvGrpSpPr>
        <p:grpSpPr>
          <a:xfrm>
            <a:off x="28628" y="6522565"/>
            <a:ext cx="4680520" cy="328721"/>
            <a:chOff x="511397" y="6478545"/>
            <a:chExt cx="4680520" cy="328721"/>
          </a:xfrm>
        </p:grpSpPr>
        <p:sp>
          <p:nvSpPr>
            <p:cNvPr id="8" name="TextBox 7"/>
            <p:cNvSpPr txBox="1"/>
            <p:nvPr/>
          </p:nvSpPr>
          <p:spPr>
            <a:xfrm>
              <a:off x="511397" y="6478545"/>
              <a:ext cx="4680520" cy="307777"/>
            </a:xfrm>
            <a:prstGeom prst="rect">
              <a:avLst/>
            </a:prstGeom>
            <a:noFill/>
          </p:spPr>
        </p:sp>
      </p:grpSp>
    </p:spTree>
    <p:extLst>
      <p:ext uri="{BB962C8B-B14F-4D97-AF65-F5344CB8AC3E}">
        <p14:creationId xmlns:p14="http://schemas.microsoft.com/office/powerpoint/2010/main" val="3467798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D8F94B-F311-4879-B2E3-FF9C5702754B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5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533525"/>
            <a:ext cx="4038600" cy="5019675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533525"/>
            <a:ext cx="4038600" cy="5019675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45CB41-B1C8-4F74-8FF6-492674D21A6C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7" name="Місце для нижнього колонтитула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1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Місце для номера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D5107B-1338-4096-A396-67712BAA7318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9" name="Місце для нижнього колонтитула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9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B7FD3D-9BB7-4FCB-B1E9-D50C5BFBAF6A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42EAE5-55A9-47A8-BA86-0DA9A6F21CB3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48039B-10F0-477B-90F8-82CB2685F9B8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7" name="Місце для нижнього колонтитула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2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1858F0-455C-4A46-BA16-DC6E78F4A3EF}" type="slidenum">
              <a:rPr lang="en-US"/>
              <a:pPr/>
              <a:t>‹№›</a:t>
            </a:fld>
            <a:endParaRPr lang="en-US"/>
          </a:p>
        </p:txBody>
      </p:sp>
      <p:sp>
        <p:nvSpPr>
          <p:cNvPr id="7" name="Місце для нижнього колонтитула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chemeClr val="bg1">
                <a:gamma/>
                <a:tint val="0"/>
                <a:invGamma/>
              </a:schemeClr>
            </a:gs>
            <a:gs pos="100000">
              <a:schemeClr val="bg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0" y="0"/>
            <a:ext cx="9144000" cy="1447800"/>
            <a:chOff x="0" y="0"/>
            <a:chExt cx="5760" cy="912"/>
          </a:xfrm>
        </p:grpSpPr>
        <p:sp>
          <p:nvSpPr>
            <p:cNvPr id="1031" name="Rectangle 7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24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28627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1032" name="Rectangle 8"/>
            <p:cNvSpPr>
              <a:spLocks noChangeArrowheads="1"/>
            </p:cNvSpPr>
            <p:nvPr userDrawn="1"/>
          </p:nvSpPr>
          <p:spPr bwMode="gray">
            <a:xfrm>
              <a:off x="1248" y="240"/>
              <a:ext cx="4512" cy="48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  <p:sp>
          <p:nvSpPr>
            <p:cNvPr id="1033" name="Rectangle 9"/>
            <p:cNvSpPr>
              <a:spLocks noChangeArrowheads="1"/>
            </p:cNvSpPr>
            <p:nvPr userDrawn="1"/>
          </p:nvSpPr>
          <p:spPr bwMode="gray">
            <a:xfrm>
              <a:off x="0" y="720"/>
              <a:ext cx="5760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/>
            </a:p>
          </p:txBody>
        </p:sp>
      </p:grpSp>
      <p:pic>
        <p:nvPicPr>
          <p:cNvPr id="1050" name="Picture 26" descr="0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77788"/>
            <a:ext cx="10668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Зразок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3525"/>
            <a:ext cx="822960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773618D-C872-45AF-9E10-7BFBB5A6819D}" type="slidenum">
              <a:rPr lang="en-US"/>
              <a:pPr/>
              <a:t>‹№›</a:t>
            </a:fld>
            <a:endParaRPr lang="en-US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9501" y="494871"/>
            <a:ext cx="698466" cy="537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1143000"/>
            <a:ext cx="84582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www.teach-inf.at.ua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1.png"/><Relationship Id="rId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16"/>
          <p:cNvSpPr>
            <a:spLocks noGrp="1" noChangeArrowheads="1"/>
          </p:cNvSpPr>
          <p:nvPr>
            <p:ph type="ctrTitle" idx="4294967295"/>
          </p:nvPr>
        </p:nvSpPr>
        <p:spPr>
          <a:xfrm>
            <a:off x="1403648" y="536848"/>
            <a:ext cx="7740352" cy="1524000"/>
          </a:xfrm>
        </p:spPr>
        <p:txBody>
          <a:bodyPr/>
          <a:lstStyle/>
          <a:p>
            <a:pPr algn="r"/>
            <a:r>
              <a:rPr lang="uk-UA" sz="4000" dirty="0" smtClean="0"/>
              <a:t>Робота із програмами на розвиток логічного мислення та відпрацювання навичок роботи з мишею</a:t>
            </a:r>
            <a:endParaRPr lang="uk-UA" sz="4000" dirty="0">
              <a:solidFill>
                <a:schemeClr val="tx1"/>
              </a:solidFill>
            </a:endParaRPr>
          </a:p>
        </p:txBody>
      </p:sp>
      <p:sp>
        <p:nvSpPr>
          <p:cNvPr id="5" name="Округлена прямокутна виноска 4"/>
          <p:cNvSpPr/>
          <p:nvPr/>
        </p:nvSpPr>
        <p:spPr>
          <a:xfrm>
            <a:off x="35496" y="17240"/>
            <a:ext cx="2448272" cy="747464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gradFill rotWithShape="1">
            <a:gsLst>
              <a:gs pos="0">
                <a:srgbClr val="398AC7">
                  <a:satMod val="103000"/>
                  <a:lumMod val="102000"/>
                  <a:tint val="94000"/>
                </a:srgbClr>
              </a:gs>
              <a:gs pos="50000">
                <a:srgbClr val="398AC7">
                  <a:satMod val="110000"/>
                  <a:lumMod val="100000"/>
                  <a:shade val="100000"/>
                </a:srgbClr>
              </a:gs>
              <a:gs pos="100000">
                <a:srgbClr val="398AC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kumimoji="0" lang="uk-UA" sz="36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12</a:t>
            </a:r>
            <a:endParaRPr kumimoji="0" lang="uk-UA" sz="3600" b="1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80928"/>
            <a:ext cx="3528392" cy="3528392"/>
          </a:xfrm>
          <a:prstGeom prst="rect">
            <a:avLst/>
          </a:prstGeom>
        </p:spPr>
      </p:pic>
      <p:pic>
        <p:nvPicPr>
          <p:cNvPr id="1026" name="Picture 2" descr="hardware, mou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1689720" cy="168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Учимося збирати </a:t>
            </a:r>
            <a:r>
              <a:rPr lang="uk-UA" dirty="0" err="1"/>
              <a:t>пазли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523181"/>
            <a:ext cx="8928992" cy="2962513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Щоб скласти </a:t>
            </a:r>
            <a:r>
              <a:rPr lang="uk-UA" sz="2400" b="1" i="1" kern="0" dirty="0" err="1">
                <a:solidFill>
                  <a:srgbClr val="FFFFFF"/>
                </a:solidFill>
                <a:latin typeface="Verdana"/>
              </a:rPr>
              <a:t>пазл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, потрібно:</a:t>
            </a:r>
          </a:p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 вибрати фрагменти </a:t>
            </a:r>
            <a:r>
              <a:rPr lang="uk-UA" sz="2400" b="1" i="1" kern="0" dirty="0" err="1">
                <a:solidFill>
                  <a:srgbClr val="FFFFFF"/>
                </a:solidFill>
                <a:latin typeface="Verdana"/>
              </a:rPr>
              <a:t>пазла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 для рамки: з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одним рівним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краєм — для боків майбутньої картинки,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з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двома рівними краями — для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її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кутів;</a:t>
            </a:r>
          </a:p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 відшукати сусідні фрагменти за кольором і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формою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стиків.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4621257"/>
            <a:ext cx="7560840" cy="1736646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 </a:t>
            </a:r>
            <a:r>
              <a:rPr lang="uk-UA" sz="2400" b="1" i="1" kern="0" dirty="0" smtClean="0">
                <a:solidFill>
                  <a:srgbClr val="FFFF00"/>
                </a:solidFill>
                <a:latin typeface="Verdana"/>
              </a:rPr>
              <a:t>Зверни увагу!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 Якщо деталі прилягають одна до одної нещільно, а зображення порушується, то фрагменти дібрані неправильно.</a:t>
            </a:r>
            <a:endParaRPr kumimoji="0" lang="uk-UA" sz="2400" b="1" i="1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pic>
        <p:nvPicPr>
          <p:cNvPr id="6" name="Picture 2" descr="alert, attention, danger, error, exclamation, hanger, message, problem, warn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1" y="465954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6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Учимося </a:t>
            </a:r>
            <a:r>
              <a:rPr lang="uk-UA" dirty="0"/>
              <a:t>складати </a:t>
            </a:r>
            <a:r>
              <a:rPr lang="uk-UA" dirty="0" err="1"/>
              <a:t>танграм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23181"/>
            <a:ext cx="8928992" cy="3371136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Гра «</a:t>
            </a:r>
            <a:r>
              <a:rPr lang="uk-UA" sz="2400" b="1" i="1" kern="0" dirty="0" err="1">
                <a:solidFill>
                  <a:srgbClr val="FFFF00"/>
                </a:solidFill>
                <a:latin typeface="Verdana"/>
              </a:rPr>
              <a:t>Танграм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» — давня китайська головоломка. Одна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з її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китайських назв («Чи-</a:t>
            </a:r>
            <a:r>
              <a:rPr lang="uk-UA" sz="2400" b="1" i="1" kern="0" dirty="0" err="1">
                <a:solidFill>
                  <a:srgbClr val="FFFFFF"/>
                </a:solidFill>
                <a:latin typeface="Verdana"/>
              </a:rPr>
              <a:t>Чао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-Тю») у перекладі означає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«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хитромудрий візерунок із 7 частин». </a:t>
            </a:r>
          </a:p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Для цієї гри зазвичай використовують квадрат,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розрізаний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певним чином на 7 частин. Із частин квадрата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складають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різні фігурки (людей, тварин, букви, цифри тощо).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6146" name="Picture 2" descr="http://math6shms.pbworks.com/f/tanagram_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13176"/>
            <a:ext cx="20097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lh4.ggpht.com/-TjBf2Fejp50/ULiD4qWpIII/AAAAAAAAXdo/7_unO3ZHNhY/image_thumb79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105" y="5013176"/>
            <a:ext cx="1434189" cy="141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sosiphone.com/blogiphone/wp-content/uploads/2010/05/banderole-tanagram-ipad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21" y="5013176"/>
            <a:ext cx="490537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2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Учимося складати </a:t>
            </a:r>
            <a:r>
              <a:rPr lang="uk-UA" dirty="0" err="1"/>
              <a:t>танграм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466391" y="1548338"/>
            <a:ext cx="7570105" cy="1328023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Розглянь малюнки. З яких частин </a:t>
            </a:r>
            <a:r>
              <a:rPr lang="uk-UA" sz="2400" b="1" i="1" kern="0" dirty="0" err="1" smtClean="0">
                <a:solidFill>
                  <a:srgbClr val="FFFFFF"/>
                </a:solidFill>
                <a:latin typeface="Verdana"/>
              </a:rPr>
              <a:t>танграма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 складено великий квадрат? маленький квадрат? прямокутник?</a:t>
            </a:r>
            <a:endParaRPr kumimoji="0" lang="uk-UA" sz="2400" b="1" i="1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pic>
        <p:nvPicPr>
          <p:cNvPr id="4" name="Picture 2" descr="help, question 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1" y="154060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0" y="3037191"/>
            <a:ext cx="8927926" cy="33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Цікавинки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23181"/>
            <a:ext cx="8928992" cy="2145268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Колись у Лондоні Джон </a:t>
            </a:r>
            <a:r>
              <a:rPr lang="uk-UA" sz="2400" b="1" i="1" kern="0" dirty="0" err="1" smtClean="0">
                <a:solidFill>
                  <a:srgbClr val="FFFFFF"/>
                </a:solidFill>
                <a:latin typeface="Verdana"/>
              </a:rPr>
              <a:t>Спілсбері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,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який виготовляв географічні карти,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зробив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дерев’яну карту світу й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розпилив її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на шматочки. А на уроках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географії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учні складали ці шматочки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докупи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. Таким був перший </a:t>
            </a:r>
            <a:r>
              <a:rPr lang="uk-UA" sz="2400" b="1" i="1" kern="0" dirty="0" err="1">
                <a:solidFill>
                  <a:srgbClr val="FFFFFF"/>
                </a:solidFill>
                <a:latin typeface="Verdana"/>
              </a:rPr>
              <a:t>пазл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. 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9218" name="Picture 2" descr="http://puzzlers.ru/sites/default/files/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858" y="3933056"/>
            <a:ext cx="3672408" cy="25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3" y="3807402"/>
            <a:ext cx="4069417" cy="27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6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Запитання </a:t>
            </a:r>
            <a:r>
              <a:rPr lang="uk-UA" dirty="0"/>
              <a:t>і  завдання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523181"/>
            <a:ext cx="8928992" cy="510778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Які ти знаєш логічні задачі?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4" name="Picture 2" descr="http://nvip.com.ua/sites/default/files/imagecache/original_watermark/pictures/news/q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894" y="4797152"/>
            <a:ext cx="1663554" cy="20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2132856"/>
            <a:ext cx="8928992" cy="510778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Що таке ребус? </a:t>
            </a:r>
            <a:r>
              <a:rPr lang="uk-UA" sz="2400" b="1" i="1" kern="0" dirty="0" err="1">
                <a:solidFill>
                  <a:srgbClr val="FFFFFF"/>
                </a:solidFill>
                <a:latin typeface="Verdana"/>
              </a:rPr>
              <a:t>танграм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?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770601"/>
            <a:ext cx="8928992" cy="510778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Які ти знаєш правила складання </a:t>
            </a:r>
            <a:r>
              <a:rPr lang="uk-UA" sz="2400" b="1" i="1" kern="0" dirty="0" err="1" smtClean="0">
                <a:solidFill>
                  <a:srgbClr val="FFFFFF"/>
                </a:solidFill>
                <a:latin typeface="Verdana"/>
              </a:rPr>
              <a:t>пазлів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?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8194" name="Picture 2" descr="games, logic, packa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2160240" cy="216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8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Запитання </a:t>
            </a:r>
            <a:r>
              <a:rPr lang="uk-UA" dirty="0"/>
              <a:t>і  завдання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523181"/>
            <a:ext cx="8928992" cy="919401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Як називаються пристрої, зображені на малюнку?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4" name="Picture 2" descr="http://nvip.com.ua/sites/default/files/imagecache/original_watermark/pictures/news/q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894" y="4797152"/>
            <a:ext cx="1663554" cy="20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2.rozetka.ua/news/6/66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462843"/>
            <a:ext cx="5040561" cy="28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обладнання, значок миші (Mouse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97152"/>
            <a:ext cx="1872209" cy="18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cann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237" y="26369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6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Запитання </a:t>
            </a:r>
            <a:r>
              <a:rPr lang="uk-UA" dirty="0"/>
              <a:t>і  завдання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523181"/>
            <a:ext cx="8928992" cy="919401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Як називаються пристрої, зображені на малюнку?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6146" name="Picture 2" descr="lcd, monito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4258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rdware, print, print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381692" cy="438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4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Запитання </a:t>
            </a:r>
            <a:r>
              <a:rPr lang="uk-UA" dirty="0"/>
              <a:t>і  завдання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523181"/>
            <a:ext cx="8928992" cy="510778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Заміни знак питання відповідним числом.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4" name="Picture 2" descr="http://nvip.com.ua/sites/default/files/imagecache/original_watermark/pictures/news/q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894" y="4797152"/>
            <a:ext cx="1663554" cy="20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abriolet, car, mazda, mx, red, transport, vehic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nput, keyboar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71" y="3212976"/>
            <a:ext cx="1737139" cy="173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monitor, screen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133" y="4903158"/>
            <a:ext cx="1478169" cy="147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72698" y="2325410"/>
            <a:ext cx="998804" cy="71508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i="1" kern="0" dirty="0" smtClean="0">
                <a:solidFill>
                  <a:srgbClr val="FFFFFF"/>
                </a:solidFill>
                <a:latin typeface="Verdana"/>
              </a:rPr>
              <a:t>6</a:t>
            </a:r>
            <a:endParaRPr lang="uk-UA" sz="3600" b="1" i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72698" y="3724001"/>
            <a:ext cx="998804" cy="71508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i="1" kern="0" dirty="0" smtClean="0">
                <a:solidFill>
                  <a:srgbClr val="FFFFFF"/>
                </a:solidFill>
                <a:latin typeface="Verdana"/>
              </a:rPr>
              <a:t>10</a:t>
            </a:r>
            <a:endParaRPr lang="uk-UA" sz="3600" b="1" i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2698" y="5284698"/>
            <a:ext cx="998804" cy="71508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3600" b="1" i="1" kern="0" dirty="0" smtClean="0">
                <a:solidFill>
                  <a:srgbClr val="FFFFFF"/>
                </a:solidFill>
                <a:latin typeface="Verdana"/>
              </a:rPr>
              <a:t>?</a:t>
            </a:r>
            <a:endParaRPr lang="uk-UA" sz="3600" b="1" i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2698" y="5284698"/>
            <a:ext cx="998804" cy="71508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3600" b="1" i="1" kern="0" dirty="0">
                <a:solidFill>
                  <a:srgbClr val="FFFFFF"/>
                </a:solidFill>
                <a:latin typeface="Verdana"/>
              </a:rPr>
              <a:t>7</a:t>
            </a:r>
            <a:endParaRPr lang="uk-UA" sz="3600" b="1" i="1" kern="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317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Запитання і  завдання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523181"/>
            <a:ext cx="8928992" cy="510778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Відгадай ребус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8194" name="Picture 2" descr="http://ped-kopilka.com.ua/upload/blogs/artikl020/11392_d912610bd51ce64df4cd3a0689155930.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73" y="2197958"/>
            <a:ext cx="2664296" cy="32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zarobytyhroshi.com/images/243_1c7236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48" y="5301208"/>
            <a:ext cx="1561356" cy="15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6430" y="5674047"/>
            <a:ext cx="3872947" cy="85129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Котик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252741"/>
            <a:ext cx="37595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1500" b="1" kern="0" noProof="0" dirty="0" smtClean="0">
                <a:solidFill>
                  <a:srgbClr val="19426B"/>
                </a:solidFill>
              </a:rPr>
              <a:t>Ш</a:t>
            </a:r>
            <a:r>
              <a:rPr kumimoji="0" lang="uk-UA" sz="11500" b="1" i="0" u="none" strike="noStrike" kern="0" cap="none" spc="0" normalizeH="0" baseline="0" noProof="0" dirty="0" smtClean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</a:rPr>
              <a:t>=Т</a:t>
            </a:r>
          </a:p>
        </p:txBody>
      </p:sp>
    </p:spTree>
    <p:extLst>
      <p:ext uri="{BB962C8B-B14F-4D97-AF65-F5344CB8AC3E}">
        <p14:creationId xmlns:p14="http://schemas.microsoft.com/office/powerpoint/2010/main" val="270891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в зошиті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19" y="1530766"/>
            <a:ext cx="4665551" cy="5354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8977" y="2395948"/>
            <a:ext cx="3749487" cy="646986"/>
          </a:xfrm>
          <a:prstGeom prst="wedgeRoundRectCallout">
            <a:avLst>
              <a:gd name="adj1" fmla="val -69087"/>
              <a:gd name="adj2" fmla="val 156721"/>
              <a:gd name="adj3" fmla="val 16667"/>
            </a:avLst>
          </a:prstGeom>
          <a:gradFill rotWithShape="1">
            <a:gsLst>
              <a:gs pos="0">
                <a:srgbClr val="19426B">
                  <a:satMod val="103000"/>
                  <a:lumMod val="102000"/>
                  <a:tint val="94000"/>
                </a:srgbClr>
              </a:gs>
              <a:gs pos="50000">
                <a:srgbClr val="19426B">
                  <a:satMod val="110000"/>
                  <a:lumMod val="100000"/>
                  <a:shade val="100000"/>
                </a:srgbClr>
              </a:gs>
              <a:gs pos="100000">
                <a:srgbClr val="19426B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lang="en-US" sz="3200" b="1" i="1" kern="0" noProof="0" dirty="0" smtClean="0">
                <a:solidFill>
                  <a:srgbClr val="FFFFFF"/>
                </a:solidFill>
                <a:latin typeface="Verdana"/>
              </a:rPr>
              <a:t>1</a:t>
            </a:r>
            <a:r>
              <a:rPr lang="uk-UA" sz="3200" b="1" i="1" kern="0" dirty="0">
                <a:solidFill>
                  <a:srgbClr val="FFFFFF"/>
                </a:solidFill>
                <a:latin typeface="Verdana"/>
              </a:rPr>
              <a:t>2</a:t>
            </a:r>
            <a:endParaRPr kumimoji="0" lang="uk-UA" sz="3200" b="1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2230" y="3205230"/>
            <a:ext cx="3749487" cy="646986"/>
          </a:xfrm>
          <a:prstGeom prst="wedgeRoundRectCallout">
            <a:avLst>
              <a:gd name="adj1" fmla="val -69087"/>
              <a:gd name="adj2" fmla="val 156721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Сторінка </a:t>
            </a:r>
            <a:r>
              <a:rPr lang="en-US" sz="3200" b="1" i="1" kern="0" dirty="0" smtClean="0">
                <a:solidFill>
                  <a:srgbClr val="002060"/>
                </a:solidFill>
                <a:latin typeface="Verdana"/>
              </a:rPr>
              <a:t>2</a:t>
            </a:r>
            <a:r>
              <a:rPr lang="uk-UA" sz="3200" b="1" i="1" kern="0" dirty="0">
                <a:solidFill>
                  <a:srgbClr val="002060"/>
                </a:solidFill>
                <a:latin typeface="Verdana"/>
              </a:rPr>
              <a:t>4</a:t>
            </a:r>
            <a:r>
              <a:rPr kumimoji="0" lang="uk-UA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endParaRPr kumimoji="0" lang="uk-UA" sz="3200" b="1" i="1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81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Сьогодні ми</a:t>
            </a:r>
            <a:r>
              <a:rPr lang="uk-UA" dirty="0" smtClean="0"/>
              <a:t>:</a:t>
            </a:r>
            <a:endParaRPr lang="uk-UA" dirty="0"/>
          </a:p>
        </p:txBody>
      </p:sp>
      <p:graphicFrame>
        <p:nvGraphicFramePr>
          <p:cNvPr id="24" name="Схема 23"/>
          <p:cNvGraphicFramePr/>
          <p:nvPr>
            <p:extLst>
              <p:ext uri="{D42A27DB-BD31-4B8C-83A1-F6EECF244321}">
                <p14:modId xmlns:p14="http://schemas.microsoft.com/office/powerpoint/2010/main" val="4148265889"/>
              </p:ext>
            </p:extLst>
          </p:nvPr>
        </p:nvGraphicFramePr>
        <p:xfrm>
          <a:off x="323528" y="1412776"/>
          <a:ext cx="835292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4" descr="http://zenway.ru/uploads/11_2010/mini/puzzle_00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95099"/>
            <a:ext cx="1924255" cy="192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otswithapps.files.wordpress.com/2012/10/tanagram-block-patterns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4" y="5210286"/>
            <a:ext cx="2360666" cy="16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1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B3EA8BE5-347D-4218-AC32-0B26FFD0DF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>
                                            <p:graphicEl>
                                              <a:dgm id="{B3EA8BE5-347D-4218-AC32-0B26FFD0DF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1A75715-E1B8-4CAA-A3D7-0CDE3EA33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4">
                                            <p:graphicEl>
                                              <a:dgm id="{C1A75715-E1B8-4CAA-A3D7-0CDE3EA33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4">
                                            <p:graphicEl>
                                              <a:dgm id="{C1A75715-E1B8-4CAA-A3D7-0CDE3EA33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4">
                                            <p:graphicEl>
                                              <a:dgm id="{C1A75715-E1B8-4CAA-A3D7-0CDE3EA33F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5D88946-1327-4717-866B-0E285AFE8A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4">
                                            <p:graphicEl>
                                              <a:dgm id="{35D88946-1327-4717-866B-0E285AFE8A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24">
                                            <p:graphicEl>
                                              <a:dgm id="{35D88946-1327-4717-866B-0E285AFE8A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4">
                                            <p:graphicEl>
                                              <a:dgm id="{35D88946-1327-4717-866B-0E285AFE8A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6125"/>
          </a:xfrm>
        </p:spPr>
        <p:txBody>
          <a:bodyPr/>
          <a:lstStyle/>
          <a:p>
            <a:r>
              <a:rPr lang="uk-UA" dirty="0" smtClean="0"/>
              <a:t>Завдання 1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523181"/>
            <a:ext cx="8928992" cy="1328023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Склади ребуси. Перетвори слова:</a:t>
            </a:r>
          </a:p>
          <a:p>
            <a:pPr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а) «парасолька» — на ноту «соль»;</a:t>
            </a:r>
          </a:p>
          <a:p>
            <a:pPr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б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) «богатир» — на слово «тир».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864" y="2996952"/>
            <a:ext cx="8229600" cy="36087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64" y="2996952"/>
            <a:ext cx="432048" cy="6891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9" y="2990381"/>
            <a:ext cx="432048" cy="6891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15" y="2996952"/>
            <a:ext cx="432048" cy="68911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50" y="2990381"/>
            <a:ext cx="432048" cy="68911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58" y="2996952"/>
            <a:ext cx="432048" cy="68911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93" y="2990381"/>
            <a:ext cx="432048" cy="68911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8" y="3007152"/>
            <a:ext cx="432048" cy="68911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53" y="3000581"/>
            <a:ext cx="432048" cy="68911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04" y="3000581"/>
            <a:ext cx="432048" cy="6891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8864" y="5949280"/>
            <a:ext cx="3518195" cy="64698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3200" b="1" i="1" kern="0" dirty="0" smtClean="0">
                <a:solidFill>
                  <a:srgbClr val="FFFFFF"/>
                </a:solidFill>
                <a:latin typeface="Verdana"/>
              </a:rPr>
              <a:t>Соль</a:t>
            </a:r>
            <a:endParaRPr lang="uk-UA" sz="3200" b="1" i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5932625"/>
            <a:ext cx="3518195" cy="64698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3200" b="1" i="1" kern="0" dirty="0" smtClean="0">
                <a:solidFill>
                  <a:srgbClr val="FFFFFF"/>
                </a:solidFill>
                <a:latin typeface="Verdana"/>
              </a:rPr>
              <a:t>Тир</a:t>
            </a:r>
            <a:endParaRPr lang="uk-UA" sz="3200" b="1" i="1" kern="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222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6125"/>
          </a:xfrm>
        </p:spPr>
        <p:txBody>
          <a:bodyPr/>
          <a:lstStyle/>
          <a:p>
            <a:r>
              <a:rPr lang="uk-UA" dirty="0" smtClean="0"/>
              <a:t>Завдання </a:t>
            </a:r>
            <a:r>
              <a:rPr lang="uk-UA" dirty="0" smtClean="0"/>
              <a:t>2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523181"/>
            <a:ext cx="8928992" cy="510778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Розгадай ребус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37681"/>
            <a:ext cx="3815751" cy="28830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480" y="2521161"/>
            <a:ext cx="4536504" cy="29960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4868105"/>
            <a:ext cx="3815751" cy="64698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3200" b="1" i="1" kern="0" dirty="0" smtClean="0">
                <a:solidFill>
                  <a:srgbClr val="FFFFFF"/>
                </a:solidFill>
                <a:latin typeface="Verdana"/>
              </a:rPr>
              <a:t>Курсор</a:t>
            </a:r>
            <a:endParaRPr lang="uk-UA" sz="3200" b="1" i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2" y="4870246"/>
            <a:ext cx="4499992" cy="64698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3200" b="1" i="1" kern="0" dirty="0" smtClean="0">
                <a:solidFill>
                  <a:srgbClr val="FFFFFF"/>
                </a:solidFill>
                <a:latin typeface="Verdana"/>
              </a:rPr>
              <a:t>Принтер</a:t>
            </a:r>
            <a:endParaRPr lang="uk-UA" sz="3200" b="1" i="1" kern="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968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6125"/>
          </a:xfrm>
        </p:spPr>
        <p:txBody>
          <a:bodyPr/>
          <a:lstStyle/>
          <a:p>
            <a:r>
              <a:rPr lang="uk-UA" dirty="0" smtClean="0"/>
              <a:t>Завдання </a:t>
            </a:r>
            <a:r>
              <a:rPr lang="uk-UA" dirty="0" smtClean="0"/>
              <a:t>3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523181"/>
            <a:ext cx="8928992" cy="1328023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Постав на складеному </a:t>
            </a:r>
            <a:r>
              <a:rPr lang="uk-UA" sz="2400" b="1" i="1" kern="0" dirty="0" err="1" smtClean="0">
                <a:solidFill>
                  <a:srgbClr val="FFFFFF"/>
                </a:solidFill>
                <a:latin typeface="Verdana"/>
              </a:rPr>
              <a:t>пазлі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 номер кожного фрагмента. Зафарбуй фрагменти </a:t>
            </a:r>
            <a:r>
              <a:rPr lang="uk-UA" sz="2400" b="1" i="1" kern="0" dirty="0" err="1" smtClean="0">
                <a:solidFill>
                  <a:srgbClr val="FFFFFF"/>
                </a:solidFill>
                <a:latin typeface="Verdana"/>
              </a:rPr>
              <a:t>пазла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 відповідними кольорами.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96951"/>
            <a:ext cx="8712968" cy="26787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4797152"/>
            <a:ext cx="832274" cy="783193"/>
          </a:xfrm>
          <a:prstGeom prst="round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4000" b="1" i="1" kern="0" dirty="0" smtClean="0">
                <a:latin typeface="Verdana"/>
              </a:rPr>
              <a:t>1</a:t>
            </a:r>
            <a:endParaRPr lang="uk-UA" sz="4000" b="1" i="1" kern="0" dirty="0">
              <a:latin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773" y="3032854"/>
            <a:ext cx="832274" cy="783193"/>
          </a:xfrm>
          <a:prstGeom prst="round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4000" b="1" i="1" kern="0" dirty="0">
                <a:latin typeface="Verdana"/>
              </a:rPr>
              <a:t>2</a:t>
            </a:r>
            <a:endParaRPr lang="uk-UA" sz="4000" b="1" i="1" kern="0" dirty="0">
              <a:latin typeface="Verdan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8061" y="3816047"/>
            <a:ext cx="832274" cy="783193"/>
          </a:xfrm>
          <a:prstGeom prst="round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4000" b="1" i="1" kern="0" dirty="0" smtClean="0">
                <a:latin typeface="Verdana"/>
              </a:rPr>
              <a:t>3</a:t>
            </a:r>
            <a:endParaRPr lang="uk-UA" sz="4000" b="1" i="1" kern="0" dirty="0">
              <a:latin typeface="Verdan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2711" y="3113858"/>
            <a:ext cx="832274" cy="783193"/>
          </a:xfrm>
          <a:prstGeom prst="round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4000" b="1" i="1" kern="0" dirty="0">
                <a:latin typeface="Verdana"/>
              </a:rPr>
              <a:t>4</a:t>
            </a:r>
            <a:endParaRPr lang="uk-UA" sz="4000" b="1" i="1" kern="0" dirty="0">
              <a:latin typeface="Verdan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5787" y="3918564"/>
            <a:ext cx="832274" cy="783193"/>
          </a:xfrm>
          <a:prstGeom prst="round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4000" b="1" i="1" kern="0" dirty="0">
                <a:latin typeface="Verdana"/>
              </a:rPr>
              <a:t>5</a:t>
            </a:r>
            <a:endParaRPr lang="uk-UA" sz="4000" b="1" i="1" kern="0" dirty="0">
              <a:latin typeface="Verdan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4725144"/>
            <a:ext cx="832274" cy="783193"/>
          </a:xfrm>
          <a:prstGeom prst="round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4000" b="1" i="1" kern="0" dirty="0" smtClean="0">
                <a:latin typeface="Verdana"/>
              </a:rPr>
              <a:t>6</a:t>
            </a:r>
            <a:endParaRPr lang="uk-UA" sz="4000" b="1" i="1" kern="0" dirty="0">
              <a:latin typeface="Verdan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149" y="3845437"/>
            <a:ext cx="832274" cy="783193"/>
          </a:xfrm>
          <a:prstGeom prst="round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4000" b="1" i="1" kern="0" dirty="0">
                <a:latin typeface="Verdana"/>
              </a:rPr>
              <a:t>7</a:t>
            </a:r>
            <a:endParaRPr lang="uk-UA" sz="4000" b="1" i="1" kern="0" dirty="0">
              <a:latin typeface="Verdan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68061" y="4744987"/>
            <a:ext cx="832274" cy="783193"/>
          </a:xfrm>
          <a:prstGeom prst="round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4000" b="1" i="1" kern="0" dirty="0" smtClean="0">
                <a:latin typeface="Verdana"/>
              </a:rPr>
              <a:t>8</a:t>
            </a:r>
            <a:endParaRPr lang="uk-UA" sz="4000" b="1" i="1" kern="0" dirty="0">
              <a:latin typeface="Verdan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8112" y="3090957"/>
            <a:ext cx="832274" cy="783193"/>
          </a:xfrm>
          <a:prstGeom prst="round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4000" b="1" i="1" kern="0" dirty="0">
                <a:latin typeface="Verdana"/>
              </a:rPr>
              <a:t>9</a:t>
            </a:r>
            <a:endParaRPr lang="uk-UA" sz="4000" b="1" i="1" kern="0" dirty="0">
              <a:latin typeface="Verdan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5753422"/>
            <a:ext cx="7488832" cy="919401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Чому дорівнює сума чисел у кожному рядку, </a:t>
            </a:r>
            <a:r>
              <a:rPr lang="uk-UA" sz="2400" b="1" i="1" kern="0" dirty="0" err="1" smtClean="0">
                <a:solidFill>
                  <a:srgbClr val="FFFFFF"/>
                </a:solidFill>
                <a:latin typeface="Verdana"/>
              </a:rPr>
              <a:t>стовчику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 та діагоналі квадрата?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40352" y="5814159"/>
            <a:ext cx="1296144" cy="78319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4000" b="1" i="1" kern="0" dirty="0" smtClean="0">
                <a:solidFill>
                  <a:srgbClr val="FFFFFF"/>
                </a:solidFill>
                <a:latin typeface="Verdana"/>
              </a:rPr>
              <a:t>15</a:t>
            </a:r>
            <a:endParaRPr lang="uk-UA" sz="4000" b="1" i="1" kern="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058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46125"/>
          </a:xfrm>
        </p:spPr>
        <p:txBody>
          <a:bodyPr/>
          <a:lstStyle/>
          <a:p>
            <a:r>
              <a:rPr lang="uk-UA" dirty="0" smtClean="0"/>
              <a:t>Завдання </a:t>
            </a:r>
            <a:r>
              <a:rPr lang="uk-UA" dirty="0" smtClean="0"/>
              <a:t>4</a:t>
            </a:r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523181"/>
            <a:ext cx="8928992" cy="1328023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З яких частин </a:t>
            </a:r>
            <a:r>
              <a:rPr lang="uk-UA" sz="2400" b="1" i="1" kern="0" dirty="0" err="1" smtClean="0">
                <a:solidFill>
                  <a:srgbClr val="FFFFFF"/>
                </a:solidFill>
                <a:latin typeface="Verdana"/>
              </a:rPr>
              <a:t>танграма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 складені фігури на малюнку? Постав відповідні номери. Зафарбуй частини відповідними кольорами.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6" y="2976015"/>
            <a:ext cx="3509370" cy="34773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911551" y="3049727"/>
            <a:ext cx="2387377" cy="2403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4247" y="3604730"/>
            <a:ext cx="504056" cy="51077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1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8343" y="4394877"/>
            <a:ext cx="504056" cy="51077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2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073" y="3538210"/>
            <a:ext cx="1413617" cy="13990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141" y="5445225"/>
            <a:ext cx="2550339" cy="136989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362824" y="3622217"/>
            <a:ext cx="1259111" cy="12241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5432070"/>
            <a:ext cx="2520280" cy="13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Фізкультхвилинка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628800"/>
            <a:ext cx="4392488" cy="4893386"/>
          </a:xfrm>
          <a:prstGeom prst="rect">
            <a:avLst/>
          </a:prstGeom>
        </p:spPr>
      </p:pic>
      <p:pic>
        <p:nvPicPr>
          <p:cNvPr id="1030" name="Picture 6" descr="http://redkivskinvk.ucoz.ru/photo-4237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7781"/>
            <a:ext cx="3888432" cy="491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45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746125"/>
          </a:xfrm>
        </p:spPr>
        <p:txBody>
          <a:bodyPr/>
          <a:lstStyle/>
          <a:p>
            <a:r>
              <a:rPr lang="uk-UA" dirty="0" smtClean="0"/>
              <a:t>Правила поведінки та безпеки</a:t>
            </a:r>
            <a:br>
              <a:rPr lang="uk-UA" dirty="0" smtClean="0"/>
            </a:br>
            <a:r>
              <a:rPr lang="uk-UA" dirty="0" smtClean="0"/>
              <a:t>в комп’ютерному класі</a:t>
            </a:r>
            <a:endParaRPr lang="uk-UA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859" y="1680741"/>
            <a:ext cx="1862137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84" y="2257004"/>
            <a:ext cx="1852612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59" y="3625429"/>
            <a:ext cx="1862137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9" y="2185566"/>
            <a:ext cx="1852612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34" y="1680741"/>
            <a:ext cx="1900237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73129"/>
            <a:ext cx="1852613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84" y="4273129"/>
            <a:ext cx="1881187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t0.gstatic.com/images?q=tbn:ANd9GcSe5S2wIycSjCJnvBJb6S68gKQkYJZJcWKlfAdQh1r7-rOn538i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30498"/>
            <a:ext cx="3168352" cy="2100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7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Виконуємо практичне завдання</a:t>
            </a:r>
            <a:endParaRPr lang="uk-UA" dirty="0">
              <a:solidFill>
                <a:srgbClr val="FFFF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45" y="1602775"/>
            <a:ext cx="4664300" cy="5354617"/>
          </a:xfrm>
          <a:prstGeom prst="rect">
            <a:avLst/>
          </a:prstGeom>
        </p:spPr>
      </p:pic>
      <p:pic>
        <p:nvPicPr>
          <p:cNvPr id="8194" name="Picture 2" descr="computer, programmer, scientist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5" b="14007"/>
          <a:stretch/>
        </p:blipFill>
        <p:spPr bwMode="auto">
          <a:xfrm>
            <a:off x="5362522" y="3717032"/>
            <a:ext cx="3851920" cy="26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12230" y="2322855"/>
            <a:ext cx="3749487" cy="646986"/>
          </a:xfrm>
          <a:prstGeom prst="wedgeRoundRectCallout">
            <a:avLst>
              <a:gd name="adj1" fmla="val -64442"/>
              <a:gd name="adj2" fmla="val 161208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Сторінка </a:t>
            </a:r>
            <a:r>
              <a:rPr lang="uk-UA" sz="3200" b="1" i="1" kern="0" dirty="0" smtClean="0">
                <a:solidFill>
                  <a:srgbClr val="002060"/>
                </a:solidFill>
                <a:latin typeface="Verdana"/>
              </a:rPr>
              <a:t>50</a:t>
            </a:r>
            <a:endParaRPr kumimoji="0" lang="uk-UA" sz="3200" b="1" i="1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31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Клавіатурний тренажер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21247"/>
            <a:ext cx="8784976" cy="495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85800"/>
            <a:ext cx="8229600" cy="1524000"/>
          </a:xfrm>
        </p:spPr>
        <p:txBody>
          <a:bodyPr/>
          <a:lstStyle/>
          <a:p>
            <a:r>
              <a:rPr lang="uk-UA" smtClean="0"/>
              <a:t>До побачення</a:t>
            </a:r>
            <a:r>
              <a:rPr lang="uk-UA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9" t="5940" r="21601"/>
          <a:stretch/>
        </p:blipFill>
        <p:spPr>
          <a:xfrm>
            <a:off x="7037247" y="2234183"/>
            <a:ext cx="1428586" cy="266137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Розгадай ребус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6" y="4365104"/>
            <a:ext cx="2215714" cy="2215714"/>
          </a:xfrm>
          <a:prstGeom prst="rect">
            <a:avLst/>
          </a:prstGeom>
        </p:spPr>
      </p:pic>
      <p:pic>
        <p:nvPicPr>
          <p:cNvPr id="2050" name="Picture 2" descr="http://photomotion.ru/uploads/users/1/122656889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62287"/>
            <a:ext cx="3096344" cy="266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97" y="2250603"/>
            <a:ext cx="432048" cy="6891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32" y="2244032"/>
            <a:ext cx="432048" cy="6891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71" y="2132856"/>
            <a:ext cx="432048" cy="6891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36251" y="2206751"/>
            <a:ext cx="19019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600" b="1" dirty="0" smtClean="0"/>
              <a:t>Ю</a:t>
            </a:r>
            <a:endParaRPr lang="uk-UA" sz="16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00" y="2234183"/>
            <a:ext cx="432048" cy="6891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09" y="2234183"/>
            <a:ext cx="432048" cy="68911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154" y="2234183"/>
            <a:ext cx="432048" cy="689116"/>
          </a:xfrm>
          <a:prstGeom prst="rect">
            <a:avLst/>
          </a:prstGeom>
        </p:spPr>
      </p:pic>
      <p:pic>
        <p:nvPicPr>
          <p:cNvPr id="18" name="Picture 2" descr="http://www.zarobytyhroshi.com/images/243_1c7236e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48" y="5301208"/>
            <a:ext cx="1561356" cy="15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26430" y="5674047"/>
            <a:ext cx="3872947" cy="85129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Комп’ютер</a:t>
            </a:r>
          </a:p>
        </p:txBody>
      </p:sp>
    </p:spTree>
    <p:extLst>
      <p:ext uri="{BB962C8B-B14F-4D97-AF65-F5344CB8AC3E}">
        <p14:creationId xmlns:p14="http://schemas.microsoft.com/office/powerpoint/2010/main" val="2826174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Розгадай ребус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780928"/>
            <a:ext cx="2212826" cy="22048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2060848"/>
            <a:ext cx="19019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/>
              <a:t>Е</a:t>
            </a:r>
            <a:endParaRPr lang="uk-UA" sz="6600" b="1" dirty="0"/>
          </a:p>
        </p:txBody>
      </p:sp>
      <p:pic>
        <p:nvPicPr>
          <p:cNvPr id="1028" name="Picture 4" descr="http://registr.landtrophy.ru/krasnaya-kniga/krasnaya-kniga-rossii/ptitsy-aves-/images/daljnevostochnii-aist-ciconia-boyciana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26" y="2452559"/>
            <a:ext cx="1882363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44265" y="2226930"/>
            <a:ext cx="19019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/>
              <a:t>А</a:t>
            </a:r>
            <a:endParaRPr lang="uk-UA" sz="6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96" y="2614846"/>
            <a:ext cx="432048" cy="68911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14" y="2614846"/>
            <a:ext cx="432048" cy="68911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84" y="2645810"/>
            <a:ext cx="432048" cy="689116"/>
          </a:xfrm>
          <a:prstGeom prst="rect">
            <a:avLst/>
          </a:prstGeom>
        </p:spPr>
      </p:pic>
      <p:pic>
        <p:nvPicPr>
          <p:cNvPr id="1026" name="Picture 2" descr="http://fatalenergy.com.ru/power/uploads/posts/2008-10/1225478471_gg358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755" y="2631862"/>
            <a:ext cx="1650381" cy="2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51" y="2614846"/>
            <a:ext cx="432048" cy="689116"/>
          </a:xfrm>
          <a:prstGeom prst="rect">
            <a:avLst/>
          </a:prstGeom>
        </p:spPr>
      </p:pic>
      <p:cxnSp>
        <p:nvCxnSpPr>
          <p:cNvPr id="8" name="Пряма сполучна лінія 7"/>
          <p:cNvCxnSpPr/>
          <p:nvPr/>
        </p:nvCxnSpPr>
        <p:spPr>
          <a:xfrm flipH="1">
            <a:off x="173702" y="2132856"/>
            <a:ext cx="941914" cy="9419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сполучна лінія 17"/>
          <p:cNvCxnSpPr/>
          <p:nvPr/>
        </p:nvCxnSpPr>
        <p:spPr>
          <a:xfrm rot="16200000" flipH="1">
            <a:off x="133911" y="2132856"/>
            <a:ext cx="941914" cy="9419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сполучна лінія 18"/>
          <p:cNvCxnSpPr/>
          <p:nvPr/>
        </p:nvCxnSpPr>
        <p:spPr>
          <a:xfrm flipH="1">
            <a:off x="5828127" y="2362048"/>
            <a:ext cx="941914" cy="9419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/>
          <p:cNvCxnSpPr/>
          <p:nvPr/>
        </p:nvCxnSpPr>
        <p:spPr>
          <a:xfrm rot="16200000" flipH="1">
            <a:off x="5788336" y="2362048"/>
            <a:ext cx="941914" cy="9419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1.bp.blogspot.com/-Ux-dtLjYBlE/UV5d0SkehlI/AAAAAAAAAAk/qqAg8Df8LNM/s1600/post-17350-118970999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02567"/>
            <a:ext cx="2059644" cy="243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150841" y="4524711"/>
            <a:ext cx="19019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/>
              <a:t>1 кг</a:t>
            </a:r>
            <a:endParaRPr lang="uk-UA" sz="6600" b="1" dirty="0"/>
          </a:p>
        </p:txBody>
      </p:sp>
      <p:pic>
        <p:nvPicPr>
          <p:cNvPr id="22" name="Picture 2" descr="http://www.zarobytyhroshi.com/images/243_1c7236e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48" y="5301208"/>
            <a:ext cx="1561356" cy="156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926430" y="5674047"/>
            <a:ext cx="3872947" cy="85129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Times New Roman" panose="02020603050405020304" pitchFamily="18" charset="0"/>
              </a:rPr>
              <a:t>Програміст</a:t>
            </a:r>
          </a:p>
        </p:txBody>
      </p:sp>
    </p:spTree>
    <p:extLst>
      <p:ext uri="{BB962C8B-B14F-4D97-AF65-F5344CB8AC3E}">
        <p14:creationId xmlns:p14="http://schemas.microsoft.com/office/powerpoint/2010/main" val="101507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Термінологічний кросворд</a:t>
            </a:r>
            <a:endParaRPr lang="uk-UA" dirty="0"/>
          </a:p>
        </p:txBody>
      </p:sp>
      <p:graphicFrame>
        <p:nvGraphicFramePr>
          <p:cNvPr id="5" name="Таблиця 4"/>
          <p:cNvGraphicFramePr>
            <a:graphicFrameLocks noGrp="1"/>
          </p:cNvGraphicFramePr>
          <p:nvPr>
            <p:extLst/>
          </p:nvPr>
        </p:nvGraphicFramePr>
        <p:xfrm>
          <a:off x="1691684" y="1484784"/>
          <a:ext cx="5616620" cy="424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  <a:gridCol w="561662"/>
                <a:gridCol w="561662"/>
                <a:gridCol w="561662"/>
                <a:gridCol w="561662"/>
                <a:gridCol w="561662"/>
              </a:tblGrid>
              <a:tr h="424847"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847"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847"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847"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847"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847"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847"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847"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847"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847"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Округлена прямокутна виноска 5"/>
          <p:cNvSpPr/>
          <p:nvPr/>
        </p:nvSpPr>
        <p:spPr>
          <a:xfrm>
            <a:off x="2843808" y="1484784"/>
            <a:ext cx="432048" cy="360040"/>
          </a:xfrm>
          <a:prstGeom prst="wedgeRoundRectCallout">
            <a:avLst>
              <a:gd name="adj1" fmla="val 70921"/>
              <a:gd name="adj2" fmla="val -696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dirty="0" smtClean="0">
                <a:solidFill>
                  <a:schemeClr val="bg2"/>
                </a:solidFill>
              </a:rPr>
              <a:t>1</a:t>
            </a:r>
            <a:endParaRPr lang="uk-UA" sz="3200" b="1" i="1" dirty="0">
              <a:solidFill>
                <a:schemeClr val="bg2"/>
              </a:solidFill>
            </a:endParaRPr>
          </a:p>
        </p:txBody>
      </p:sp>
      <p:graphicFrame>
        <p:nvGraphicFramePr>
          <p:cNvPr id="9" name="Таблиця 8"/>
          <p:cNvGraphicFramePr>
            <a:graphicFrameLocks noGrp="1"/>
          </p:cNvGraphicFramePr>
          <p:nvPr>
            <p:extLst/>
          </p:nvPr>
        </p:nvGraphicFramePr>
        <p:xfrm>
          <a:off x="3347864" y="1484784"/>
          <a:ext cx="2808310" cy="42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424847"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В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і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К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н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о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84784"/>
            <a:ext cx="465584" cy="465584"/>
          </a:xfrm>
          <a:prstGeom prst="rect">
            <a:avLst/>
          </a:prstGeom>
        </p:spPr>
      </p:pic>
      <p:sp>
        <p:nvSpPr>
          <p:cNvPr id="11" name="Округлена прямокутна виноска 10"/>
          <p:cNvSpPr/>
          <p:nvPr/>
        </p:nvSpPr>
        <p:spPr>
          <a:xfrm>
            <a:off x="2267744" y="1937927"/>
            <a:ext cx="432048" cy="360040"/>
          </a:xfrm>
          <a:prstGeom prst="wedgeRoundRectCallout">
            <a:avLst>
              <a:gd name="adj1" fmla="val 70921"/>
              <a:gd name="adj2" fmla="val -696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dirty="0">
                <a:solidFill>
                  <a:schemeClr val="bg2"/>
                </a:solidFill>
              </a:rPr>
              <a:t>2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12" y="1884760"/>
            <a:ext cx="465584" cy="465584"/>
          </a:xfrm>
          <a:prstGeom prst="rect">
            <a:avLst/>
          </a:prstGeom>
        </p:spPr>
      </p:pic>
      <p:graphicFrame>
        <p:nvGraphicFramePr>
          <p:cNvPr id="15" name="Таблиця 14"/>
          <p:cNvGraphicFramePr>
            <a:graphicFrameLocks noGrp="1"/>
          </p:cNvGraphicFramePr>
          <p:nvPr>
            <p:extLst/>
          </p:nvPr>
        </p:nvGraphicFramePr>
        <p:xfrm>
          <a:off x="2829408" y="1928717"/>
          <a:ext cx="2246648" cy="42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</a:tblGrid>
              <a:tr h="424847"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С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т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і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л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Округлена прямокутна виноска 15"/>
          <p:cNvSpPr/>
          <p:nvPr/>
        </p:nvSpPr>
        <p:spPr>
          <a:xfrm>
            <a:off x="2843808" y="2363325"/>
            <a:ext cx="432048" cy="360040"/>
          </a:xfrm>
          <a:prstGeom prst="wedgeRoundRectCallout">
            <a:avLst>
              <a:gd name="adj1" fmla="val 70921"/>
              <a:gd name="adj2" fmla="val -696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dirty="0" smtClean="0">
                <a:solidFill>
                  <a:schemeClr val="bg2"/>
                </a:solidFill>
              </a:rPr>
              <a:t>3</a:t>
            </a:r>
            <a:endParaRPr lang="uk-UA" sz="3200" b="1" i="1" dirty="0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5821967"/>
            <a:ext cx="8517904" cy="9194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b="1" i="1" dirty="0">
                <a:solidFill>
                  <a:srgbClr val="FFFFFF"/>
                </a:solidFill>
              </a:rPr>
              <a:t>1</a:t>
            </a:r>
            <a:r>
              <a:rPr lang="uk-UA" sz="2400" b="1" i="1" dirty="0" smtClean="0">
                <a:solidFill>
                  <a:srgbClr val="FFFFFF"/>
                </a:solidFill>
              </a:rPr>
              <a:t>. </a:t>
            </a:r>
            <a:r>
              <a:rPr lang="ru-RU" sz="2400" b="1" i="1" dirty="0" err="1">
                <a:solidFill>
                  <a:srgbClr val="FFFFFF"/>
                </a:solidFill>
              </a:rPr>
              <a:t>Прямокутна</a:t>
            </a:r>
            <a:r>
              <a:rPr lang="ru-RU" sz="2400" b="1" i="1" dirty="0">
                <a:solidFill>
                  <a:srgbClr val="FFFFFF"/>
                </a:solidFill>
              </a:rPr>
              <a:t> область на </a:t>
            </a:r>
            <a:r>
              <a:rPr lang="ru-RU" sz="2400" b="1" i="1" dirty="0" err="1">
                <a:solidFill>
                  <a:srgbClr val="FFFFFF"/>
                </a:solidFill>
              </a:rPr>
              <a:t>екрані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smtClean="0">
                <a:solidFill>
                  <a:srgbClr val="FFFFFF"/>
                </a:solidFill>
              </a:rPr>
              <a:t>для</a:t>
            </a:r>
            <a:br>
              <a:rPr lang="ru-RU" sz="2400" b="1" i="1" dirty="0" smtClean="0">
                <a:solidFill>
                  <a:srgbClr val="FFFFFF"/>
                </a:solidFill>
              </a:rPr>
            </a:br>
            <a:r>
              <a:rPr lang="ru-RU" sz="2400" b="1" i="1" dirty="0" err="1" smtClean="0">
                <a:solidFill>
                  <a:srgbClr val="FFFFFF"/>
                </a:solidFill>
              </a:rPr>
              <a:t>відображення</a:t>
            </a:r>
            <a:r>
              <a:rPr lang="ru-RU" sz="2400" b="1" i="1" dirty="0" smtClean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змісту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програми</a:t>
            </a:r>
            <a:r>
              <a:rPr lang="ru-RU" sz="2400" b="1" i="1" dirty="0">
                <a:solidFill>
                  <a:srgbClr val="FFFFFF"/>
                </a:solidFill>
              </a:rPr>
              <a:t>.</a:t>
            </a:r>
            <a:endParaRPr lang="uk-UA" sz="2400" b="1" i="1" dirty="0">
              <a:solidFill>
                <a:srgbClr val="FFFFFF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774041"/>
            <a:ext cx="551982" cy="5519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3528" y="5853190"/>
            <a:ext cx="8517904" cy="5107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FFFFFF"/>
                </a:solidFill>
              </a:rPr>
              <a:t>2. </a:t>
            </a:r>
            <a:r>
              <a:rPr lang="ru-RU" sz="2400" b="1" i="1" dirty="0" err="1" smtClean="0">
                <a:solidFill>
                  <a:srgbClr val="FFFFFF"/>
                </a:solidFill>
              </a:rPr>
              <a:t>Робочий</a:t>
            </a:r>
            <a:r>
              <a:rPr lang="ru-RU" sz="2400" b="1" i="1" dirty="0" smtClean="0">
                <a:solidFill>
                  <a:srgbClr val="FFFFFF"/>
                </a:solidFill>
              </a:rPr>
              <a:t> …</a:t>
            </a:r>
            <a:endParaRPr lang="uk-UA" sz="2400" b="1" i="1" dirty="0">
              <a:solidFill>
                <a:srgbClr val="FFFFFF"/>
              </a:solidFill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05264"/>
            <a:ext cx="551982" cy="55198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23528" y="5798542"/>
            <a:ext cx="8517904" cy="9194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b="1" i="1" dirty="0">
                <a:solidFill>
                  <a:srgbClr val="FFFFFF"/>
                </a:solidFill>
              </a:rPr>
              <a:t>3</a:t>
            </a:r>
            <a:r>
              <a:rPr lang="uk-UA" sz="2400" b="1" i="1" dirty="0" smtClean="0">
                <a:solidFill>
                  <a:srgbClr val="FFFFFF"/>
                </a:solidFill>
              </a:rPr>
              <a:t>. </a:t>
            </a:r>
            <a:r>
              <a:rPr lang="ru-RU" sz="2400" b="1" i="1" dirty="0" err="1">
                <a:solidFill>
                  <a:srgbClr val="FFFFFF"/>
                </a:solidFill>
              </a:rPr>
              <a:t>Позначка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програми</a:t>
            </a:r>
            <a:r>
              <a:rPr lang="ru-RU" sz="2400" b="1" i="1" dirty="0">
                <a:solidFill>
                  <a:srgbClr val="FFFFFF"/>
                </a:solidFill>
              </a:rPr>
              <a:t>, </a:t>
            </a:r>
            <a:r>
              <a:rPr lang="ru-RU" sz="2400" b="1" i="1" dirty="0" err="1">
                <a:solidFill>
                  <a:srgbClr val="FFFFFF"/>
                </a:solidFill>
              </a:rPr>
              <a:t>що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може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smtClean="0">
                <a:solidFill>
                  <a:srgbClr val="FFFFFF"/>
                </a:solidFill>
              </a:rPr>
              <a:t>бути</a:t>
            </a:r>
            <a:br>
              <a:rPr lang="ru-RU" sz="2400" b="1" i="1" dirty="0" smtClean="0">
                <a:solidFill>
                  <a:srgbClr val="FFFFFF"/>
                </a:solidFill>
              </a:rPr>
            </a:br>
            <a:r>
              <a:rPr lang="ru-RU" sz="2400" b="1" i="1" dirty="0" err="1" smtClean="0">
                <a:solidFill>
                  <a:srgbClr val="FFFFFF"/>
                </a:solidFill>
              </a:rPr>
              <a:t>розташована</a:t>
            </a:r>
            <a:r>
              <a:rPr lang="ru-RU" sz="2400" b="1" i="1" dirty="0" smtClean="0">
                <a:solidFill>
                  <a:srgbClr val="FFFFFF"/>
                </a:solidFill>
              </a:rPr>
              <a:t> </a:t>
            </a:r>
            <a:r>
              <a:rPr lang="ru-RU" sz="2400" b="1" i="1" dirty="0">
                <a:solidFill>
                  <a:srgbClr val="FFFFFF"/>
                </a:solidFill>
              </a:rPr>
              <a:t>на </a:t>
            </a:r>
            <a:r>
              <a:rPr lang="ru-RU" sz="2400" b="1" i="1" dirty="0" err="1">
                <a:solidFill>
                  <a:srgbClr val="FFFFFF"/>
                </a:solidFill>
              </a:rPr>
              <a:t>Робочому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столі</a:t>
            </a:r>
            <a:r>
              <a:rPr lang="ru-RU" sz="2400" b="1" i="1" dirty="0">
                <a:solidFill>
                  <a:srgbClr val="FFFFFF"/>
                </a:solidFill>
              </a:rPr>
              <a:t>.</a:t>
            </a:r>
            <a:endParaRPr lang="uk-UA" sz="2400" b="1" i="1" dirty="0">
              <a:solidFill>
                <a:srgbClr val="FFFFFF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750616"/>
            <a:ext cx="551982" cy="551982"/>
          </a:xfrm>
          <a:prstGeom prst="rect">
            <a:avLst/>
          </a:prstGeom>
        </p:spPr>
      </p:pic>
      <p:graphicFrame>
        <p:nvGraphicFramePr>
          <p:cNvPr id="29" name="Таблиця 28"/>
          <p:cNvGraphicFramePr>
            <a:graphicFrameLocks noGrp="1"/>
          </p:cNvGraphicFramePr>
          <p:nvPr>
            <p:extLst/>
          </p:nvPr>
        </p:nvGraphicFramePr>
        <p:xfrm>
          <a:off x="3347864" y="2346444"/>
          <a:ext cx="3369972" cy="42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  <a:gridCol w="561662"/>
              </a:tblGrid>
              <a:tr h="424847"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З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н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а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ч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о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к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" name="Рисунок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310553"/>
            <a:ext cx="465584" cy="465584"/>
          </a:xfrm>
          <a:prstGeom prst="rect">
            <a:avLst/>
          </a:prstGeom>
        </p:spPr>
      </p:pic>
      <p:sp>
        <p:nvSpPr>
          <p:cNvPr id="31" name="Округлена прямокутна виноска 30"/>
          <p:cNvSpPr/>
          <p:nvPr/>
        </p:nvSpPr>
        <p:spPr>
          <a:xfrm>
            <a:off x="1187624" y="2776137"/>
            <a:ext cx="432048" cy="360040"/>
          </a:xfrm>
          <a:prstGeom prst="wedgeRoundRectCallout">
            <a:avLst>
              <a:gd name="adj1" fmla="val 70921"/>
              <a:gd name="adj2" fmla="val -696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5821967"/>
            <a:ext cx="8517904" cy="5107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FFFFFF"/>
                </a:solidFill>
              </a:rPr>
              <a:t>4. </a:t>
            </a:r>
            <a:r>
              <a:rPr lang="ru-RU" sz="2400" b="1" i="1" dirty="0">
                <a:solidFill>
                  <a:srgbClr val="FFFFFF"/>
                </a:solidFill>
              </a:rPr>
              <a:t>За </a:t>
            </a:r>
            <a:r>
              <a:rPr lang="ru-RU" sz="2400" b="1" i="1" dirty="0" err="1">
                <a:solidFill>
                  <a:srgbClr val="FFFFFF"/>
                </a:solidFill>
              </a:rPr>
              <a:t>пересування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миші</a:t>
            </a:r>
            <a:r>
              <a:rPr lang="ru-RU" sz="2400" b="1" i="1" dirty="0">
                <a:solidFill>
                  <a:srgbClr val="FFFFFF"/>
                </a:solidFill>
              </a:rPr>
              <a:t> на </a:t>
            </a:r>
            <a:r>
              <a:rPr lang="ru-RU" sz="2400" b="1" i="1" dirty="0" err="1">
                <a:solidFill>
                  <a:srgbClr val="FFFFFF"/>
                </a:solidFill>
              </a:rPr>
              <a:t>екрані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бачимо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 smtClean="0">
                <a:solidFill>
                  <a:srgbClr val="FFFFFF"/>
                </a:solidFill>
              </a:rPr>
              <a:t>її</a:t>
            </a:r>
            <a:r>
              <a:rPr lang="ru-RU" sz="2400" b="1" i="1" dirty="0" smtClean="0">
                <a:solidFill>
                  <a:srgbClr val="FFFFFF"/>
                </a:solidFill>
              </a:rPr>
              <a:t> ...</a:t>
            </a:r>
            <a:endParaRPr lang="uk-UA" sz="2400" b="1" i="1" dirty="0">
              <a:solidFill>
                <a:srgbClr val="FFFFFF"/>
              </a:solidFill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774041"/>
            <a:ext cx="551982" cy="551982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31" y="2740494"/>
            <a:ext cx="465584" cy="465584"/>
          </a:xfrm>
          <a:prstGeom prst="rect">
            <a:avLst/>
          </a:prstGeom>
        </p:spPr>
      </p:pic>
      <p:graphicFrame>
        <p:nvGraphicFramePr>
          <p:cNvPr id="35" name="Таблиця 34"/>
          <p:cNvGraphicFramePr>
            <a:graphicFrameLocks noGrp="1"/>
          </p:cNvGraphicFramePr>
          <p:nvPr>
            <p:extLst/>
          </p:nvPr>
        </p:nvGraphicFramePr>
        <p:xfrm>
          <a:off x="1704755" y="2763562"/>
          <a:ext cx="5054958" cy="42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  <a:gridCol w="561662"/>
                <a:gridCol w="561662"/>
                <a:gridCol w="561662"/>
                <a:gridCol w="561662"/>
              </a:tblGrid>
              <a:tr h="424847"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В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к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а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з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і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в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н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и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к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Округлена прямокутна виноска 35"/>
          <p:cNvSpPr/>
          <p:nvPr/>
        </p:nvSpPr>
        <p:spPr>
          <a:xfrm>
            <a:off x="2267744" y="3218652"/>
            <a:ext cx="432048" cy="360040"/>
          </a:xfrm>
          <a:prstGeom prst="wedgeRoundRectCallout">
            <a:avLst>
              <a:gd name="adj1" fmla="val 70921"/>
              <a:gd name="adj2" fmla="val -696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dirty="0" smtClean="0">
                <a:solidFill>
                  <a:schemeClr val="bg2"/>
                </a:solidFill>
              </a:rPr>
              <a:t>5</a:t>
            </a:r>
            <a:endParaRPr lang="uk-UA" sz="3200" b="1" i="1" dirty="0">
              <a:solidFill>
                <a:schemeClr val="bg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528" y="5798542"/>
            <a:ext cx="8517904" cy="9194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b="1" i="1" dirty="0">
                <a:solidFill>
                  <a:srgbClr val="FFFFFF"/>
                </a:solidFill>
              </a:rPr>
              <a:t>5</a:t>
            </a:r>
            <a:r>
              <a:rPr lang="uk-UA" sz="2400" b="1" i="1" dirty="0" smtClean="0">
                <a:solidFill>
                  <a:srgbClr val="FFFFFF"/>
                </a:solidFill>
              </a:rPr>
              <a:t>. </a:t>
            </a:r>
            <a:r>
              <a:rPr lang="ru-RU" sz="2400" b="1" i="1" dirty="0" err="1">
                <a:solidFill>
                  <a:srgbClr val="FFFFFF"/>
                </a:solidFill>
              </a:rPr>
              <a:t>Клавіша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вилучення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символів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ліворуч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 smtClean="0">
                <a:solidFill>
                  <a:srgbClr val="FFFFFF"/>
                </a:solidFill>
              </a:rPr>
              <a:t>від</a:t>
            </a:r>
            <a:r>
              <a:rPr lang="ru-RU" sz="2400" b="1" i="1" dirty="0" smtClean="0">
                <a:solidFill>
                  <a:srgbClr val="FFFFFF"/>
                </a:solidFill>
              </a:rPr>
              <a:t/>
            </a:r>
            <a:br>
              <a:rPr lang="ru-RU" sz="2400" b="1" i="1" dirty="0" smtClean="0">
                <a:solidFill>
                  <a:srgbClr val="FFFFFF"/>
                </a:solidFill>
              </a:rPr>
            </a:br>
            <a:r>
              <a:rPr lang="ru-RU" sz="2400" b="1" i="1" dirty="0" smtClean="0">
                <a:solidFill>
                  <a:srgbClr val="FFFFFF"/>
                </a:solidFill>
              </a:rPr>
              <a:t>курсора</a:t>
            </a:r>
            <a:r>
              <a:rPr lang="ru-RU" sz="2400" b="1" i="1" dirty="0">
                <a:solidFill>
                  <a:srgbClr val="FFFFFF"/>
                </a:solidFill>
              </a:rPr>
              <a:t>.</a:t>
            </a:r>
            <a:endParaRPr lang="uk-UA" sz="2400" b="1" i="1" dirty="0">
              <a:solidFill>
                <a:srgbClr val="FFFFFF"/>
              </a:solidFill>
            </a:endParaRP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750616"/>
            <a:ext cx="551982" cy="551982"/>
          </a:xfrm>
          <a:prstGeom prst="rect">
            <a:avLst/>
          </a:prstGeom>
        </p:spPr>
      </p:pic>
      <p:graphicFrame>
        <p:nvGraphicFramePr>
          <p:cNvPr id="39" name="Таблиця 38"/>
          <p:cNvGraphicFramePr>
            <a:graphicFrameLocks noGrp="1"/>
          </p:cNvGraphicFramePr>
          <p:nvPr>
            <p:extLst/>
          </p:nvPr>
        </p:nvGraphicFramePr>
        <p:xfrm>
          <a:off x="2804346" y="3186248"/>
          <a:ext cx="2808310" cy="42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</a:tblGrid>
              <a:tr h="424847"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З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а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б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і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й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" name="Рисунок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592" y="3176079"/>
            <a:ext cx="465584" cy="465584"/>
          </a:xfrm>
          <a:prstGeom prst="rect">
            <a:avLst/>
          </a:prstGeom>
        </p:spPr>
      </p:pic>
      <p:sp>
        <p:nvSpPr>
          <p:cNvPr id="41" name="Округлена прямокутна виноска 40"/>
          <p:cNvSpPr/>
          <p:nvPr/>
        </p:nvSpPr>
        <p:spPr>
          <a:xfrm>
            <a:off x="2843808" y="3641663"/>
            <a:ext cx="432048" cy="360040"/>
          </a:xfrm>
          <a:prstGeom prst="wedgeRoundRectCallout">
            <a:avLst>
              <a:gd name="adj1" fmla="val 70921"/>
              <a:gd name="adj2" fmla="val -696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528" y="5821967"/>
            <a:ext cx="8517904" cy="5107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FFFFFF"/>
                </a:solidFill>
              </a:rPr>
              <a:t>6. </a:t>
            </a:r>
            <a:r>
              <a:rPr lang="ru-RU" sz="2400" b="1" i="1" dirty="0" err="1">
                <a:solidFill>
                  <a:srgbClr val="FFFFFF"/>
                </a:solidFill>
              </a:rPr>
              <a:t>Складова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клавіатури</a:t>
            </a:r>
            <a:r>
              <a:rPr lang="ru-RU" sz="2400" b="1" i="1" dirty="0">
                <a:solidFill>
                  <a:srgbClr val="FFFFFF"/>
                </a:solidFill>
              </a:rPr>
              <a:t>.</a:t>
            </a:r>
            <a:endParaRPr lang="uk-UA" sz="2400" b="1" i="1" dirty="0">
              <a:solidFill>
                <a:srgbClr val="FFFFFF"/>
              </a:solidFill>
            </a:endParaRPr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774041"/>
            <a:ext cx="551982" cy="551982"/>
          </a:xfrm>
          <a:prstGeom prst="rect">
            <a:avLst/>
          </a:prstGeom>
        </p:spPr>
      </p:pic>
      <p:graphicFrame>
        <p:nvGraphicFramePr>
          <p:cNvPr id="44" name="Таблиця 43"/>
          <p:cNvGraphicFramePr>
            <a:graphicFrameLocks noGrp="1"/>
          </p:cNvGraphicFramePr>
          <p:nvPr>
            <p:extLst/>
          </p:nvPr>
        </p:nvGraphicFramePr>
        <p:xfrm>
          <a:off x="3379622" y="3623683"/>
          <a:ext cx="3931634" cy="42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  <a:gridCol w="561662"/>
                <a:gridCol w="561662"/>
              </a:tblGrid>
              <a:tr h="424847"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К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л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а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в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і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ш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і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7" name="Рисунок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3582671"/>
            <a:ext cx="465584" cy="465584"/>
          </a:xfrm>
          <a:prstGeom prst="rect">
            <a:avLst/>
          </a:prstGeom>
        </p:spPr>
      </p:pic>
      <p:sp>
        <p:nvSpPr>
          <p:cNvPr id="48" name="Округлена прямокутна виноска 47"/>
          <p:cNvSpPr/>
          <p:nvPr/>
        </p:nvSpPr>
        <p:spPr>
          <a:xfrm>
            <a:off x="1691680" y="4077072"/>
            <a:ext cx="432048" cy="360040"/>
          </a:xfrm>
          <a:prstGeom prst="wedgeRoundRectCallout">
            <a:avLst>
              <a:gd name="adj1" fmla="val 70921"/>
              <a:gd name="adj2" fmla="val -696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dirty="0" smtClean="0">
                <a:solidFill>
                  <a:schemeClr val="bg2"/>
                </a:solidFill>
              </a:rPr>
              <a:t>7</a:t>
            </a:r>
            <a:endParaRPr lang="uk-UA" sz="3200" b="1" i="1" dirty="0">
              <a:solidFill>
                <a:schemeClr val="bg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3528" y="5798542"/>
            <a:ext cx="8517904" cy="9194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b="1" i="1" dirty="0">
                <a:solidFill>
                  <a:srgbClr val="FFFFFF"/>
                </a:solidFill>
              </a:rPr>
              <a:t>7</a:t>
            </a:r>
            <a:r>
              <a:rPr lang="uk-UA" sz="2400" b="1" i="1" dirty="0" smtClean="0">
                <a:solidFill>
                  <a:srgbClr val="FFFFFF"/>
                </a:solidFill>
              </a:rPr>
              <a:t>. </a:t>
            </a:r>
            <a:r>
              <a:rPr lang="ru-RU" sz="2400" b="1" i="1" dirty="0" err="1">
                <a:solidFill>
                  <a:srgbClr val="FFFFFF"/>
                </a:solidFill>
              </a:rPr>
              <a:t>Пристрій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виведення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текстової</a:t>
            </a:r>
            <a:r>
              <a:rPr lang="ru-RU" sz="2400" b="1" i="1" dirty="0">
                <a:solidFill>
                  <a:srgbClr val="FFFFFF"/>
                </a:solidFill>
              </a:rPr>
              <a:t>, </a:t>
            </a:r>
            <a:r>
              <a:rPr lang="ru-RU" sz="2400" b="1" i="1" dirty="0" err="1" smtClean="0">
                <a:solidFill>
                  <a:srgbClr val="FFFFFF"/>
                </a:solidFill>
              </a:rPr>
              <a:t>графічної</a:t>
            </a:r>
            <a:r>
              <a:rPr lang="ru-RU" sz="2400" b="1" i="1" dirty="0" smtClean="0">
                <a:solidFill>
                  <a:srgbClr val="FFFFFF"/>
                </a:solidFill>
              </a:rPr>
              <a:t/>
            </a:r>
            <a:br>
              <a:rPr lang="ru-RU" sz="2400" b="1" i="1" dirty="0" smtClean="0">
                <a:solidFill>
                  <a:srgbClr val="FFFFFF"/>
                </a:solidFill>
              </a:rPr>
            </a:br>
            <a:r>
              <a:rPr lang="ru-RU" sz="2400" b="1" i="1" dirty="0" smtClean="0">
                <a:solidFill>
                  <a:srgbClr val="FFFFFF"/>
                </a:solidFill>
              </a:rPr>
              <a:t>та </a:t>
            </a:r>
            <a:r>
              <a:rPr lang="ru-RU" sz="2400" b="1" i="1" dirty="0" err="1" smtClean="0">
                <a:solidFill>
                  <a:srgbClr val="FFFFFF"/>
                </a:solidFill>
              </a:rPr>
              <a:t>іншої</a:t>
            </a:r>
            <a:r>
              <a:rPr lang="ru-RU" sz="2400" b="1" i="1" dirty="0" smtClean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інформації</a:t>
            </a:r>
            <a:r>
              <a:rPr lang="ru-RU" sz="2400" b="1" i="1" dirty="0">
                <a:solidFill>
                  <a:srgbClr val="FFFFFF"/>
                </a:solidFill>
              </a:rPr>
              <a:t>.</a:t>
            </a:r>
            <a:endParaRPr lang="uk-UA" sz="2400" b="1" i="1" dirty="0">
              <a:solidFill>
                <a:srgbClr val="FFFFFF"/>
              </a:solidFill>
            </a:endParaRP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750616"/>
            <a:ext cx="551982" cy="551982"/>
          </a:xfrm>
          <a:prstGeom prst="rect">
            <a:avLst/>
          </a:prstGeom>
        </p:spPr>
      </p:pic>
      <p:graphicFrame>
        <p:nvGraphicFramePr>
          <p:cNvPr id="51" name="Таблиця 50"/>
          <p:cNvGraphicFramePr>
            <a:graphicFrameLocks noGrp="1"/>
          </p:cNvGraphicFramePr>
          <p:nvPr>
            <p:extLst/>
          </p:nvPr>
        </p:nvGraphicFramePr>
        <p:xfrm>
          <a:off x="2267744" y="4043488"/>
          <a:ext cx="3931634" cy="42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  <a:gridCol w="561662"/>
                <a:gridCol w="561662"/>
              </a:tblGrid>
              <a:tr h="424847"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П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р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и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н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т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е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р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" name="Рисунок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51" y="4046504"/>
            <a:ext cx="465584" cy="465584"/>
          </a:xfrm>
          <a:prstGeom prst="rect">
            <a:avLst/>
          </a:prstGeom>
        </p:spPr>
      </p:pic>
      <p:sp>
        <p:nvSpPr>
          <p:cNvPr id="53" name="Округлена прямокутна виноска 52"/>
          <p:cNvSpPr/>
          <p:nvPr/>
        </p:nvSpPr>
        <p:spPr>
          <a:xfrm>
            <a:off x="3419872" y="4509120"/>
            <a:ext cx="432048" cy="360040"/>
          </a:xfrm>
          <a:prstGeom prst="wedgeRoundRectCallout">
            <a:avLst>
              <a:gd name="adj1" fmla="val 70921"/>
              <a:gd name="adj2" fmla="val -696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3528" y="5821967"/>
            <a:ext cx="8517904" cy="9194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FFFFFF"/>
                </a:solidFill>
              </a:rPr>
              <a:t>8. </a:t>
            </a:r>
            <a:r>
              <a:rPr lang="ru-RU" sz="2400" b="1" i="1" dirty="0">
                <a:solidFill>
                  <a:srgbClr val="FFFFFF"/>
                </a:solidFill>
              </a:rPr>
              <a:t>Для </a:t>
            </a:r>
            <a:r>
              <a:rPr lang="ru-RU" sz="2400" b="1" i="1" dirty="0" err="1">
                <a:solidFill>
                  <a:srgbClr val="FFFFFF"/>
                </a:solidFill>
              </a:rPr>
              <a:t>вимкнення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комп’ютерна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 smtClean="0">
                <a:solidFill>
                  <a:srgbClr val="FFFFFF"/>
                </a:solidFill>
              </a:rPr>
              <a:t>необхідно</a:t>
            </a:r>
            <a:r>
              <a:rPr lang="ru-RU" sz="2400" b="1" i="1" dirty="0" smtClean="0">
                <a:solidFill>
                  <a:srgbClr val="FFFFFF"/>
                </a:solidFill>
              </a:rPr>
              <a:t/>
            </a:r>
            <a:br>
              <a:rPr lang="ru-RU" sz="2400" b="1" i="1" dirty="0" smtClean="0">
                <a:solidFill>
                  <a:srgbClr val="FFFFFF"/>
                </a:solidFill>
              </a:rPr>
            </a:br>
            <a:r>
              <a:rPr lang="ru-RU" sz="2400" b="1" i="1" dirty="0" err="1" smtClean="0">
                <a:solidFill>
                  <a:srgbClr val="FFFFFF"/>
                </a:solidFill>
              </a:rPr>
              <a:t>натиснути</a:t>
            </a:r>
            <a:r>
              <a:rPr lang="ru-RU" sz="2400" b="1" i="1" dirty="0" smtClean="0">
                <a:solidFill>
                  <a:srgbClr val="FFFFFF"/>
                </a:solidFill>
              </a:rPr>
              <a:t> кнопку  ...</a:t>
            </a:r>
            <a:endParaRPr lang="uk-UA" sz="2400" b="1" i="1" dirty="0">
              <a:solidFill>
                <a:srgbClr val="FFFFFF"/>
              </a:solidFill>
            </a:endParaRPr>
          </a:p>
        </p:txBody>
      </p:sp>
      <p:pic>
        <p:nvPicPr>
          <p:cNvPr id="55" name="Рисунок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774041"/>
            <a:ext cx="551982" cy="551982"/>
          </a:xfrm>
          <a:prstGeom prst="rect">
            <a:avLst/>
          </a:prstGeom>
        </p:spPr>
      </p:pic>
      <p:graphicFrame>
        <p:nvGraphicFramePr>
          <p:cNvPr id="56" name="Таблиця 55"/>
          <p:cNvGraphicFramePr>
            <a:graphicFrameLocks noGrp="1"/>
          </p:cNvGraphicFramePr>
          <p:nvPr>
            <p:extLst/>
          </p:nvPr>
        </p:nvGraphicFramePr>
        <p:xfrm>
          <a:off x="3951560" y="4450744"/>
          <a:ext cx="2246648" cy="42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</a:tblGrid>
              <a:tr h="424847"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П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у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с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к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7" name="Рисунок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51" y="4414487"/>
            <a:ext cx="465584" cy="465584"/>
          </a:xfrm>
          <a:prstGeom prst="rect">
            <a:avLst/>
          </a:prstGeom>
        </p:spPr>
      </p:pic>
      <p:sp>
        <p:nvSpPr>
          <p:cNvPr id="58" name="Округлена прямокутна виноска 57"/>
          <p:cNvSpPr/>
          <p:nvPr/>
        </p:nvSpPr>
        <p:spPr>
          <a:xfrm>
            <a:off x="2843808" y="4869160"/>
            <a:ext cx="432048" cy="360040"/>
          </a:xfrm>
          <a:prstGeom prst="wedgeRoundRectCallout">
            <a:avLst>
              <a:gd name="adj1" fmla="val 70921"/>
              <a:gd name="adj2" fmla="val -696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dirty="0" smtClean="0">
                <a:solidFill>
                  <a:schemeClr val="bg2"/>
                </a:solidFill>
              </a:rPr>
              <a:t>9</a:t>
            </a:r>
            <a:endParaRPr lang="uk-UA" sz="3200" b="1" i="1" dirty="0">
              <a:solidFill>
                <a:schemeClr val="bg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3528" y="5821967"/>
            <a:ext cx="8517904" cy="91940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b="1" i="1" dirty="0">
                <a:solidFill>
                  <a:srgbClr val="FFFFFF"/>
                </a:solidFill>
              </a:rPr>
              <a:t>9</a:t>
            </a:r>
            <a:r>
              <a:rPr lang="uk-UA" sz="2400" b="1" i="1" dirty="0" smtClean="0">
                <a:solidFill>
                  <a:srgbClr val="FFFFFF"/>
                </a:solidFill>
              </a:rPr>
              <a:t>. </a:t>
            </a:r>
            <a:r>
              <a:rPr lang="ru-RU" sz="2400" b="1" i="1" dirty="0" err="1">
                <a:solidFill>
                  <a:srgbClr val="FFFFFF"/>
                </a:solidFill>
              </a:rPr>
              <a:t>Вказівник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місця</a:t>
            </a:r>
            <a:r>
              <a:rPr lang="ru-RU" sz="2400" b="1" i="1" dirty="0">
                <a:solidFill>
                  <a:srgbClr val="FFFFFF"/>
                </a:solidFill>
              </a:rPr>
              <a:t> </a:t>
            </a:r>
            <a:r>
              <a:rPr lang="ru-RU" sz="2400" b="1" i="1" dirty="0" err="1">
                <a:solidFill>
                  <a:srgbClr val="FFFFFF"/>
                </a:solidFill>
              </a:rPr>
              <a:t>введення</a:t>
            </a:r>
            <a:r>
              <a:rPr lang="ru-RU" sz="2400" b="1" i="1" dirty="0">
                <a:solidFill>
                  <a:srgbClr val="FFFFFF"/>
                </a:solidFill>
              </a:rPr>
              <a:t> тексту у </a:t>
            </a:r>
            <a:r>
              <a:rPr lang="ru-RU" sz="2400" b="1" i="1" dirty="0" err="1" smtClean="0">
                <a:solidFill>
                  <a:srgbClr val="FFFFFF"/>
                </a:solidFill>
              </a:rPr>
              <a:t>вигляді</a:t>
            </a:r>
            <a:r>
              <a:rPr lang="ru-RU" sz="2400" b="1" i="1" dirty="0" smtClean="0">
                <a:solidFill>
                  <a:srgbClr val="FFFFFF"/>
                </a:solidFill>
              </a:rPr>
              <a:t/>
            </a:r>
            <a:br>
              <a:rPr lang="ru-RU" sz="2400" b="1" i="1" dirty="0" smtClean="0">
                <a:solidFill>
                  <a:srgbClr val="FFFFFF"/>
                </a:solidFill>
              </a:rPr>
            </a:br>
            <a:r>
              <a:rPr lang="ru-RU" sz="2400" b="1" i="1" dirty="0" err="1" smtClean="0">
                <a:solidFill>
                  <a:srgbClr val="FFFFFF"/>
                </a:solidFill>
              </a:rPr>
              <a:t>рисочки</a:t>
            </a:r>
            <a:r>
              <a:rPr lang="ru-RU" sz="2400" b="1" i="1" dirty="0">
                <a:solidFill>
                  <a:srgbClr val="FFFFFF"/>
                </a:solidFill>
              </a:rPr>
              <a:t>.</a:t>
            </a:r>
            <a:endParaRPr lang="uk-UA" sz="2400" b="1" i="1" dirty="0">
              <a:solidFill>
                <a:srgbClr val="FFFFFF"/>
              </a:solidFill>
            </a:endParaRPr>
          </a:p>
        </p:txBody>
      </p:sp>
      <p:pic>
        <p:nvPicPr>
          <p:cNvPr id="60" name="Рисунок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774041"/>
            <a:ext cx="551982" cy="551982"/>
          </a:xfrm>
          <a:prstGeom prst="rect">
            <a:avLst/>
          </a:prstGeom>
        </p:spPr>
      </p:pic>
      <p:graphicFrame>
        <p:nvGraphicFramePr>
          <p:cNvPr id="61" name="Таблиця 60"/>
          <p:cNvGraphicFramePr>
            <a:graphicFrameLocks noGrp="1"/>
          </p:cNvGraphicFramePr>
          <p:nvPr>
            <p:extLst/>
          </p:nvPr>
        </p:nvGraphicFramePr>
        <p:xfrm>
          <a:off x="3374664" y="4886464"/>
          <a:ext cx="3369972" cy="42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  <a:gridCol w="561662"/>
                <a:gridCol w="561662"/>
              </a:tblGrid>
              <a:tr h="424847"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К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у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р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с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о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р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31" y="4848051"/>
            <a:ext cx="465584" cy="465584"/>
          </a:xfrm>
          <a:prstGeom prst="rect">
            <a:avLst/>
          </a:prstGeom>
        </p:spPr>
      </p:pic>
      <p:sp>
        <p:nvSpPr>
          <p:cNvPr id="63" name="Округлена прямокутна виноска 62"/>
          <p:cNvSpPr/>
          <p:nvPr/>
        </p:nvSpPr>
        <p:spPr>
          <a:xfrm>
            <a:off x="1979712" y="5346721"/>
            <a:ext cx="720080" cy="360040"/>
          </a:xfrm>
          <a:prstGeom prst="wedgeRoundRectCallout">
            <a:avLst>
              <a:gd name="adj1" fmla="val 70921"/>
              <a:gd name="adj2" fmla="val -696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i="1" dirty="0" smtClean="0">
                <a:solidFill>
                  <a:schemeClr val="bg2"/>
                </a:solidFill>
              </a:rPr>
              <a:t>10</a:t>
            </a:r>
            <a:endParaRPr lang="uk-UA" sz="3200" b="1" i="1" dirty="0">
              <a:solidFill>
                <a:schemeClr val="bg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528" y="5821967"/>
            <a:ext cx="8517904" cy="5107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sz="2400" b="1" i="1" dirty="0" smtClean="0">
                <a:solidFill>
                  <a:srgbClr val="FFFFFF"/>
                </a:solidFill>
              </a:rPr>
              <a:t>10. </a:t>
            </a:r>
            <a:r>
              <a:rPr lang="ru-RU" sz="2400" b="1" i="1" dirty="0" err="1">
                <a:solidFill>
                  <a:srgbClr val="FFFFFF"/>
                </a:solidFill>
              </a:rPr>
              <a:t>Пристрій-маніпулятор</a:t>
            </a:r>
            <a:r>
              <a:rPr lang="ru-RU" sz="2400" b="1" i="1" dirty="0">
                <a:solidFill>
                  <a:srgbClr val="FFFFFF"/>
                </a:solidFill>
              </a:rPr>
              <a:t>, </a:t>
            </a:r>
            <a:r>
              <a:rPr lang="ru-RU" sz="2400" b="1" i="1" dirty="0" err="1" smtClean="0">
                <a:solidFill>
                  <a:srgbClr val="FFFFFF"/>
                </a:solidFill>
              </a:rPr>
              <a:t>комп’ютерна</a:t>
            </a:r>
            <a:r>
              <a:rPr lang="ru-RU" sz="2400" b="1" i="1" dirty="0" smtClean="0">
                <a:solidFill>
                  <a:srgbClr val="FFFFFF"/>
                </a:solidFill>
              </a:rPr>
              <a:t> ...</a:t>
            </a:r>
            <a:endParaRPr lang="uk-UA" sz="2400" b="1" i="1" dirty="0">
              <a:solidFill>
                <a:srgbClr val="FFFFFF"/>
              </a:solidFill>
            </a:endParaRPr>
          </a:p>
        </p:txBody>
      </p:sp>
      <p:pic>
        <p:nvPicPr>
          <p:cNvPr id="65" name="Рисунок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774041"/>
            <a:ext cx="551982" cy="551982"/>
          </a:xfrm>
          <a:prstGeom prst="rect">
            <a:avLst/>
          </a:prstGeom>
        </p:spPr>
      </p:pic>
      <p:graphicFrame>
        <p:nvGraphicFramePr>
          <p:cNvPr id="66" name="Таблиця 65"/>
          <p:cNvGraphicFramePr>
            <a:graphicFrameLocks noGrp="1"/>
          </p:cNvGraphicFramePr>
          <p:nvPr>
            <p:extLst/>
          </p:nvPr>
        </p:nvGraphicFramePr>
        <p:xfrm>
          <a:off x="2843808" y="5313635"/>
          <a:ext cx="2246648" cy="42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"/>
                <a:gridCol w="561662"/>
                <a:gridCol w="561662"/>
                <a:gridCol w="561662"/>
              </a:tblGrid>
              <a:tr h="424847"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М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и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ш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100" b="1" dirty="0" smtClean="0">
                          <a:solidFill>
                            <a:srgbClr val="000000"/>
                          </a:solidFill>
                        </a:rPr>
                        <a:t>а</a:t>
                      </a:r>
                      <a:endParaRPr lang="uk-UA" sz="21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7" name="Рисунок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112" y="5301735"/>
            <a:ext cx="465584" cy="465584"/>
          </a:xfrm>
          <a:prstGeom prst="rect">
            <a:avLst/>
          </a:prstGeom>
        </p:spPr>
      </p:pic>
      <p:sp>
        <p:nvSpPr>
          <p:cNvPr id="69" name="Штрихова стрілка вправо 68">
            <a:hlinkClick r:id="" action="ppaction://hlinkshowjump?jump=nextslide"/>
            <a:hlinkHover r:id="" action="ppaction://noaction" highlightClick="1"/>
          </p:cNvPr>
          <p:cNvSpPr/>
          <p:nvPr/>
        </p:nvSpPr>
        <p:spPr>
          <a:xfrm>
            <a:off x="7585441" y="1476145"/>
            <a:ext cx="1461949" cy="948446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i="1" dirty="0" smtClean="0">
                <a:solidFill>
                  <a:srgbClr val="FFFFFF"/>
                </a:solidFill>
              </a:rPr>
              <a:t>Далі</a:t>
            </a:r>
            <a:endParaRPr lang="uk-UA" sz="24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1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09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0" fill="hold">
                      <p:stCondLst>
                        <p:cond delay="0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7" grpId="0" animBg="1"/>
      <p:bldP spid="27" grpId="1" animBg="1"/>
      <p:bldP spid="32" grpId="0" animBg="1"/>
      <p:bldP spid="32" grpId="1" animBg="1"/>
      <p:bldP spid="37" grpId="0" animBg="1"/>
      <p:bldP spid="37" grpId="1" animBg="1"/>
      <p:bldP spid="42" grpId="0" animBg="1"/>
      <p:bldP spid="42" grpId="1" animBg="1"/>
      <p:bldP spid="49" grpId="0" animBg="1"/>
      <p:bldP spid="49" grpId="1" animBg="1"/>
      <p:bldP spid="54" grpId="0" animBg="1"/>
      <p:bldP spid="54" grpId="1" animBg="1"/>
      <p:bldP spid="59" grpId="0" animBg="1"/>
      <p:bldP spid="59" grpId="1" animBg="1"/>
      <p:bldP spid="64" grpId="0" animBg="1"/>
      <p:bldP spid="64" grpId="1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</a:t>
            </a:r>
            <a:r>
              <a:rPr lang="uk-UA" dirty="0" smtClean="0"/>
              <a:t>логічні задачі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523181"/>
            <a:ext cx="8928992" cy="3371136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Тобі вже, мабуть, відомо, що існують не тільки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звичайні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ігри, а й комп’ютерні. А чи знаєш ти, що є ігри,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які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допомагають і розважатися, і навчатися? Такі ігри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містять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низку логічних задач, найпопулярнішими серед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яких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є ребуси, </a:t>
            </a:r>
            <a:r>
              <a:rPr lang="uk-UA" sz="2400" b="1" i="1" kern="0" dirty="0" err="1">
                <a:solidFill>
                  <a:srgbClr val="FFFFFF"/>
                </a:solidFill>
                <a:latin typeface="Verdana"/>
              </a:rPr>
              <a:t>пазли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, </a:t>
            </a:r>
            <a:r>
              <a:rPr lang="uk-UA" sz="2400" b="1" i="1" kern="0" dirty="0" err="1">
                <a:solidFill>
                  <a:srgbClr val="FFFFFF"/>
                </a:solidFill>
                <a:latin typeface="Verdana"/>
              </a:rPr>
              <a:t>танграми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. Такі задачі можна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розв’язувати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як за допомогою комп’ютера, так і без нього.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3074" name="Picture 2" descr="http://otswithapps.files.wordpress.com/2012/10/tanagram-block-pattern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808" y="4914359"/>
            <a:ext cx="2720706" cy="189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zenway.ru/uploads/11_2010/mini/puzzle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Ребуси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523181"/>
            <a:ext cx="8928992" cy="919401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 smtClean="0">
                <a:solidFill>
                  <a:srgbClr val="FFFF00"/>
                </a:solidFill>
                <a:latin typeface="Verdana"/>
              </a:rPr>
              <a:t>Ребус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 — це загадка, в якій у вигляді малюнків, букв, знаків закодовано слово. 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391" y="2572635"/>
            <a:ext cx="7570105" cy="1328023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 Розглянь ребуси та їх розгадки. З’ясуй, за якими правилами складаються ребуси.</a:t>
            </a:r>
            <a:endParaRPr kumimoji="0" lang="uk-UA" sz="2400" b="1" i="1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pic>
        <p:nvPicPr>
          <p:cNvPr id="6" name="Picture 2" descr="help, question 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1" y="25649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5" y="4129540"/>
            <a:ext cx="8947001" cy="174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</a:t>
            </a:r>
            <a:r>
              <a:rPr lang="uk-UA" dirty="0" smtClean="0"/>
              <a:t>чимося </a:t>
            </a:r>
            <a:r>
              <a:rPr lang="uk-UA" dirty="0"/>
              <a:t>збирати </a:t>
            </a:r>
            <a:r>
              <a:rPr lang="uk-UA" dirty="0" err="1"/>
              <a:t>пазли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23181"/>
            <a:ext cx="8928992" cy="3371136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Слово «</a:t>
            </a:r>
            <a:r>
              <a:rPr lang="uk-UA" sz="2400" b="1" i="1" kern="0" dirty="0" err="1">
                <a:solidFill>
                  <a:srgbClr val="FFFF00"/>
                </a:solidFill>
                <a:latin typeface="Verdana"/>
              </a:rPr>
              <a:t>пазл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» у перекладі з англійської мови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означає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«загадка» або «головоломка». У цій грі потрібно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зібрати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зображення з окремих його фрагментів.</a:t>
            </a:r>
          </a:p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 err="1">
                <a:solidFill>
                  <a:srgbClr val="FFFFFF"/>
                </a:solidFill>
                <a:latin typeface="Verdana"/>
              </a:rPr>
              <a:t>Пазл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 складається з рамки та основної частини.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Фрагменти </a:t>
            </a:r>
            <a:r>
              <a:rPr lang="uk-UA" sz="2400" b="1" i="1" kern="0" dirty="0" err="1">
                <a:solidFill>
                  <a:srgbClr val="FFFFFF"/>
                </a:solidFill>
                <a:latin typeface="Verdana"/>
              </a:rPr>
              <a:t>пазла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, які утворюють рамку, є основою майбутньої 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картинки </a:t>
            </a:r>
            <a:r>
              <a:rPr lang="uk-UA" sz="2400" b="1" i="1" kern="0" dirty="0">
                <a:solidFill>
                  <a:srgbClr val="FFFFFF"/>
                </a:solidFill>
                <a:latin typeface="Verdana"/>
              </a:rPr>
              <a:t>і підказують, яку наступну деталь слід вибрати. </a:t>
            </a:r>
            <a:endParaRPr lang="uk-UA" sz="2400" b="1" i="1" kern="0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050" name="Picture 2" descr="http://www.insidehousing.co.uk/pictures/643xAny/7/3/1/26731_Jigsaw_puzz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2" b="5501"/>
          <a:stretch/>
        </p:blipFill>
        <p:spPr bwMode="auto">
          <a:xfrm>
            <a:off x="4860032" y="4999795"/>
            <a:ext cx="2928789" cy="15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esleymiller.ca/news/squeezy-stress-puzzle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2" b="14840"/>
          <a:stretch/>
        </p:blipFill>
        <p:spPr bwMode="auto">
          <a:xfrm>
            <a:off x="1403648" y="4972344"/>
            <a:ext cx="2232248" cy="156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75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Учимося збирати </a:t>
            </a:r>
            <a:r>
              <a:rPr lang="uk-UA" dirty="0" err="1"/>
              <a:t>пазли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466391" y="1524913"/>
            <a:ext cx="7570105" cy="1328023"/>
          </a:xfrm>
          <a:prstGeom prst="roundRect">
            <a:avLst/>
          </a:prstGeom>
          <a:solidFill>
            <a:srgbClr val="33993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4572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Розглянь малюнок. Які з поданих праворуч фрагментів </a:t>
            </a:r>
            <a:r>
              <a:rPr lang="uk-UA" sz="2400" b="1" i="1" kern="0" dirty="0" err="1" smtClean="0">
                <a:solidFill>
                  <a:srgbClr val="FFFFFF"/>
                </a:solidFill>
                <a:latin typeface="Verdana"/>
              </a:rPr>
              <a:t>пазла</a:t>
            </a:r>
            <a:r>
              <a:rPr lang="uk-UA" sz="2400" b="1" i="1" kern="0" dirty="0" smtClean="0">
                <a:solidFill>
                  <a:srgbClr val="FFFFFF"/>
                </a:solidFill>
                <a:latin typeface="Verdana"/>
              </a:rPr>
              <a:t> слід вибрати для рамки? </a:t>
            </a:r>
            <a:endParaRPr kumimoji="0" lang="uk-UA" sz="2400" b="1" i="1" u="none" strike="noStrike" kern="0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pic>
        <p:nvPicPr>
          <p:cNvPr id="4" name="Picture 2" descr="help, question 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1" y="151718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972147"/>
            <a:ext cx="6696744" cy="35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0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BBEAA8"/>
      </a:lt1>
      <a:dk2>
        <a:srgbClr val="063C60"/>
      </a:dk2>
      <a:lt2>
        <a:srgbClr val="FFFFFF"/>
      </a:lt2>
      <a:accent1>
        <a:srgbClr val="5598CF"/>
      </a:accent1>
      <a:accent2>
        <a:srgbClr val="AAD955"/>
      </a:accent2>
      <a:accent3>
        <a:srgbClr val="DAF3D1"/>
      </a:accent3>
      <a:accent4>
        <a:srgbClr val="000000"/>
      </a:accent4>
      <a:accent5>
        <a:srgbClr val="B4CAE4"/>
      </a:accent5>
      <a:accent6>
        <a:srgbClr val="9AC44C"/>
      </a:accent6>
      <a:hlink>
        <a:srgbClr val="C7AA6F"/>
      </a:hlink>
      <a:folHlink>
        <a:srgbClr val="9E65B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BEAA8"/>
        </a:lt1>
        <a:dk2>
          <a:srgbClr val="063C60"/>
        </a:dk2>
        <a:lt2>
          <a:srgbClr val="FFFFFF"/>
        </a:lt2>
        <a:accent1>
          <a:srgbClr val="5598CF"/>
        </a:accent1>
        <a:accent2>
          <a:srgbClr val="AAD955"/>
        </a:accent2>
        <a:accent3>
          <a:srgbClr val="DAF3D1"/>
        </a:accent3>
        <a:accent4>
          <a:srgbClr val="000000"/>
        </a:accent4>
        <a:accent5>
          <a:srgbClr val="B4CAE4"/>
        </a:accent5>
        <a:accent6>
          <a:srgbClr val="9AC44C"/>
        </a:accent6>
        <a:hlink>
          <a:srgbClr val="C7AA6F"/>
        </a:hlink>
        <a:folHlink>
          <a:srgbClr val="9E65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6EDA8"/>
        </a:lt1>
        <a:dk2>
          <a:srgbClr val="006600"/>
        </a:dk2>
        <a:lt2>
          <a:srgbClr val="FFFFFF"/>
        </a:lt2>
        <a:accent1>
          <a:srgbClr val="73C95B"/>
        </a:accent1>
        <a:accent2>
          <a:srgbClr val="F7C037"/>
        </a:accent2>
        <a:accent3>
          <a:srgbClr val="FAF4D1"/>
        </a:accent3>
        <a:accent4>
          <a:srgbClr val="000000"/>
        </a:accent4>
        <a:accent5>
          <a:srgbClr val="BCE1B5"/>
        </a:accent5>
        <a:accent6>
          <a:srgbClr val="E0AE31"/>
        </a:accent6>
        <a:hlink>
          <a:srgbClr val="2393CB"/>
        </a:hlink>
        <a:folHlink>
          <a:srgbClr val="CB05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CE6AE"/>
        </a:lt1>
        <a:dk2>
          <a:srgbClr val="800000"/>
        </a:dk2>
        <a:lt2>
          <a:srgbClr val="FFFFFF"/>
        </a:lt2>
        <a:accent1>
          <a:srgbClr val="F66C2E"/>
        </a:accent1>
        <a:accent2>
          <a:srgbClr val="F9DE3D"/>
        </a:accent2>
        <a:accent3>
          <a:srgbClr val="FDF0D3"/>
        </a:accent3>
        <a:accent4>
          <a:srgbClr val="000000"/>
        </a:accent4>
        <a:accent5>
          <a:srgbClr val="FABAAD"/>
        </a:accent5>
        <a:accent6>
          <a:srgbClr val="E2C936"/>
        </a:accent6>
        <a:hlink>
          <a:srgbClr val="6CCA85"/>
        </a:hlink>
        <a:folHlink>
          <a:srgbClr val="DCA4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597TGp_Child_light_ani</Template>
  <TotalTime>8123</TotalTime>
  <Words>743</Words>
  <Application>Microsoft Office PowerPoint</Application>
  <PresentationFormat>Екран (4:3)</PresentationFormat>
  <Paragraphs>171</Paragraphs>
  <Slides>28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3" baseType="lpstr">
      <vt:lpstr>Arial</vt:lpstr>
      <vt:lpstr>Times New Roman</vt:lpstr>
      <vt:lpstr>Verdana</vt:lpstr>
      <vt:lpstr>Wingdings</vt:lpstr>
      <vt:lpstr>Default Design</vt:lpstr>
      <vt:lpstr>Робота із програмами на розвиток логічного мислення та відпрацювання навичок роботи з мишею</vt:lpstr>
      <vt:lpstr>Сьогодні ми:</vt:lpstr>
      <vt:lpstr>Розгадай ребус</vt:lpstr>
      <vt:lpstr>Розгадай ребус</vt:lpstr>
      <vt:lpstr>Термінологічний кросворд</vt:lpstr>
      <vt:lpstr>Ллогічні задачі</vt:lpstr>
      <vt:lpstr>Ребуси</vt:lpstr>
      <vt:lpstr>Учимося збирати пазли</vt:lpstr>
      <vt:lpstr>Учимося збирати пазли</vt:lpstr>
      <vt:lpstr>Учимося збирати пазли</vt:lpstr>
      <vt:lpstr>Учимося складати танграм</vt:lpstr>
      <vt:lpstr>Учимося складати танграм</vt:lpstr>
      <vt:lpstr>Цікавинки</vt:lpstr>
      <vt:lpstr>Запитання і  завдання</vt:lpstr>
      <vt:lpstr>Запитання і  завдання</vt:lpstr>
      <vt:lpstr>Запитання і  завдання</vt:lpstr>
      <vt:lpstr>Запитання і  завдання</vt:lpstr>
      <vt:lpstr>Запитання і  завдання</vt:lpstr>
      <vt:lpstr>Робота в зошиті</vt:lpstr>
      <vt:lpstr>Завдання 1</vt:lpstr>
      <vt:lpstr>Завдання 2</vt:lpstr>
      <vt:lpstr>Завдання 3</vt:lpstr>
      <vt:lpstr>Завдання 4</vt:lpstr>
      <vt:lpstr>Фізкультхвилинка</vt:lpstr>
      <vt:lpstr>Правила поведінки та безпеки в комп’ютерному класі</vt:lpstr>
      <vt:lpstr>Виконуємо практичне завдання</vt:lpstr>
      <vt:lpstr>Клавіатурний тренажер</vt:lpstr>
      <vt:lpstr>До побачення!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Обліковий запис Microsoft</dc:creator>
  <cp:lastModifiedBy>Мацаєнко Сергій</cp:lastModifiedBy>
  <cp:revision>563</cp:revision>
  <dcterms:created xsi:type="dcterms:W3CDTF">2013-08-10T09:18:28Z</dcterms:created>
  <dcterms:modified xsi:type="dcterms:W3CDTF">2015-02-20T10:46:03Z</dcterms:modified>
</cp:coreProperties>
</file>