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notesMasterIdLst>
    <p:notesMasterId r:id="rId33"/>
  </p:notesMasterIdLst>
  <p:sldIdLst>
    <p:sldId id="291" r:id="rId3"/>
    <p:sldId id="257" r:id="rId4"/>
    <p:sldId id="258" r:id="rId5"/>
    <p:sldId id="259" r:id="rId6"/>
    <p:sldId id="292" r:id="rId7"/>
    <p:sldId id="263" r:id="rId8"/>
    <p:sldId id="262" r:id="rId9"/>
    <p:sldId id="266" r:id="rId10"/>
    <p:sldId id="265" r:id="rId11"/>
    <p:sldId id="269" r:id="rId12"/>
    <p:sldId id="279" r:id="rId13"/>
    <p:sldId id="280" r:id="rId14"/>
    <p:sldId id="273" r:id="rId15"/>
    <p:sldId id="268" r:id="rId16"/>
    <p:sldId id="271" r:id="rId17"/>
    <p:sldId id="272" r:id="rId18"/>
    <p:sldId id="278" r:id="rId19"/>
    <p:sldId id="274" r:id="rId20"/>
    <p:sldId id="275" r:id="rId21"/>
    <p:sldId id="283" r:id="rId22"/>
    <p:sldId id="276" r:id="rId23"/>
    <p:sldId id="284" r:id="rId24"/>
    <p:sldId id="285" r:id="rId25"/>
    <p:sldId id="286" r:id="rId26"/>
    <p:sldId id="289" r:id="rId27"/>
    <p:sldId id="277" r:id="rId28"/>
    <p:sldId id="287" r:id="rId29"/>
    <p:sldId id="281" r:id="rId30"/>
    <p:sldId id="282" r:id="rId31"/>
    <p:sldId id="290"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36" autoAdjust="0"/>
    <p:restoredTop sz="96975" autoAdjust="0"/>
  </p:normalViewPr>
  <p:slideViewPr>
    <p:cSldViewPr>
      <p:cViewPr>
        <p:scale>
          <a:sx n="75" d="100"/>
          <a:sy n="75" d="100"/>
        </p:scale>
        <p:origin x="-1404" y="42"/>
      </p:cViewPr>
      <p:guideLst>
        <p:guide orient="horz" pos="2160"/>
        <p:guide pos="2880"/>
      </p:guideLst>
    </p:cSldViewPr>
  </p:slideViewPr>
  <p:outlineViewPr>
    <p:cViewPr>
      <p:scale>
        <a:sx n="33" d="100"/>
        <a:sy n="33" d="100"/>
      </p:scale>
      <p:origin x="0" y="12996"/>
    </p:cViewPr>
  </p:outlineViewPr>
  <p:notesTextViewPr>
    <p:cViewPr>
      <p:scale>
        <a:sx n="1" d="1"/>
        <a:sy n="1" d="1"/>
      </p:scale>
      <p:origin x="0" y="0"/>
    </p:cViewPr>
  </p:notesTextViewPr>
  <p:sorterViewPr>
    <p:cViewPr>
      <p:scale>
        <a:sx n="100" d="100"/>
        <a:sy n="100" d="100"/>
      </p:scale>
      <p:origin x="0" y="574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7B778A72-2CED-4373-9A58-9E52737C1A38}" type="datetimeFigureOut">
              <a:rPr lang="he-IL" smtClean="0"/>
              <a:t>כ"ח/סיון/תשע"ו</a:t>
            </a:fld>
            <a:endParaRPr lang="he-I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138B7301-60F9-49D7-A2A7-B3B80107C8DC}" type="slidenum">
              <a:rPr lang="he-IL" smtClean="0"/>
              <a:t>‹#›</a:t>
            </a:fld>
            <a:endParaRPr lang="he-IL"/>
          </a:p>
        </p:txBody>
      </p:sp>
    </p:spTree>
    <p:extLst>
      <p:ext uri="{BB962C8B-B14F-4D97-AF65-F5344CB8AC3E}">
        <p14:creationId xmlns:p14="http://schemas.microsoft.com/office/powerpoint/2010/main" val="278422813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openeuphoria.org/docs/e2c.html#_606_euphoriatoctranslator"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openeuphoria.org/docs/e2c.html#_606_euphoriatoctranslator"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Euphoric- A remarkably simple, flexible, powerful language definition that is easy to learn and use.</a:t>
            </a:r>
          </a:p>
          <a:p>
            <a:r>
              <a:rPr lang="en-US" sz="1200" dirty="0" smtClean="0"/>
              <a:t>Dynamic- Variables grow or shrink without the programmer having to worry about allocating and freeing chunks of memory. Objects of any size can be assigned to an element of a Euphoria sequence (array).</a:t>
            </a:r>
          </a:p>
          <a:p>
            <a:r>
              <a:rPr lang="en-US" sz="1200" dirty="0" smtClean="0"/>
              <a:t>Fast- A high-performance, state-of-the-art interpreter that's significantly faster than conventional interpreters such as Perl and Python.</a:t>
            </a:r>
          </a:p>
          <a:p>
            <a:r>
              <a:rPr lang="en-US" sz="1200" dirty="0" smtClean="0"/>
              <a:t>Compiles- An optimizing </a:t>
            </a:r>
            <a:r>
              <a:rPr lang="en-US" sz="1200" u="sng" dirty="0" smtClean="0">
                <a:hlinkClick r:id="rId3"/>
              </a:rPr>
              <a:t>Euphoria To C Translator</a:t>
            </a:r>
            <a:r>
              <a:rPr lang="en-US" sz="1200" dirty="0" smtClean="0"/>
              <a:t>, that can boost your speed even further, often by a factor of 2x to 5x versus the already-fast interpreter.</a:t>
            </a:r>
          </a:p>
          <a:p>
            <a:r>
              <a:rPr lang="en-US" sz="1200" dirty="0" smtClean="0"/>
              <a:t>Safe- Extensive run-time checking for: out-of-bounds subscripts, uninitialized variables, bad parameter values for library routines, illegal value assigned to a variable and many more. There are no mysterious machine exceptions--you will always get a full English description of any problem that occurs with your program at run-time, along with a call-stack trace-back and a dump of all of your variable values. Programs can be debugged quickly, easily and more thoroughly.</a:t>
            </a:r>
          </a:p>
          <a:p>
            <a:r>
              <a:rPr lang="en-US" sz="1200" dirty="0" smtClean="0"/>
              <a:t>High level- Features of the underlying hardware are completely hidden. Programs are not aware of word-lengths, underlying bit-level representation of values, byte-order etc.</a:t>
            </a:r>
          </a:p>
          <a:p>
            <a:r>
              <a:rPr lang="en-US" sz="1200" dirty="0" smtClean="0"/>
              <a:t>Debugger- A full-screen source debugger and an execution profiler are included.</a:t>
            </a:r>
          </a:p>
          <a:p>
            <a:r>
              <a:rPr lang="en-US" sz="1200" dirty="0" smtClean="0"/>
              <a:t>Editor- A full-screen, multi-file editor is also included. On a color monitor, the editor displays Euphoria programs in multiple colors, to highlight comments, reserved words, built-in functions, strings, and level of nesting of brackets. It optionally performs auto-completion of statements, saving you typing effort and reducing syntax errors. This editor is written in Euphoria, and the source code is provided to you without restrictions. You are free to modify it, add features, and redistribute it as you wish.</a:t>
            </a:r>
          </a:p>
          <a:p>
            <a:r>
              <a:rPr lang="en-US" sz="1200" dirty="0" smtClean="0"/>
              <a:t>Multi-platform- Euphoria programs run under Windows, Linux, OS/X, FreeBSD, </a:t>
            </a:r>
            <a:r>
              <a:rPr lang="en-US" sz="1200" dirty="0" err="1" smtClean="0"/>
              <a:t>NetBSD</a:t>
            </a:r>
            <a:r>
              <a:rPr lang="en-US" sz="1200" dirty="0" smtClean="0"/>
              <a:t>, </a:t>
            </a:r>
            <a:r>
              <a:rPr lang="en-US" sz="1200" dirty="0" err="1" smtClean="0"/>
              <a:t>OpenBSD</a:t>
            </a:r>
            <a:r>
              <a:rPr lang="en-US" sz="1200" dirty="0" smtClean="0"/>
              <a:t> and can be easily ported to any platform supporting GCC.</a:t>
            </a:r>
          </a:p>
          <a:p>
            <a:r>
              <a:rPr lang="en-US" sz="1200" dirty="0" smtClean="0"/>
              <a:t>Stand-alone- You can make a single, stand-alone executable file from your program.</a:t>
            </a:r>
          </a:p>
          <a:p>
            <a:r>
              <a:rPr lang="en-US" sz="1200" dirty="0" smtClean="0"/>
              <a:t>Generic- Euphoria routines are naturally generic. The example program below shows a single routine that will sort any type of data--integers, floating-point numbers, strings etc. Euphoria is not an "object-oriented" language, yet it achieves many of the benefits of these languages in a much simpler way.</a:t>
            </a:r>
          </a:p>
          <a:p>
            <a:r>
              <a:rPr lang="en-US" sz="1200" dirty="0" smtClean="0"/>
              <a:t>Free- Euphoria is completely free and open source</a:t>
            </a:r>
            <a:endParaRPr lang="he-IL" sz="1200" dirty="0" smtClean="0"/>
          </a:p>
          <a:p>
            <a:endParaRPr lang="he-IL" dirty="0"/>
          </a:p>
        </p:txBody>
      </p:sp>
      <p:sp>
        <p:nvSpPr>
          <p:cNvPr id="4" name="Slide Number Placeholder 3"/>
          <p:cNvSpPr>
            <a:spLocks noGrp="1"/>
          </p:cNvSpPr>
          <p:nvPr>
            <p:ph type="sldNum" sz="quarter" idx="10"/>
          </p:nvPr>
        </p:nvSpPr>
        <p:spPr/>
        <p:txBody>
          <a:bodyPr/>
          <a:lstStyle/>
          <a:p>
            <a:fld id="{138B7301-60F9-49D7-A2A7-B3B80107C8DC}" type="slidenum">
              <a:rPr lang="he-IL" smtClean="0"/>
              <a:t>4</a:t>
            </a:fld>
            <a:endParaRPr lang="he-IL"/>
          </a:p>
        </p:txBody>
      </p:sp>
    </p:spTree>
    <p:extLst>
      <p:ext uri="{BB962C8B-B14F-4D97-AF65-F5344CB8AC3E}">
        <p14:creationId xmlns:p14="http://schemas.microsoft.com/office/powerpoint/2010/main" val="1249496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Euphoric- A remarkably simple, flexible, powerful language definition that is easy to learn and use.</a:t>
            </a:r>
          </a:p>
          <a:p>
            <a:r>
              <a:rPr lang="en-US" sz="1200" dirty="0" smtClean="0"/>
              <a:t>Dynamic- Variables grow or shrink without the programmer having to worry about allocating and freeing chunks of memory. Objects of any size can be assigned to an element of a Euphoria sequence (array).</a:t>
            </a:r>
          </a:p>
          <a:p>
            <a:r>
              <a:rPr lang="en-US" sz="1200" dirty="0" smtClean="0"/>
              <a:t>Fast- A high-performance, state-of-the-art interpreter that's significantly faster than conventional interpreters such as Perl and Python.</a:t>
            </a:r>
          </a:p>
          <a:p>
            <a:r>
              <a:rPr lang="en-US" sz="1200" dirty="0" smtClean="0"/>
              <a:t>Compiles- An optimizing </a:t>
            </a:r>
            <a:r>
              <a:rPr lang="en-US" sz="1200" u="sng" dirty="0" smtClean="0">
                <a:hlinkClick r:id="rId3"/>
              </a:rPr>
              <a:t>Euphoria To C Translator</a:t>
            </a:r>
            <a:r>
              <a:rPr lang="en-US" sz="1200" dirty="0" smtClean="0"/>
              <a:t>, that can boost your speed even further, often by a factor of 2x to 5x versus the already-fast interpreter.</a:t>
            </a:r>
          </a:p>
          <a:p>
            <a:r>
              <a:rPr lang="en-US" sz="1200" dirty="0" smtClean="0"/>
              <a:t>Safe- Extensive run-time checking for: out-of-bounds subscripts, uninitialized variables, bad parameter values for library routines, illegal value assigned to a variable and many more. There are no mysterious machine exceptions--you will always get a full English description of any problem that occurs with your program at run-time, along with a call-stack trace-back and a dump of all of your variable values. Programs can be debugged quickly, easily and more thoroughly.</a:t>
            </a:r>
          </a:p>
          <a:p>
            <a:r>
              <a:rPr lang="en-US" sz="1200" dirty="0" smtClean="0"/>
              <a:t>High level- Features of the underlying hardware are completely hidden. Programs are not aware of word-lengths, underlying bit-level representation of values, byte-order etc.</a:t>
            </a:r>
          </a:p>
          <a:p>
            <a:r>
              <a:rPr lang="en-US" sz="1200" dirty="0" smtClean="0"/>
              <a:t>Debugger- A full-screen source debugger and an execution profiler are included.</a:t>
            </a:r>
          </a:p>
          <a:p>
            <a:r>
              <a:rPr lang="en-US" sz="1200" dirty="0" smtClean="0"/>
              <a:t>Editor- A full-screen, multi-file editor is also included. On a color monitor, the editor displays Euphoria programs in multiple colors, to highlight comments, reserved words, built-in functions, strings, and level of nesting of brackets. It optionally performs auto-completion of statements, saving you typing effort and reducing syntax errors. This editor is written in Euphoria, and the source code is provided to you without restrictions. You are free to modify it, add features, and redistribute it as you wish.</a:t>
            </a:r>
          </a:p>
          <a:p>
            <a:r>
              <a:rPr lang="en-US" sz="1200" dirty="0" smtClean="0"/>
              <a:t>Multi-platform- Euphoria programs run under Windows, Linux, OS/X, FreeBSD, </a:t>
            </a:r>
            <a:r>
              <a:rPr lang="en-US" sz="1200" dirty="0" err="1" smtClean="0"/>
              <a:t>NetBSD</a:t>
            </a:r>
            <a:r>
              <a:rPr lang="en-US" sz="1200" dirty="0" smtClean="0"/>
              <a:t>, </a:t>
            </a:r>
            <a:r>
              <a:rPr lang="en-US" sz="1200" dirty="0" err="1" smtClean="0"/>
              <a:t>OpenBSD</a:t>
            </a:r>
            <a:r>
              <a:rPr lang="en-US" sz="1200" dirty="0" smtClean="0"/>
              <a:t> and can be easily ported to any platform supporting GCC.</a:t>
            </a:r>
          </a:p>
          <a:p>
            <a:r>
              <a:rPr lang="en-US" sz="1200" dirty="0" smtClean="0"/>
              <a:t>Stand-alone- You can make a single, stand-alone executable file from your program.</a:t>
            </a:r>
          </a:p>
          <a:p>
            <a:r>
              <a:rPr lang="en-US" sz="1200" dirty="0" smtClean="0"/>
              <a:t>Generic- Euphoria routines are naturally generic. The example program below shows a single routine that will sort any type of data--integers, floating-point numbers, strings etc. Euphoria is not an "object-oriented" language, yet it achieves many of the benefits of these languages in a much simpler way.</a:t>
            </a:r>
          </a:p>
          <a:p>
            <a:r>
              <a:rPr lang="en-US" sz="1200" dirty="0" smtClean="0"/>
              <a:t>Free- Euphoria is completely free and open source</a:t>
            </a:r>
            <a:endParaRPr lang="he-IL" sz="1200" dirty="0" smtClean="0"/>
          </a:p>
          <a:p>
            <a:endParaRPr lang="he-IL" dirty="0"/>
          </a:p>
        </p:txBody>
      </p:sp>
      <p:sp>
        <p:nvSpPr>
          <p:cNvPr id="4" name="Slide Number Placeholder 3"/>
          <p:cNvSpPr>
            <a:spLocks noGrp="1"/>
          </p:cNvSpPr>
          <p:nvPr>
            <p:ph type="sldNum" sz="quarter" idx="10"/>
          </p:nvPr>
        </p:nvSpPr>
        <p:spPr/>
        <p:txBody>
          <a:bodyPr/>
          <a:lstStyle/>
          <a:p>
            <a:fld id="{138B7301-60F9-49D7-A2A7-B3B80107C8DC}" type="slidenum">
              <a:rPr lang="he-IL" smtClean="0"/>
              <a:t>5</a:t>
            </a:fld>
            <a:endParaRPr lang="he-IL"/>
          </a:p>
        </p:txBody>
      </p:sp>
    </p:spTree>
    <p:extLst>
      <p:ext uri="{BB962C8B-B14F-4D97-AF65-F5344CB8AC3E}">
        <p14:creationId xmlns:p14="http://schemas.microsoft.com/office/powerpoint/2010/main" val="1249496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685800" y="2130425"/>
            <a:ext cx="7772400" cy="1470025"/>
          </a:xfrm>
        </p:spPr>
        <p:txBody>
          <a:bodyPr/>
          <a:lstStyle/>
          <a:p>
            <a:r>
              <a:rPr lang="he-IL" smtClean="0"/>
              <a:t>לחץ כדי לערוך סגנון כותרת של תבנית בסיס</a:t>
            </a:r>
            <a:endParaRPr lang="he-IL"/>
          </a:p>
        </p:txBody>
      </p:sp>
      <p:sp>
        <p:nvSpPr>
          <p:cNvPr id="3" name="כותרת משנה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he-IL" smtClean="0"/>
              <a:t>לחץ כדי לערוך סגנון כותרת משנה של תבנית בסיס</a:t>
            </a:r>
            <a:endParaRPr lang="he-IL"/>
          </a:p>
        </p:txBody>
      </p:sp>
      <p:sp>
        <p:nvSpPr>
          <p:cNvPr id="4" name="מציין מיקום של תאריך 3"/>
          <p:cNvSpPr>
            <a:spLocks noGrp="1"/>
          </p:cNvSpPr>
          <p:nvPr>
            <p:ph type="dt" sz="half" idx="10"/>
          </p:nvPr>
        </p:nvSpPr>
        <p:spPr/>
        <p:txBody>
          <a:bodyPr/>
          <a:lstStyle>
            <a:lvl1pPr>
              <a:defRPr/>
            </a:lvl1pPr>
          </a:lstStyle>
          <a:p>
            <a:endParaRPr lang="es-ES" altLang="he-IL">
              <a:solidFill>
                <a:srgbClr val="000000"/>
              </a:solidFill>
            </a:endParaRPr>
          </a:p>
        </p:txBody>
      </p:sp>
      <p:sp>
        <p:nvSpPr>
          <p:cNvPr id="5" name="מציין מיקום של כותרת תחתונה 4"/>
          <p:cNvSpPr>
            <a:spLocks noGrp="1"/>
          </p:cNvSpPr>
          <p:nvPr>
            <p:ph type="ftr" sz="quarter" idx="11"/>
          </p:nvPr>
        </p:nvSpPr>
        <p:spPr/>
        <p:txBody>
          <a:bodyPr/>
          <a:lstStyle>
            <a:lvl1pPr>
              <a:defRPr/>
            </a:lvl1pPr>
          </a:lstStyle>
          <a:p>
            <a:r>
              <a:rPr lang="he-IL" altLang="he-IL" smtClean="0">
                <a:solidFill>
                  <a:srgbClr val="000000"/>
                </a:solidFill>
              </a:rPr>
              <a:t>מבוא לתכנות עסקי</a:t>
            </a:r>
            <a:endParaRPr lang="es-ES" altLang="he-IL">
              <a:solidFill>
                <a:srgbClr val="000000"/>
              </a:solidFill>
            </a:endParaRPr>
          </a:p>
        </p:txBody>
      </p:sp>
      <p:sp>
        <p:nvSpPr>
          <p:cNvPr id="6" name="מציין מיקום של מספר שקופית 5"/>
          <p:cNvSpPr>
            <a:spLocks noGrp="1"/>
          </p:cNvSpPr>
          <p:nvPr>
            <p:ph type="sldNum" sz="quarter" idx="12"/>
          </p:nvPr>
        </p:nvSpPr>
        <p:spPr/>
        <p:txBody>
          <a:bodyPr/>
          <a:lstStyle>
            <a:lvl1pPr>
              <a:defRPr/>
            </a:lvl1pPr>
          </a:lstStyle>
          <a:p>
            <a:fld id="{8E35B021-7687-4482-AFE6-A2E30FCBCD81}" type="slidenum">
              <a:rPr lang="es-ES" altLang="he-IL">
                <a:solidFill>
                  <a:srgbClr val="000000"/>
                </a:solidFill>
              </a:rPr>
              <a:pPr/>
              <a:t>‹#›</a:t>
            </a:fld>
            <a:endParaRPr lang="es-ES" altLang="he-IL">
              <a:solidFill>
                <a:srgbClr val="000000"/>
              </a:solidFill>
            </a:endParaRPr>
          </a:p>
        </p:txBody>
      </p:sp>
    </p:spTree>
    <p:extLst>
      <p:ext uri="{BB962C8B-B14F-4D97-AF65-F5344CB8AC3E}">
        <p14:creationId xmlns:p14="http://schemas.microsoft.com/office/powerpoint/2010/main" val="1625898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lvl1pPr>
              <a:defRPr/>
            </a:lvl1pPr>
          </a:lstStyle>
          <a:p>
            <a:endParaRPr lang="es-ES" altLang="he-IL">
              <a:solidFill>
                <a:srgbClr val="000000"/>
              </a:solidFill>
            </a:endParaRPr>
          </a:p>
        </p:txBody>
      </p:sp>
      <p:sp>
        <p:nvSpPr>
          <p:cNvPr id="5" name="מציין מיקום של כותרת תחתונה 4"/>
          <p:cNvSpPr>
            <a:spLocks noGrp="1"/>
          </p:cNvSpPr>
          <p:nvPr>
            <p:ph type="ftr" sz="quarter" idx="11"/>
          </p:nvPr>
        </p:nvSpPr>
        <p:spPr/>
        <p:txBody>
          <a:bodyPr/>
          <a:lstStyle>
            <a:lvl1pPr>
              <a:defRPr/>
            </a:lvl1pPr>
          </a:lstStyle>
          <a:p>
            <a:r>
              <a:rPr lang="he-IL" altLang="he-IL" smtClean="0">
                <a:solidFill>
                  <a:srgbClr val="000000"/>
                </a:solidFill>
              </a:rPr>
              <a:t>מבוא לתכנות עסקי</a:t>
            </a:r>
            <a:endParaRPr lang="es-ES" altLang="he-IL">
              <a:solidFill>
                <a:srgbClr val="000000"/>
              </a:solidFill>
            </a:endParaRPr>
          </a:p>
        </p:txBody>
      </p:sp>
      <p:sp>
        <p:nvSpPr>
          <p:cNvPr id="6" name="מציין מיקום של מספר שקופית 5"/>
          <p:cNvSpPr>
            <a:spLocks noGrp="1"/>
          </p:cNvSpPr>
          <p:nvPr>
            <p:ph type="sldNum" sz="quarter" idx="12"/>
          </p:nvPr>
        </p:nvSpPr>
        <p:spPr/>
        <p:txBody>
          <a:bodyPr/>
          <a:lstStyle>
            <a:lvl1pPr>
              <a:defRPr/>
            </a:lvl1pPr>
          </a:lstStyle>
          <a:p>
            <a:fld id="{8EE34D73-BC26-4C08-B4C9-702B7C1CB2E9}" type="slidenum">
              <a:rPr lang="es-ES" altLang="he-IL">
                <a:solidFill>
                  <a:srgbClr val="000000"/>
                </a:solidFill>
              </a:rPr>
              <a:pPr/>
              <a:t>‹#›</a:t>
            </a:fld>
            <a:endParaRPr lang="es-ES" altLang="he-IL">
              <a:solidFill>
                <a:srgbClr val="000000"/>
              </a:solidFill>
            </a:endParaRPr>
          </a:p>
        </p:txBody>
      </p:sp>
    </p:spTree>
    <p:extLst>
      <p:ext uri="{BB962C8B-B14F-4D97-AF65-F5344CB8AC3E}">
        <p14:creationId xmlns:p14="http://schemas.microsoft.com/office/powerpoint/2010/main" val="3480652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38"/>
            <a:ext cx="2057400" cy="5851525"/>
          </a:xfrm>
        </p:spPr>
        <p:txBody>
          <a:bodyPr vert="eaVert"/>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457200" y="274638"/>
            <a:ext cx="6019800" cy="5851525"/>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lvl1pPr>
              <a:defRPr/>
            </a:lvl1pPr>
          </a:lstStyle>
          <a:p>
            <a:endParaRPr lang="es-ES" altLang="he-IL">
              <a:solidFill>
                <a:srgbClr val="000000"/>
              </a:solidFill>
            </a:endParaRPr>
          </a:p>
        </p:txBody>
      </p:sp>
      <p:sp>
        <p:nvSpPr>
          <p:cNvPr id="5" name="מציין מיקום של כותרת תחתונה 4"/>
          <p:cNvSpPr>
            <a:spLocks noGrp="1"/>
          </p:cNvSpPr>
          <p:nvPr>
            <p:ph type="ftr" sz="quarter" idx="11"/>
          </p:nvPr>
        </p:nvSpPr>
        <p:spPr/>
        <p:txBody>
          <a:bodyPr/>
          <a:lstStyle>
            <a:lvl1pPr>
              <a:defRPr/>
            </a:lvl1pPr>
          </a:lstStyle>
          <a:p>
            <a:r>
              <a:rPr lang="he-IL" altLang="he-IL" smtClean="0">
                <a:solidFill>
                  <a:srgbClr val="000000"/>
                </a:solidFill>
              </a:rPr>
              <a:t>מבוא לתכנות עסקי</a:t>
            </a:r>
            <a:endParaRPr lang="es-ES" altLang="he-IL">
              <a:solidFill>
                <a:srgbClr val="000000"/>
              </a:solidFill>
            </a:endParaRPr>
          </a:p>
        </p:txBody>
      </p:sp>
      <p:sp>
        <p:nvSpPr>
          <p:cNvPr id="6" name="מציין מיקום של מספר שקופית 5"/>
          <p:cNvSpPr>
            <a:spLocks noGrp="1"/>
          </p:cNvSpPr>
          <p:nvPr>
            <p:ph type="sldNum" sz="quarter" idx="12"/>
          </p:nvPr>
        </p:nvSpPr>
        <p:spPr/>
        <p:txBody>
          <a:bodyPr/>
          <a:lstStyle>
            <a:lvl1pPr>
              <a:defRPr/>
            </a:lvl1pPr>
          </a:lstStyle>
          <a:p>
            <a:fld id="{65CCACA8-CAEA-4BBE-AB33-85B5B078ABCE}" type="slidenum">
              <a:rPr lang="es-ES" altLang="he-IL">
                <a:solidFill>
                  <a:srgbClr val="000000"/>
                </a:solidFill>
              </a:rPr>
              <a:pPr/>
              <a:t>‹#›</a:t>
            </a:fld>
            <a:endParaRPr lang="es-ES" altLang="he-IL">
              <a:solidFill>
                <a:srgbClr val="000000"/>
              </a:solidFill>
            </a:endParaRPr>
          </a:p>
        </p:txBody>
      </p:sp>
    </p:spTree>
    <p:extLst>
      <p:ext uri="{BB962C8B-B14F-4D97-AF65-F5344CB8AC3E}">
        <p14:creationId xmlns:p14="http://schemas.microsoft.com/office/powerpoint/2010/main" val="28294041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685800" y="2130425"/>
            <a:ext cx="7772400" cy="1470025"/>
          </a:xfrm>
        </p:spPr>
        <p:txBody>
          <a:bodyPr/>
          <a:lstStyle/>
          <a:p>
            <a:r>
              <a:rPr lang="en-US" smtClean="0"/>
              <a:t>Click to edit Master title style</a:t>
            </a:r>
            <a:endParaRPr lang="he-IL"/>
          </a:p>
        </p:txBody>
      </p:sp>
      <p:sp>
        <p:nvSpPr>
          <p:cNvPr id="3" name="כותרת משנה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he-IL"/>
          </a:p>
        </p:txBody>
      </p:sp>
      <p:sp>
        <p:nvSpPr>
          <p:cNvPr id="4" name="מציין מיקום של תאריך 3"/>
          <p:cNvSpPr>
            <a:spLocks noGrp="1"/>
          </p:cNvSpPr>
          <p:nvPr>
            <p:ph type="dt" sz="half" idx="10"/>
          </p:nvPr>
        </p:nvSpPr>
        <p:spPr/>
        <p:txBody>
          <a:bodyPr/>
          <a:lstStyle>
            <a:lvl1pPr>
              <a:defRPr/>
            </a:lvl1pPr>
          </a:lstStyle>
          <a:p>
            <a:fld id="{CD196816-4572-4F91-858D-21D8E989CBBA}" type="datetimeFigureOut">
              <a:rPr lang="en-US" smtClean="0"/>
              <a:t>7/4/2016</a:t>
            </a:fld>
            <a:endParaRPr lang="en-US"/>
          </a:p>
        </p:txBody>
      </p:sp>
      <p:sp>
        <p:nvSpPr>
          <p:cNvPr id="5" name="מציין מיקום של כותרת תחתונה 4"/>
          <p:cNvSpPr>
            <a:spLocks noGrp="1"/>
          </p:cNvSpPr>
          <p:nvPr>
            <p:ph type="ftr" sz="quarter" idx="11"/>
          </p:nvPr>
        </p:nvSpPr>
        <p:spPr/>
        <p:txBody>
          <a:bodyPr/>
          <a:lstStyle>
            <a:lvl1pPr>
              <a:defRPr/>
            </a:lvl1pPr>
          </a:lstStyle>
          <a:p>
            <a:endParaRPr lang="en-US"/>
          </a:p>
        </p:txBody>
      </p:sp>
      <p:sp>
        <p:nvSpPr>
          <p:cNvPr id="6" name="מציין מיקום של מספר שקופית 5"/>
          <p:cNvSpPr>
            <a:spLocks noGrp="1"/>
          </p:cNvSpPr>
          <p:nvPr>
            <p:ph type="sldNum" sz="quarter" idx="12"/>
          </p:nvPr>
        </p:nvSpPr>
        <p:spPr/>
        <p:txBody>
          <a:bodyPr/>
          <a:lstStyle>
            <a:lvl1pPr>
              <a:defRPr/>
            </a:lvl1pPr>
          </a:lstStyle>
          <a:p>
            <a:fld id="{F46FA901-A72E-4923-938B-88F786AB8180}" type="slidenum">
              <a:rPr lang="en-US" smtClean="0"/>
              <a:t>‹#›</a:t>
            </a:fld>
            <a:endParaRPr lang="en-US"/>
          </a:p>
        </p:txBody>
      </p:sp>
    </p:spTree>
    <p:extLst>
      <p:ext uri="{BB962C8B-B14F-4D97-AF65-F5344CB8AC3E}">
        <p14:creationId xmlns:p14="http://schemas.microsoft.com/office/powerpoint/2010/main" val="123503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smtClean="0"/>
              <a:t>Click to edit Master title style</a:t>
            </a:r>
            <a:endParaRPr lang="he-IL"/>
          </a:p>
        </p:txBody>
      </p:sp>
      <p:sp>
        <p:nvSpPr>
          <p:cNvPr id="3" name="מציין מיקום תוכן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מציין מיקום של תאריך 3"/>
          <p:cNvSpPr>
            <a:spLocks noGrp="1"/>
          </p:cNvSpPr>
          <p:nvPr>
            <p:ph type="dt" sz="half" idx="10"/>
          </p:nvPr>
        </p:nvSpPr>
        <p:spPr/>
        <p:txBody>
          <a:bodyPr/>
          <a:lstStyle>
            <a:lvl1pPr>
              <a:defRPr/>
            </a:lvl1pPr>
          </a:lstStyle>
          <a:p>
            <a:fld id="{CD196816-4572-4F91-858D-21D8E989CBBA}" type="datetimeFigureOut">
              <a:rPr lang="en-US" smtClean="0"/>
              <a:t>7/4/2016</a:t>
            </a:fld>
            <a:endParaRPr lang="en-US"/>
          </a:p>
        </p:txBody>
      </p:sp>
      <p:sp>
        <p:nvSpPr>
          <p:cNvPr id="5" name="מציין מיקום של כותרת תחתונה 4"/>
          <p:cNvSpPr>
            <a:spLocks noGrp="1"/>
          </p:cNvSpPr>
          <p:nvPr>
            <p:ph type="ftr" sz="quarter" idx="11"/>
          </p:nvPr>
        </p:nvSpPr>
        <p:spPr/>
        <p:txBody>
          <a:bodyPr/>
          <a:lstStyle>
            <a:lvl1pPr>
              <a:defRPr/>
            </a:lvl1pPr>
          </a:lstStyle>
          <a:p>
            <a:endParaRPr lang="en-US"/>
          </a:p>
        </p:txBody>
      </p:sp>
      <p:sp>
        <p:nvSpPr>
          <p:cNvPr id="6" name="מציין מיקום של מספר שקופית 5"/>
          <p:cNvSpPr>
            <a:spLocks noGrp="1"/>
          </p:cNvSpPr>
          <p:nvPr>
            <p:ph type="sldNum" sz="quarter" idx="12"/>
          </p:nvPr>
        </p:nvSpPr>
        <p:spPr/>
        <p:txBody>
          <a:bodyPr/>
          <a:lstStyle>
            <a:lvl1pPr>
              <a:defRPr/>
            </a:lvl1pPr>
          </a:lstStyle>
          <a:p>
            <a:fld id="{F46FA901-A72E-4923-938B-88F786AB8180}" type="slidenum">
              <a:rPr lang="en-US" smtClean="0"/>
              <a:t>‹#›</a:t>
            </a:fld>
            <a:endParaRPr lang="en-US"/>
          </a:p>
        </p:txBody>
      </p:sp>
    </p:spTree>
    <p:extLst>
      <p:ext uri="{BB962C8B-B14F-4D97-AF65-F5344CB8AC3E}">
        <p14:creationId xmlns:p14="http://schemas.microsoft.com/office/powerpoint/2010/main" val="3586727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he-IL"/>
          </a:p>
        </p:txBody>
      </p:sp>
      <p:sp>
        <p:nvSpPr>
          <p:cNvPr id="3" name="מציין מיקום טקסט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מציין מיקום של תאריך 3"/>
          <p:cNvSpPr>
            <a:spLocks noGrp="1"/>
          </p:cNvSpPr>
          <p:nvPr>
            <p:ph type="dt" sz="half" idx="10"/>
          </p:nvPr>
        </p:nvSpPr>
        <p:spPr/>
        <p:txBody>
          <a:bodyPr/>
          <a:lstStyle>
            <a:lvl1pPr>
              <a:defRPr/>
            </a:lvl1pPr>
          </a:lstStyle>
          <a:p>
            <a:fld id="{CD196816-4572-4F91-858D-21D8E989CBBA}" type="datetimeFigureOut">
              <a:rPr lang="en-US" smtClean="0"/>
              <a:t>7/4/2016</a:t>
            </a:fld>
            <a:endParaRPr lang="en-US"/>
          </a:p>
        </p:txBody>
      </p:sp>
      <p:sp>
        <p:nvSpPr>
          <p:cNvPr id="5" name="מציין מיקום של כותרת תחתונה 4"/>
          <p:cNvSpPr>
            <a:spLocks noGrp="1"/>
          </p:cNvSpPr>
          <p:nvPr>
            <p:ph type="ftr" sz="quarter" idx="11"/>
          </p:nvPr>
        </p:nvSpPr>
        <p:spPr/>
        <p:txBody>
          <a:bodyPr/>
          <a:lstStyle>
            <a:lvl1pPr>
              <a:defRPr/>
            </a:lvl1pPr>
          </a:lstStyle>
          <a:p>
            <a:endParaRPr lang="en-US"/>
          </a:p>
        </p:txBody>
      </p:sp>
      <p:sp>
        <p:nvSpPr>
          <p:cNvPr id="6" name="מציין מיקום של מספר שקופית 5"/>
          <p:cNvSpPr>
            <a:spLocks noGrp="1"/>
          </p:cNvSpPr>
          <p:nvPr>
            <p:ph type="sldNum" sz="quarter" idx="12"/>
          </p:nvPr>
        </p:nvSpPr>
        <p:spPr/>
        <p:txBody>
          <a:bodyPr/>
          <a:lstStyle>
            <a:lvl1pPr>
              <a:defRPr/>
            </a:lvl1pPr>
          </a:lstStyle>
          <a:p>
            <a:fld id="{F46FA901-A72E-4923-938B-88F786AB8180}" type="slidenum">
              <a:rPr lang="en-US" smtClean="0"/>
              <a:t>‹#›</a:t>
            </a:fld>
            <a:endParaRPr lang="en-US"/>
          </a:p>
        </p:txBody>
      </p:sp>
    </p:spTree>
    <p:extLst>
      <p:ext uri="{BB962C8B-B14F-4D97-AF65-F5344CB8AC3E}">
        <p14:creationId xmlns:p14="http://schemas.microsoft.com/office/powerpoint/2010/main" val="2410586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smtClean="0"/>
              <a:t>Click to edit Master title style</a:t>
            </a:r>
            <a:endParaRPr lang="he-IL"/>
          </a:p>
        </p:txBody>
      </p:sp>
      <p:sp>
        <p:nvSpPr>
          <p:cNvPr id="3" name="מציין מיקום תוכן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מציין מיקום תוכן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מציין מיקום של תאריך 4"/>
          <p:cNvSpPr>
            <a:spLocks noGrp="1"/>
          </p:cNvSpPr>
          <p:nvPr>
            <p:ph type="dt" sz="half" idx="10"/>
          </p:nvPr>
        </p:nvSpPr>
        <p:spPr/>
        <p:txBody>
          <a:bodyPr/>
          <a:lstStyle>
            <a:lvl1pPr>
              <a:defRPr/>
            </a:lvl1pPr>
          </a:lstStyle>
          <a:p>
            <a:fld id="{CD196816-4572-4F91-858D-21D8E989CBBA}" type="datetimeFigureOut">
              <a:rPr lang="en-US" smtClean="0"/>
              <a:t>7/4/2016</a:t>
            </a:fld>
            <a:endParaRPr lang="en-US"/>
          </a:p>
        </p:txBody>
      </p:sp>
      <p:sp>
        <p:nvSpPr>
          <p:cNvPr id="6" name="מציין מיקום של כותרת תחתונה 5"/>
          <p:cNvSpPr>
            <a:spLocks noGrp="1"/>
          </p:cNvSpPr>
          <p:nvPr>
            <p:ph type="ftr" sz="quarter" idx="11"/>
          </p:nvPr>
        </p:nvSpPr>
        <p:spPr/>
        <p:txBody>
          <a:bodyPr/>
          <a:lstStyle>
            <a:lvl1pPr>
              <a:defRPr/>
            </a:lvl1pPr>
          </a:lstStyle>
          <a:p>
            <a:endParaRPr lang="en-US"/>
          </a:p>
        </p:txBody>
      </p:sp>
      <p:sp>
        <p:nvSpPr>
          <p:cNvPr id="7" name="מציין מיקום של מספר שקופית 6"/>
          <p:cNvSpPr>
            <a:spLocks noGrp="1"/>
          </p:cNvSpPr>
          <p:nvPr>
            <p:ph type="sldNum" sz="quarter" idx="12"/>
          </p:nvPr>
        </p:nvSpPr>
        <p:spPr/>
        <p:txBody>
          <a:bodyPr/>
          <a:lstStyle>
            <a:lvl1pPr>
              <a:defRPr/>
            </a:lvl1pPr>
          </a:lstStyle>
          <a:p>
            <a:fld id="{F46FA901-A72E-4923-938B-88F786AB8180}" type="slidenum">
              <a:rPr lang="en-US" smtClean="0"/>
              <a:t>‹#›</a:t>
            </a:fld>
            <a:endParaRPr lang="en-US"/>
          </a:p>
        </p:txBody>
      </p:sp>
    </p:spTree>
    <p:extLst>
      <p:ext uri="{BB962C8B-B14F-4D97-AF65-F5344CB8AC3E}">
        <p14:creationId xmlns:p14="http://schemas.microsoft.com/office/powerpoint/2010/main" val="2211491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defRPr/>
            </a:lvl1pPr>
          </a:lstStyle>
          <a:p>
            <a:r>
              <a:rPr lang="en-US" smtClean="0"/>
              <a:t>Click to edit Master title style</a:t>
            </a:r>
            <a:endParaRPr lang="he-IL"/>
          </a:p>
        </p:txBody>
      </p:sp>
      <p:sp>
        <p:nvSpPr>
          <p:cNvPr id="3" name="מציין מיקום טקסט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מציין מיקום תוכן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מציין מיקום טקסט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מציין מיקום תוכן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מציין מיקום של תאריך 6"/>
          <p:cNvSpPr>
            <a:spLocks noGrp="1"/>
          </p:cNvSpPr>
          <p:nvPr>
            <p:ph type="dt" sz="half" idx="10"/>
          </p:nvPr>
        </p:nvSpPr>
        <p:spPr/>
        <p:txBody>
          <a:bodyPr/>
          <a:lstStyle>
            <a:lvl1pPr>
              <a:defRPr/>
            </a:lvl1pPr>
          </a:lstStyle>
          <a:p>
            <a:fld id="{CD196816-4572-4F91-858D-21D8E989CBBA}" type="datetimeFigureOut">
              <a:rPr lang="en-US" smtClean="0"/>
              <a:t>7/4/2016</a:t>
            </a:fld>
            <a:endParaRPr lang="en-US"/>
          </a:p>
        </p:txBody>
      </p:sp>
      <p:sp>
        <p:nvSpPr>
          <p:cNvPr id="8" name="מציין מיקום של כותרת תחתונה 7"/>
          <p:cNvSpPr>
            <a:spLocks noGrp="1"/>
          </p:cNvSpPr>
          <p:nvPr>
            <p:ph type="ftr" sz="quarter" idx="11"/>
          </p:nvPr>
        </p:nvSpPr>
        <p:spPr/>
        <p:txBody>
          <a:bodyPr/>
          <a:lstStyle>
            <a:lvl1pPr>
              <a:defRPr/>
            </a:lvl1pPr>
          </a:lstStyle>
          <a:p>
            <a:endParaRPr lang="en-US"/>
          </a:p>
        </p:txBody>
      </p:sp>
      <p:sp>
        <p:nvSpPr>
          <p:cNvPr id="9" name="מציין מיקום של מספר שקופית 8"/>
          <p:cNvSpPr>
            <a:spLocks noGrp="1"/>
          </p:cNvSpPr>
          <p:nvPr>
            <p:ph type="sldNum" sz="quarter" idx="12"/>
          </p:nvPr>
        </p:nvSpPr>
        <p:spPr/>
        <p:txBody>
          <a:bodyPr/>
          <a:lstStyle>
            <a:lvl1pPr>
              <a:defRPr/>
            </a:lvl1pPr>
          </a:lstStyle>
          <a:p>
            <a:fld id="{F46FA901-A72E-4923-938B-88F786AB8180}" type="slidenum">
              <a:rPr lang="en-US" smtClean="0"/>
              <a:t>‹#›</a:t>
            </a:fld>
            <a:endParaRPr lang="en-US"/>
          </a:p>
        </p:txBody>
      </p:sp>
    </p:spTree>
    <p:extLst>
      <p:ext uri="{BB962C8B-B14F-4D97-AF65-F5344CB8AC3E}">
        <p14:creationId xmlns:p14="http://schemas.microsoft.com/office/powerpoint/2010/main" val="3109811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smtClean="0"/>
              <a:t>Click to edit Master title style</a:t>
            </a:r>
            <a:endParaRPr lang="he-IL"/>
          </a:p>
        </p:txBody>
      </p:sp>
      <p:sp>
        <p:nvSpPr>
          <p:cNvPr id="3" name="מציין מיקום של תאריך 2"/>
          <p:cNvSpPr>
            <a:spLocks noGrp="1"/>
          </p:cNvSpPr>
          <p:nvPr>
            <p:ph type="dt" sz="half" idx="10"/>
          </p:nvPr>
        </p:nvSpPr>
        <p:spPr/>
        <p:txBody>
          <a:bodyPr/>
          <a:lstStyle>
            <a:lvl1pPr>
              <a:defRPr/>
            </a:lvl1pPr>
          </a:lstStyle>
          <a:p>
            <a:fld id="{CD196816-4572-4F91-858D-21D8E989CBBA}" type="datetimeFigureOut">
              <a:rPr lang="en-US" smtClean="0"/>
              <a:t>7/4/2016</a:t>
            </a:fld>
            <a:endParaRPr lang="en-US"/>
          </a:p>
        </p:txBody>
      </p:sp>
      <p:sp>
        <p:nvSpPr>
          <p:cNvPr id="4" name="מציין מיקום של כותרת תחתונה 3"/>
          <p:cNvSpPr>
            <a:spLocks noGrp="1"/>
          </p:cNvSpPr>
          <p:nvPr>
            <p:ph type="ftr" sz="quarter" idx="11"/>
          </p:nvPr>
        </p:nvSpPr>
        <p:spPr/>
        <p:txBody>
          <a:bodyPr/>
          <a:lstStyle>
            <a:lvl1pPr>
              <a:defRPr/>
            </a:lvl1pPr>
          </a:lstStyle>
          <a:p>
            <a:endParaRPr lang="en-US"/>
          </a:p>
        </p:txBody>
      </p:sp>
      <p:sp>
        <p:nvSpPr>
          <p:cNvPr id="5" name="מציין מיקום של מספר שקופית 4"/>
          <p:cNvSpPr>
            <a:spLocks noGrp="1"/>
          </p:cNvSpPr>
          <p:nvPr>
            <p:ph type="sldNum" sz="quarter" idx="12"/>
          </p:nvPr>
        </p:nvSpPr>
        <p:spPr/>
        <p:txBody>
          <a:bodyPr/>
          <a:lstStyle>
            <a:lvl1pPr>
              <a:defRPr/>
            </a:lvl1pPr>
          </a:lstStyle>
          <a:p>
            <a:fld id="{F46FA901-A72E-4923-938B-88F786AB8180}" type="slidenum">
              <a:rPr lang="en-US" smtClean="0"/>
              <a:t>‹#›</a:t>
            </a:fld>
            <a:endParaRPr lang="en-US"/>
          </a:p>
        </p:txBody>
      </p:sp>
    </p:spTree>
    <p:extLst>
      <p:ext uri="{BB962C8B-B14F-4D97-AF65-F5344CB8AC3E}">
        <p14:creationId xmlns:p14="http://schemas.microsoft.com/office/powerpoint/2010/main" val="23734000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lvl1pPr>
              <a:defRPr/>
            </a:lvl1pPr>
          </a:lstStyle>
          <a:p>
            <a:fld id="{CD196816-4572-4F91-858D-21D8E989CBBA}" type="datetimeFigureOut">
              <a:rPr lang="en-US" smtClean="0"/>
              <a:t>7/4/2016</a:t>
            </a:fld>
            <a:endParaRPr lang="en-US"/>
          </a:p>
        </p:txBody>
      </p:sp>
      <p:sp>
        <p:nvSpPr>
          <p:cNvPr id="3" name="מציין מיקום של כותרת תחתונה 2"/>
          <p:cNvSpPr>
            <a:spLocks noGrp="1"/>
          </p:cNvSpPr>
          <p:nvPr>
            <p:ph type="ftr" sz="quarter" idx="11"/>
          </p:nvPr>
        </p:nvSpPr>
        <p:spPr/>
        <p:txBody>
          <a:bodyPr/>
          <a:lstStyle>
            <a:lvl1pPr>
              <a:defRPr/>
            </a:lvl1pPr>
          </a:lstStyle>
          <a:p>
            <a:endParaRPr lang="en-US"/>
          </a:p>
        </p:txBody>
      </p:sp>
      <p:sp>
        <p:nvSpPr>
          <p:cNvPr id="4" name="מציין מיקום של מספר שקופית 3"/>
          <p:cNvSpPr>
            <a:spLocks noGrp="1"/>
          </p:cNvSpPr>
          <p:nvPr>
            <p:ph type="sldNum" sz="quarter" idx="12"/>
          </p:nvPr>
        </p:nvSpPr>
        <p:spPr/>
        <p:txBody>
          <a:bodyPr/>
          <a:lstStyle>
            <a:lvl1pPr>
              <a:defRPr/>
            </a:lvl1pPr>
          </a:lstStyle>
          <a:p>
            <a:fld id="{F46FA901-A72E-4923-938B-88F786AB8180}" type="slidenum">
              <a:rPr lang="en-US" smtClean="0"/>
              <a:t>‹#›</a:t>
            </a:fld>
            <a:endParaRPr lang="en-US"/>
          </a:p>
        </p:txBody>
      </p:sp>
    </p:spTree>
    <p:extLst>
      <p:ext uri="{BB962C8B-B14F-4D97-AF65-F5344CB8AC3E}">
        <p14:creationId xmlns:p14="http://schemas.microsoft.com/office/powerpoint/2010/main" val="5727479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he-IL"/>
          </a:p>
        </p:txBody>
      </p:sp>
      <p:sp>
        <p:nvSpPr>
          <p:cNvPr id="3" name="מציין מיקום תוכן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מציין מיקום טקסט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מציין מיקום של תאריך 4"/>
          <p:cNvSpPr>
            <a:spLocks noGrp="1"/>
          </p:cNvSpPr>
          <p:nvPr>
            <p:ph type="dt" sz="half" idx="10"/>
          </p:nvPr>
        </p:nvSpPr>
        <p:spPr/>
        <p:txBody>
          <a:bodyPr/>
          <a:lstStyle>
            <a:lvl1pPr>
              <a:defRPr/>
            </a:lvl1pPr>
          </a:lstStyle>
          <a:p>
            <a:fld id="{CD196816-4572-4F91-858D-21D8E989CBBA}" type="datetimeFigureOut">
              <a:rPr lang="en-US" smtClean="0"/>
              <a:t>7/4/2016</a:t>
            </a:fld>
            <a:endParaRPr lang="en-US"/>
          </a:p>
        </p:txBody>
      </p:sp>
      <p:sp>
        <p:nvSpPr>
          <p:cNvPr id="6" name="מציין מיקום של כותרת תחתונה 5"/>
          <p:cNvSpPr>
            <a:spLocks noGrp="1"/>
          </p:cNvSpPr>
          <p:nvPr>
            <p:ph type="ftr" sz="quarter" idx="11"/>
          </p:nvPr>
        </p:nvSpPr>
        <p:spPr/>
        <p:txBody>
          <a:bodyPr/>
          <a:lstStyle>
            <a:lvl1pPr>
              <a:defRPr/>
            </a:lvl1pPr>
          </a:lstStyle>
          <a:p>
            <a:endParaRPr lang="en-US"/>
          </a:p>
        </p:txBody>
      </p:sp>
      <p:sp>
        <p:nvSpPr>
          <p:cNvPr id="7" name="מציין מיקום של מספר שקופית 6"/>
          <p:cNvSpPr>
            <a:spLocks noGrp="1"/>
          </p:cNvSpPr>
          <p:nvPr>
            <p:ph type="sldNum" sz="quarter" idx="12"/>
          </p:nvPr>
        </p:nvSpPr>
        <p:spPr/>
        <p:txBody>
          <a:bodyPr/>
          <a:lstStyle>
            <a:lvl1pPr>
              <a:defRPr/>
            </a:lvl1pPr>
          </a:lstStyle>
          <a:p>
            <a:fld id="{F46FA901-A72E-4923-938B-88F786AB8180}" type="slidenum">
              <a:rPr lang="en-US" smtClean="0"/>
              <a:t>‹#›</a:t>
            </a:fld>
            <a:endParaRPr lang="en-US"/>
          </a:p>
        </p:txBody>
      </p:sp>
    </p:spTree>
    <p:extLst>
      <p:ext uri="{BB962C8B-B14F-4D97-AF65-F5344CB8AC3E}">
        <p14:creationId xmlns:p14="http://schemas.microsoft.com/office/powerpoint/2010/main" val="2740120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lvl1pPr>
              <a:defRPr/>
            </a:lvl1pPr>
          </a:lstStyle>
          <a:p>
            <a:endParaRPr lang="es-ES" altLang="he-IL">
              <a:solidFill>
                <a:srgbClr val="000000"/>
              </a:solidFill>
            </a:endParaRPr>
          </a:p>
        </p:txBody>
      </p:sp>
      <p:sp>
        <p:nvSpPr>
          <p:cNvPr id="5" name="מציין מיקום של כותרת תחתונה 4"/>
          <p:cNvSpPr>
            <a:spLocks noGrp="1"/>
          </p:cNvSpPr>
          <p:nvPr>
            <p:ph type="ftr" sz="quarter" idx="11"/>
          </p:nvPr>
        </p:nvSpPr>
        <p:spPr/>
        <p:txBody>
          <a:bodyPr/>
          <a:lstStyle>
            <a:lvl1pPr>
              <a:defRPr/>
            </a:lvl1pPr>
          </a:lstStyle>
          <a:p>
            <a:r>
              <a:rPr lang="he-IL" altLang="he-IL" smtClean="0">
                <a:solidFill>
                  <a:srgbClr val="000000"/>
                </a:solidFill>
              </a:rPr>
              <a:t>מבוא לתכנות עסקי</a:t>
            </a:r>
            <a:endParaRPr lang="es-ES" altLang="he-IL">
              <a:solidFill>
                <a:srgbClr val="000000"/>
              </a:solidFill>
            </a:endParaRPr>
          </a:p>
        </p:txBody>
      </p:sp>
      <p:sp>
        <p:nvSpPr>
          <p:cNvPr id="6" name="מציין מיקום של מספר שקופית 5"/>
          <p:cNvSpPr>
            <a:spLocks noGrp="1"/>
          </p:cNvSpPr>
          <p:nvPr>
            <p:ph type="sldNum" sz="quarter" idx="12"/>
          </p:nvPr>
        </p:nvSpPr>
        <p:spPr/>
        <p:txBody>
          <a:bodyPr/>
          <a:lstStyle>
            <a:lvl1pPr>
              <a:defRPr/>
            </a:lvl1pPr>
          </a:lstStyle>
          <a:p>
            <a:fld id="{70177AE9-219B-4939-A419-7250A1FFF1A4}" type="slidenum">
              <a:rPr lang="es-ES" altLang="he-IL">
                <a:solidFill>
                  <a:srgbClr val="000000"/>
                </a:solidFill>
              </a:rPr>
              <a:pPr/>
              <a:t>‹#›</a:t>
            </a:fld>
            <a:endParaRPr lang="es-ES" altLang="he-IL">
              <a:solidFill>
                <a:srgbClr val="000000"/>
              </a:solidFill>
            </a:endParaRPr>
          </a:p>
        </p:txBody>
      </p:sp>
    </p:spTree>
    <p:extLst>
      <p:ext uri="{BB962C8B-B14F-4D97-AF65-F5344CB8AC3E}">
        <p14:creationId xmlns:p14="http://schemas.microsoft.com/office/powerpoint/2010/main" val="16691428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he-IL"/>
          </a:p>
        </p:txBody>
      </p:sp>
      <p:sp>
        <p:nvSpPr>
          <p:cNvPr id="3" name="מציין מיקום של תמונה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he-IL"/>
          </a:p>
        </p:txBody>
      </p:sp>
      <p:sp>
        <p:nvSpPr>
          <p:cNvPr id="4" name="מציין מיקום טקסט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מציין מיקום של תאריך 4"/>
          <p:cNvSpPr>
            <a:spLocks noGrp="1"/>
          </p:cNvSpPr>
          <p:nvPr>
            <p:ph type="dt" sz="half" idx="10"/>
          </p:nvPr>
        </p:nvSpPr>
        <p:spPr/>
        <p:txBody>
          <a:bodyPr/>
          <a:lstStyle>
            <a:lvl1pPr>
              <a:defRPr/>
            </a:lvl1pPr>
          </a:lstStyle>
          <a:p>
            <a:fld id="{CD196816-4572-4F91-858D-21D8E989CBBA}" type="datetimeFigureOut">
              <a:rPr lang="en-US" smtClean="0"/>
              <a:t>7/4/2016</a:t>
            </a:fld>
            <a:endParaRPr lang="en-US"/>
          </a:p>
        </p:txBody>
      </p:sp>
      <p:sp>
        <p:nvSpPr>
          <p:cNvPr id="6" name="מציין מיקום של כותרת תחתונה 5"/>
          <p:cNvSpPr>
            <a:spLocks noGrp="1"/>
          </p:cNvSpPr>
          <p:nvPr>
            <p:ph type="ftr" sz="quarter" idx="11"/>
          </p:nvPr>
        </p:nvSpPr>
        <p:spPr/>
        <p:txBody>
          <a:bodyPr/>
          <a:lstStyle>
            <a:lvl1pPr>
              <a:defRPr/>
            </a:lvl1pPr>
          </a:lstStyle>
          <a:p>
            <a:endParaRPr lang="en-US"/>
          </a:p>
        </p:txBody>
      </p:sp>
      <p:sp>
        <p:nvSpPr>
          <p:cNvPr id="7" name="מציין מיקום של מספר שקופית 6"/>
          <p:cNvSpPr>
            <a:spLocks noGrp="1"/>
          </p:cNvSpPr>
          <p:nvPr>
            <p:ph type="sldNum" sz="quarter" idx="12"/>
          </p:nvPr>
        </p:nvSpPr>
        <p:spPr/>
        <p:txBody>
          <a:bodyPr/>
          <a:lstStyle>
            <a:lvl1pPr>
              <a:defRPr/>
            </a:lvl1pPr>
          </a:lstStyle>
          <a:p>
            <a:fld id="{F46FA901-A72E-4923-938B-88F786AB8180}" type="slidenum">
              <a:rPr lang="en-US" smtClean="0"/>
              <a:t>‹#›</a:t>
            </a:fld>
            <a:endParaRPr lang="en-US"/>
          </a:p>
        </p:txBody>
      </p:sp>
    </p:spTree>
    <p:extLst>
      <p:ext uri="{BB962C8B-B14F-4D97-AF65-F5344CB8AC3E}">
        <p14:creationId xmlns:p14="http://schemas.microsoft.com/office/powerpoint/2010/main" val="1156798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smtClean="0"/>
              <a:t>Click to edit Master title style</a:t>
            </a:r>
            <a:endParaRPr lang="he-IL"/>
          </a:p>
        </p:txBody>
      </p:sp>
      <p:sp>
        <p:nvSpPr>
          <p:cNvPr id="3" name="מציין מיקום של טקסט אנכי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מציין מיקום של תאריך 3"/>
          <p:cNvSpPr>
            <a:spLocks noGrp="1"/>
          </p:cNvSpPr>
          <p:nvPr>
            <p:ph type="dt" sz="half" idx="10"/>
          </p:nvPr>
        </p:nvSpPr>
        <p:spPr/>
        <p:txBody>
          <a:bodyPr/>
          <a:lstStyle>
            <a:lvl1pPr>
              <a:defRPr/>
            </a:lvl1pPr>
          </a:lstStyle>
          <a:p>
            <a:fld id="{CD196816-4572-4F91-858D-21D8E989CBBA}" type="datetimeFigureOut">
              <a:rPr lang="en-US" smtClean="0"/>
              <a:t>7/4/2016</a:t>
            </a:fld>
            <a:endParaRPr lang="en-US"/>
          </a:p>
        </p:txBody>
      </p:sp>
      <p:sp>
        <p:nvSpPr>
          <p:cNvPr id="5" name="מציין מיקום של כותרת תחתונה 4"/>
          <p:cNvSpPr>
            <a:spLocks noGrp="1"/>
          </p:cNvSpPr>
          <p:nvPr>
            <p:ph type="ftr" sz="quarter" idx="11"/>
          </p:nvPr>
        </p:nvSpPr>
        <p:spPr/>
        <p:txBody>
          <a:bodyPr/>
          <a:lstStyle>
            <a:lvl1pPr>
              <a:defRPr/>
            </a:lvl1pPr>
          </a:lstStyle>
          <a:p>
            <a:endParaRPr lang="en-US"/>
          </a:p>
        </p:txBody>
      </p:sp>
      <p:sp>
        <p:nvSpPr>
          <p:cNvPr id="6" name="מציין מיקום של מספר שקופית 5"/>
          <p:cNvSpPr>
            <a:spLocks noGrp="1"/>
          </p:cNvSpPr>
          <p:nvPr>
            <p:ph type="sldNum" sz="quarter" idx="12"/>
          </p:nvPr>
        </p:nvSpPr>
        <p:spPr/>
        <p:txBody>
          <a:bodyPr/>
          <a:lstStyle>
            <a:lvl1pPr>
              <a:defRPr/>
            </a:lvl1pPr>
          </a:lstStyle>
          <a:p>
            <a:fld id="{F46FA901-A72E-4923-938B-88F786AB8180}" type="slidenum">
              <a:rPr lang="en-US" smtClean="0"/>
              <a:t>‹#›</a:t>
            </a:fld>
            <a:endParaRPr lang="en-US"/>
          </a:p>
        </p:txBody>
      </p:sp>
    </p:spTree>
    <p:extLst>
      <p:ext uri="{BB962C8B-B14F-4D97-AF65-F5344CB8AC3E}">
        <p14:creationId xmlns:p14="http://schemas.microsoft.com/office/powerpoint/2010/main" val="40670652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38"/>
            <a:ext cx="2057400" cy="5851525"/>
          </a:xfrm>
        </p:spPr>
        <p:txBody>
          <a:bodyPr vert="eaVert"/>
          <a:lstStyle/>
          <a:p>
            <a:r>
              <a:rPr lang="en-US" smtClean="0"/>
              <a:t>Click to edit Master title style</a:t>
            </a:r>
            <a:endParaRPr lang="he-IL"/>
          </a:p>
        </p:txBody>
      </p:sp>
      <p:sp>
        <p:nvSpPr>
          <p:cNvPr id="3" name="מציין מיקום של טקסט אנכי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מציין מיקום של תאריך 3"/>
          <p:cNvSpPr>
            <a:spLocks noGrp="1"/>
          </p:cNvSpPr>
          <p:nvPr>
            <p:ph type="dt" sz="half" idx="10"/>
          </p:nvPr>
        </p:nvSpPr>
        <p:spPr/>
        <p:txBody>
          <a:bodyPr/>
          <a:lstStyle>
            <a:lvl1pPr>
              <a:defRPr/>
            </a:lvl1pPr>
          </a:lstStyle>
          <a:p>
            <a:fld id="{CD196816-4572-4F91-858D-21D8E989CBBA}" type="datetimeFigureOut">
              <a:rPr lang="en-US" smtClean="0"/>
              <a:t>7/4/2016</a:t>
            </a:fld>
            <a:endParaRPr lang="en-US"/>
          </a:p>
        </p:txBody>
      </p:sp>
      <p:sp>
        <p:nvSpPr>
          <p:cNvPr id="5" name="מציין מיקום של כותרת תחתונה 4"/>
          <p:cNvSpPr>
            <a:spLocks noGrp="1"/>
          </p:cNvSpPr>
          <p:nvPr>
            <p:ph type="ftr" sz="quarter" idx="11"/>
          </p:nvPr>
        </p:nvSpPr>
        <p:spPr/>
        <p:txBody>
          <a:bodyPr/>
          <a:lstStyle>
            <a:lvl1pPr>
              <a:defRPr/>
            </a:lvl1pPr>
          </a:lstStyle>
          <a:p>
            <a:endParaRPr lang="en-US"/>
          </a:p>
        </p:txBody>
      </p:sp>
      <p:sp>
        <p:nvSpPr>
          <p:cNvPr id="6" name="מציין מיקום של מספר שקופית 5"/>
          <p:cNvSpPr>
            <a:spLocks noGrp="1"/>
          </p:cNvSpPr>
          <p:nvPr>
            <p:ph type="sldNum" sz="quarter" idx="12"/>
          </p:nvPr>
        </p:nvSpPr>
        <p:spPr/>
        <p:txBody>
          <a:bodyPr/>
          <a:lstStyle>
            <a:lvl1pPr>
              <a:defRPr/>
            </a:lvl1pPr>
          </a:lstStyle>
          <a:p>
            <a:fld id="{F46FA901-A72E-4923-938B-88F786AB8180}" type="slidenum">
              <a:rPr lang="en-US" smtClean="0"/>
              <a:t>‹#›</a:t>
            </a:fld>
            <a:endParaRPr lang="en-US"/>
          </a:p>
        </p:txBody>
      </p:sp>
    </p:spTree>
    <p:extLst>
      <p:ext uri="{BB962C8B-B14F-4D97-AF65-F5344CB8AC3E}">
        <p14:creationId xmlns:p14="http://schemas.microsoft.com/office/powerpoint/2010/main" val="2134053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4406900"/>
            <a:ext cx="7772400" cy="1362075"/>
          </a:xfrm>
        </p:spPr>
        <p:txBody>
          <a:bodyPr anchor="t"/>
          <a:lstStyle>
            <a:lvl1pPr algn="r">
              <a:defRPr sz="4000" b="1" cap="all"/>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e-IL" smtClean="0"/>
              <a:t>לחץ כדי לערוך סגנונות טקסט של תבנית בסיס</a:t>
            </a:r>
          </a:p>
        </p:txBody>
      </p:sp>
      <p:sp>
        <p:nvSpPr>
          <p:cNvPr id="4" name="מציין מיקום של תאריך 3"/>
          <p:cNvSpPr>
            <a:spLocks noGrp="1"/>
          </p:cNvSpPr>
          <p:nvPr>
            <p:ph type="dt" sz="half" idx="10"/>
          </p:nvPr>
        </p:nvSpPr>
        <p:spPr/>
        <p:txBody>
          <a:bodyPr/>
          <a:lstStyle>
            <a:lvl1pPr>
              <a:defRPr/>
            </a:lvl1pPr>
          </a:lstStyle>
          <a:p>
            <a:endParaRPr lang="es-ES" altLang="he-IL">
              <a:solidFill>
                <a:srgbClr val="000000"/>
              </a:solidFill>
            </a:endParaRPr>
          </a:p>
        </p:txBody>
      </p:sp>
      <p:sp>
        <p:nvSpPr>
          <p:cNvPr id="5" name="מציין מיקום של כותרת תחתונה 4"/>
          <p:cNvSpPr>
            <a:spLocks noGrp="1"/>
          </p:cNvSpPr>
          <p:nvPr>
            <p:ph type="ftr" sz="quarter" idx="11"/>
          </p:nvPr>
        </p:nvSpPr>
        <p:spPr/>
        <p:txBody>
          <a:bodyPr/>
          <a:lstStyle>
            <a:lvl1pPr>
              <a:defRPr/>
            </a:lvl1pPr>
          </a:lstStyle>
          <a:p>
            <a:r>
              <a:rPr lang="he-IL" altLang="he-IL" smtClean="0">
                <a:solidFill>
                  <a:srgbClr val="000000"/>
                </a:solidFill>
              </a:rPr>
              <a:t>מבוא לתכנות עסקי</a:t>
            </a:r>
            <a:endParaRPr lang="es-ES" altLang="he-IL">
              <a:solidFill>
                <a:srgbClr val="000000"/>
              </a:solidFill>
            </a:endParaRPr>
          </a:p>
        </p:txBody>
      </p:sp>
      <p:sp>
        <p:nvSpPr>
          <p:cNvPr id="6" name="מציין מיקום של מספר שקופית 5"/>
          <p:cNvSpPr>
            <a:spLocks noGrp="1"/>
          </p:cNvSpPr>
          <p:nvPr>
            <p:ph type="sldNum" sz="quarter" idx="12"/>
          </p:nvPr>
        </p:nvSpPr>
        <p:spPr/>
        <p:txBody>
          <a:bodyPr/>
          <a:lstStyle>
            <a:lvl1pPr>
              <a:defRPr/>
            </a:lvl1pPr>
          </a:lstStyle>
          <a:p>
            <a:fld id="{FBDBC044-0928-4941-97D0-66D40D440524}" type="slidenum">
              <a:rPr lang="es-ES" altLang="he-IL">
                <a:solidFill>
                  <a:srgbClr val="000000"/>
                </a:solidFill>
              </a:rPr>
              <a:pPr/>
              <a:t>‹#›</a:t>
            </a:fld>
            <a:endParaRPr lang="es-ES" altLang="he-IL">
              <a:solidFill>
                <a:srgbClr val="000000"/>
              </a:solidFill>
            </a:endParaRPr>
          </a:p>
        </p:txBody>
      </p:sp>
    </p:spTree>
    <p:extLst>
      <p:ext uri="{BB962C8B-B14F-4D97-AF65-F5344CB8AC3E}">
        <p14:creationId xmlns:p14="http://schemas.microsoft.com/office/powerpoint/2010/main" val="334352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4"/>
          <p:cNvSpPr>
            <a:spLocks noGrp="1"/>
          </p:cNvSpPr>
          <p:nvPr>
            <p:ph type="dt" sz="half" idx="10"/>
          </p:nvPr>
        </p:nvSpPr>
        <p:spPr/>
        <p:txBody>
          <a:bodyPr/>
          <a:lstStyle>
            <a:lvl1pPr>
              <a:defRPr/>
            </a:lvl1pPr>
          </a:lstStyle>
          <a:p>
            <a:endParaRPr lang="es-ES" altLang="he-IL">
              <a:solidFill>
                <a:srgbClr val="000000"/>
              </a:solidFill>
            </a:endParaRPr>
          </a:p>
        </p:txBody>
      </p:sp>
      <p:sp>
        <p:nvSpPr>
          <p:cNvPr id="6" name="מציין מיקום של כותרת תחתונה 5"/>
          <p:cNvSpPr>
            <a:spLocks noGrp="1"/>
          </p:cNvSpPr>
          <p:nvPr>
            <p:ph type="ftr" sz="quarter" idx="11"/>
          </p:nvPr>
        </p:nvSpPr>
        <p:spPr/>
        <p:txBody>
          <a:bodyPr/>
          <a:lstStyle>
            <a:lvl1pPr>
              <a:defRPr/>
            </a:lvl1pPr>
          </a:lstStyle>
          <a:p>
            <a:r>
              <a:rPr lang="he-IL" altLang="he-IL" smtClean="0">
                <a:solidFill>
                  <a:srgbClr val="000000"/>
                </a:solidFill>
              </a:rPr>
              <a:t>מבוא לתכנות עסקי</a:t>
            </a:r>
            <a:endParaRPr lang="es-ES" altLang="he-IL">
              <a:solidFill>
                <a:srgbClr val="000000"/>
              </a:solidFill>
            </a:endParaRPr>
          </a:p>
        </p:txBody>
      </p:sp>
      <p:sp>
        <p:nvSpPr>
          <p:cNvPr id="7" name="מציין מיקום של מספר שקופית 6"/>
          <p:cNvSpPr>
            <a:spLocks noGrp="1"/>
          </p:cNvSpPr>
          <p:nvPr>
            <p:ph type="sldNum" sz="quarter" idx="12"/>
          </p:nvPr>
        </p:nvSpPr>
        <p:spPr/>
        <p:txBody>
          <a:bodyPr/>
          <a:lstStyle>
            <a:lvl1pPr>
              <a:defRPr/>
            </a:lvl1pPr>
          </a:lstStyle>
          <a:p>
            <a:fld id="{FCAD5AE0-185A-4F1C-A53B-980333591337}" type="slidenum">
              <a:rPr lang="es-ES" altLang="he-IL">
                <a:solidFill>
                  <a:srgbClr val="000000"/>
                </a:solidFill>
              </a:rPr>
              <a:pPr/>
              <a:t>‹#›</a:t>
            </a:fld>
            <a:endParaRPr lang="es-ES" altLang="he-IL">
              <a:solidFill>
                <a:srgbClr val="000000"/>
              </a:solidFill>
            </a:endParaRPr>
          </a:p>
        </p:txBody>
      </p:sp>
    </p:spTree>
    <p:extLst>
      <p:ext uri="{BB962C8B-B14F-4D97-AF65-F5344CB8AC3E}">
        <p14:creationId xmlns:p14="http://schemas.microsoft.com/office/powerpoint/2010/main" val="116915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defRPr/>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מציין מיקום תוכן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טקסט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מציין מיקום תוכן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7" name="מציין מיקום של תאריך 6"/>
          <p:cNvSpPr>
            <a:spLocks noGrp="1"/>
          </p:cNvSpPr>
          <p:nvPr>
            <p:ph type="dt" sz="half" idx="10"/>
          </p:nvPr>
        </p:nvSpPr>
        <p:spPr/>
        <p:txBody>
          <a:bodyPr/>
          <a:lstStyle>
            <a:lvl1pPr>
              <a:defRPr/>
            </a:lvl1pPr>
          </a:lstStyle>
          <a:p>
            <a:endParaRPr lang="es-ES" altLang="he-IL">
              <a:solidFill>
                <a:srgbClr val="000000"/>
              </a:solidFill>
            </a:endParaRPr>
          </a:p>
        </p:txBody>
      </p:sp>
      <p:sp>
        <p:nvSpPr>
          <p:cNvPr id="8" name="מציין מיקום של כותרת תחתונה 7"/>
          <p:cNvSpPr>
            <a:spLocks noGrp="1"/>
          </p:cNvSpPr>
          <p:nvPr>
            <p:ph type="ftr" sz="quarter" idx="11"/>
          </p:nvPr>
        </p:nvSpPr>
        <p:spPr/>
        <p:txBody>
          <a:bodyPr/>
          <a:lstStyle>
            <a:lvl1pPr>
              <a:defRPr/>
            </a:lvl1pPr>
          </a:lstStyle>
          <a:p>
            <a:r>
              <a:rPr lang="he-IL" altLang="he-IL" smtClean="0">
                <a:solidFill>
                  <a:srgbClr val="000000"/>
                </a:solidFill>
              </a:rPr>
              <a:t>מבוא לתכנות עסקי</a:t>
            </a:r>
            <a:endParaRPr lang="es-ES" altLang="he-IL">
              <a:solidFill>
                <a:srgbClr val="000000"/>
              </a:solidFill>
            </a:endParaRPr>
          </a:p>
        </p:txBody>
      </p:sp>
      <p:sp>
        <p:nvSpPr>
          <p:cNvPr id="9" name="מציין מיקום של מספר שקופית 8"/>
          <p:cNvSpPr>
            <a:spLocks noGrp="1"/>
          </p:cNvSpPr>
          <p:nvPr>
            <p:ph type="sldNum" sz="quarter" idx="12"/>
          </p:nvPr>
        </p:nvSpPr>
        <p:spPr/>
        <p:txBody>
          <a:bodyPr/>
          <a:lstStyle>
            <a:lvl1pPr>
              <a:defRPr/>
            </a:lvl1pPr>
          </a:lstStyle>
          <a:p>
            <a:fld id="{D75EC785-EEB3-4E1C-ADFE-0394861C0FDB}" type="slidenum">
              <a:rPr lang="es-ES" altLang="he-IL">
                <a:solidFill>
                  <a:srgbClr val="000000"/>
                </a:solidFill>
              </a:rPr>
              <a:pPr/>
              <a:t>‹#›</a:t>
            </a:fld>
            <a:endParaRPr lang="es-ES" altLang="he-IL">
              <a:solidFill>
                <a:srgbClr val="000000"/>
              </a:solidFill>
            </a:endParaRPr>
          </a:p>
        </p:txBody>
      </p:sp>
    </p:spTree>
    <p:extLst>
      <p:ext uri="{BB962C8B-B14F-4D97-AF65-F5344CB8AC3E}">
        <p14:creationId xmlns:p14="http://schemas.microsoft.com/office/powerpoint/2010/main" val="2355230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תאריך 2"/>
          <p:cNvSpPr>
            <a:spLocks noGrp="1"/>
          </p:cNvSpPr>
          <p:nvPr>
            <p:ph type="dt" sz="half" idx="10"/>
          </p:nvPr>
        </p:nvSpPr>
        <p:spPr/>
        <p:txBody>
          <a:bodyPr/>
          <a:lstStyle>
            <a:lvl1pPr>
              <a:defRPr/>
            </a:lvl1pPr>
          </a:lstStyle>
          <a:p>
            <a:endParaRPr lang="es-ES" altLang="he-IL">
              <a:solidFill>
                <a:srgbClr val="000000"/>
              </a:solidFill>
            </a:endParaRPr>
          </a:p>
        </p:txBody>
      </p:sp>
      <p:sp>
        <p:nvSpPr>
          <p:cNvPr id="4" name="מציין מיקום של כותרת תחתונה 3"/>
          <p:cNvSpPr>
            <a:spLocks noGrp="1"/>
          </p:cNvSpPr>
          <p:nvPr>
            <p:ph type="ftr" sz="quarter" idx="11"/>
          </p:nvPr>
        </p:nvSpPr>
        <p:spPr/>
        <p:txBody>
          <a:bodyPr/>
          <a:lstStyle>
            <a:lvl1pPr>
              <a:defRPr/>
            </a:lvl1pPr>
          </a:lstStyle>
          <a:p>
            <a:r>
              <a:rPr lang="he-IL" altLang="he-IL" smtClean="0">
                <a:solidFill>
                  <a:srgbClr val="000000"/>
                </a:solidFill>
              </a:rPr>
              <a:t>מבוא לתכנות עסקי</a:t>
            </a:r>
            <a:endParaRPr lang="es-ES" altLang="he-IL">
              <a:solidFill>
                <a:srgbClr val="000000"/>
              </a:solidFill>
            </a:endParaRPr>
          </a:p>
        </p:txBody>
      </p:sp>
      <p:sp>
        <p:nvSpPr>
          <p:cNvPr id="5" name="מציין מיקום של מספר שקופית 4"/>
          <p:cNvSpPr>
            <a:spLocks noGrp="1"/>
          </p:cNvSpPr>
          <p:nvPr>
            <p:ph type="sldNum" sz="quarter" idx="12"/>
          </p:nvPr>
        </p:nvSpPr>
        <p:spPr/>
        <p:txBody>
          <a:bodyPr/>
          <a:lstStyle>
            <a:lvl1pPr>
              <a:defRPr/>
            </a:lvl1pPr>
          </a:lstStyle>
          <a:p>
            <a:fld id="{2E577DB5-A847-4732-B71C-1EF009D6EDF1}" type="slidenum">
              <a:rPr lang="es-ES" altLang="he-IL">
                <a:solidFill>
                  <a:srgbClr val="000000"/>
                </a:solidFill>
              </a:rPr>
              <a:pPr/>
              <a:t>‹#›</a:t>
            </a:fld>
            <a:endParaRPr lang="es-ES" altLang="he-IL">
              <a:solidFill>
                <a:srgbClr val="000000"/>
              </a:solidFill>
            </a:endParaRPr>
          </a:p>
        </p:txBody>
      </p:sp>
    </p:spTree>
    <p:extLst>
      <p:ext uri="{BB962C8B-B14F-4D97-AF65-F5344CB8AC3E}">
        <p14:creationId xmlns:p14="http://schemas.microsoft.com/office/powerpoint/2010/main" val="3684910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lvl1pPr>
              <a:defRPr/>
            </a:lvl1pPr>
          </a:lstStyle>
          <a:p>
            <a:endParaRPr lang="es-ES" altLang="he-IL">
              <a:solidFill>
                <a:srgbClr val="000000"/>
              </a:solidFill>
            </a:endParaRPr>
          </a:p>
        </p:txBody>
      </p:sp>
      <p:sp>
        <p:nvSpPr>
          <p:cNvPr id="3" name="מציין מיקום של כותרת תחתונה 2"/>
          <p:cNvSpPr>
            <a:spLocks noGrp="1"/>
          </p:cNvSpPr>
          <p:nvPr>
            <p:ph type="ftr" sz="quarter" idx="11"/>
          </p:nvPr>
        </p:nvSpPr>
        <p:spPr/>
        <p:txBody>
          <a:bodyPr/>
          <a:lstStyle>
            <a:lvl1pPr>
              <a:defRPr/>
            </a:lvl1pPr>
          </a:lstStyle>
          <a:p>
            <a:r>
              <a:rPr lang="he-IL" altLang="he-IL" smtClean="0">
                <a:solidFill>
                  <a:srgbClr val="000000"/>
                </a:solidFill>
              </a:rPr>
              <a:t>מבוא לתכנות עסקי</a:t>
            </a:r>
            <a:endParaRPr lang="es-ES" altLang="he-IL">
              <a:solidFill>
                <a:srgbClr val="000000"/>
              </a:solidFill>
            </a:endParaRPr>
          </a:p>
        </p:txBody>
      </p:sp>
      <p:sp>
        <p:nvSpPr>
          <p:cNvPr id="4" name="מציין מיקום של מספר שקופית 3"/>
          <p:cNvSpPr>
            <a:spLocks noGrp="1"/>
          </p:cNvSpPr>
          <p:nvPr>
            <p:ph type="sldNum" sz="quarter" idx="12"/>
          </p:nvPr>
        </p:nvSpPr>
        <p:spPr/>
        <p:txBody>
          <a:bodyPr/>
          <a:lstStyle>
            <a:lvl1pPr>
              <a:defRPr/>
            </a:lvl1pPr>
          </a:lstStyle>
          <a:p>
            <a:fld id="{998851C8-7BE3-43A3-A9CC-42C0FBE6B1D3}" type="slidenum">
              <a:rPr lang="es-ES" altLang="he-IL">
                <a:solidFill>
                  <a:srgbClr val="000000"/>
                </a:solidFill>
              </a:rPr>
              <a:pPr/>
              <a:t>‹#›</a:t>
            </a:fld>
            <a:endParaRPr lang="es-ES" altLang="he-IL">
              <a:solidFill>
                <a:srgbClr val="000000"/>
              </a:solidFill>
            </a:endParaRPr>
          </a:p>
        </p:txBody>
      </p:sp>
    </p:spTree>
    <p:extLst>
      <p:ext uri="{BB962C8B-B14F-4D97-AF65-F5344CB8AC3E}">
        <p14:creationId xmlns:p14="http://schemas.microsoft.com/office/powerpoint/2010/main" val="3366274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3050"/>
            <a:ext cx="3008313" cy="1162050"/>
          </a:xfr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טקסט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lvl1pPr>
              <a:defRPr/>
            </a:lvl1pPr>
          </a:lstStyle>
          <a:p>
            <a:endParaRPr lang="es-ES" altLang="he-IL">
              <a:solidFill>
                <a:srgbClr val="000000"/>
              </a:solidFill>
            </a:endParaRPr>
          </a:p>
        </p:txBody>
      </p:sp>
      <p:sp>
        <p:nvSpPr>
          <p:cNvPr id="6" name="מציין מיקום של כותרת תחתונה 5"/>
          <p:cNvSpPr>
            <a:spLocks noGrp="1"/>
          </p:cNvSpPr>
          <p:nvPr>
            <p:ph type="ftr" sz="quarter" idx="11"/>
          </p:nvPr>
        </p:nvSpPr>
        <p:spPr/>
        <p:txBody>
          <a:bodyPr/>
          <a:lstStyle>
            <a:lvl1pPr>
              <a:defRPr/>
            </a:lvl1pPr>
          </a:lstStyle>
          <a:p>
            <a:r>
              <a:rPr lang="he-IL" altLang="he-IL" smtClean="0">
                <a:solidFill>
                  <a:srgbClr val="000000"/>
                </a:solidFill>
              </a:rPr>
              <a:t>מבוא לתכנות עסקי</a:t>
            </a:r>
            <a:endParaRPr lang="es-ES" altLang="he-IL">
              <a:solidFill>
                <a:srgbClr val="000000"/>
              </a:solidFill>
            </a:endParaRPr>
          </a:p>
        </p:txBody>
      </p:sp>
      <p:sp>
        <p:nvSpPr>
          <p:cNvPr id="7" name="מציין מיקום של מספר שקופית 6"/>
          <p:cNvSpPr>
            <a:spLocks noGrp="1"/>
          </p:cNvSpPr>
          <p:nvPr>
            <p:ph type="sldNum" sz="quarter" idx="12"/>
          </p:nvPr>
        </p:nvSpPr>
        <p:spPr/>
        <p:txBody>
          <a:bodyPr/>
          <a:lstStyle>
            <a:lvl1pPr>
              <a:defRPr/>
            </a:lvl1pPr>
          </a:lstStyle>
          <a:p>
            <a:fld id="{8DA3C1E5-E374-4970-BE6B-5CE68B917131}" type="slidenum">
              <a:rPr lang="es-ES" altLang="he-IL">
                <a:solidFill>
                  <a:srgbClr val="000000"/>
                </a:solidFill>
              </a:rPr>
              <a:pPr/>
              <a:t>‹#›</a:t>
            </a:fld>
            <a:endParaRPr lang="es-ES" altLang="he-IL">
              <a:solidFill>
                <a:srgbClr val="000000"/>
              </a:solidFill>
            </a:endParaRPr>
          </a:p>
        </p:txBody>
      </p:sp>
    </p:spTree>
    <p:extLst>
      <p:ext uri="{BB962C8B-B14F-4D97-AF65-F5344CB8AC3E}">
        <p14:creationId xmlns:p14="http://schemas.microsoft.com/office/powerpoint/2010/main" val="2483271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800600"/>
            <a:ext cx="5486400" cy="566738"/>
          </a:xfr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של תמונה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lvl1pPr>
              <a:defRPr/>
            </a:lvl1pPr>
          </a:lstStyle>
          <a:p>
            <a:endParaRPr lang="es-ES" altLang="he-IL">
              <a:solidFill>
                <a:srgbClr val="000000"/>
              </a:solidFill>
            </a:endParaRPr>
          </a:p>
        </p:txBody>
      </p:sp>
      <p:sp>
        <p:nvSpPr>
          <p:cNvPr id="6" name="מציין מיקום של כותרת תחתונה 5"/>
          <p:cNvSpPr>
            <a:spLocks noGrp="1"/>
          </p:cNvSpPr>
          <p:nvPr>
            <p:ph type="ftr" sz="quarter" idx="11"/>
          </p:nvPr>
        </p:nvSpPr>
        <p:spPr/>
        <p:txBody>
          <a:bodyPr/>
          <a:lstStyle>
            <a:lvl1pPr>
              <a:defRPr/>
            </a:lvl1pPr>
          </a:lstStyle>
          <a:p>
            <a:r>
              <a:rPr lang="he-IL" altLang="he-IL" smtClean="0">
                <a:solidFill>
                  <a:srgbClr val="000000"/>
                </a:solidFill>
              </a:rPr>
              <a:t>מבוא לתכנות עסקי</a:t>
            </a:r>
            <a:endParaRPr lang="es-ES" altLang="he-IL">
              <a:solidFill>
                <a:srgbClr val="000000"/>
              </a:solidFill>
            </a:endParaRPr>
          </a:p>
        </p:txBody>
      </p:sp>
      <p:sp>
        <p:nvSpPr>
          <p:cNvPr id="7" name="מציין מיקום של מספר שקופית 6"/>
          <p:cNvSpPr>
            <a:spLocks noGrp="1"/>
          </p:cNvSpPr>
          <p:nvPr>
            <p:ph type="sldNum" sz="quarter" idx="12"/>
          </p:nvPr>
        </p:nvSpPr>
        <p:spPr/>
        <p:txBody>
          <a:bodyPr/>
          <a:lstStyle>
            <a:lvl1pPr>
              <a:defRPr/>
            </a:lvl1pPr>
          </a:lstStyle>
          <a:p>
            <a:fld id="{0FB20E3F-88DA-4CEC-8B89-D7E49C68FC76}" type="slidenum">
              <a:rPr lang="es-ES" altLang="he-IL">
                <a:solidFill>
                  <a:srgbClr val="000000"/>
                </a:solidFill>
              </a:rPr>
              <a:pPr/>
              <a:t>‹#›</a:t>
            </a:fld>
            <a:endParaRPr lang="es-ES" altLang="he-IL">
              <a:solidFill>
                <a:srgbClr val="000000"/>
              </a:solidFill>
            </a:endParaRPr>
          </a:p>
        </p:txBody>
      </p:sp>
    </p:spTree>
    <p:extLst>
      <p:ext uri="{BB962C8B-B14F-4D97-AF65-F5344CB8AC3E}">
        <p14:creationId xmlns:p14="http://schemas.microsoft.com/office/powerpoint/2010/main" val="1551363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extLst>
              <a:ext uri="{BEBA8EAE-BF5A-486C-A8C5-ECC9F3942E4B}">
                <a14:imgProps xmlns:a14="http://schemas.microsoft.com/office/drawing/2010/main">
                  <a14:imgLayer r:embed="rId14">
                    <a14:imgEffect>
                      <a14:artisticPhotocopy/>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he-IL"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he-IL" smtClean="0"/>
              <a:t>Haga clic para modificar el estilo de texto del patrón</a:t>
            </a:r>
          </a:p>
          <a:p>
            <a:pPr lvl="1"/>
            <a:r>
              <a:rPr lang="es-ES" altLang="he-IL" smtClean="0"/>
              <a:t>Segundo nivel</a:t>
            </a:r>
          </a:p>
          <a:p>
            <a:pPr lvl="2"/>
            <a:r>
              <a:rPr lang="es-ES" altLang="he-IL" smtClean="0"/>
              <a:t>Tercer nivel</a:t>
            </a:r>
          </a:p>
          <a:p>
            <a:pPr lvl="3"/>
            <a:r>
              <a:rPr lang="es-ES" altLang="he-IL" smtClean="0"/>
              <a:t>Cuarto nivel</a:t>
            </a:r>
          </a:p>
          <a:p>
            <a:pPr lvl="4"/>
            <a:r>
              <a:rPr lang="es-ES" altLang="he-IL"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s-ES" altLang="he-IL">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r>
              <a:rPr lang="he-IL" altLang="he-IL" smtClean="0">
                <a:solidFill>
                  <a:srgbClr val="000000"/>
                </a:solidFill>
              </a:rPr>
              <a:t>מבוא לתכנות עסקי</a:t>
            </a:r>
            <a:endParaRPr lang="es-ES" altLang="he-IL">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A15C4BED-5217-46FA-BAB5-058CCEE35860}" type="slidenum">
              <a:rPr lang="es-ES" altLang="he-IL">
                <a:solidFill>
                  <a:srgbClr val="000000"/>
                </a:solidFill>
              </a:rPr>
              <a:pPr fontAlgn="base">
                <a:spcBef>
                  <a:spcPct val="0"/>
                </a:spcBef>
                <a:spcAft>
                  <a:spcPct val="0"/>
                </a:spcAft>
              </a:pPr>
              <a:t>‹#›</a:t>
            </a:fld>
            <a:endParaRPr lang="es-ES" altLang="he-IL">
              <a:solidFill>
                <a:srgbClr val="000000"/>
              </a:solidFill>
            </a:endParaRPr>
          </a:p>
        </p:txBody>
      </p:sp>
    </p:spTree>
    <p:extLst>
      <p:ext uri="{BB962C8B-B14F-4D97-AF65-F5344CB8AC3E}">
        <p14:creationId xmlns:p14="http://schemas.microsoft.com/office/powerpoint/2010/main" val="131185280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cs typeface="Arial" pitchFamily="34" charset="0"/>
        </a:defRPr>
      </a:lvl2pPr>
      <a:lvl3pPr algn="ctr" rtl="0" fontAlgn="base">
        <a:spcBef>
          <a:spcPct val="0"/>
        </a:spcBef>
        <a:spcAft>
          <a:spcPct val="0"/>
        </a:spcAft>
        <a:defRPr sz="4400">
          <a:solidFill>
            <a:schemeClr val="tx2"/>
          </a:solidFill>
          <a:latin typeface="Arial" pitchFamily="34" charset="0"/>
          <a:cs typeface="Arial" pitchFamily="34" charset="0"/>
        </a:defRPr>
      </a:lvl3pPr>
      <a:lvl4pPr algn="ctr" rtl="0" fontAlgn="base">
        <a:spcBef>
          <a:spcPct val="0"/>
        </a:spcBef>
        <a:spcAft>
          <a:spcPct val="0"/>
        </a:spcAft>
        <a:defRPr sz="4400">
          <a:solidFill>
            <a:schemeClr val="tx2"/>
          </a:solidFill>
          <a:latin typeface="Arial" pitchFamily="34" charset="0"/>
          <a:cs typeface="Arial" pitchFamily="34" charset="0"/>
        </a:defRPr>
      </a:lvl4pPr>
      <a:lvl5pPr algn="ctr" rtl="0" fontAlgn="base">
        <a:spcBef>
          <a:spcPct val="0"/>
        </a:spcBef>
        <a:spcAft>
          <a:spcPct val="0"/>
        </a:spcAft>
        <a:defRPr sz="4400">
          <a:solidFill>
            <a:schemeClr val="tx2"/>
          </a:solidFill>
          <a:latin typeface="Arial" pitchFamily="34" charset="0"/>
          <a:cs typeface="Arial" pitchFamily="34" charset="0"/>
        </a:defRPr>
      </a:lvl5pPr>
      <a:lvl6pPr marL="457200" algn="ctr" rtl="0" fontAlgn="base">
        <a:spcBef>
          <a:spcPct val="0"/>
        </a:spcBef>
        <a:spcAft>
          <a:spcPct val="0"/>
        </a:spcAft>
        <a:defRPr sz="4400">
          <a:solidFill>
            <a:schemeClr val="tx2"/>
          </a:solidFill>
          <a:latin typeface="Arial" pitchFamily="34" charset="0"/>
          <a:cs typeface="Arial" pitchFamily="34" charset="0"/>
        </a:defRPr>
      </a:lvl6pPr>
      <a:lvl7pPr marL="914400" algn="ctr" rtl="0" fontAlgn="base">
        <a:spcBef>
          <a:spcPct val="0"/>
        </a:spcBef>
        <a:spcAft>
          <a:spcPct val="0"/>
        </a:spcAft>
        <a:defRPr sz="4400">
          <a:solidFill>
            <a:schemeClr val="tx2"/>
          </a:solidFill>
          <a:latin typeface="Arial" pitchFamily="34" charset="0"/>
          <a:cs typeface="Arial" pitchFamily="34" charset="0"/>
        </a:defRPr>
      </a:lvl7pPr>
      <a:lvl8pPr marL="1371600" algn="ctr" rtl="0" fontAlgn="base">
        <a:spcBef>
          <a:spcPct val="0"/>
        </a:spcBef>
        <a:spcAft>
          <a:spcPct val="0"/>
        </a:spcAft>
        <a:defRPr sz="4400">
          <a:solidFill>
            <a:schemeClr val="tx2"/>
          </a:solidFill>
          <a:latin typeface="Arial" pitchFamily="34" charset="0"/>
          <a:cs typeface="Arial" pitchFamily="34" charset="0"/>
        </a:defRPr>
      </a:lvl8pPr>
      <a:lvl9pPr marL="1828800" algn="ctr" rtl="0" fontAlgn="base">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extLst>
              <a:ext uri="{BEBA8EAE-BF5A-486C-A8C5-ECC9F3942E4B}">
                <a14:imgProps xmlns:a14="http://schemas.microsoft.com/office/drawing/2010/main">
                  <a14:imgLayer r:embed="rId14">
                    <a14:imgEffect>
                      <a14:artisticPhotocopy/>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he-IL"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he-IL" smtClean="0"/>
              <a:t>Haga clic para modificar el estilo de texto del patrón</a:t>
            </a:r>
          </a:p>
          <a:p>
            <a:pPr lvl="1"/>
            <a:r>
              <a:rPr lang="es-ES" altLang="he-IL" smtClean="0"/>
              <a:t>Segundo nivel</a:t>
            </a:r>
          </a:p>
          <a:p>
            <a:pPr lvl="2"/>
            <a:r>
              <a:rPr lang="es-ES" altLang="he-IL" smtClean="0"/>
              <a:t>Tercer nivel</a:t>
            </a:r>
          </a:p>
          <a:p>
            <a:pPr lvl="3"/>
            <a:r>
              <a:rPr lang="es-ES" altLang="he-IL" smtClean="0"/>
              <a:t>Cuarto nivel</a:t>
            </a:r>
          </a:p>
          <a:p>
            <a:pPr lvl="4"/>
            <a:r>
              <a:rPr lang="es-ES" altLang="he-IL"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CD196816-4572-4F91-858D-21D8E989CBBA}" type="datetimeFigureOut">
              <a:rPr lang="en-US" smtClean="0"/>
              <a:t>7/4/2016</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F46FA901-A72E-4923-938B-88F786AB818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1" eaLnBrk="1" fontAlgn="base" hangingPunct="1">
        <a:spcBef>
          <a:spcPct val="0"/>
        </a:spcBef>
        <a:spcAft>
          <a:spcPct val="0"/>
        </a:spcAft>
        <a:defRPr sz="4400">
          <a:solidFill>
            <a:schemeClr val="tx2"/>
          </a:solidFill>
          <a:latin typeface="+mj-lt"/>
          <a:ea typeface="+mj-ea"/>
          <a:cs typeface="+mj-cs"/>
        </a:defRPr>
      </a:lvl1pPr>
      <a:lvl2pPr algn="ctr" rtl="1" eaLnBrk="1" fontAlgn="base" hangingPunct="1">
        <a:spcBef>
          <a:spcPct val="0"/>
        </a:spcBef>
        <a:spcAft>
          <a:spcPct val="0"/>
        </a:spcAft>
        <a:defRPr sz="4400">
          <a:solidFill>
            <a:schemeClr val="tx2"/>
          </a:solidFill>
          <a:latin typeface="Arial" pitchFamily="34" charset="0"/>
          <a:cs typeface="Arial" pitchFamily="34" charset="0"/>
        </a:defRPr>
      </a:lvl2pPr>
      <a:lvl3pPr algn="ctr" rtl="1" eaLnBrk="1" fontAlgn="base" hangingPunct="1">
        <a:spcBef>
          <a:spcPct val="0"/>
        </a:spcBef>
        <a:spcAft>
          <a:spcPct val="0"/>
        </a:spcAft>
        <a:defRPr sz="4400">
          <a:solidFill>
            <a:schemeClr val="tx2"/>
          </a:solidFill>
          <a:latin typeface="Arial" pitchFamily="34" charset="0"/>
          <a:cs typeface="Arial" pitchFamily="34" charset="0"/>
        </a:defRPr>
      </a:lvl3pPr>
      <a:lvl4pPr algn="ctr" rtl="1" eaLnBrk="1" fontAlgn="base" hangingPunct="1">
        <a:spcBef>
          <a:spcPct val="0"/>
        </a:spcBef>
        <a:spcAft>
          <a:spcPct val="0"/>
        </a:spcAft>
        <a:defRPr sz="4400">
          <a:solidFill>
            <a:schemeClr val="tx2"/>
          </a:solidFill>
          <a:latin typeface="Arial" pitchFamily="34" charset="0"/>
          <a:cs typeface="Arial" pitchFamily="34" charset="0"/>
        </a:defRPr>
      </a:lvl4pPr>
      <a:lvl5pPr algn="ctr" rtl="1" eaLnBrk="1" fontAlgn="base" hangingPunct="1">
        <a:spcBef>
          <a:spcPct val="0"/>
        </a:spcBef>
        <a:spcAft>
          <a:spcPct val="0"/>
        </a:spcAft>
        <a:defRPr sz="4400">
          <a:solidFill>
            <a:schemeClr val="tx2"/>
          </a:solidFill>
          <a:latin typeface="Arial" pitchFamily="34" charset="0"/>
          <a:cs typeface="Arial" pitchFamily="34" charset="0"/>
        </a:defRPr>
      </a:lvl5pPr>
      <a:lvl6pPr marL="457200" algn="ctr" rtl="1" eaLnBrk="1" fontAlgn="base" hangingPunct="1">
        <a:spcBef>
          <a:spcPct val="0"/>
        </a:spcBef>
        <a:spcAft>
          <a:spcPct val="0"/>
        </a:spcAft>
        <a:defRPr sz="4400">
          <a:solidFill>
            <a:schemeClr val="tx2"/>
          </a:solidFill>
          <a:latin typeface="Arial" pitchFamily="34" charset="0"/>
          <a:cs typeface="Arial" pitchFamily="34" charset="0"/>
        </a:defRPr>
      </a:lvl6pPr>
      <a:lvl7pPr marL="914400" algn="ctr" rtl="1" eaLnBrk="1" fontAlgn="base" hangingPunct="1">
        <a:spcBef>
          <a:spcPct val="0"/>
        </a:spcBef>
        <a:spcAft>
          <a:spcPct val="0"/>
        </a:spcAft>
        <a:defRPr sz="4400">
          <a:solidFill>
            <a:schemeClr val="tx2"/>
          </a:solidFill>
          <a:latin typeface="Arial" pitchFamily="34" charset="0"/>
          <a:cs typeface="Arial" pitchFamily="34" charset="0"/>
        </a:defRPr>
      </a:lvl7pPr>
      <a:lvl8pPr marL="1371600" algn="ctr" rtl="1" eaLnBrk="1" fontAlgn="base" hangingPunct="1">
        <a:spcBef>
          <a:spcPct val="0"/>
        </a:spcBef>
        <a:spcAft>
          <a:spcPct val="0"/>
        </a:spcAft>
        <a:defRPr sz="4400">
          <a:solidFill>
            <a:schemeClr val="tx2"/>
          </a:solidFill>
          <a:latin typeface="Arial" pitchFamily="34" charset="0"/>
          <a:cs typeface="Arial" pitchFamily="34" charset="0"/>
        </a:defRPr>
      </a:lvl8pPr>
      <a:lvl9pPr marL="1828800" algn="ctr" rtl="1" eaLnBrk="1" fontAlgn="base" hangingPunct="1">
        <a:spcBef>
          <a:spcPct val="0"/>
        </a:spcBef>
        <a:spcAft>
          <a:spcPct val="0"/>
        </a:spcAft>
        <a:defRPr sz="4400">
          <a:solidFill>
            <a:schemeClr val="tx2"/>
          </a:solidFill>
          <a:latin typeface="Arial" pitchFamily="34" charset="0"/>
          <a:cs typeface="Arial" pitchFamily="34" charset="0"/>
        </a:defRPr>
      </a:lvl9pPr>
    </p:titleStyle>
    <p:bodyStyle>
      <a:lvl1pPr marL="342900" indent="-342900" algn="r" rtl="1" eaLnBrk="1" fontAlgn="base" hangingPunct="1">
        <a:spcBef>
          <a:spcPct val="20000"/>
        </a:spcBef>
        <a:spcAft>
          <a:spcPct val="0"/>
        </a:spcAft>
        <a:buChar char="•"/>
        <a:defRPr sz="3200">
          <a:solidFill>
            <a:schemeClr val="tx1"/>
          </a:solidFill>
          <a:latin typeface="+mn-lt"/>
          <a:ea typeface="+mn-ea"/>
          <a:cs typeface="+mn-cs"/>
        </a:defRPr>
      </a:lvl1pPr>
      <a:lvl2pPr marL="742950" indent="-285750" algn="r" rtl="1" eaLnBrk="1" fontAlgn="base" hangingPunct="1">
        <a:spcBef>
          <a:spcPct val="20000"/>
        </a:spcBef>
        <a:spcAft>
          <a:spcPct val="0"/>
        </a:spcAft>
        <a:buChar char="–"/>
        <a:defRPr sz="2800">
          <a:solidFill>
            <a:schemeClr val="tx1"/>
          </a:solidFill>
          <a:latin typeface="+mn-lt"/>
          <a:cs typeface="+mn-cs"/>
        </a:defRPr>
      </a:lvl2pPr>
      <a:lvl3pPr marL="1143000" indent="-228600" algn="r" rtl="1" eaLnBrk="1" fontAlgn="base" hangingPunct="1">
        <a:spcBef>
          <a:spcPct val="20000"/>
        </a:spcBef>
        <a:spcAft>
          <a:spcPct val="0"/>
        </a:spcAft>
        <a:buChar char="•"/>
        <a:defRPr sz="2400">
          <a:solidFill>
            <a:schemeClr val="tx1"/>
          </a:solidFill>
          <a:latin typeface="+mn-lt"/>
          <a:cs typeface="+mn-cs"/>
        </a:defRPr>
      </a:lvl3pPr>
      <a:lvl4pPr marL="1600200" indent="-228600" algn="r" rtl="1" eaLnBrk="1" fontAlgn="base" hangingPunct="1">
        <a:spcBef>
          <a:spcPct val="20000"/>
        </a:spcBef>
        <a:spcAft>
          <a:spcPct val="0"/>
        </a:spcAft>
        <a:buChar char="–"/>
        <a:defRPr sz="2000">
          <a:solidFill>
            <a:schemeClr val="tx1"/>
          </a:solidFill>
          <a:latin typeface="+mn-lt"/>
          <a:cs typeface="+mn-cs"/>
        </a:defRPr>
      </a:lvl4pPr>
      <a:lvl5pPr marL="2057400" indent="-228600" algn="r" rtl="1" eaLnBrk="1" fontAlgn="base" hangingPunct="1">
        <a:spcBef>
          <a:spcPct val="20000"/>
        </a:spcBef>
        <a:spcAft>
          <a:spcPct val="0"/>
        </a:spcAft>
        <a:buChar char="»"/>
        <a:defRPr sz="2000">
          <a:solidFill>
            <a:schemeClr val="tx1"/>
          </a:solidFill>
          <a:latin typeface="+mn-lt"/>
          <a:cs typeface="+mn-cs"/>
        </a:defRPr>
      </a:lvl5pPr>
      <a:lvl6pPr marL="2514600" indent="-228600" algn="r" rtl="1" eaLnBrk="1" fontAlgn="base" hangingPunct="1">
        <a:spcBef>
          <a:spcPct val="20000"/>
        </a:spcBef>
        <a:spcAft>
          <a:spcPct val="0"/>
        </a:spcAft>
        <a:buChar char="»"/>
        <a:defRPr sz="2000">
          <a:solidFill>
            <a:schemeClr val="tx1"/>
          </a:solidFill>
          <a:latin typeface="+mn-lt"/>
          <a:cs typeface="+mn-cs"/>
        </a:defRPr>
      </a:lvl6pPr>
      <a:lvl7pPr marL="2971800" indent="-228600" algn="r" rtl="1" eaLnBrk="1" fontAlgn="base" hangingPunct="1">
        <a:spcBef>
          <a:spcPct val="20000"/>
        </a:spcBef>
        <a:spcAft>
          <a:spcPct val="0"/>
        </a:spcAft>
        <a:buChar char="»"/>
        <a:defRPr sz="2000">
          <a:solidFill>
            <a:schemeClr val="tx1"/>
          </a:solidFill>
          <a:latin typeface="+mn-lt"/>
          <a:cs typeface="+mn-cs"/>
        </a:defRPr>
      </a:lvl7pPr>
      <a:lvl8pPr marL="3429000" indent="-228600" algn="r" rtl="1" eaLnBrk="1" fontAlgn="base" hangingPunct="1">
        <a:spcBef>
          <a:spcPct val="20000"/>
        </a:spcBef>
        <a:spcAft>
          <a:spcPct val="0"/>
        </a:spcAft>
        <a:buChar char="»"/>
        <a:defRPr sz="2000">
          <a:solidFill>
            <a:schemeClr val="tx1"/>
          </a:solidFill>
          <a:latin typeface="+mn-lt"/>
          <a:cs typeface="+mn-cs"/>
        </a:defRPr>
      </a:lvl8pPr>
      <a:lvl9pPr marL="3886200" indent="-228600" algn="r" rtl="1" eaLnBrk="1" fontAlgn="base" hangingPunct="1">
        <a:spcBef>
          <a:spcPct val="20000"/>
        </a:spcBef>
        <a:spcAft>
          <a:spcPct val="0"/>
        </a:spcAft>
        <a:buChar char="»"/>
        <a:defRPr sz="2000">
          <a:solidFill>
            <a:schemeClr val="tx1"/>
          </a:solidFill>
          <a:latin typeface="+mn-lt"/>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3.xml"/><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hyperlink" Target="http://www.rapideuphoria.com/" TargetMode="External"/><Relationship Id="rId2" Type="http://schemas.openxmlformats.org/officeDocument/2006/relationships/hyperlink" Target="http://www.openeuphoria.org/" TargetMode="External"/><Relationship Id="rId1" Type="http://schemas.openxmlformats.org/officeDocument/2006/relationships/slideLayout" Target="../slideLayouts/slideLayout13.xml"/><Relationship Id="rId4" Type="http://schemas.openxmlformats.org/officeDocument/2006/relationships/hyperlink" Target="http://www.tutorialspoint.com/euphoria/index.ht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8" name="Rectangle 110"/>
          <p:cNvSpPr>
            <a:spLocks noGrp="1" noChangeArrowheads="1"/>
          </p:cNvSpPr>
          <p:nvPr>
            <p:ph type="ctrTitle"/>
          </p:nvPr>
        </p:nvSpPr>
        <p:spPr>
          <a:xfrm>
            <a:off x="1691680" y="4829175"/>
            <a:ext cx="7128792" cy="809625"/>
          </a:xfrm>
          <a:noFill/>
          <a:ln/>
        </p:spPr>
        <p:txBody>
          <a:bodyPr/>
          <a:lstStyle/>
          <a:p>
            <a:pPr algn="r" rtl="1"/>
            <a:r>
              <a:rPr lang="he-IL" altLang="he-IL" sz="4000" b="1" i="1" dirty="0" smtClean="0">
                <a:solidFill>
                  <a:srgbClr val="003366"/>
                </a:solidFill>
                <a:effectLst>
                  <a:outerShdw blurRad="38100" dist="38100" dir="2700000" algn="tl">
                    <a:srgbClr val="000000">
                      <a:alpha val="43137"/>
                    </a:srgbClr>
                  </a:outerShdw>
                </a:effectLst>
              </a:rPr>
              <a:t>עקרונות שפת תכנות-</a:t>
            </a:r>
            <a:br>
              <a:rPr lang="he-IL" altLang="he-IL" sz="4000" b="1" i="1" dirty="0" smtClean="0">
                <a:solidFill>
                  <a:srgbClr val="003366"/>
                </a:solidFill>
                <a:effectLst>
                  <a:outerShdw blurRad="38100" dist="38100" dir="2700000" algn="tl">
                    <a:srgbClr val="000000">
                      <a:alpha val="43137"/>
                    </a:srgbClr>
                  </a:outerShdw>
                </a:effectLst>
              </a:rPr>
            </a:br>
            <a:r>
              <a:rPr lang="he-IL" altLang="he-IL" sz="2400" b="1" i="1" dirty="0" smtClean="0">
                <a:ln w="12700">
                  <a:noFill/>
                  <a:prstDash val="solid"/>
                </a:ln>
                <a:solidFill>
                  <a:schemeClr val="accent2">
                    <a:lumMod val="60000"/>
                    <a:lumOff val="40000"/>
                  </a:schemeClr>
                </a:solidFill>
                <a:effectLst>
                  <a:outerShdw blurRad="41275" dist="20320" dir="1800000" algn="tl" rotWithShape="0">
                    <a:srgbClr val="000000">
                      <a:alpha val="40000"/>
                    </a:srgbClr>
                  </a:outerShdw>
                </a:effectLst>
              </a:rPr>
              <a:t>שפת אופוריה</a:t>
            </a:r>
            <a:endParaRPr lang="es-ES" altLang="he-IL" sz="2400" b="1" i="1" dirty="0">
              <a:ln w="12700">
                <a:noFill/>
                <a:prstDash val="solid"/>
              </a:ln>
              <a:solidFill>
                <a:schemeClr val="accent2">
                  <a:lumMod val="60000"/>
                  <a:lumOff val="40000"/>
                </a:schemeClr>
              </a:solidFill>
              <a:effectLst>
                <a:outerShdw blurRad="41275" dist="20320" dir="1800000" algn="tl" rotWithShape="0">
                  <a:srgbClr val="000000">
                    <a:alpha val="40000"/>
                  </a:srgbClr>
                </a:outerShdw>
              </a:effectLst>
            </a:endParaRPr>
          </a:p>
        </p:txBody>
      </p:sp>
      <p:sp>
        <p:nvSpPr>
          <p:cNvPr id="2170" name="Rectangle 122"/>
          <p:cNvSpPr>
            <a:spLocks noChangeArrowheads="1"/>
          </p:cNvSpPr>
          <p:nvPr/>
        </p:nvSpPr>
        <p:spPr bwMode="auto">
          <a:xfrm>
            <a:off x="905518" y="5825193"/>
            <a:ext cx="3960813"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itchFamily="34" charset="0"/>
                <a:cs typeface="Arial" pitchFamily="34" charset="0"/>
              </a:defRPr>
            </a:lvl1pPr>
            <a:lvl2pPr algn="ctr">
              <a:defRPr sz="4400">
                <a:solidFill>
                  <a:schemeClr val="tx2"/>
                </a:solidFill>
                <a:latin typeface="Arial" pitchFamily="34" charset="0"/>
                <a:cs typeface="Arial" pitchFamily="34" charset="0"/>
              </a:defRPr>
            </a:lvl2pPr>
            <a:lvl3pPr algn="ctr">
              <a:defRPr sz="4400">
                <a:solidFill>
                  <a:schemeClr val="tx2"/>
                </a:solidFill>
                <a:latin typeface="Arial" pitchFamily="34" charset="0"/>
                <a:cs typeface="Arial" pitchFamily="34" charset="0"/>
              </a:defRPr>
            </a:lvl3pPr>
            <a:lvl4pPr algn="ctr">
              <a:defRPr sz="4400">
                <a:solidFill>
                  <a:schemeClr val="tx2"/>
                </a:solidFill>
                <a:latin typeface="Arial" pitchFamily="34" charset="0"/>
                <a:cs typeface="Arial" pitchFamily="34" charset="0"/>
              </a:defRPr>
            </a:lvl4pPr>
            <a:lvl5pPr algn="ctr">
              <a:defRPr sz="4400">
                <a:solidFill>
                  <a:schemeClr val="tx2"/>
                </a:solidFill>
                <a:latin typeface="Arial" pitchFamily="34" charset="0"/>
                <a:cs typeface="Arial" pitchFamily="34" charset="0"/>
              </a:defRPr>
            </a:lvl5pPr>
            <a:lvl6pPr marL="457200" algn="ctr" rtl="0" fontAlgn="base">
              <a:spcBef>
                <a:spcPct val="0"/>
              </a:spcBef>
              <a:spcAft>
                <a:spcPct val="0"/>
              </a:spcAft>
              <a:defRPr sz="4400">
                <a:solidFill>
                  <a:schemeClr val="tx2"/>
                </a:solidFill>
                <a:latin typeface="Arial" pitchFamily="34" charset="0"/>
                <a:cs typeface="Arial" pitchFamily="34" charset="0"/>
              </a:defRPr>
            </a:lvl6pPr>
            <a:lvl7pPr marL="914400" algn="ctr" rtl="0" fontAlgn="base">
              <a:spcBef>
                <a:spcPct val="0"/>
              </a:spcBef>
              <a:spcAft>
                <a:spcPct val="0"/>
              </a:spcAft>
              <a:defRPr sz="4400">
                <a:solidFill>
                  <a:schemeClr val="tx2"/>
                </a:solidFill>
                <a:latin typeface="Arial" pitchFamily="34" charset="0"/>
                <a:cs typeface="Arial" pitchFamily="34" charset="0"/>
              </a:defRPr>
            </a:lvl7pPr>
            <a:lvl8pPr marL="1371600" algn="ctr" rtl="0" fontAlgn="base">
              <a:spcBef>
                <a:spcPct val="0"/>
              </a:spcBef>
              <a:spcAft>
                <a:spcPct val="0"/>
              </a:spcAft>
              <a:defRPr sz="4400">
                <a:solidFill>
                  <a:schemeClr val="tx2"/>
                </a:solidFill>
                <a:latin typeface="Arial" pitchFamily="34" charset="0"/>
                <a:cs typeface="Arial" pitchFamily="34" charset="0"/>
              </a:defRPr>
            </a:lvl8pPr>
            <a:lvl9pPr marL="1828800" algn="ctr" rtl="0" fontAlgn="base">
              <a:spcBef>
                <a:spcPct val="0"/>
              </a:spcBef>
              <a:spcAft>
                <a:spcPct val="0"/>
              </a:spcAft>
              <a:defRPr sz="4400">
                <a:solidFill>
                  <a:schemeClr val="tx2"/>
                </a:solidFill>
                <a:latin typeface="Arial" pitchFamily="34" charset="0"/>
                <a:cs typeface="Arial" pitchFamily="34" charset="0"/>
              </a:defRPr>
            </a:lvl9pPr>
          </a:lstStyle>
          <a:p>
            <a:pPr algn="r" fontAlgn="base">
              <a:spcBef>
                <a:spcPct val="0"/>
              </a:spcBef>
              <a:spcAft>
                <a:spcPct val="0"/>
              </a:spcAft>
            </a:pPr>
            <a:r>
              <a:rPr lang="he-IL" altLang="he-IL" sz="1800" b="1" i="1" dirty="0" smtClean="0">
                <a:solidFill>
                  <a:srgbClr val="666699"/>
                </a:solidFill>
                <a:effectLst>
                  <a:innerShdw blurRad="114300">
                    <a:prstClr val="black"/>
                  </a:innerShdw>
                </a:effectLst>
              </a:rPr>
              <a:t>יונתן קרביץ 313772741 </a:t>
            </a:r>
          </a:p>
          <a:p>
            <a:pPr algn="r" fontAlgn="base">
              <a:spcBef>
                <a:spcPct val="0"/>
              </a:spcBef>
              <a:spcAft>
                <a:spcPct val="0"/>
              </a:spcAft>
            </a:pPr>
            <a:r>
              <a:rPr lang="he-IL" altLang="he-IL" sz="1800" b="1" i="1" dirty="0" smtClean="0">
                <a:solidFill>
                  <a:srgbClr val="666699"/>
                </a:solidFill>
                <a:effectLst>
                  <a:innerShdw blurRad="114300">
                    <a:prstClr val="black"/>
                  </a:innerShdw>
                </a:effectLst>
              </a:rPr>
              <a:t>דב </a:t>
            </a:r>
            <a:r>
              <a:rPr lang="he-IL" altLang="he-IL" sz="1800" b="1" i="1" dirty="0">
                <a:solidFill>
                  <a:srgbClr val="666699"/>
                </a:solidFill>
                <a:effectLst>
                  <a:innerShdw blurRad="114300">
                    <a:prstClr val="black"/>
                  </a:innerShdw>
                </a:effectLst>
              </a:rPr>
              <a:t>גמבום 301846903</a:t>
            </a:r>
            <a:endParaRPr lang="es-ES" altLang="he-IL" sz="1800" b="1" i="1" dirty="0">
              <a:solidFill>
                <a:srgbClr val="666699"/>
              </a:solidFill>
              <a:effectLst>
                <a:innerShdw blurRad="114300">
                  <a:prstClr val="black"/>
                </a:innerShdw>
              </a:effectLst>
            </a:endParaRPr>
          </a:p>
        </p:txBody>
      </p:sp>
      <p:sp>
        <p:nvSpPr>
          <p:cNvPr id="6" name="AutoShape 128" descr="Image result for excel macro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he-IL">
              <a:solidFill>
                <a:srgbClr val="000000"/>
              </a:solidFill>
            </a:endParaRPr>
          </a:p>
        </p:txBody>
      </p:sp>
      <p:sp>
        <p:nvSpPr>
          <p:cNvPr id="7" name="AutoShape 130" descr="Image result for excel macro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he-IL">
              <a:solidFill>
                <a:srgbClr val="000000"/>
              </a:solidFill>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98" y="6575425"/>
            <a:ext cx="1352550" cy="25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 name="מחבר ישר 10"/>
          <p:cNvCxnSpPr/>
          <p:nvPr/>
        </p:nvCxnSpPr>
        <p:spPr bwMode="auto">
          <a:xfrm>
            <a:off x="-5144" y="4395584"/>
            <a:ext cx="9144000" cy="0"/>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cxnSp>
        <p:nvCxnSpPr>
          <p:cNvPr id="12" name="מחבר ישר 11"/>
          <p:cNvCxnSpPr/>
          <p:nvPr/>
        </p:nvCxnSpPr>
        <p:spPr bwMode="auto">
          <a:xfrm>
            <a:off x="-5144" y="6391930"/>
            <a:ext cx="9144000" cy="0"/>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pic>
        <p:nvPicPr>
          <p:cNvPr id="14" name="Picture 2" descr="C:\Users\kravi\OneDrive\Machon Lev\Third Year\Semester B\עקרונות שפת תוכנה\Euphoria\euphori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600200"/>
            <a:ext cx="5997527" cy="207276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kravi\OneDrive\Machon Lev\Third Year\Semester B\עקרונות שפת תוכנה\Euphoria\openEuphoria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1295400"/>
            <a:ext cx="1988617" cy="296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9102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0"/>
            <a:r>
              <a:rPr lang="he-IL" sz="4000" b="1" i="1" dirty="0">
                <a:solidFill>
                  <a:srgbClr val="003366"/>
                </a:solidFill>
                <a:effectLst>
                  <a:outerShdw blurRad="38100" dist="38100" dir="2700000" algn="tl">
                    <a:srgbClr val="000000">
                      <a:alpha val="43137"/>
                    </a:srgbClr>
                  </a:outerShdw>
                </a:effectLst>
              </a:rPr>
              <a:t>אופרטורים</a:t>
            </a:r>
            <a:endParaRPr lang="he-IL" sz="4000" b="1" i="1" dirty="0">
              <a:solidFill>
                <a:srgbClr val="003366"/>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Arial" pitchFamily="34" charset="0"/>
              <a:buChar char="•"/>
            </a:pPr>
            <a:r>
              <a:rPr lang="he-IL" sz="2400" b="1" i="1" dirty="0">
                <a:latin typeface="+mj-lt"/>
              </a:rPr>
              <a:t>על משתנים מסוג </a:t>
            </a:r>
            <a:r>
              <a:rPr lang="en-US" sz="2400" b="1" i="1" u="sng" dirty="0">
                <a:latin typeface="+mj-lt"/>
              </a:rPr>
              <a:t>atom</a:t>
            </a:r>
            <a:r>
              <a:rPr lang="he-IL" sz="2400" b="1" i="1" dirty="0">
                <a:latin typeface="+mj-lt"/>
              </a:rPr>
              <a:t> ניתן להשתמש </a:t>
            </a:r>
            <a:r>
              <a:rPr lang="he-IL" sz="2400" b="1" i="1" dirty="0" smtClean="0">
                <a:latin typeface="+mj-lt"/>
              </a:rPr>
              <a:t>באופרטורים: </a:t>
            </a:r>
            <a:endParaRPr lang="en-US" sz="2400" b="1" i="1" dirty="0">
              <a:latin typeface="+mj-lt"/>
            </a:endParaRPr>
          </a:p>
          <a:p>
            <a:pPr lvl="1">
              <a:buFont typeface="Wingdings" pitchFamily="2" charset="2"/>
              <a:buChar char="ü"/>
            </a:pPr>
            <a:r>
              <a:rPr lang="he-IL" sz="1800" b="1" i="1" dirty="0">
                <a:latin typeface="+mj-lt"/>
              </a:rPr>
              <a:t>אריתמטיים</a:t>
            </a:r>
            <a:r>
              <a:rPr lang="he-IL" sz="1800" b="1" i="1" dirty="0">
                <a:latin typeface="+mj-lt"/>
              </a:rPr>
              <a:t>: +, -, *, /.</a:t>
            </a:r>
          </a:p>
          <a:p>
            <a:pPr lvl="1">
              <a:buFont typeface="Wingdings" pitchFamily="2" charset="2"/>
              <a:buChar char="ü"/>
            </a:pPr>
            <a:r>
              <a:rPr lang="he-IL" sz="1800" b="1" i="1" dirty="0">
                <a:latin typeface="+mj-lt"/>
              </a:rPr>
              <a:t>אונרי: -</a:t>
            </a:r>
          </a:p>
          <a:p>
            <a:pPr lvl="1">
              <a:buFont typeface="Wingdings" pitchFamily="2" charset="2"/>
              <a:buChar char="ü"/>
            </a:pPr>
            <a:r>
              <a:rPr lang="he-IL" sz="1800" b="1" i="1" dirty="0">
                <a:latin typeface="+mj-lt"/>
              </a:rPr>
              <a:t>השוואה: </a:t>
            </a:r>
            <a:r>
              <a:rPr lang="he-IL" sz="1800" b="1" i="1" dirty="0">
                <a:latin typeface="+mj-lt"/>
              </a:rPr>
              <a:t>&lt;,&lt;=, =, !=, &gt;, </a:t>
            </a:r>
            <a:r>
              <a:rPr lang="he-IL" sz="1800" b="1" i="1" dirty="0">
                <a:latin typeface="+mj-lt"/>
              </a:rPr>
              <a:t>&gt;= (מחזיר 1 או 0)</a:t>
            </a:r>
          </a:p>
          <a:p>
            <a:pPr lvl="1">
              <a:buFont typeface="Wingdings" pitchFamily="2" charset="2"/>
              <a:buChar char="ü"/>
            </a:pPr>
            <a:r>
              <a:rPr lang="he-IL" sz="1800" b="1" i="1" dirty="0">
                <a:latin typeface="+mj-lt"/>
              </a:rPr>
              <a:t>לוגי: </a:t>
            </a:r>
            <a:r>
              <a:rPr lang="en-US" sz="1800" b="1" i="1" dirty="0">
                <a:latin typeface="+mj-lt"/>
              </a:rPr>
              <a:t>and</a:t>
            </a:r>
            <a:r>
              <a:rPr lang="en-US" sz="1800" b="1" i="1" dirty="0">
                <a:latin typeface="+mj-lt"/>
              </a:rPr>
              <a:t>, or, </a:t>
            </a:r>
            <a:r>
              <a:rPr lang="en-US" sz="1800" b="1" i="1" dirty="0" err="1">
                <a:latin typeface="+mj-lt"/>
              </a:rPr>
              <a:t>xor</a:t>
            </a:r>
            <a:r>
              <a:rPr lang="en-US" sz="1800" b="1" i="1" dirty="0">
                <a:latin typeface="+mj-lt"/>
              </a:rPr>
              <a:t>, </a:t>
            </a:r>
            <a:r>
              <a:rPr lang="en-US" sz="1800" b="1" i="1" dirty="0" smtClean="0">
                <a:latin typeface="+mj-lt"/>
              </a:rPr>
              <a:t>not</a:t>
            </a:r>
            <a:endParaRPr lang="he-IL" sz="1800" b="1" i="1" dirty="0" smtClean="0">
              <a:latin typeface="+mj-lt"/>
            </a:endParaRPr>
          </a:p>
          <a:p>
            <a:pPr>
              <a:buFont typeface="Arial" pitchFamily="34" charset="0"/>
              <a:buChar char="•"/>
            </a:pPr>
            <a:r>
              <a:rPr lang="he-IL" sz="2400" b="1" i="1" dirty="0"/>
              <a:t>על משתנים מסוג </a:t>
            </a:r>
            <a:r>
              <a:rPr lang="en-US" sz="2400" b="1" i="1" u="sng" dirty="0"/>
              <a:t>sequence</a:t>
            </a:r>
            <a:r>
              <a:rPr lang="he-IL" sz="2400" b="1" i="1" dirty="0"/>
              <a:t>:</a:t>
            </a:r>
          </a:p>
          <a:p>
            <a:pPr lvl="1">
              <a:buFont typeface="Wingdings" pitchFamily="2" charset="2"/>
              <a:buChar char="ü"/>
            </a:pPr>
            <a:r>
              <a:rPr lang="he-IL" sz="1800" b="1" i="1" dirty="0"/>
              <a:t>בחירה: </a:t>
            </a:r>
            <a:r>
              <a:rPr lang="en-US" sz="1800" b="1" i="1" dirty="0" err="1"/>
              <a:t>seq</a:t>
            </a:r>
            <a:r>
              <a:rPr lang="en-US" sz="1800" b="1" i="1" dirty="0"/>
              <a:t>[i]</a:t>
            </a:r>
          </a:p>
          <a:p>
            <a:pPr lvl="1">
              <a:buFont typeface="Wingdings" pitchFamily="2" charset="2"/>
              <a:buChar char="ü"/>
            </a:pPr>
            <a:r>
              <a:rPr lang="he-IL" sz="1800" b="1" i="1" dirty="0"/>
              <a:t>תת מחרוזת </a:t>
            </a:r>
            <a:r>
              <a:rPr lang="en-US" sz="1800" b="1" i="1" dirty="0" err="1"/>
              <a:t>seq</a:t>
            </a:r>
            <a:r>
              <a:rPr lang="en-US" sz="1800" b="1" i="1" dirty="0"/>
              <a:t>[</a:t>
            </a:r>
            <a:r>
              <a:rPr lang="en-US" sz="1800" b="1" i="1" dirty="0" err="1"/>
              <a:t>i..j</a:t>
            </a:r>
            <a:r>
              <a:rPr lang="en-US" sz="1800" b="1" i="1" dirty="0"/>
              <a:t>]</a:t>
            </a:r>
          </a:p>
          <a:p>
            <a:pPr lvl="1">
              <a:buFont typeface="Wingdings" pitchFamily="2" charset="2"/>
              <a:buChar char="ü"/>
            </a:pPr>
            <a:r>
              <a:rPr lang="he-IL" sz="1800" b="1" i="1" dirty="0"/>
              <a:t>שרשור: </a:t>
            </a:r>
            <a:r>
              <a:rPr lang="en-US" sz="1800" b="1" i="1" dirty="0"/>
              <a:t>append, prepend, &amp;</a:t>
            </a:r>
          </a:p>
          <a:p>
            <a:pPr lvl="1">
              <a:buFont typeface="Wingdings" pitchFamily="2" charset="2"/>
              <a:buChar char="ü"/>
            </a:pPr>
            <a:r>
              <a:rPr lang="he-IL" sz="1800" b="1" i="1" dirty="0"/>
              <a:t>אורך: </a:t>
            </a:r>
            <a:r>
              <a:rPr lang="en-US" sz="1800" b="1" i="1" dirty="0"/>
              <a:t>length</a:t>
            </a:r>
          </a:p>
          <a:p>
            <a:pPr lvl="1">
              <a:buFont typeface="Wingdings" pitchFamily="2" charset="2"/>
              <a:buChar char="ü"/>
            </a:pPr>
            <a:r>
              <a:rPr lang="he-IL" sz="1800" b="1" i="1" dirty="0"/>
              <a:t>רוב פעולות </a:t>
            </a:r>
            <a:r>
              <a:rPr lang="en-US" sz="1800" b="1" i="1" dirty="0"/>
              <a:t>atom</a:t>
            </a:r>
            <a:r>
              <a:rPr lang="he-IL" sz="1800" b="1" i="1" dirty="0"/>
              <a:t> שנעשה על </a:t>
            </a:r>
            <a:r>
              <a:rPr lang="en-US" sz="1800" b="1" i="1" dirty="0"/>
              <a:t>sequence</a:t>
            </a:r>
            <a:r>
              <a:rPr lang="he-IL" sz="1800" b="1" i="1" dirty="0"/>
              <a:t> ימומש על כל אלמנט בסיקוונס בנפרד ביחס לסיקוונס השני</a:t>
            </a:r>
          </a:p>
          <a:p>
            <a:pPr lvl="1">
              <a:buFont typeface="Wingdings" pitchFamily="2" charset="2"/>
              <a:buChar char="ü"/>
            </a:pPr>
            <a:r>
              <a:rPr lang="he-IL" sz="1800" b="1" i="1" dirty="0"/>
              <a:t>השוואה: </a:t>
            </a:r>
            <a:r>
              <a:rPr lang="en-US" sz="1800" b="1" i="1" dirty="0" err="1"/>
              <a:t>equel</a:t>
            </a:r>
            <a:r>
              <a:rPr lang="en-US" sz="1800" b="1" i="1" dirty="0"/>
              <a:t>, compare</a:t>
            </a:r>
            <a:endParaRPr lang="he-IL" sz="1800" b="1" i="1" dirty="0"/>
          </a:p>
          <a:p>
            <a:pPr>
              <a:buFont typeface="Arial" pitchFamily="34" charset="0"/>
              <a:buChar char="•"/>
            </a:pPr>
            <a:endParaRPr lang="he-IL" sz="1800" b="1" i="1" dirty="0">
              <a:latin typeface="+mj-lt"/>
            </a:endParaRPr>
          </a:p>
        </p:txBody>
      </p:sp>
    </p:spTree>
    <p:extLst>
      <p:ext uri="{BB962C8B-B14F-4D97-AF65-F5344CB8AC3E}">
        <p14:creationId xmlns:p14="http://schemas.microsoft.com/office/powerpoint/2010/main" val="4220748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sz="4000" b="1" i="1" dirty="0">
                <a:solidFill>
                  <a:srgbClr val="003366"/>
                </a:solidFill>
                <a:effectLst>
                  <a:outerShdw blurRad="38100" dist="38100" dir="2700000" algn="tl">
                    <a:srgbClr val="000000">
                      <a:alpha val="43137"/>
                    </a:srgbClr>
                  </a:outerShdw>
                </a:effectLst>
              </a:rPr>
              <a:t>אופרטורים</a:t>
            </a:r>
          </a:p>
        </p:txBody>
      </p:sp>
      <p:sp>
        <p:nvSpPr>
          <p:cNvPr id="3" name="Content Placeholder 2"/>
          <p:cNvSpPr>
            <a:spLocks noGrp="1"/>
          </p:cNvSpPr>
          <p:nvPr>
            <p:ph idx="1"/>
          </p:nvPr>
        </p:nvSpPr>
        <p:spPr/>
        <p:txBody>
          <a:bodyPr/>
          <a:lstStyle/>
          <a:p>
            <a:pPr>
              <a:buFont typeface="Arial" pitchFamily="34" charset="0"/>
              <a:buChar char="•"/>
            </a:pPr>
            <a:r>
              <a:rPr lang="he-IL" sz="2200" b="1" i="1" dirty="0" smtClean="0">
                <a:latin typeface="+mj-lt"/>
              </a:rPr>
              <a:t>קיימות </a:t>
            </a:r>
            <a:r>
              <a:rPr lang="he-IL" sz="2200" b="1" i="1" dirty="0">
                <a:latin typeface="+mj-lt"/>
              </a:rPr>
              <a:t>2 סוגי לולאות:</a:t>
            </a:r>
          </a:p>
          <a:p>
            <a:pPr algn="r" rtl="1"/>
            <a:endParaRPr lang="he-IL"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6840" y="2590800"/>
            <a:ext cx="3101286"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999" y="2590800"/>
            <a:ext cx="2765737"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173706" y="2274332"/>
            <a:ext cx="2209801" cy="369332"/>
          </a:xfrm>
          <a:prstGeom prst="rect">
            <a:avLst/>
          </a:prstGeom>
          <a:noFill/>
        </p:spPr>
        <p:txBody>
          <a:bodyPr wrap="square" rtlCol="1">
            <a:spAutoFit/>
          </a:bodyPr>
          <a:lstStyle/>
          <a:p>
            <a:r>
              <a:rPr lang="en-US" dirty="0" smtClean="0"/>
              <a:t>While:</a:t>
            </a:r>
            <a:endParaRPr lang="he-IL" dirty="0"/>
          </a:p>
        </p:txBody>
      </p:sp>
      <p:sp>
        <p:nvSpPr>
          <p:cNvPr id="6" name="TextBox 5"/>
          <p:cNvSpPr txBox="1"/>
          <p:nvPr/>
        </p:nvSpPr>
        <p:spPr>
          <a:xfrm>
            <a:off x="4778449" y="2274332"/>
            <a:ext cx="1143000" cy="369332"/>
          </a:xfrm>
          <a:prstGeom prst="rect">
            <a:avLst/>
          </a:prstGeom>
          <a:noFill/>
        </p:spPr>
        <p:txBody>
          <a:bodyPr wrap="square" rtlCol="1">
            <a:spAutoFit/>
          </a:bodyPr>
          <a:lstStyle/>
          <a:p>
            <a:r>
              <a:rPr lang="en-US" dirty="0" smtClean="0"/>
              <a:t>For:</a:t>
            </a:r>
            <a:endParaRPr lang="he-IL" dirty="0"/>
          </a:p>
        </p:txBody>
      </p:sp>
      <p:sp>
        <p:nvSpPr>
          <p:cNvPr id="7" name="TextBox 6"/>
          <p:cNvSpPr txBox="1"/>
          <p:nvPr/>
        </p:nvSpPr>
        <p:spPr>
          <a:xfrm>
            <a:off x="2247899" y="5105400"/>
            <a:ext cx="5981701" cy="430887"/>
          </a:xfrm>
          <a:prstGeom prst="rect">
            <a:avLst/>
          </a:prstGeom>
          <a:noFill/>
        </p:spPr>
        <p:txBody>
          <a:bodyPr wrap="square" rtlCol="1">
            <a:spAutoFit/>
          </a:bodyPr>
          <a:lstStyle/>
          <a:p>
            <a:pPr marL="342900" indent="-342900" algn="r" rtl="1" fontAlgn="base">
              <a:spcBef>
                <a:spcPct val="20000"/>
              </a:spcBef>
              <a:spcAft>
                <a:spcPct val="0"/>
              </a:spcAft>
              <a:buFont typeface="Arial" pitchFamily="34" charset="0"/>
              <a:buChar char="•"/>
            </a:pPr>
            <a:r>
              <a:rPr lang="he-IL" sz="2200" b="1" i="1" dirty="0">
                <a:latin typeface="+mj-lt"/>
              </a:rPr>
              <a:t>ניתן להגדיר משתנים מקומיים בתוך הלולאה</a:t>
            </a:r>
            <a:endParaRPr lang="he-IL" sz="2200" b="1" i="1" dirty="0">
              <a:latin typeface="+mj-lt"/>
            </a:endParaRPr>
          </a:p>
        </p:txBody>
      </p:sp>
    </p:spTree>
    <p:extLst>
      <p:ext uri="{BB962C8B-B14F-4D97-AF65-F5344CB8AC3E}">
        <p14:creationId xmlns:p14="http://schemas.microsoft.com/office/powerpoint/2010/main" val="5792454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sz="4000" b="1" i="1" dirty="0">
                <a:solidFill>
                  <a:srgbClr val="003366"/>
                </a:solidFill>
                <a:effectLst>
                  <a:outerShdw blurRad="38100" dist="38100" dir="2700000" algn="tl">
                    <a:srgbClr val="000000">
                      <a:alpha val="43137"/>
                    </a:srgbClr>
                  </a:outerShdw>
                </a:effectLst>
              </a:rPr>
              <a:t>אופרטורים</a:t>
            </a:r>
          </a:p>
        </p:txBody>
      </p:sp>
      <p:sp>
        <p:nvSpPr>
          <p:cNvPr id="3" name="Content Placeholder 2"/>
          <p:cNvSpPr>
            <a:spLocks noGrp="1"/>
          </p:cNvSpPr>
          <p:nvPr>
            <p:ph idx="1"/>
          </p:nvPr>
        </p:nvSpPr>
        <p:spPr>
          <a:xfrm>
            <a:off x="381000" y="1524000"/>
            <a:ext cx="8229600" cy="4525963"/>
          </a:xfrm>
        </p:spPr>
        <p:txBody>
          <a:bodyPr/>
          <a:lstStyle/>
          <a:p>
            <a:pPr>
              <a:buFont typeface="Arial" pitchFamily="34" charset="0"/>
              <a:buChar char="•"/>
            </a:pPr>
            <a:r>
              <a:rPr lang="he-IL" sz="2200" b="1" i="1" dirty="0">
                <a:latin typeface="+mj-lt"/>
              </a:rPr>
              <a:t>שימוש בהוראות </a:t>
            </a:r>
            <a:r>
              <a:rPr lang="en-US" sz="2200" b="1" i="1" dirty="0">
                <a:latin typeface="+mj-lt"/>
              </a:rPr>
              <a:t>If</a:t>
            </a:r>
            <a:endParaRPr lang="he-IL" sz="2200" b="1" i="1" dirty="0">
              <a:latin typeface="+mj-lt"/>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2362200"/>
            <a:ext cx="2886243" cy="163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362200"/>
            <a:ext cx="4209222"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10737" y="1992868"/>
            <a:ext cx="2971800" cy="369332"/>
          </a:xfrm>
          <a:prstGeom prst="rect">
            <a:avLst/>
          </a:prstGeom>
          <a:noFill/>
        </p:spPr>
        <p:txBody>
          <a:bodyPr wrap="square" rtlCol="1">
            <a:spAutoFit/>
          </a:bodyPr>
          <a:lstStyle/>
          <a:p>
            <a:r>
              <a:rPr lang="en-US" dirty="0" smtClean="0"/>
              <a:t>Switch case:</a:t>
            </a:r>
            <a:endParaRPr lang="he-IL" dirty="0"/>
          </a:p>
        </p:txBody>
      </p:sp>
      <p:sp>
        <p:nvSpPr>
          <p:cNvPr id="5" name="TextBox 4"/>
          <p:cNvSpPr txBox="1"/>
          <p:nvPr/>
        </p:nvSpPr>
        <p:spPr>
          <a:xfrm>
            <a:off x="5404513" y="1992868"/>
            <a:ext cx="3534189" cy="369332"/>
          </a:xfrm>
          <a:prstGeom prst="rect">
            <a:avLst/>
          </a:prstGeom>
          <a:noFill/>
        </p:spPr>
        <p:txBody>
          <a:bodyPr wrap="square" rtlCol="1">
            <a:spAutoFit/>
          </a:bodyPr>
          <a:lstStyle/>
          <a:p>
            <a:r>
              <a:rPr lang="en-US" dirty="0" smtClean="0"/>
              <a:t>If:</a:t>
            </a:r>
            <a:endParaRPr lang="he-IL" dirty="0"/>
          </a:p>
        </p:txBody>
      </p:sp>
    </p:spTree>
    <p:extLst>
      <p:ext uri="{BB962C8B-B14F-4D97-AF65-F5344CB8AC3E}">
        <p14:creationId xmlns:p14="http://schemas.microsoft.com/office/powerpoint/2010/main" val="17228621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b="1" i="1" dirty="0">
                <a:solidFill>
                  <a:srgbClr val="003366"/>
                </a:solidFill>
                <a:effectLst>
                  <a:outerShdw blurRad="38100" dist="38100" dir="2700000" algn="tl">
                    <a:srgbClr val="000000">
                      <a:alpha val="43137"/>
                    </a:srgbClr>
                  </a:outerShdw>
                </a:effectLst>
              </a:rPr>
              <a:t>Static and Dynamic Typing</a:t>
            </a:r>
            <a:endParaRPr lang="he-IL" sz="4000" b="1" i="1" dirty="0">
              <a:solidFill>
                <a:srgbClr val="003366"/>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Arial" pitchFamily="34" charset="0"/>
              <a:buChar char="•"/>
            </a:pPr>
            <a:r>
              <a:rPr lang="he-IL" sz="2200" b="1" i="1" dirty="0">
                <a:latin typeface="+mj-lt"/>
              </a:rPr>
              <a:t>השפה תומכת ב</a:t>
            </a:r>
            <a:r>
              <a:rPr lang="en-US" sz="2200" b="1" i="1" dirty="0">
                <a:latin typeface="+mj-lt"/>
              </a:rPr>
              <a:t>Static </a:t>
            </a:r>
            <a:r>
              <a:rPr lang="en-US" sz="2200" b="1" i="1" dirty="0">
                <a:latin typeface="+mj-lt"/>
              </a:rPr>
              <a:t>Typing</a:t>
            </a:r>
            <a:r>
              <a:rPr lang="he-IL" sz="2200" b="1" i="1" dirty="0">
                <a:latin typeface="+mj-lt"/>
              </a:rPr>
              <a:t>:</a:t>
            </a:r>
          </a:p>
          <a:p>
            <a:pPr marL="342900" lvl="1" indent="-342900">
              <a:buFont typeface="Arial" pitchFamily="34" charset="0"/>
              <a:buChar char="•"/>
            </a:pPr>
            <a:r>
              <a:rPr lang="he-IL" sz="2200" b="1" i="1" dirty="0">
                <a:latin typeface="+mj-lt"/>
                <a:ea typeface="+mn-ea"/>
              </a:rPr>
              <a:t>צריך להגדיר את כל המשתנים לפני הרצה:</a:t>
            </a:r>
          </a:p>
          <a:p>
            <a:pPr algn="r" rtl="1"/>
            <a:endParaRPr lang="he-IL" dirty="0" smtClean="0"/>
          </a:p>
          <a:p>
            <a:pPr algn="r" rtl="1"/>
            <a:endParaRPr lang="he-IL" dirty="0"/>
          </a:p>
          <a:p>
            <a:pPr>
              <a:buFont typeface="Arial" pitchFamily="34" charset="0"/>
              <a:buChar char="•"/>
            </a:pPr>
            <a:endParaRPr lang="he-IL" sz="2200" b="1" i="1" dirty="0" smtClean="0">
              <a:latin typeface="+mj-lt"/>
            </a:endParaRPr>
          </a:p>
          <a:p>
            <a:pPr>
              <a:buFont typeface="Arial" pitchFamily="34" charset="0"/>
              <a:buChar char="•"/>
            </a:pPr>
            <a:r>
              <a:rPr lang="he-IL" sz="2200" b="1" i="1" dirty="0" smtClean="0">
                <a:latin typeface="+mj-lt"/>
              </a:rPr>
              <a:t>השפה </a:t>
            </a:r>
            <a:r>
              <a:rPr lang="he-IL" sz="2200" b="1" i="1" dirty="0">
                <a:latin typeface="+mj-lt"/>
              </a:rPr>
              <a:t>גם תומכת </a:t>
            </a:r>
            <a:r>
              <a:rPr lang="en-US" sz="2200" b="1" i="1" dirty="0">
                <a:latin typeface="+mj-lt"/>
              </a:rPr>
              <a:t>Dynamic Typing</a:t>
            </a:r>
            <a:r>
              <a:rPr lang="he-IL" sz="2200" b="1" i="1" dirty="0">
                <a:latin typeface="+mj-lt"/>
              </a:rPr>
              <a:t>:</a:t>
            </a:r>
          </a:p>
          <a:p>
            <a:pPr lvl="1" algn="r" rtl="1"/>
            <a:endParaRPr lang="he-IL"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040" y="2743200"/>
            <a:ext cx="2059819"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199" y="2660650"/>
            <a:ext cx="5802959"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678" y="4495800"/>
            <a:ext cx="53130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3807" y="4961672"/>
            <a:ext cx="5350193"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50939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b="1" i="1" dirty="0">
                <a:solidFill>
                  <a:srgbClr val="003366"/>
                </a:solidFill>
                <a:effectLst>
                  <a:outerShdw blurRad="38100" dist="38100" dir="2700000" algn="tl">
                    <a:srgbClr val="000000">
                      <a:alpha val="43137"/>
                    </a:srgbClr>
                  </a:outerShdw>
                </a:effectLst>
              </a:rPr>
              <a:t>Type checking</a:t>
            </a:r>
            <a:endParaRPr lang="he-IL" sz="4000" b="1" i="1" dirty="0">
              <a:solidFill>
                <a:srgbClr val="003366"/>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buFont typeface="Arial" pitchFamily="34" charset="0"/>
              <a:buChar char="•"/>
            </a:pPr>
            <a:r>
              <a:rPr lang="he-IL" sz="2200" b="1" i="1" dirty="0">
                <a:latin typeface="+mj-lt"/>
              </a:rPr>
              <a:t>השפה הינה </a:t>
            </a:r>
            <a:r>
              <a:rPr lang="en-US" sz="2200" b="1" i="1" dirty="0">
                <a:latin typeface="+mj-lt"/>
              </a:rPr>
              <a:t>strongly typed</a:t>
            </a:r>
            <a:r>
              <a:rPr lang="he-IL" sz="2200" b="1" i="1" dirty="0">
                <a:latin typeface="+mj-lt"/>
              </a:rPr>
              <a:t>.</a:t>
            </a:r>
          </a:p>
          <a:p>
            <a:pPr>
              <a:buFont typeface="Arial" pitchFamily="34" charset="0"/>
              <a:buChar char="•"/>
            </a:pPr>
            <a:r>
              <a:rPr lang="he-IL" sz="2200" b="1" i="1" dirty="0">
                <a:latin typeface="+mj-lt"/>
              </a:rPr>
              <a:t>בתחילת הרצה התוכנית בודקת שהערכים המוכנסים הינם חוקיים לטיפוס אליו הוכנסו. </a:t>
            </a:r>
          </a:p>
          <a:p>
            <a:pPr>
              <a:buFont typeface="Arial" pitchFamily="34" charset="0"/>
              <a:buChar char="•"/>
            </a:pPr>
            <a:r>
              <a:rPr lang="he-IL" sz="2200" b="1" i="1" dirty="0">
                <a:latin typeface="+mj-lt"/>
              </a:rPr>
              <a:t>מכיון שאנו משתמשים ב</a:t>
            </a:r>
            <a:r>
              <a:rPr lang="en-US" sz="2200" b="1" i="1" dirty="0">
                <a:latin typeface="+mj-lt"/>
              </a:rPr>
              <a:t>sequence</a:t>
            </a:r>
            <a:r>
              <a:rPr lang="he-IL" sz="2200" b="1" i="1" dirty="0">
                <a:latin typeface="+mj-lt"/>
              </a:rPr>
              <a:t> שמורכב מ</a:t>
            </a:r>
            <a:r>
              <a:rPr lang="en-US" sz="2200" b="1" i="1" dirty="0">
                <a:latin typeface="+mj-lt"/>
              </a:rPr>
              <a:t>atoms</a:t>
            </a:r>
            <a:r>
              <a:rPr lang="he-IL" sz="2200" b="1" i="1" dirty="0">
                <a:latin typeface="+mj-lt"/>
              </a:rPr>
              <a:t> אנו צריכים לוודא במשך הריצה שכשהוצאנו איבר מ</a:t>
            </a:r>
            <a:r>
              <a:rPr lang="en-US" sz="2200" b="1" i="1" dirty="0" err="1">
                <a:latin typeface="+mj-lt"/>
              </a:rPr>
              <a:t>sequnce</a:t>
            </a:r>
            <a:r>
              <a:rPr lang="he-IL" sz="2200" b="1" i="1" dirty="0">
                <a:latin typeface="+mj-lt"/>
              </a:rPr>
              <a:t> שאנו משתמשים בטיפוס הנכון. (זאת טעות שתתרחש בזמן ריצה)</a:t>
            </a:r>
          </a:p>
        </p:txBody>
      </p:sp>
    </p:spTree>
    <p:extLst>
      <p:ext uri="{BB962C8B-B14F-4D97-AF65-F5344CB8AC3E}">
        <p14:creationId xmlns:p14="http://schemas.microsoft.com/office/powerpoint/2010/main" val="24285880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sz="4000" b="1" i="1" dirty="0">
                <a:solidFill>
                  <a:srgbClr val="003366"/>
                </a:solidFill>
                <a:effectLst>
                  <a:outerShdw blurRad="38100" dist="38100" dir="2700000" algn="tl">
                    <a:srgbClr val="000000">
                      <a:alpha val="43137"/>
                    </a:srgbClr>
                  </a:outerShdw>
                </a:effectLst>
              </a:rPr>
              <a:t>מנגנון טיפוסים</a:t>
            </a:r>
            <a:endParaRPr lang="he-IL" sz="4000" b="1" i="1" dirty="0">
              <a:solidFill>
                <a:srgbClr val="003366"/>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4830763"/>
          </a:xfrm>
        </p:spPr>
        <p:txBody>
          <a:bodyPr/>
          <a:lstStyle/>
          <a:p>
            <a:pPr>
              <a:buFont typeface="Arial" pitchFamily="34" charset="0"/>
              <a:buChar char="•"/>
            </a:pPr>
            <a:r>
              <a:rPr lang="he-IL" sz="2200" b="1" i="1" dirty="0">
                <a:latin typeface="+mj-lt"/>
              </a:rPr>
              <a:t>מנגנון הטיפוסים הוא חזק. לא ניתן להמיר ערכים בצורה מרומזת ללא העברה לצורה הנכונה.</a:t>
            </a:r>
          </a:p>
          <a:p>
            <a:pPr algn="r" rtl="1"/>
            <a:r>
              <a:rPr lang="he-IL" dirty="0" smtClean="0"/>
              <a:t> </a:t>
            </a:r>
            <a:endParaRPr lang="he-IL"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590800"/>
            <a:ext cx="5618922" cy="769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429688"/>
            <a:ext cx="2133600" cy="1860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4309759"/>
            <a:ext cx="2133600" cy="1805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199" y="4724400"/>
            <a:ext cx="5618924" cy="67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85732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5464" y="1428796"/>
            <a:ext cx="2145479"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379413" y="-76200"/>
            <a:ext cx="8229600" cy="1143000"/>
          </a:xfrm>
        </p:spPr>
        <p:txBody>
          <a:bodyPr/>
          <a:lstStyle/>
          <a:p>
            <a:pPr algn="r"/>
            <a:r>
              <a:rPr lang="he-IL" sz="4000" b="1" i="1" dirty="0">
                <a:solidFill>
                  <a:srgbClr val="003366"/>
                </a:solidFill>
                <a:effectLst>
                  <a:outerShdw blurRad="38100" dist="38100" dir="2700000" algn="tl">
                    <a:srgbClr val="000000">
                      <a:alpha val="43137"/>
                    </a:srgbClr>
                  </a:outerShdw>
                </a:effectLst>
              </a:rPr>
              <a:t>מנגנון טיפוסים</a:t>
            </a:r>
            <a:endParaRPr lang="he-IL" sz="4000" b="1" i="1" dirty="0">
              <a:solidFill>
                <a:srgbClr val="003366"/>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81000" y="3429000"/>
            <a:ext cx="8229600" cy="3970338"/>
          </a:xfrm>
        </p:spPr>
        <p:txBody>
          <a:bodyPr>
            <a:normAutofit/>
          </a:bodyPr>
          <a:lstStyle/>
          <a:p>
            <a:pPr>
              <a:buFont typeface="Arial" pitchFamily="34" charset="0"/>
              <a:buChar char="•"/>
            </a:pPr>
            <a:r>
              <a:rPr lang="he-IL" sz="2200" b="1" i="1" dirty="0">
                <a:latin typeface="+mj-lt"/>
              </a:rPr>
              <a:t>זה כן יעבוד מכיון שכל האטומים מורכבים מ</a:t>
            </a:r>
            <a:r>
              <a:rPr lang="en-US" sz="2200" b="1" i="1" dirty="0">
                <a:latin typeface="+mj-lt"/>
              </a:rPr>
              <a:t>ASCII</a:t>
            </a:r>
            <a:r>
              <a:rPr lang="he-IL" sz="2200" b="1" i="1" dirty="0">
                <a:latin typeface="+mj-lt"/>
              </a:rPr>
              <a:t> ולמעשה אין פה המרה אלא שימוש באותו מספר אטום</a:t>
            </a:r>
          </a:p>
          <a:p>
            <a:pPr>
              <a:buFont typeface="Arial" pitchFamily="34" charset="0"/>
              <a:buChar char="•"/>
            </a:pPr>
            <a:r>
              <a:rPr lang="he-IL" sz="2200" b="1" i="1" dirty="0">
                <a:latin typeface="+mj-lt"/>
              </a:rPr>
              <a:t>למעשה אין הבדל בין </a:t>
            </a:r>
            <a:r>
              <a:rPr lang="en-US" sz="2200" b="1" i="1" dirty="0">
                <a:latin typeface="+mj-lt"/>
              </a:rPr>
              <a:t>integer</a:t>
            </a:r>
            <a:r>
              <a:rPr lang="he-IL" sz="2200" b="1" i="1" dirty="0">
                <a:latin typeface="+mj-lt"/>
              </a:rPr>
              <a:t> לאטום חוץ מהעובדה של </a:t>
            </a:r>
            <a:r>
              <a:rPr lang="en-US" sz="2200" b="1" i="1" dirty="0">
                <a:latin typeface="+mj-lt"/>
              </a:rPr>
              <a:t>integer</a:t>
            </a:r>
            <a:r>
              <a:rPr lang="he-IL" sz="2200" b="1" i="1" dirty="0">
                <a:latin typeface="+mj-lt"/>
              </a:rPr>
              <a:t> יש הגבלה של </a:t>
            </a:r>
            <a:r>
              <a:rPr lang="en-US" sz="2200" b="1" i="1" dirty="0">
                <a:latin typeface="+mj-lt"/>
              </a:rPr>
              <a:t>-1073741824 to +</a:t>
            </a:r>
            <a:r>
              <a:rPr lang="en-US" sz="2200" b="1" i="1" dirty="0">
                <a:latin typeface="+mj-lt"/>
              </a:rPr>
              <a:t>1073741823</a:t>
            </a:r>
            <a:r>
              <a:rPr lang="he-IL" sz="2200" b="1" i="1" dirty="0">
                <a:latin typeface="+mj-lt"/>
              </a:rPr>
              <a:t>. (</a:t>
            </a:r>
            <a:r>
              <a:rPr lang="en-US" sz="2200" b="1" i="1" dirty="0">
                <a:latin typeface="+mj-lt"/>
              </a:rPr>
              <a:t>integer</a:t>
            </a:r>
            <a:r>
              <a:rPr lang="he-IL" sz="2200" b="1" i="1" dirty="0">
                <a:latin typeface="+mj-lt"/>
              </a:rPr>
              <a:t> גם קצת יותר מהיר בזמן חישוב)</a:t>
            </a:r>
            <a:endParaRPr lang="he-IL" sz="2200" b="1" i="1" dirty="0">
              <a:latin typeface="+mj-lt"/>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2016148"/>
            <a:ext cx="3656013"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08990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pPr algn="r"/>
            <a:r>
              <a:rPr lang="he-IL" sz="4000" b="1" i="1" dirty="0">
                <a:solidFill>
                  <a:srgbClr val="003366"/>
                </a:solidFill>
                <a:effectLst>
                  <a:outerShdw blurRad="38100" dist="38100" dir="2700000" algn="tl">
                    <a:srgbClr val="000000">
                      <a:alpha val="43137"/>
                    </a:srgbClr>
                  </a:outerShdw>
                </a:effectLst>
              </a:rPr>
              <a:t>מנגנון טיפוסים</a:t>
            </a:r>
          </a:p>
        </p:txBody>
      </p:sp>
      <p:sp>
        <p:nvSpPr>
          <p:cNvPr id="3" name="Content Placeholder 2"/>
          <p:cNvSpPr>
            <a:spLocks noGrp="1"/>
          </p:cNvSpPr>
          <p:nvPr>
            <p:ph idx="1"/>
          </p:nvPr>
        </p:nvSpPr>
        <p:spPr>
          <a:xfrm>
            <a:off x="381000" y="1189037"/>
            <a:ext cx="8229600" cy="4525963"/>
          </a:xfrm>
        </p:spPr>
        <p:txBody>
          <a:bodyPr>
            <a:normAutofit/>
          </a:bodyPr>
          <a:lstStyle/>
          <a:p>
            <a:pPr>
              <a:buFont typeface="Arial" pitchFamily="34" charset="0"/>
              <a:buChar char="•"/>
            </a:pPr>
            <a:r>
              <a:rPr lang="he-IL" sz="2200" b="1" i="1" dirty="0">
                <a:latin typeface="+mj-lt"/>
              </a:rPr>
              <a:t>ניתן לבטל את בדיקת מנגנון בעזרת </a:t>
            </a:r>
            <a:r>
              <a:rPr lang="en-US" sz="2200" b="1" i="1" dirty="0">
                <a:latin typeface="+mj-lt"/>
              </a:rPr>
              <a:t>without </a:t>
            </a:r>
            <a:r>
              <a:rPr lang="en-US" sz="2200" b="1" i="1" dirty="0" err="1">
                <a:latin typeface="+mj-lt"/>
              </a:rPr>
              <a:t>type_check</a:t>
            </a:r>
            <a:r>
              <a:rPr lang="he-IL" sz="2200" b="1" i="1" dirty="0">
                <a:latin typeface="+mj-lt"/>
              </a:rPr>
              <a:t>. דבר זה טוב בעיקר רק בשביל בדיקות יעילות זמן ריצה של התוכנית</a:t>
            </a:r>
            <a:endParaRPr lang="he-IL" sz="2200" b="1" i="1" dirty="0">
              <a:latin typeface="+mj-lt"/>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2209800"/>
            <a:ext cx="344805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2209800"/>
            <a:ext cx="4094629"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733800" y="5791200"/>
            <a:ext cx="4648200" cy="430887"/>
          </a:xfrm>
          <a:prstGeom prst="rect">
            <a:avLst/>
          </a:prstGeom>
          <a:noFill/>
        </p:spPr>
        <p:txBody>
          <a:bodyPr wrap="square" rtlCol="1">
            <a:spAutoFit/>
          </a:bodyPr>
          <a:lstStyle/>
          <a:p>
            <a:pPr marL="342900" indent="-342900" algn="r" rtl="1" fontAlgn="base">
              <a:spcBef>
                <a:spcPct val="20000"/>
              </a:spcBef>
              <a:spcAft>
                <a:spcPct val="0"/>
              </a:spcAft>
              <a:buFont typeface="Arial" pitchFamily="34" charset="0"/>
              <a:buChar char="•"/>
            </a:pPr>
            <a:r>
              <a:rPr lang="he-IL" sz="2200" b="1" i="1" dirty="0">
                <a:latin typeface="+mj-lt"/>
              </a:rPr>
              <a:t>יהפוך</a:t>
            </a:r>
            <a:r>
              <a:rPr lang="he-IL" sz="2200" b="1" i="1" dirty="0">
                <a:latin typeface="+mj-lt"/>
              </a:rPr>
              <a:t> </a:t>
            </a:r>
            <a:r>
              <a:rPr lang="he-IL" sz="2200" b="1" i="1" dirty="0">
                <a:latin typeface="+mj-lt"/>
              </a:rPr>
              <a:t>להיות</a:t>
            </a:r>
            <a:r>
              <a:rPr lang="he-IL" sz="2200" b="1" i="1" dirty="0">
                <a:latin typeface="+mj-lt"/>
              </a:rPr>
              <a:t> </a:t>
            </a:r>
            <a:r>
              <a:rPr lang="en-US" sz="2200" b="1" i="1" dirty="0">
                <a:latin typeface="+mj-lt"/>
              </a:rPr>
              <a:t>weakly</a:t>
            </a:r>
            <a:r>
              <a:rPr lang="en-US" sz="2200" b="1" i="1" dirty="0">
                <a:latin typeface="+mj-lt"/>
              </a:rPr>
              <a:t> </a:t>
            </a:r>
            <a:r>
              <a:rPr lang="en-US" sz="2200" b="1" i="1" dirty="0">
                <a:latin typeface="+mj-lt"/>
              </a:rPr>
              <a:t>type</a:t>
            </a:r>
            <a:endParaRPr lang="he-IL" sz="2200" b="1" i="1" dirty="0">
              <a:latin typeface="+mj-lt"/>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0901" y="4457700"/>
            <a:ext cx="4809699"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05796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b="1" i="1" dirty="0">
                <a:solidFill>
                  <a:srgbClr val="003366"/>
                </a:solidFill>
                <a:effectLst>
                  <a:outerShdw blurRad="38100" dist="38100" dir="2700000" algn="tl">
                    <a:srgbClr val="000000">
                      <a:alpha val="43137"/>
                    </a:srgbClr>
                  </a:outerShdw>
                </a:effectLst>
              </a:rPr>
              <a:t>Static Scope</a:t>
            </a:r>
            <a:endParaRPr lang="he-IL" sz="4000" b="1" i="1" dirty="0">
              <a:solidFill>
                <a:srgbClr val="003366"/>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143000"/>
            <a:ext cx="8229600" cy="4525963"/>
          </a:xfrm>
        </p:spPr>
        <p:txBody>
          <a:bodyPr/>
          <a:lstStyle/>
          <a:p>
            <a:pPr>
              <a:buFont typeface="Arial" pitchFamily="34" charset="0"/>
              <a:buChar char="•"/>
            </a:pPr>
            <a:r>
              <a:rPr lang="he-IL" sz="2200" b="1" i="1" dirty="0">
                <a:latin typeface="+mj-lt"/>
              </a:rPr>
              <a:t>כל בלוק מכיר את המשתנים המקומיים שלו, ואת המשתנים המקומיים של הבלוקים המכילים אותו.</a:t>
            </a:r>
          </a:p>
          <a:p>
            <a:pPr algn="r" rtl="1"/>
            <a:endParaRPr lang="he-IL" dirty="0"/>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2238137"/>
            <a:ext cx="3111174" cy="145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238137"/>
            <a:ext cx="3962400" cy="4223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30681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sz="4000" b="1" i="1" dirty="0">
                <a:solidFill>
                  <a:srgbClr val="003366"/>
                </a:solidFill>
                <a:effectLst>
                  <a:outerShdw blurRad="38100" dist="38100" dir="2700000" algn="tl">
                    <a:srgbClr val="000000">
                      <a:alpha val="43137"/>
                    </a:srgbClr>
                  </a:outerShdw>
                </a:effectLst>
              </a:rPr>
              <a:t>פונקציות</a:t>
            </a:r>
            <a:endParaRPr lang="he-IL" sz="4000" b="1" i="1" dirty="0">
              <a:solidFill>
                <a:srgbClr val="003366"/>
              </a:solidFill>
              <a:effectLst>
                <a:outerShdw blurRad="38100" dist="38100" dir="2700000" algn="tl">
                  <a:srgbClr val="000000">
                    <a:alpha val="43137"/>
                  </a:srgbClr>
                </a:outerShdw>
              </a:effectLst>
            </a:endParaRPr>
          </a:p>
        </p:txBody>
      </p:sp>
      <p:sp>
        <p:nvSpPr>
          <p:cNvPr id="4" name="Content Placeholder 3"/>
          <p:cNvSpPr>
            <a:spLocks noGrp="1"/>
          </p:cNvSpPr>
          <p:nvPr>
            <p:ph idx="1"/>
          </p:nvPr>
        </p:nvSpPr>
        <p:spPr/>
        <p:txBody>
          <a:bodyPr/>
          <a:lstStyle/>
          <a:p>
            <a:pPr>
              <a:buFont typeface="Arial" pitchFamily="34" charset="0"/>
              <a:buChar char="•"/>
            </a:pPr>
            <a:r>
              <a:rPr lang="he-IL" sz="2200" b="1" i="1" dirty="0">
                <a:latin typeface="+mj-lt"/>
              </a:rPr>
              <a:t>ישנם 2 סוגי תתי תוכניות פרוצדורה ופונקציה</a:t>
            </a:r>
            <a:endParaRPr lang="he-IL" sz="2200" b="1" i="1" dirty="0">
              <a:latin typeface="+mj-lt"/>
            </a:endParaRP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384424"/>
            <a:ext cx="2621280" cy="150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1" y="2384424"/>
            <a:ext cx="2667000" cy="1273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257800" y="4343399"/>
            <a:ext cx="2057400" cy="646331"/>
          </a:xfrm>
          <a:prstGeom prst="rect">
            <a:avLst/>
          </a:prstGeom>
          <a:noFill/>
        </p:spPr>
        <p:txBody>
          <a:bodyPr wrap="square" rtlCol="1">
            <a:spAutoFit/>
          </a:bodyPr>
          <a:lstStyle/>
          <a:p>
            <a:pPr algn="r" rtl="1"/>
            <a:r>
              <a:rPr lang="he-IL" dirty="0" smtClean="0"/>
              <a:t>פרוצדורה לא יכולה להחזיר ערכים</a:t>
            </a:r>
            <a:endParaRPr lang="he-IL" dirty="0"/>
          </a:p>
        </p:txBody>
      </p:sp>
      <p:sp>
        <p:nvSpPr>
          <p:cNvPr id="5" name="TextBox 4"/>
          <p:cNvSpPr txBox="1"/>
          <p:nvPr/>
        </p:nvSpPr>
        <p:spPr>
          <a:xfrm>
            <a:off x="1242856" y="4333163"/>
            <a:ext cx="2209800" cy="646331"/>
          </a:xfrm>
          <a:prstGeom prst="rect">
            <a:avLst/>
          </a:prstGeom>
          <a:noFill/>
        </p:spPr>
        <p:txBody>
          <a:bodyPr wrap="square" rtlCol="1">
            <a:spAutoFit/>
          </a:bodyPr>
          <a:lstStyle/>
          <a:p>
            <a:pPr algn="r" rtl="1"/>
            <a:r>
              <a:rPr lang="he-IL" dirty="0" smtClean="0"/>
              <a:t>פונקציה יכולה להחזיר ערכים</a:t>
            </a:r>
            <a:endParaRPr lang="he-IL" dirty="0"/>
          </a:p>
        </p:txBody>
      </p:sp>
      <p:sp>
        <p:nvSpPr>
          <p:cNvPr id="6" name="Rectangle 5"/>
          <p:cNvSpPr/>
          <p:nvPr/>
        </p:nvSpPr>
        <p:spPr>
          <a:xfrm>
            <a:off x="1447801" y="5105399"/>
            <a:ext cx="6667500" cy="769441"/>
          </a:xfrm>
          <a:prstGeom prst="rect">
            <a:avLst/>
          </a:prstGeom>
        </p:spPr>
        <p:txBody>
          <a:bodyPr wrap="square">
            <a:spAutoFit/>
          </a:bodyPr>
          <a:lstStyle/>
          <a:p>
            <a:pPr marL="342900" indent="-342900" algn="r" rtl="1" fontAlgn="base">
              <a:spcBef>
                <a:spcPct val="20000"/>
              </a:spcBef>
              <a:spcAft>
                <a:spcPct val="0"/>
              </a:spcAft>
              <a:buFont typeface="Arial" pitchFamily="34" charset="0"/>
              <a:buChar char="•"/>
            </a:pPr>
            <a:r>
              <a:rPr lang="he-IL" sz="2200" b="1" i="1" dirty="0">
                <a:latin typeface="+mj-lt"/>
              </a:rPr>
              <a:t>ארגומנטים מועברים </a:t>
            </a:r>
            <a:r>
              <a:rPr lang="en-US" sz="2200" b="1" i="1" dirty="0">
                <a:latin typeface="+mj-lt"/>
              </a:rPr>
              <a:t>by-value</a:t>
            </a:r>
            <a:r>
              <a:rPr lang="he-IL" sz="2200" b="1" i="1" dirty="0">
                <a:latin typeface="+mj-lt"/>
              </a:rPr>
              <a:t>, אין העברה </a:t>
            </a:r>
            <a:r>
              <a:rPr lang="en-US" sz="2200" b="1" i="1" dirty="0">
                <a:latin typeface="+mj-lt"/>
              </a:rPr>
              <a:t>by-</a:t>
            </a:r>
            <a:r>
              <a:rPr lang="en-US" sz="2200" b="1" i="1" dirty="0" err="1">
                <a:latin typeface="+mj-lt"/>
              </a:rPr>
              <a:t>refrence</a:t>
            </a:r>
            <a:endParaRPr lang="en-US" sz="2200" b="1" i="1" dirty="0">
              <a:latin typeface="+mj-lt"/>
            </a:endParaRPr>
          </a:p>
        </p:txBody>
      </p:sp>
    </p:spTree>
    <p:extLst>
      <p:ext uri="{BB962C8B-B14F-4D97-AF65-F5344CB8AC3E}">
        <p14:creationId xmlns:p14="http://schemas.microsoft.com/office/powerpoint/2010/main" val="2341015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0"/>
            <a:r>
              <a:rPr lang="he-IL" sz="4000" b="1" i="1" dirty="0" smtClean="0">
                <a:solidFill>
                  <a:srgbClr val="003366"/>
                </a:solidFill>
                <a:effectLst>
                  <a:outerShdw blurRad="38100" dist="38100" dir="2700000" algn="tl">
                    <a:srgbClr val="000000">
                      <a:alpha val="43137"/>
                    </a:srgbClr>
                  </a:outerShdw>
                </a:effectLst>
              </a:rPr>
              <a:t>נושאים:</a:t>
            </a:r>
            <a:endParaRPr lang="en-US" sz="4000" b="1" i="1" dirty="0">
              <a:solidFill>
                <a:srgbClr val="003366"/>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0"/>
            <a:ext cx="8229600" cy="5257800"/>
          </a:xfrm>
        </p:spPr>
        <p:txBody>
          <a:bodyPr/>
          <a:lstStyle/>
          <a:p>
            <a:pPr algn="r">
              <a:buFont typeface="Wingdings" pitchFamily="2" charset="2"/>
              <a:buChar char="Ø"/>
            </a:pPr>
            <a:r>
              <a:rPr lang="he-IL" sz="2000" b="1" i="1" dirty="0" smtClean="0">
                <a:latin typeface="+mj-lt"/>
              </a:rPr>
              <a:t>הקדמה על השפה</a:t>
            </a:r>
            <a:endParaRPr lang="he-IL" sz="2000" b="1" i="1" dirty="0">
              <a:latin typeface="+mj-lt"/>
            </a:endParaRPr>
          </a:p>
          <a:p>
            <a:pPr algn="r" rtl="1">
              <a:buFont typeface="Wingdings" pitchFamily="2" charset="2"/>
              <a:buChar char="Ø"/>
            </a:pPr>
            <a:r>
              <a:rPr lang="he-IL" sz="2000" b="1" i="1" dirty="0" smtClean="0">
                <a:latin typeface="+mj-lt"/>
              </a:rPr>
              <a:t>יתרונות וחסרונות השפה</a:t>
            </a:r>
            <a:endParaRPr lang="he-IL" sz="2000" b="1" i="1" dirty="0">
              <a:latin typeface="+mj-lt"/>
            </a:endParaRPr>
          </a:p>
          <a:p>
            <a:pPr algn="r" rtl="1">
              <a:buFont typeface="Wingdings" pitchFamily="2" charset="2"/>
              <a:buChar char="Ø"/>
            </a:pPr>
            <a:r>
              <a:rPr lang="he-IL" sz="2000" b="1" i="1" dirty="0" smtClean="0">
                <a:latin typeface="+mj-lt"/>
              </a:rPr>
              <a:t>מבנה השפה</a:t>
            </a:r>
          </a:p>
          <a:p>
            <a:pPr algn="r" rtl="1">
              <a:buFont typeface="Wingdings" pitchFamily="2" charset="2"/>
              <a:buChar char="Ø"/>
            </a:pPr>
            <a:r>
              <a:rPr lang="he-IL" sz="2000" b="1" i="1" dirty="0" smtClean="0">
                <a:latin typeface="+mj-lt"/>
              </a:rPr>
              <a:t>אופרטורים</a:t>
            </a:r>
          </a:p>
          <a:p>
            <a:pPr algn="r" rtl="1">
              <a:buFont typeface="Wingdings" pitchFamily="2" charset="2"/>
              <a:buChar char="Ø"/>
            </a:pPr>
            <a:r>
              <a:rPr lang="en-US" sz="2000" b="1" i="1" dirty="0" smtClean="0">
                <a:latin typeface="+mj-lt"/>
              </a:rPr>
              <a:t>Static and Dynamic Typing</a:t>
            </a:r>
            <a:endParaRPr lang="he-IL" sz="2000" b="1" i="1" dirty="0" smtClean="0">
              <a:latin typeface="+mj-lt"/>
            </a:endParaRPr>
          </a:p>
          <a:p>
            <a:pPr algn="r" rtl="1">
              <a:buFont typeface="Wingdings" pitchFamily="2" charset="2"/>
              <a:buChar char="Ø"/>
            </a:pPr>
            <a:r>
              <a:rPr lang="en-US" sz="2000" b="1" i="1" dirty="0" smtClean="0">
                <a:latin typeface="+mj-lt"/>
              </a:rPr>
              <a:t>Type Checking</a:t>
            </a:r>
          </a:p>
          <a:p>
            <a:pPr algn="r" rtl="1">
              <a:buFont typeface="Wingdings" pitchFamily="2" charset="2"/>
              <a:buChar char="Ø"/>
            </a:pPr>
            <a:r>
              <a:rPr lang="he-IL" sz="2000" b="1" i="1" dirty="0" smtClean="0">
                <a:latin typeface="+mj-lt"/>
              </a:rPr>
              <a:t>מנגון טיפוסים</a:t>
            </a:r>
          </a:p>
          <a:p>
            <a:pPr algn="r" rtl="1">
              <a:buFont typeface="Wingdings" pitchFamily="2" charset="2"/>
              <a:buChar char="Ø"/>
            </a:pPr>
            <a:r>
              <a:rPr lang="en-US" sz="2000" b="1" i="1" dirty="0" smtClean="0">
                <a:latin typeface="+mj-lt"/>
              </a:rPr>
              <a:t>Static Scope</a:t>
            </a:r>
          </a:p>
          <a:p>
            <a:pPr algn="r" rtl="1">
              <a:buFont typeface="Wingdings" pitchFamily="2" charset="2"/>
              <a:buChar char="Ø"/>
            </a:pPr>
            <a:r>
              <a:rPr lang="he-IL" sz="2000" b="1" i="1" dirty="0" smtClean="0">
                <a:latin typeface="+mj-lt"/>
              </a:rPr>
              <a:t>פונקציות</a:t>
            </a:r>
          </a:p>
          <a:p>
            <a:pPr algn="r" rtl="1">
              <a:buFont typeface="Wingdings" pitchFamily="2" charset="2"/>
              <a:buChar char="Ø"/>
            </a:pPr>
            <a:r>
              <a:rPr lang="en-US" sz="2000" b="1" i="1" dirty="0" smtClean="0">
                <a:latin typeface="+mj-lt"/>
              </a:rPr>
              <a:t>Garbage Collector</a:t>
            </a:r>
          </a:p>
          <a:p>
            <a:pPr algn="r" rtl="1">
              <a:buFont typeface="Wingdings" pitchFamily="2" charset="2"/>
              <a:buChar char="Ø"/>
            </a:pPr>
            <a:r>
              <a:rPr lang="en-US" sz="2000" b="1" i="1" dirty="0" smtClean="0">
                <a:latin typeface="+mj-lt"/>
              </a:rPr>
              <a:t>Debug Mode</a:t>
            </a:r>
          </a:p>
          <a:p>
            <a:pPr algn="r" rtl="1">
              <a:buFont typeface="Wingdings" pitchFamily="2" charset="2"/>
              <a:buChar char="Ø"/>
            </a:pPr>
            <a:r>
              <a:rPr lang="he-IL" sz="2000" b="1" i="1" dirty="0" smtClean="0">
                <a:latin typeface="+mj-lt"/>
              </a:rPr>
              <a:t>טיפול בקבצים</a:t>
            </a:r>
          </a:p>
          <a:p>
            <a:pPr algn="r" rtl="1">
              <a:buFont typeface="Wingdings" pitchFamily="2" charset="2"/>
              <a:buChar char="Ø"/>
            </a:pPr>
            <a:r>
              <a:rPr lang="he-IL" sz="2000" b="1" i="1" dirty="0" smtClean="0">
                <a:latin typeface="+mj-lt"/>
              </a:rPr>
              <a:t>ספריות שימושיות</a:t>
            </a:r>
            <a:endParaRPr lang="he-IL" sz="2000" b="1" i="1" dirty="0">
              <a:latin typeface="+mj-lt"/>
            </a:endParaRPr>
          </a:p>
        </p:txBody>
      </p:sp>
    </p:spTree>
    <p:extLst>
      <p:ext uri="{BB962C8B-B14F-4D97-AF65-F5344CB8AC3E}">
        <p14:creationId xmlns:p14="http://schemas.microsoft.com/office/powerpoint/2010/main" val="32684250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b="1" i="1" dirty="0">
                <a:solidFill>
                  <a:srgbClr val="003366"/>
                </a:solidFill>
                <a:effectLst>
                  <a:outerShdw blurRad="38100" dist="38100" dir="2700000" algn="tl">
                    <a:srgbClr val="000000">
                      <a:alpha val="43137"/>
                    </a:srgbClr>
                  </a:outerShdw>
                </a:effectLst>
              </a:rPr>
              <a:t>Garbage Collection</a:t>
            </a:r>
            <a:endParaRPr lang="he-IL" sz="4000" b="1" i="1" dirty="0">
              <a:solidFill>
                <a:srgbClr val="003366"/>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Autofit/>
          </a:bodyPr>
          <a:lstStyle/>
          <a:p>
            <a:pPr>
              <a:buFont typeface="Arial" pitchFamily="34" charset="0"/>
              <a:buChar char="•"/>
            </a:pPr>
            <a:r>
              <a:rPr lang="he-IL" sz="2200" b="1" i="1" dirty="0">
                <a:latin typeface="+mj-lt"/>
              </a:rPr>
              <a:t>אובייקטים </a:t>
            </a:r>
            <a:r>
              <a:rPr lang="he-IL" sz="2200" b="1" i="1" dirty="0">
                <a:latin typeface="+mj-lt"/>
              </a:rPr>
              <a:t>באופוריה נאספים אוטומטית ע"י ה </a:t>
            </a:r>
            <a:r>
              <a:rPr lang="en-US" sz="2200" b="1" i="1" dirty="0">
                <a:latin typeface="+mj-lt"/>
              </a:rPr>
              <a:t>garbage </a:t>
            </a:r>
            <a:r>
              <a:rPr lang="en-US" sz="2200" b="1" i="1" dirty="0" smtClean="0">
                <a:latin typeface="+mj-lt"/>
              </a:rPr>
              <a:t>collector</a:t>
            </a:r>
            <a:r>
              <a:rPr lang="he-IL" sz="2200" b="1" i="1" dirty="0" smtClean="0">
                <a:latin typeface="+mj-lt"/>
              </a:rPr>
              <a:t>.</a:t>
            </a:r>
            <a:endParaRPr lang="he-IL" sz="2200" b="1" i="1" dirty="0">
              <a:latin typeface="+mj-lt"/>
            </a:endParaRPr>
          </a:p>
          <a:p>
            <a:pPr>
              <a:buFont typeface="Arial" pitchFamily="34" charset="0"/>
              <a:buChar char="•"/>
            </a:pPr>
            <a:r>
              <a:rPr lang="he-IL" sz="2200" b="1" i="1" dirty="0">
                <a:latin typeface="+mj-lt"/>
              </a:rPr>
              <a:t>לגבי צורת הפעולה של ה </a:t>
            </a:r>
            <a:r>
              <a:rPr lang="en-US" sz="2200" b="1" i="1" dirty="0">
                <a:latin typeface="+mj-lt"/>
              </a:rPr>
              <a:t>garbage collector </a:t>
            </a:r>
            <a:r>
              <a:rPr lang="he-IL" sz="2200" b="1" i="1" dirty="0">
                <a:latin typeface="+mj-lt"/>
              </a:rPr>
              <a:t> לא </a:t>
            </a:r>
            <a:r>
              <a:rPr lang="he-IL" sz="2200" b="1" i="1" dirty="0">
                <a:latin typeface="+mj-lt"/>
              </a:rPr>
              <a:t>קיים </a:t>
            </a:r>
            <a:r>
              <a:rPr lang="he-IL" sz="2200" b="1" i="1" dirty="0" smtClean="0">
                <a:latin typeface="+mj-lt"/>
              </a:rPr>
              <a:t>תיעוד </a:t>
            </a:r>
            <a:r>
              <a:rPr lang="he-IL" sz="2200" b="1" i="1" dirty="0">
                <a:latin typeface="+mj-lt"/>
              </a:rPr>
              <a:t>כלשהו. </a:t>
            </a:r>
            <a:r>
              <a:rPr lang="he-IL" sz="2200" b="1" i="1" dirty="0">
                <a:latin typeface="+mj-lt"/>
              </a:rPr>
              <a:t>(אחד </a:t>
            </a:r>
            <a:r>
              <a:rPr lang="he-IL" sz="2200" b="1" i="1" dirty="0">
                <a:latin typeface="+mj-lt"/>
              </a:rPr>
              <a:t>מהחסרונות של השפה</a:t>
            </a:r>
            <a:r>
              <a:rPr lang="he-IL" sz="2200" b="1" i="1" dirty="0">
                <a:latin typeface="+mj-lt"/>
              </a:rPr>
              <a:t>..)</a:t>
            </a:r>
            <a:endParaRPr lang="he-IL" sz="2200" b="1" i="1" dirty="0">
              <a:latin typeface="+mj-lt"/>
            </a:endParaRPr>
          </a:p>
        </p:txBody>
      </p:sp>
    </p:spTree>
    <p:extLst>
      <p:ext uri="{BB962C8B-B14F-4D97-AF65-F5344CB8AC3E}">
        <p14:creationId xmlns:p14="http://schemas.microsoft.com/office/powerpoint/2010/main" val="20398065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b="1" i="1" dirty="0">
                <a:solidFill>
                  <a:srgbClr val="003366"/>
                </a:solidFill>
                <a:effectLst>
                  <a:outerShdw blurRad="38100" dist="38100" dir="2700000" algn="tl">
                    <a:srgbClr val="000000">
                      <a:alpha val="43137"/>
                    </a:srgbClr>
                  </a:outerShdw>
                </a:effectLst>
              </a:rPr>
              <a:t>Debug Mode</a:t>
            </a:r>
            <a:endParaRPr lang="he-IL" sz="4000" b="1" i="1" dirty="0">
              <a:solidFill>
                <a:srgbClr val="003366"/>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81000" y="1600200"/>
            <a:ext cx="8305800" cy="4525963"/>
          </a:xfrm>
        </p:spPr>
        <p:txBody>
          <a:bodyPr/>
          <a:lstStyle/>
          <a:p>
            <a:pPr>
              <a:buFont typeface="Arial" pitchFamily="34" charset="0"/>
              <a:buChar char="•"/>
            </a:pPr>
            <a:r>
              <a:rPr lang="he-IL" sz="2200" b="1" i="1" dirty="0">
                <a:latin typeface="+mj-lt"/>
              </a:rPr>
              <a:t>ניתן להכנס למצב דיבאג ע"י הוספת </a:t>
            </a:r>
            <a:r>
              <a:rPr lang="en-US" sz="2200" b="1" i="1" dirty="0">
                <a:latin typeface="+mj-lt"/>
              </a:rPr>
              <a:t>with trace</a:t>
            </a:r>
            <a:r>
              <a:rPr lang="he-IL" sz="2200" b="1" i="1" dirty="0">
                <a:latin typeface="+mj-lt"/>
              </a:rPr>
              <a:t> בתחילת התוכנית.</a:t>
            </a:r>
          </a:p>
          <a:p>
            <a:pPr>
              <a:buFont typeface="Arial" pitchFamily="34" charset="0"/>
              <a:buChar char="•"/>
            </a:pPr>
            <a:r>
              <a:rPr lang="he-IL" sz="2200" b="1" i="1" dirty="0">
                <a:latin typeface="+mj-lt"/>
              </a:rPr>
              <a:t>ע"מ להכנס במקום מסוים נכתוב את השורה </a:t>
            </a:r>
            <a:r>
              <a:rPr lang="en-US" sz="2200" b="1" i="1" dirty="0">
                <a:latin typeface="+mj-lt"/>
              </a:rPr>
              <a:t>trace(1)</a:t>
            </a:r>
            <a:endParaRPr lang="he-IL" sz="2200" b="1" i="1" dirty="0">
              <a:latin typeface="+mj-lt"/>
            </a:endParaRPr>
          </a:p>
          <a:p>
            <a:pPr>
              <a:buFont typeface="Arial" pitchFamily="34" charset="0"/>
              <a:buChar char="•"/>
            </a:pPr>
            <a:r>
              <a:rPr lang="he-IL" sz="2200" b="1" i="1" dirty="0">
                <a:latin typeface="+mj-lt"/>
              </a:rPr>
              <a:t>ע"מ לצאת ממצב דיבאג נכתוב </a:t>
            </a:r>
            <a:r>
              <a:rPr lang="en-US" sz="2200" b="1" i="1" dirty="0">
                <a:latin typeface="+mj-lt"/>
              </a:rPr>
              <a:t>trace(0)</a:t>
            </a:r>
            <a:endParaRPr lang="he-IL" sz="2200" b="1" i="1" dirty="0">
              <a:latin typeface="+mj-lt"/>
            </a:endParaRPr>
          </a:p>
        </p:txBody>
      </p:sp>
    </p:spTree>
    <p:extLst>
      <p:ext uri="{BB962C8B-B14F-4D97-AF65-F5344CB8AC3E}">
        <p14:creationId xmlns:p14="http://schemas.microsoft.com/office/powerpoint/2010/main" val="375805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b="1" i="1" dirty="0">
                <a:solidFill>
                  <a:srgbClr val="003366"/>
                </a:solidFill>
                <a:effectLst>
                  <a:outerShdw blurRad="38100" dist="38100" dir="2700000" algn="tl">
                    <a:srgbClr val="000000">
                      <a:alpha val="43137"/>
                    </a:srgbClr>
                  </a:outerShdw>
                </a:effectLst>
              </a:rPr>
              <a:t>Debug Mode</a:t>
            </a:r>
            <a:endParaRPr lang="he-IL" sz="4000" b="1" i="1" dirty="0">
              <a:solidFill>
                <a:srgbClr val="003366"/>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09600" y="1036637"/>
            <a:ext cx="8229600" cy="4525963"/>
          </a:xfrm>
        </p:spPr>
        <p:txBody>
          <a:bodyPr/>
          <a:lstStyle/>
          <a:p>
            <a:pPr algn="r" rtl="1"/>
            <a:r>
              <a:rPr lang="he-IL" sz="2200" b="1" i="1" dirty="0">
                <a:latin typeface="+mj-lt"/>
              </a:rPr>
              <a:t>דוגמא</a:t>
            </a:r>
            <a:r>
              <a:rPr lang="he-IL" dirty="0" smtClean="0"/>
              <a:t>:</a:t>
            </a:r>
            <a:endParaRPr lang="he-IL"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1600200"/>
            <a:ext cx="9145588"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p:nvPr/>
        </p:nvCxnSpPr>
        <p:spPr>
          <a:xfrm flipH="1">
            <a:off x="4114800" y="4572000"/>
            <a:ext cx="27432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943600" y="3925669"/>
            <a:ext cx="3136900" cy="646331"/>
          </a:xfrm>
          <a:prstGeom prst="rect">
            <a:avLst/>
          </a:prstGeom>
          <a:noFill/>
        </p:spPr>
        <p:txBody>
          <a:bodyPr wrap="square" rtlCol="1">
            <a:spAutoFit/>
          </a:bodyPr>
          <a:lstStyle/>
          <a:p>
            <a:pPr algn="r" rtl="1"/>
            <a:r>
              <a:rPr lang="he-IL" dirty="0" smtClean="0"/>
              <a:t>בחלק התחתון של המסך נמצאים כל המשתנים המקומיים</a:t>
            </a:r>
            <a:endParaRPr lang="he-IL" dirty="0"/>
          </a:p>
        </p:txBody>
      </p:sp>
    </p:spTree>
    <p:extLst>
      <p:ext uri="{BB962C8B-B14F-4D97-AF65-F5344CB8AC3E}">
        <p14:creationId xmlns:p14="http://schemas.microsoft.com/office/powerpoint/2010/main" val="40507820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 Mode</a:t>
            </a:r>
            <a:endParaRPr lang="he-IL"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009775"/>
            <a:ext cx="9250363" cy="484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609600" y="1112837"/>
            <a:ext cx="8229600" cy="4525963"/>
          </a:xfrm>
        </p:spPr>
        <p:txBody>
          <a:bodyPr/>
          <a:lstStyle/>
          <a:p>
            <a:pPr>
              <a:buFont typeface="Arial" pitchFamily="34" charset="0"/>
              <a:buChar char="•"/>
            </a:pPr>
            <a:r>
              <a:rPr lang="he-IL" sz="2200" b="1" i="1" dirty="0">
                <a:latin typeface="+mj-lt"/>
              </a:rPr>
              <a:t>לחיצה על </a:t>
            </a:r>
            <a:r>
              <a:rPr lang="en-US" sz="2200" b="1" i="1" dirty="0">
                <a:latin typeface="+mj-lt"/>
              </a:rPr>
              <a:t>F1</a:t>
            </a:r>
            <a:r>
              <a:rPr lang="he-IL" sz="2200" b="1" i="1" dirty="0">
                <a:latin typeface="+mj-lt"/>
              </a:rPr>
              <a:t> יכניס אותנו לראות מה הודפס למסך</a:t>
            </a:r>
          </a:p>
          <a:p>
            <a:pPr>
              <a:buFont typeface="Arial" pitchFamily="34" charset="0"/>
              <a:buChar char="•"/>
            </a:pPr>
            <a:r>
              <a:rPr lang="he-IL" sz="2200" b="1" i="1" dirty="0">
                <a:latin typeface="+mj-lt"/>
              </a:rPr>
              <a:t>לחיצה על </a:t>
            </a:r>
            <a:r>
              <a:rPr lang="en-US" sz="2200" b="1" i="1" dirty="0">
                <a:latin typeface="+mj-lt"/>
              </a:rPr>
              <a:t>F2</a:t>
            </a:r>
            <a:r>
              <a:rPr lang="he-IL" sz="2200" b="1" i="1" dirty="0">
                <a:latin typeface="+mj-lt"/>
              </a:rPr>
              <a:t> יחזיר אותנו למסך דיבאג</a:t>
            </a:r>
            <a:endParaRPr lang="he-IL" sz="2200" b="1" i="1" dirty="0">
              <a:latin typeface="+mj-lt"/>
            </a:endParaRPr>
          </a:p>
        </p:txBody>
      </p:sp>
    </p:spTree>
    <p:extLst>
      <p:ext uri="{BB962C8B-B14F-4D97-AF65-F5344CB8AC3E}">
        <p14:creationId xmlns:p14="http://schemas.microsoft.com/office/powerpoint/2010/main" val="9741139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b="1" i="1" dirty="0">
                <a:solidFill>
                  <a:srgbClr val="003366"/>
                </a:solidFill>
                <a:effectLst>
                  <a:outerShdw blurRad="38100" dist="38100" dir="2700000" algn="tl">
                    <a:srgbClr val="000000">
                      <a:alpha val="43137"/>
                    </a:srgbClr>
                  </a:outerShdw>
                </a:effectLst>
              </a:rPr>
              <a:t>Debug Mode</a:t>
            </a:r>
            <a:endParaRPr lang="he-IL" sz="4000" b="1" i="1" dirty="0">
              <a:solidFill>
                <a:srgbClr val="003366"/>
              </a:solidFill>
              <a:effectLst>
                <a:outerShdw blurRad="38100" dist="38100" dir="2700000" algn="tl">
                  <a:srgbClr val="000000">
                    <a:alpha val="43137"/>
                  </a:srgbClr>
                </a:outerShdw>
              </a:effectLst>
            </a:endParaRPr>
          </a:p>
        </p:txBody>
      </p:sp>
      <p:pic>
        <p:nvPicPr>
          <p:cNvPr id="5" name="Content Placeholder 4" descr="C:\Users\kravi\Desktop\Euphoria\trace command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219200"/>
            <a:ext cx="5486400" cy="54717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248400" y="1219200"/>
            <a:ext cx="2514600" cy="769441"/>
          </a:xfrm>
          <a:prstGeom prst="rect">
            <a:avLst/>
          </a:prstGeom>
          <a:noFill/>
        </p:spPr>
        <p:txBody>
          <a:bodyPr wrap="square" rtlCol="1">
            <a:spAutoFit/>
          </a:bodyPr>
          <a:lstStyle/>
          <a:p>
            <a:pPr marL="342900" indent="-342900" algn="r" rtl="1" fontAlgn="base">
              <a:spcBef>
                <a:spcPct val="20000"/>
              </a:spcBef>
              <a:spcAft>
                <a:spcPct val="0"/>
              </a:spcAft>
              <a:buFont typeface="Arial" pitchFamily="34" charset="0"/>
              <a:buChar char="•"/>
            </a:pPr>
            <a:r>
              <a:rPr lang="he-IL" sz="2200" b="1" i="1" dirty="0">
                <a:latin typeface="+mj-lt"/>
              </a:rPr>
              <a:t>פקודות נוספות עבור מצב </a:t>
            </a:r>
            <a:r>
              <a:rPr lang="en-US" sz="2200" b="1" i="1" dirty="0">
                <a:latin typeface="+mj-lt"/>
              </a:rPr>
              <a:t>trace</a:t>
            </a:r>
            <a:r>
              <a:rPr lang="he-IL" sz="2200" b="1" i="1" dirty="0">
                <a:latin typeface="+mj-lt"/>
              </a:rPr>
              <a:t>:</a:t>
            </a:r>
            <a:endParaRPr lang="he-IL" sz="2200" b="1" i="1" dirty="0">
              <a:latin typeface="+mj-lt"/>
            </a:endParaRPr>
          </a:p>
        </p:txBody>
      </p:sp>
    </p:spTree>
    <p:extLst>
      <p:ext uri="{BB962C8B-B14F-4D97-AF65-F5344CB8AC3E}">
        <p14:creationId xmlns:p14="http://schemas.microsoft.com/office/powerpoint/2010/main" val="27062103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sz="4000" b="1" i="1" dirty="0">
                <a:solidFill>
                  <a:srgbClr val="003366"/>
                </a:solidFill>
                <a:effectLst>
                  <a:outerShdw blurRad="38100" dist="38100" dir="2700000" algn="tl">
                    <a:srgbClr val="000000">
                      <a:alpha val="43137"/>
                    </a:srgbClr>
                  </a:outerShdw>
                </a:effectLst>
              </a:rPr>
              <a:t>טיפול בקבצים</a:t>
            </a:r>
            <a:endParaRPr lang="he-IL" sz="4000" b="1" i="1" dirty="0">
              <a:solidFill>
                <a:srgbClr val="003366"/>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lgn="r" rtl="1"/>
            <a:r>
              <a:rPr lang="en-US" dirty="0" smtClean="0"/>
              <a:t>Euphoria</a:t>
            </a:r>
            <a:r>
              <a:rPr lang="he-IL" dirty="0" smtClean="0"/>
              <a:t>- </a:t>
            </a:r>
            <a:r>
              <a:rPr lang="he-IL" sz="2200" b="1" i="1" dirty="0">
                <a:latin typeface="+mj-lt"/>
              </a:rPr>
              <a:t>מספקת אמצעים ע"מ לטפל בקבצים</a:t>
            </a:r>
            <a:r>
              <a:rPr lang="he-IL" dirty="0" smtClean="0"/>
              <a:t>:</a:t>
            </a:r>
          </a:p>
          <a:p>
            <a:pPr algn="l" rtl="0"/>
            <a:r>
              <a:rPr lang="en-US" dirty="0" smtClean="0"/>
              <a:t>Open:</a:t>
            </a:r>
          </a:p>
          <a:p>
            <a:endParaRPr lang="en-US" dirty="0"/>
          </a:p>
          <a:p>
            <a:pPr algn="l" rtl="0"/>
            <a:r>
              <a:rPr lang="en-US" dirty="0" smtClean="0"/>
              <a:t>Close:</a:t>
            </a:r>
          </a:p>
          <a:p>
            <a:pPr algn="r" rtl="1"/>
            <a:endParaRPr lang="he-IL" dirty="0" smtClean="0"/>
          </a:p>
          <a:p>
            <a:pPr algn="r" rtl="1"/>
            <a:endParaRPr lang="he-IL" dirty="0"/>
          </a:p>
          <a:p>
            <a:pPr algn="l"/>
            <a:r>
              <a:rPr lang="en-US" dirty="0" smtClean="0"/>
              <a:t>Gets:</a:t>
            </a:r>
          </a:p>
          <a:p>
            <a:pPr algn="l"/>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56388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9780" y="3115270"/>
            <a:ext cx="8007320" cy="997196"/>
          </a:xfrm>
          <a:prstGeom prst="rect">
            <a:avLst/>
          </a:prstGeom>
          <a:noFill/>
        </p:spPr>
        <p:txBody>
          <a:bodyPr wrap="none" rtlCol="1">
            <a:spAutoFit/>
          </a:bodyPr>
          <a:lstStyle/>
          <a:p>
            <a:pPr marL="342900" lvl="1" indent="-342900" algn="r" rtl="1" fontAlgn="base">
              <a:spcBef>
                <a:spcPct val="20000"/>
              </a:spcBef>
              <a:spcAft>
                <a:spcPct val="0"/>
              </a:spcAft>
              <a:buFont typeface="Arial" pitchFamily="34" charset="0"/>
              <a:buChar char="•"/>
            </a:pPr>
            <a:r>
              <a:rPr lang="he-IL" b="1" i="1" dirty="0">
                <a:latin typeface="+mj-lt"/>
              </a:rPr>
              <a:t>התוכנית מקבלת -1 אם לא הצליח לפתוח או מספר שהוא מייצג את הקובץ שנטען.</a:t>
            </a:r>
          </a:p>
          <a:p>
            <a:pPr marL="342900" lvl="1" indent="-342900" algn="r" rtl="1" fontAlgn="base">
              <a:spcBef>
                <a:spcPct val="20000"/>
              </a:spcBef>
              <a:spcAft>
                <a:spcPct val="0"/>
              </a:spcAft>
              <a:buFont typeface="Arial" pitchFamily="34" charset="0"/>
              <a:buChar char="•"/>
            </a:pPr>
            <a:r>
              <a:rPr lang="he-IL" b="1" i="1" dirty="0">
                <a:latin typeface="+mj-lt"/>
              </a:rPr>
              <a:t>יש מספר מצבי פתיחה לקריאה, כתיבה, קריאה וכתיבה וכו'</a:t>
            </a:r>
          </a:p>
          <a:p>
            <a:pPr marL="342900" indent="-342900" algn="r" rtl="1" fontAlgn="base">
              <a:spcBef>
                <a:spcPct val="20000"/>
              </a:spcBef>
              <a:spcAft>
                <a:spcPct val="0"/>
              </a:spcAft>
              <a:buFont typeface="Arial" pitchFamily="34" charset="0"/>
              <a:buChar char="•"/>
            </a:pPr>
            <a:endParaRPr lang="he-IL" sz="1600" b="1" i="1" dirty="0">
              <a:latin typeface="+mj-lt"/>
            </a:endParaRP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906797"/>
            <a:ext cx="3364824" cy="370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219200" y="4267200"/>
            <a:ext cx="7315200" cy="923330"/>
          </a:xfrm>
          <a:prstGeom prst="rect">
            <a:avLst/>
          </a:prstGeom>
          <a:noFill/>
        </p:spPr>
        <p:txBody>
          <a:bodyPr wrap="square" rtlCol="1">
            <a:spAutoFit/>
          </a:bodyPr>
          <a:lstStyle/>
          <a:p>
            <a:pPr marL="342900" indent="-342900" algn="r" rtl="1" fontAlgn="base">
              <a:spcBef>
                <a:spcPct val="20000"/>
              </a:spcBef>
              <a:spcAft>
                <a:spcPct val="0"/>
              </a:spcAft>
              <a:buFont typeface="Arial" pitchFamily="34" charset="0"/>
              <a:buChar char="•"/>
            </a:pPr>
            <a:r>
              <a:rPr lang="he-IL" b="1" i="1" dirty="0">
                <a:latin typeface="+mj-lt"/>
              </a:rPr>
              <a:t>התוכנית סוגרת את הקובץ שהוטען ולא ניתן לכתוב/לקרוא יותר מהקובץ. אם הוטען על אותו שם קובץ אחר</a:t>
            </a:r>
            <a:r>
              <a:rPr lang="en-US" b="1" i="1" dirty="0">
                <a:latin typeface="+mj-lt"/>
              </a:rPr>
              <a:t>Euphoria </a:t>
            </a:r>
            <a:r>
              <a:rPr lang="he-IL" b="1" i="1" dirty="0">
                <a:latin typeface="+mj-lt"/>
              </a:rPr>
              <a:t> אוטומטית סוגרת את הקובץ הקודם.</a:t>
            </a:r>
            <a:endParaRPr lang="he-IL" b="1" i="1" dirty="0">
              <a:latin typeface="+mj-lt"/>
            </a:endParaRPr>
          </a:p>
        </p:txBody>
      </p:sp>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5638800"/>
            <a:ext cx="3227754"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2603500" y="5334000"/>
            <a:ext cx="5943600" cy="646331"/>
          </a:xfrm>
          <a:prstGeom prst="rect">
            <a:avLst/>
          </a:prstGeom>
          <a:noFill/>
        </p:spPr>
        <p:txBody>
          <a:bodyPr wrap="square" rtlCol="1">
            <a:spAutoFit/>
          </a:bodyPr>
          <a:lstStyle/>
          <a:p>
            <a:pPr marL="342900" indent="-342900" algn="r" rtl="1" fontAlgn="base">
              <a:spcBef>
                <a:spcPct val="20000"/>
              </a:spcBef>
              <a:spcAft>
                <a:spcPct val="0"/>
              </a:spcAft>
              <a:buFont typeface="Arial" pitchFamily="34" charset="0"/>
              <a:buChar char="•"/>
            </a:pPr>
            <a:r>
              <a:rPr lang="he-IL" b="1" i="1" dirty="0">
                <a:latin typeface="+mj-lt"/>
              </a:rPr>
              <a:t>התוכנית מתחילה לקרוא מתחילת הקובץ שורה אחר שורה. בסוף השורה הוא מקבל </a:t>
            </a:r>
            <a:r>
              <a:rPr lang="en-US" b="1" i="1" dirty="0">
                <a:latin typeface="+mj-lt"/>
              </a:rPr>
              <a:t>-1</a:t>
            </a:r>
            <a:endParaRPr lang="he-IL" b="1" i="1" dirty="0">
              <a:latin typeface="+mj-lt"/>
            </a:endParaRPr>
          </a:p>
        </p:txBody>
      </p:sp>
    </p:spTree>
    <p:extLst>
      <p:ext uri="{BB962C8B-B14F-4D97-AF65-F5344CB8AC3E}">
        <p14:creationId xmlns:p14="http://schemas.microsoft.com/office/powerpoint/2010/main" val="36620333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sz="4000" b="1" i="1" dirty="0">
                <a:solidFill>
                  <a:srgbClr val="003366"/>
                </a:solidFill>
                <a:effectLst>
                  <a:outerShdw blurRad="38100" dist="38100" dir="2700000" algn="tl">
                    <a:srgbClr val="000000">
                      <a:alpha val="43137"/>
                    </a:srgbClr>
                  </a:outerShdw>
                </a:effectLst>
              </a:rPr>
              <a:t>טיפול בקבצים</a:t>
            </a:r>
            <a:endParaRPr lang="he-IL" sz="4000" b="1" i="1" dirty="0">
              <a:solidFill>
                <a:srgbClr val="003366"/>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Arial" pitchFamily="34" charset="0"/>
              <a:buChar char="•"/>
            </a:pPr>
            <a:r>
              <a:rPr lang="he-IL" sz="2800" b="1" i="1" dirty="0">
                <a:latin typeface="+mj-lt"/>
              </a:rPr>
              <a:t>מכיוון שטיפוס הנתונים שלנו הוא אטום וסיקוונס אנו צריכים לדעת את הצורה הנכונה להדפיס את הנתון.</a:t>
            </a:r>
          </a:p>
          <a:p>
            <a:pPr>
              <a:buFont typeface="Arial" pitchFamily="34" charset="0"/>
              <a:buChar char="•"/>
            </a:pPr>
            <a:r>
              <a:rPr lang="he-IL" sz="2800" b="1" i="1" dirty="0">
                <a:latin typeface="+mj-lt"/>
              </a:rPr>
              <a:t>ישנם כמה צורות פלט שניתן לשימוש, כל אחד עם היכולות שלו.</a:t>
            </a:r>
          </a:p>
          <a:p>
            <a:pPr>
              <a:buFont typeface="Arial" pitchFamily="34" charset="0"/>
              <a:buChar char="•"/>
            </a:pPr>
            <a:endParaRPr lang="he-IL" sz="2800" b="1" i="1" dirty="0">
              <a:latin typeface="+mj-lt"/>
            </a:endParaRPr>
          </a:p>
        </p:txBody>
      </p:sp>
    </p:spTree>
    <p:extLst>
      <p:ext uri="{BB962C8B-B14F-4D97-AF65-F5344CB8AC3E}">
        <p14:creationId xmlns:p14="http://schemas.microsoft.com/office/powerpoint/2010/main" val="3742771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sz="4000" b="1" i="1" dirty="0">
                <a:solidFill>
                  <a:srgbClr val="003366"/>
                </a:solidFill>
                <a:effectLst>
                  <a:outerShdw blurRad="38100" dist="38100" dir="2700000" algn="tl">
                    <a:srgbClr val="000000">
                      <a:alpha val="43137"/>
                    </a:srgbClr>
                  </a:outerShdw>
                </a:effectLst>
              </a:rPr>
              <a:t>טיפול בקבצים</a:t>
            </a:r>
            <a:endParaRPr lang="he-IL" sz="4000" b="1" i="1" dirty="0">
              <a:solidFill>
                <a:srgbClr val="003366"/>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4800" y="1219200"/>
            <a:ext cx="8382000" cy="5334000"/>
          </a:xfrm>
        </p:spPr>
        <p:txBody>
          <a:bodyPr>
            <a:normAutofit/>
          </a:bodyPr>
          <a:lstStyle/>
          <a:p>
            <a:pPr algn="l" rtl="0"/>
            <a:r>
              <a:rPr lang="en-US" dirty="0"/>
              <a:t>print(</a:t>
            </a:r>
            <a:r>
              <a:rPr lang="en-US" dirty="0" err="1"/>
              <a:t>fn</a:t>
            </a:r>
            <a:r>
              <a:rPr lang="en-US" dirty="0"/>
              <a:t>, x</a:t>
            </a:r>
            <a:r>
              <a:rPr lang="en-US" dirty="0" smtClean="0"/>
              <a:t>)- </a:t>
            </a:r>
          </a:p>
          <a:p>
            <a:pPr lvl="1" algn="l" rtl="0"/>
            <a:r>
              <a:rPr lang="en-US" sz="2000" dirty="0" smtClean="0"/>
              <a:t>Print</a:t>
            </a:r>
            <a:r>
              <a:rPr lang="en-US" sz="2000" dirty="0"/>
              <a:t>, to file or device </a:t>
            </a:r>
            <a:r>
              <a:rPr lang="en-US" sz="2000" dirty="0" err="1"/>
              <a:t>fn</a:t>
            </a:r>
            <a:r>
              <a:rPr lang="en-US" sz="2000" dirty="0"/>
              <a:t>, an object x with braces { , , , } to show the structure.</a:t>
            </a:r>
          </a:p>
          <a:p>
            <a:pPr algn="l" rtl="0"/>
            <a:r>
              <a:rPr lang="en-US" dirty="0"/>
              <a:t>puts(</a:t>
            </a:r>
            <a:r>
              <a:rPr lang="en-US" dirty="0" err="1"/>
              <a:t>fn</a:t>
            </a:r>
            <a:r>
              <a:rPr lang="en-US" dirty="0"/>
              <a:t>, x</a:t>
            </a:r>
            <a:r>
              <a:rPr lang="en-US" dirty="0" smtClean="0"/>
              <a:t>)-</a:t>
            </a:r>
          </a:p>
          <a:p>
            <a:pPr lvl="1" algn="l" rtl="0"/>
            <a:r>
              <a:rPr lang="en-US" sz="1800" dirty="0"/>
              <a:t>Output, to file or device </a:t>
            </a:r>
            <a:r>
              <a:rPr lang="en-US" sz="1800" dirty="0" err="1"/>
              <a:t>fn</a:t>
            </a:r>
            <a:r>
              <a:rPr lang="en-US" sz="1800" dirty="0"/>
              <a:t>, a single byte (atom) or sequence of bytes</a:t>
            </a:r>
            <a:r>
              <a:rPr lang="en-US" sz="1800" dirty="0" smtClean="0"/>
              <a:t>. If </a:t>
            </a:r>
            <a:r>
              <a:rPr lang="en-US" sz="1800" dirty="0" err="1"/>
              <a:t>fn</a:t>
            </a:r>
            <a:r>
              <a:rPr lang="en-US" sz="1800" dirty="0"/>
              <a:t> is the screen you will see text characters displayed</a:t>
            </a:r>
            <a:r>
              <a:rPr lang="en-US" sz="1800" dirty="0" smtClean="0"/>
              <a:t>.</a:t>
            </a:r>
          </a:p>
          <a:p>
            <a:pPr algn="l" rtl="0"/>
            <a:r>
              <a:rPr lang="en-US" dirty="0" err="1"/>
              <a:t>printf</a:t>
            </a:r>
            <a:r>
              <a:rPr lang="en-US" dirty="0"/>
              <a:t>(</a:t>
            </a:r>
            <a:r>
              <a:rPr lang="en-US" dirty="0" err="1"/>
              <a:t>fn</a:t>
            </a:r>
            <a:r>
              <a:rPr lang="en-US" dirty="0"/>
              <a:t>, </a:t>
            </a:r>
            <a:r>
              <a:rPr lang="en-US" dirty="0" err="1"/>
              <a:t>st</a:t>
            </a:r>
            <a:r>
              <a:rPr lang="en-US" dirty="0"/>
              <a:t>, x</a:t>
            </a:r>
            <a:r>
              <a:rPr lang="en-US" dirty="0" smtClean="0"/>
              <a:t>)- </a:t>
            </a:r>
          </a:p>
          <a:p>
            <a:pPr lvl="1" algn="l" rtl="0"/>
            <a:r>
              <a:rPr lang="en-US" sz="1700" dirty="0" smtClean="0"/>
              <a:t>Print </a:t>
            </a:r>
            <a:r>
              <a:rPr lang="en-US" sz="1700" dirty="0"/>
              <a:t>x, to file or device </a:t>
            </a:r>
            <a:r>
              <a:rPr lang="en-US" sz="1700" dirty="0" err="1"/>
              <a:t>fn</a:t>
            </a:r>
            <a:r>
              <a:rPr lang="en-US" sz="1700" dirty="0"/>
              <a:t>, using format string </a:t>
            </a:r>
            <a:r>
              <a:rPr lang="en-US" sz="1700" dirty="0" err="1"/>
              <a:t>st.</a:t>
            </a:r>
            <a:r>
              <a:rPr lang="en-US" sz="1700" dirty="0"/>
              <a:t> </a:t>
            </a:r>
            <a:r>
              <a:rPr lang="en-US" sz="1700" dirty="0" smtClean="0"/>
              <a:t>Thus </a:t>
            </a:r>
            <a:r>
              <a:rPr lang="en-US" sz="1700" dirty="0" err="1"/>
              <a:t>printf</a:t>
            </a:r>
            <a:r>
              <a:rPr lang="en-US" sz="1700" dirty="0"/>
              <a:t>() always takes exactly 3 arguments. Only the length of the last argument, containing the values to be printed, will vary. The basic format </a:t>
            </a:r>
            <a:r>
              <a:rPr lang="en-US" sz="1700" dirty="0" err="1"/>
              <a:t>specifiers</a:t>
            </a:r>
            <a:r>
              <a:rPr lang="en-US" sz="1700" dirty="0"/>
              <a:t> are</a:t>
            </a:r>
            <a:r>
              <a:rPr lang="en-US" sz="1700" dirty="0" smtClean="0"/>
              <a:t>:</a:t>
            </a:r>
          </a:p>
          <a:p>
            <a:pPr marL="457200" lvl="1" indent="0" algn="l" rtl="0">
              <a:buNone/>
            </a:pPr>
            <a:r>
              <a:rPr lang="en-US" sz="2000" dirty="0" smtClean="0"/>
              <a:t>%</a:t>
            </a:r>
            <a:r>
              <a:rPr lang="en-US" sz="2000" dirty="0"/>
              <a:t>d - print an atom as a decimal integer</a:t>
            </a:r>
            <a:br>
              <a:rPr lang="en-US" sz="2000" dirty="0"/>
            </a:br>
            <a:r>
              <a:rPr lang="en-US" sz="2000" dirty="0" smtClean="0"/>
              <a:t>%</a:t>
            </a:r>
            <a:r>
              <a:rPr lang="en-US" sz="2000" dirty="0"/>
              <a:t>s - print a sequence as a string of characters, or print an atom as a single </a:t>
            </a:r>
            <a:r>
              <a:rPr lang="en-US" sz="2000" dirty="0" smtClean="0"/>
              <a:t>character.</a:t>
            </a:r>
            <a:r>
              <a:rPr lang="en-US" sz="2000" dirty="0"/>
              <a:t/>
            </a:r>
            <a:br>
              <a:rPr lang="en-US" sz="2000" dirty="0"/>
            </a:br>
            <a:endParaRPr lang="he-IL" sz="2000" dirty="0" smtClean="0"/>
          </a:p>
        </p:txBody>
      </p:sp>
    </p:spTree>
    <p:extLst>
      <p:ext uri="{BB962C8B-B14F-4D97-AF65-F5344CB8AC3E}">
        <p14:creationId xmlns:p14="http://schemas.microsoft.com/office/powerpoint/2010/main" val="28245294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sz="4000" b="1" i="1" dirty="0">
                <a:solidFill>
                  <a:srgbClr val="003366"/>
                </a:solidFill>
                <a:effectLst>
                  <a:outerShdw blurRad="38100" dist="38100" dir="2700000" algn="tl">
                    <a:srgbClr val="000000">
                      <a:alpha val="43137"/>
                    </a:srgbClr>
                  </a:outerShdw>
                </a:effectLst>
              </a:rPr>
              <a:t>טיפול בקבצים</a:t>
            </a:r>
            <a:endParaRPr lang="he-IL" sz="4000" b="1" i="1" dirty="0">
              <a:solidFill>
                <a:srgbClr val="003366"/>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lgn="r" rtl="1"/>
            <a:r>
              <a:rPr lang="he-IL" sz="2200" b="1" i="1" dirty="0">
                <a:latin typeface="+mj-lt"/>
              </a:rPr>
              <a:t>דוגמאות</a:t>
            </a:r>
            <a:r>
              <a:rPr lang="he-IL" dirty="0" smtClean="0"/>
              <a:t>:</a:t>
            </a:r>
          </a:p>
          <a:p>
            <a:pPr algn="r" rtl="1"/>
            <a:endParaRPr lang="he-IL" dirty="0" smtClean="0"/>
          </a:p>
          <a:p>
            <a:pPr algn="r" rtl="1"/>
            <a:endParaRPr lang="he-IL" dirty="0"/>
          </a:p>
          <a:p>
            <a:pPr algn="r" rtl="1"/>
            <a:endParaRPr lang="he-IL" dirty="0" smtClean="0"/>
          </a:p>
          <a:p>
            <a:pPr>
              <a:buFont typeface="Arial" pitchFamily="34" charset="0"/>
              <a:buChar char="•"/>
            </a:pPr>
            <a:r>
              <a:rPr lang="he-IL" sz="2200" b="1" i="1" dirty="0">
                <a:latin typeface="+mj-lt"/>
              </a:rPr>
              <a:t>הנתון 1 זה בשביל להדפיס למסך, ניתן להכניס מספר של קובץ ע"מ לכתוב לתוכו.</a:t>
            </a:r>
            <a:endParaRPr lang="he-IL" sz="2200" b="1" i="1" dirty="0">
              <a:latin typeface="+mj-lt"/>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400" y="2286000"/>
            <a:ext cx="7944742"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31441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sz="4000" b="1" i="1" dirty="0">
                <a:solidFill>
                  <a:srgbClr val="003366"/>
                </a:solidFill>
                <a:effectLst>
                  <a:outerShdw blurRad="38100" dist="38100" dir="2700000" algn="tl">
                    <a:srgbClr val="000000">
                      <a:alpha val="43137"/>
                    </a:srgbClr>
                  </a:outerShdw>
                </a:effectLst>
              </a:rPr>
              <a:t>ספריות </a:t>
            </a:r>
            <a:r>
              <a:rPr lang="he-IL" sz="4000" b="1" i="1" dirty="0" smtClean="0">
                <a:solidFill>
                  <a:srgbClr val="003366"/>
                </a:solidFill>
                <a:effectLst>
                  <a:outerShdw blurRad="38100" dist="38100" dir="2700000" algn="tl">
                    <a:srgbClr val="000000">
                      <a:alpha val="43137"/>
                    </a:srgbClr>
                  </a:outerShdw>
                </a:effectLst>
              </a:rPr>
              <a:t>שימושיות</a:t>
            </a:r>
            <a:endParaRPr lang="he-IL" sz="4000" b="1" i="1" dirty="0">
              <a:solidFill>
                <a:srgbClr val="003366"/>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Arial" pitchFamily="34" charset="0"/>
              <a:buChar char="•"/>
            </a:pPr>
            <a:r>
              <a:rPr lang="he-IL" sz="2200" b="1" i="1" dirty="0">
                <a:latin typeface="+mj-lt"/>
              </a:rPr>
              <a:t>ישנם המון ספריות חיצוניות שימושיות שהתשמשנו בהם לצורך פתרון התרגילים:</a:t>
            </a:r>
          </a:p>
          <a:p>
            <a:pPr algn="r" rtl="1"/>
            <a:endParaRPr lang="he-IL"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819400"/>
            <a:ext cx="6926263"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554663" y="2590800"/>
            <a:ext cx="3200400" cy="369332"/>
          </a:xfrm>
          <a:prstGeom prst="rect">
            <a:avLst/>
          </a:prstGeom>
          <a:noFill/>
        </p:spPr>
        <p:txBody>
          <a:bodyPr wrap="square" rtlCol="1">
            <a:spAutoFit/>
          </a:bodyPr>
          <a:lstStyle/>
          <a:p>
            <a:pPr algn="r" rtl="1"/>
            <a:r>
              <a:rPr lang="he-IL" dirty="0" smtClean="0"/>
              <a:t>ספריה עבור פקודות </a:t>
            </a:r>
            <a:r>
              <a:rPr lang="en-US" dirty="0" smtClean="0"/>
              <a:t>Console</a:t>
            </a:r>
            <a:r>
              <a:rPr lang="he-IL" dirty="0" smtClean="0"/>
              <a:t>:</a:t>
            </a:r>
            <a:endParaRPr lang="he-IL" dirty="0"/>
          </a:p>
        </p:txBody>
      </p:sp>
      <p:sp>
        <p:nvSpPr>
          <p:cNvPr id="6" name="TextBox 5"/>
          <p:cNvSpPr txBox="1"/>
          <p:nvPr/>
        </p:nvSpPr>
        <p:spPr>
          <a:xfrm>
            <a:off x="4411663" y="3015734"/>
            <a:ext cx="4343400" cy="369332"/>
          </a:xfrm>
          <a:prstGeom prst="rect">
            <a:avLst/>
          </a:prstGeom>
          <a:noFill/>
        </p:spPr>
        <p:txBody>
          <a:bodyPr wrap="square" rtlCol="1">
            <a:spAutoFit/>
          </a:bodyPr>
          <a:lstStyle/>
          <a:p>
            <a:pPr algn="r" rtl="1"/>
            <a:r>
              <a:rPr lang="he-IL" dirty="0" smtClean="0"/>
              <a:t>ספריה עבור פונקציות למניפולציית טקסט:</a:t>
            </a:r>
            <a:endParaRPr lang="he-IL" dirty="0"/>
          </a:p>
        </p:txBody>
      </p:sp>
      <p:sp>
        <p:nvSpPr>
          <p:cNvPr id="8" name="TextBox 7"/>
          <p:cNvSpPr txBox="1"/>
          <p:nvPr/>
        </p:nvSpPr>
        <p:spPr>
          <a:xfrm>
            <a:off x="3573463" y="3637002"/>
            <a:ext cx="5181600" cy="369332"/>
          </a:xfrm>
          <a:prstGeom prst="rect">
            <a:avLst/>
          </a:prstGeom>
          <a:noFill/>
        </p:spPr>
        <p:txBody>
          <a:bodyPr wrap="square" rtlCol="1">
            <a:spAutoFit/>
          </a:bodyPr>
          <a:lstStyle/>
          <a:p>
            <a:pPr algn="r" rtl="1"/>
            <a:r>
              <a:rPr lang="he-IL" dirty="0" smtClean="0"/>
              <a:t>ספריה עבור פונקציות שימושיות לביטויים רגולרים:</a:t>
            </a:r>
            <a:endParaRPr lang="he-IL" dirty="0"/>
          </a:p>
        </p:txBody>
      </p:sp>
      <p:sp>
        <p:nvSpPr>
          <p:cNvPr id="9" name="TextBox 8"/>
          <p:cNvSpPr txBox="1"/>
          <p:nvPr/>
        </p:nvSpPr>
        <p:spPr>
          <a:xfrm>
            <a:off x="4411663" y="4082534"/>
            <a:ext cx="4343400" cy="369332"/>
          </a:xfrm>
          <a:prstGeom prst="rect">
            <a:avLst/>
          </a:prstGeom>
          <a:noFill/>
        </p:spPr>
        <p:txBody>
          <a:bodyPr wrap="square" rtlCol="1">
            <a:spAutoFit/>
          </a:bodyPr>
          <a:lstStyle/>
          <a:p>
            <a:pPr algn="r" rtl="1"/>
            <a:r>
              <a:rPr lang="he-IL" dirty="0" smtClean="0"/>
              <a:t>ספריה עבור פונקציות לשימוש בקבצים ותיקיות:</a:t>
            </a:r>
            <a:endParaRPr lang="he-IL" dirty="0"/>
          </a:p>
        </p:txBody>
      </p:sp>
      <p:sp>
        <p:nvSpPr>
          <p:cNvPr id="10" name="TextBox 9"/>
          <p:cNvSpPr txBox="1"/>
          <p:nvPr/>
        </p:nvSpPr>
        <p:spPr>
          <a:xfrm>
            <a:off x="4411663" y="4627602"/>
            <a:ext cx="4343400" cy="369332"/>
          </a:xfrm>
          <a:prstGeom prst="rect">
            <a:avLst/>
          </a:prstGeom>
          <a:noFill/>
        </p:spPr>
        <p:txBody>
          <a:bodyPr wrap="square" rtlCol="1">
            <a:spAutoFit/>
          </a:bodyPr>
          <a:lstStyle/>
          <a:p>
            <a:pPr algn="r" rtl="1"/>
            <a:r>
              <a:rPr lang="he-IL" dirty="0" smtClean="0"/>
              <a:t>ספריה עבור פונקציות חיפוש:</a:t>
            </a:r>
            <a:endParaRPr lang="he-IL" dirty="0"/>
          </a:p>
        </p:txBody>
      </p:sp>
      <p:sp>
        <p:nvSpPr>
          <p:cNvPr id="11" name="TextBox 10"/>
          <p:cNvSpPr txBox="1"/>
          <p:nvPr/>
        </p:nvSpPr>
        <p:spPr>
          <a:xfrm>
            <a:off x="4411663" y="5204936"/>
            <a:ext cx="4343400" cy="369332"/>
          </a:xfrm>
          <a:prstGeom prst="rect">
            <a:avLst/>
          </a:prstGeom>
          <a:noFill/>
        </p:spPr>
        <p:txBody>
          <a:bodyPr wrap="square" rtlCol="1">
            <a:spAutoFit/>
          </a:bodyPr>
          <a:lstStyle/>
          <a:p>
            <a:pPr algn="r" rtl="1"/>
            <a:r>
              <a:rPr lang="he-IL" dirty="0" smtClean="0"/>
              <a:t>ספריה עבור פונקציות להמרה:</a:t>
            </a:r>
            <a:endParaRPr lang="he-IL" dirty="0"/>
          </a:p>
        </p:txBody>
      </p:sp>
      <p:sp>
        <p:nvSpPr>
          <p:cNvPr id="12" name="TextBox 11"/>
          <p:cNvSpPr txBox="1"/>
          <p:nvPr/>
        </p:nvSpPr>
        <p:spPr>
          <a:xfrm>
            <a:off x="4411663" y="5726668"/>
            <a:ext cx="4343400" cy="369332"/>
          </a:xfrm>
          <a:prstGeom prst="rect">
            <a:avLst/>
          </a:prstGeom>
          <a:noFill/>
        </p:spPr>
        <p:txBody>
          <a:bodyPr wrap="square" rtlCol="1">
            <a:spAutoFit/>
          </a:bodyPr>
          <a:lstStyle/>
          <a:p>
            <a:pPr algn="r" rtl="1"/>
            <a:r>
              <a:rPr lang="he-IL" dirty="0" smtClean="0"/>
              <a:t>ספריה עבור שימוש ב </a:t>
            </a:r>
            <a:r>
              <a:rPr lang="en-US" dirty="0" smtClean="0"/>
              <a:t>Map</a:t>
            </a:r>
            <a:r>
              <a:rPr lang="he-IL" dirty="0" smtClean="0"/>
              <a:t>:</a:t>
            </a:r>
            <a:endParaRPr lang="he-IL" dirty="0"/>
          </a:p>
        </p:txBody>
      </p:sp>
    </p:spTree>
    <p:extLst>
      <p:ext uri="{BB962C8B-B14F-4D97-AF65-F5344CB8AC3E}">
        <p14:creationId xmlns:p14="http://schemas.microsoft.com/office/powerpoint/2010/main" val="2608569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0"/>
            <a:r>
              <a:rPr lang="he-IL" sz="4000" b="1" i="1" dirty="0">
                <a:solidFill>
                  <a:srgbClr val="003366"/>
                </a:solidFill>
                <a:effectLst>
                  <a:outerShdw blurRad="38100" dist="38100" dir="2700000" algn="tl">
                    <a:srgbClr val="000000">
                      <a:alpha val="43137"/>
                    </a:srgbClr>
                  </a:outerShdw>
                </a:effectLst>
              </a:rPr>
              <a:t>הקדמה </a:t>
            </a:r>
            <a:r>
              <a:rPr lang="he-IL" sz="4000" b="1" i="1" dirty="0">
                <a:solidFill>
                  <a:srgbClr val="003366"/>
                </a:solidFill>
                <a:effectLst>
                  <a:outerShdw blurRad="38100" dist="38100" dir="2700000" algn="tl">
                    <a:srgbClr val="000000">
                      <a:alpha val="43137"/>
                    </a:srgbClr>
                  </a:outerShdw>
                </a:effectLst>
              </a:rPr>
              <a:t>על השפה</a:t>
            </a:r>
            <a:endParaRPr lang="en-US" sz="4000" b="1" i="1" dirty="0">
              <a:solidFill>
                <a:srgbClr val="003366"/>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buFont typeface="Arial" pitchFamily="34" charset="0"/>
              <a:buChar char="•"/>
            </a:pPr>
            <a:r>
              <a:rPr lang="he-IL" sz="2200" b="1" i="1" dirty="0">
                <a:latin typeface="+mj-lt"/>
              </a:rPr>
              <a:t>אופוריה </a:t>
            </a:r>
            <a:r>
              <a:rPr lang="he-IL" sz="2200" b="1" i="1" dirty="0" smtClean="0">
                <a:latin typeface="+mj-lt"/>
              </a:rPr>
              <a:t>זאת </a:t>
            </a:r>
            <a:r>
              <a:rPr lang="he-IL" sz="2200" b="1" i="1" dirty="0">
                <a:latin typeface="+mj-lt"/>
              </a:rPr>
              <a:t>שפת תכנות עילית אימפרטיבית פרוצדורלית, שנוצר ע"י רוברט קרייג מחברת </a:t>
            </a:r>
            <a:r>
              <a:rPr lang="en-US" sz="2200" b="1" i="1" dirty="0">
                <a:latin typeface="+mj-lt"/>
              </a:rPr>
              <a:t>Rapid </a:t>
            </a:r>
            <a:r>
              <a:rPr lang="en-US" sz="2200" b="1" i="1" dirty="0">
                <a:latin typeface="+mj-lt"/>
              </a:rPr>
              <a:t>Deployment </a:t>
            </a:r>
            <a:r>
              <a:rPr lang="en-US" sz="2200" b="1" i="1" dirty="0">
                <a:latin typeface="+mj-lt"/>
              </a:rPr>
              <a:t>Software</a:t>
            </a:r>
            <a:r>
              <a:rPr lang="he-IL" sz="2200" b="1" i="1" dirty="0">
                <a:latin typeface="+mj-lt"/>
              </a:rPr>
              <a:t> בקנדה כפרויקט אישי כדי ללמוד לבנות שפה מאפס. </a:t>
            </a:r>
          </a:p>
          <a:p>
            <a:pPr>
              <a:buFont typeface="Arial" pitchFamily="34" charset="0"/>
              <a:buChar char="•"/>
            </a:pPr>
            <a:r>
              <a:rPr lang="he-IL" sz="2200" b="1" i="1" dirty="0">
                <a:latin typeface="+mj-lt"/>
              </a:rPr>
              <a:t>הוא פותח בהתחלה למכשיר </a:t>
            </a:r>
            <a:r>
              <a:rPr lang="en-US" sz="2200" b="1" i="1" dirty="0">
                <a:latin typeface="+mj-lt"/>
              </a:rPr>
              <a:t>Atari ST</a:t>
            </a:r>
            <a:r>
              <a:rPr lang="he-IL" sz="2200" b="1" i="1" dirty="0">
                <a:latin typeface="+mj-lt"/>
              </a:rPr>
              <a:t> </a:t>
            </a:r>
            <a:r>
              <a:rPr lang="he-IL" sz="2200" b="1" i="1" dirty="0">
                <a:latin typeface="+mj-lt"/>
              </a:rPr>
              <a:t>ולאחר מכן שוחרר באופן מסחרי לפלטפורמת </a:t>
            </a:r>
            <a:r>
              <a:rPr lang="en-US" sz="2200" b="1" i="1" dirty="0">
                <a:latin typeface="+mj-lt"/>
              </a:rPr>
              <a:t>Dos</a:t>
            </a:r>
            <a:r>
              <a:rPr lang="he-IL" sz="2200" b="1" i="1" dirty="0">
                <a:latin typeface="+mj-lt"/>
              </a:rPr>
              <a:t> בשנת 1993.</a:t>
            </a:r>
            <a:r>
              <a:rPr lang="en-US" sz="2200" b="1" i="1" dirty="0">
                <a:latin typeface="+mj-lt"/>
              </a:rPr>
              <a:t> </a:t>
            </a:r>
            <a:r>
              <a:rPr lang="he-IL" sz="2200" b="1" i="1" dirty="0">
                <a:latin typeface="+mj-lt"/>
              </a:rPr>
              <a:t> ב</a:t>
            </a:r>
            <a:r>
              <a:rPr lang="en-US" sz="2200" b="1" i="1" dirty="0">
                <a:latin typeface="+mj-lt"/>
              </a:rPr>
              <a:t>-</a:t>
            </a:r>
            <a:r>
              <a:rPr lang="he-IL" sz="2200" b="1" i="1" dirty="0">
                <a:latin typeface="+mj-lt"/>
              </a:rPr>
              <a:t>2006 השפה </a:t>
            </a:r>
            <a:r>
              <a:rPr lang="he-IL" sz="2200" b="1" i="1" dirty="0" smtClean="0">
                <a:latin typeface="+mj-lt"/>
              </a:rPr>
              <a:t>הפכה ל</a:t>
            </a:r>
            <a:r>
              <a:rPr lang="en-US" sz="2200" b="1" i="1" dirty="0" smtClean="0">
                <a:latin typeface="+mj-lt"/>
              </a:rPr>
              <a:t>Open-Source </a:t>
            </a:r>
            <a:r>
              <a:rPr lang="en-US" sz="2200" b="1" i="1" dirty="0">
                <a:latin typeface="+mj-lt"/>
              </a:rPr>
              <a:t>Software-</a:t>
            </a:r>
            <a:r>
              <a:rPr lang="he-IL" sz="2200" b="1" i="1" dirty="0">
                <a:latin typeface="+mj-lt"/>
              </a:rPr>
              <a:t> ועד היום יש קבוצות של</a:t>
            </a:r>
            <a:r>
              <a:rPr lang="en-US" sz="2200" b="1" i="1" dirty="0">
                <a:latin typeface="+mj-lt"/>
              </a:rPr>
              <a:t> </a:t>
            </a:r>
            <a:r>
              <a:rPr lang="he-IL" sz="2200" b="1" i="1" dirty="0">
                <a:latin typeface="+mj-lt"/>
              </a:rPr>
              <a:t> מפתחים שמוציאים עדכונים לשפה.</a:t>
            </a:r>
          </a:p>
          <a:p>
            <a:pPr>
              <a:buFont typeface="Arial" pitchFamily="34" charset="0"/>
              <a:buChar char="•"/>
            </a:pPr>
            <a:r>
              <a:rPr lang="he-IL" sz="2200" b="1" i="1" dirty="0">
                <a:latin typeface="+mj-lt"/>
              </a:rPr>
              <a:t>עדכון אחרון לשפה היה לגירסא 4 בשנת 2010.</a:t>
            </a:r>
            <a:endParaRPr lang="en-US" sz="2200" b="1" i="1" dirty="0">
              <a:latin typeface="+mj-lt"/>
            </a:endParaRPr>
          </a:p>
          <a:p>
            <a:pPr>
              <a:buFont typeface="Arial" pitchFamily="34" charset="0"/>
              <a:buChar char="•"/>
            </a:pPr>
            <a:r>
              <a:rPr lang="he-IL" sz="2200" b="1" i="1" dirty="0">
                <a:latin typeface="+mj-lt"/>
              </a:rPr>
              <a:t>האגדה מספרת שמקור השם </a:t>
            </a:r>
            <a:r>
              <a:rPr lang="en-US" sz="2200" b="1" i="1" dirty="0">
                <a:latin typeface="+mj-lt"/>
              </a:rPr>
              <a:t> </a:t>
            </a:r>
            <a:r>
              <a:rPr lang="en-US" sz="2200" b="1" i="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mj-lt"/>
              </a:rPr>
              <a:t>Euphoria </a:t>
            </a:r>
            <a:r>
              <a:rPr lang="he-IL" sz="2200" b="1" i="1" dirty="0">
                <a:latin typeface="+mj-lt"/>
              </a:rPr>
              <a:t>הוא ראשי תיבות:</a:t>
            </a:r>
            <a:endParaRPr lang="en-US" sz="2200" b="1" i="1" dirty="0">
              <a:latin typeface="+mj-lt"/>
            </a:endParaRPr>
          </a:p>
          <a:p>
            <a:pPr marL="0" indent="0" algn="l" rtl="0">
              <a:buNone/>
            </a:pPr>
            <a:r>
              <a:rPr lang="en-US" sz="2200" b="1" i="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mj-lt"/>
              </a:rPr>
              <a:t>E</a:t>
            </a:r>
            <a:r>
              <a:rPr lang="en-US" sz="2200" b="1" i="1" dirty="0">
                <a:latin typeface="+mj-lt"/>
              </a:rPr>
              <a:t>nd-</a:t>
            </a:r>
            <a:r>
              <a:rPr lang="en-US" sz="2200" b="1" i="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mj-lt"/>
              </a:rPr>
              <a:t>U</a:t>
            </a:r>
            <a:r>
              <a:rPr lang="en-US" sz="2200" b="1" i="1" dirty="0">
                <a:latin typeface="+mj-lt"/>
              </a:rPr>
              <a:t>ser </a:t>
            </a:r>
            <a:r>
              <a:rPr lang="en-US" sz="2200" b="1" i="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mj-lt"/>
              </a:rPr>
              <a:t>P</a:t>
            </a:r>
            <a:r>
              <a:rPr lang="en-US" sz="2200" b="1" i="1" dirty="0">
                <a:latin typeface="+mj-lt"/>
              </a:rPr>
              <a:t>rogramming with </a:t>
            </a:r>
            <a:r>
              <a:rPr lang="en-US" sz="2200" b="1" i="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mj-lt"/>
              </a:rPr>
              <a:t>H</a:t>
            </a:r>
            <a:r>
              <a:rPr lang="en-US" sz="2200" b="1" i="1" dirty="0">
                <a:latin typeface="+mj-lt"/>
              </a:rPr>
              <a:t>ierarchical </a:t>
            </a:r>
            <a:r>
              <a:rPr lang="en-US" sz="2200" b="1" i="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mj-lt"/>
              </a:rPr>
              <a:t>O</a:t>
            </a:r>
            <a:r>
              <a:rPr lang="en-US" sz="2200" b="1" i="1" dirty="0">
                <a:latin typeface="+mj-lt"/>
              </a:rPr>
              <a:t>bjects for </a:t>
            </a:r>
            <a:r>
              <a:rPr lang="en-US" sz="2000" b="1" i="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mj-lt"/>
              </a:rPr>
              <a:t>R</a:t>
            </a:r>
            <a:r>
              <a:rPr lang="en-US" sz="2000" b="1" i="1" dirty="0">
                <a:latin typeface="+mj-lt"/>
              </a:rPr>
              <a:t>obust </a:t>
            </a:r>
            <a:r>
              <a:rPr lang="en-US" sz="2000" b="1" i="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mj-lt"/>
              </a:rPr>
              <a:t>I</a:t>
            </a:r>
            <a:r>
              <a:rPr lang="en-US" sz="2000" b="1" i="1" dirty="0">
                <a:latin typeface="+mj-lt"/>
              </a:rPr>
              <a:t>nterpreted </a:t>
            </a:r>
            <a:r>
              <a:rPr lang="en-US" sz="2000" b="1" i="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mj-lt"/>
              </a:rPr>
              <a:t>A</a:t>
            </a:r>
            <a:r>
              <a:rPr lang="en-US" sz="2000" b="1" i="1" dirty="0">
                <a:latin typeface="+mj-lt"/>
              </a:rPr>
              <a:t>pplications</a:t>
            </a:r>
            <a:endParaRPr lang="he-IL" sz="2000" b="1" i="1" dirty="0">
              <a:latin typeface="+mj-lt"/>
            </a:endParaRPr>
          </a:p>
        </p:txBody>
      </p:sp>
    </p:spTree>
    <p:extLst>
      <p:ext uri="{BB962C8B-B14F-4D97-AF65-F5344CB8AC3E}">
        <p14:creationId xmlns:p14="http://schemas.microsoft.com/office/powerpoint/2010/main" val="32068700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sz="4000" b="1" i="1" dirty="0">
                <a:solidFill>
                  <a:srgbClr val="003366"/>
                </a:solidFill>
                <a:effectLst>
                  <a:outerShdw blurRad="38100" dist="38100" dir="2700000" algn="tl">
                    <a:srgbClr val="000000">
                      <a:alpha val="43137"/>
                    </a:srgbClr>
                  </a:outerShdw>
                </a:effectLst>
              </a:rPr>
              <a:t>מקורות</a:t>
            </a:r>
            <a:endParaRPr lang="he-IL" sz="4000" b="1" i="1" dirty="0">
              <a:solidFill>
                <a:srgbClr val="003366"/>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lvl="1" algn="r" rtl="1">
              <a:buFont typeface="Arial" panose="020B0604020202020204" pitchFamily="34" charset="0"/>
              <a:buChar char="•"/>
            </a:pPr>
            <a:r>
              <a:rPr lang="en-US" u="sng" dirty="0" smtClean="0">
                <a:hlinkClick r:id="rId2"/>
              </a:rPr>
              <a:t>http</a:t>
            </a:r>
            <a:r>
              <a:rPr lang="en-US" u="sng" dirty="0">
                <a:hlinkClick r:id="rId2"/>
              </a:rPr>
              <a:t>://www.openeuphoria.org</a:t>
            </a:r>
            <a:endParaRPr lang="he-IL" u="sng" dirty="0"/>
          </a:p>
          <a:p>
            <a:pPr lvl="1" algn="r" rtl="1">
              <a:buFont typeface="Arial" panose="020B0604020202020204" pitchFamily="34" charset="0"/>
              <a:buChar char="•"/>
            </a:pPr>
            <a:r>
              <a:rPr lang="en-US" dirty="0" smtClean="0">
                <a:hlinkClick r:id="rId3"/>
              </a:rPr>
              <a:t>http</a:t>
            </a:r>
            <a:r>
              <a:rPr lang="en-US" dirty="0">
                <a:hlinkClick r:id="rId3"/>
              </a:rPr>
              <a:t>://www.rapideuphoria.com</a:t>
            </a:r>
            <a:endParaRPr lang="he-IL" dirty="0"/>
          </a:p>
          <a:p>
            <a:pPr lvl="1" algn="r" rtl="1">
              <a:buFont typeface="Arial" panose="020B0604020202020204" pitchFamily="34" charset="0"/>
              <a:buChar char="•"/>
            </a:pPr>
            <a:r>
              <a:rPr lang="en-US" dirty="0">
                <a:hlinkClick r:id="rId4"/>
              </a:rPr>
              <a:t>http://www.tutorialspoint.com/euphoria/index.htm</a:t>
            </a:r>
            <a:endParaRPr lang="he-IL" dirty="0"/>
          </a:p>
          <a:p>
            <a:pPr algn="r" rtl="1"/>
            <a:endParaRPr lang="he-IL" dirty="0"/>
          </a:p>
        </p:txBody>
      </p:sp>
    </p:spTree>
    <p:extLst>
      <p:ext uri="{BB962C8B-B14F-4D97-AF65-F5344CB8AC3E}">
        <p14:creationId xmlns:p14="http://schemas.microsoft.com/office/powerpoint/2010/main" val="19905036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0"/>
            <a:r>
              <a:rPr lang="he-IL" sz="4000" b="1" i="1" dirty="0">
                <a:solidFill>
                  <a:srgbClr val="003366"/>
                </a:solidFill>
                <a:effectLst>
                  <a:outerShdw blurRad="38100" dist="38100" dir="2700000" algn="tl">
                    <a:srgbClr val="000000">
                      <a:alpha val="43137"/>
                    </a:srgbClr>
                  </a:outerShdw>
                </a:effectLst>
              </a:rPr>
              <a:t>יתרונות השפה</a:t>
            </a:r>
          </a:p>
        </p:txBody>
      </p:sp>
      <p:sp>
        <p:nvSpPr>
          <p:cNvPr id="3" name="Content Placeholder 2"/>
          <p:cNvSpPr>
            <a:spLocks noGrp="1"/>
          </p:cNvSpPr>
          <p:nvPr>
            <p:ph idx="1"/>
          </p:nvPr>
        </p:nvSpPr>
        <p:spPr/>
        <p:txBody>
          <a:bodyPr>
            <a:normAutofit/>
          </a:bodyPr>
          <a:lstStyle/>
          <a:p>
            <a:pPr>
              <a:buFont typeface="Arial" pitchFamily="34" charset="0"/>
              <a:buChar char="•"/>
            </a:pPr>
            <a:r>
              <a:rPr lang="he-IL" sz="2800" b="1" i="1" u="sng" dirty="0">
                <a:latin typeface="+mj-lt"/>
              </a:rPr>
              <a:t>פשטות</a:t>
            </a:r>
            <a:r>
              <a:rPr lang="he-IL" sz="2800" b="1" i="1" dirty="0">
                <a:latin typeface="+mj-lt"/>
              </a:rPr>
              <a:t>- יש רק 4 סוגי משתנים בנוים בשפה.</a:t>
            </a:r>
          </a:p>
          <a:p>
            <a:pPr>
              <a:buFont typeface="Arial" pitchFamily="34" charset="0"/>
              <a:buChar char="•"/>
            </a:pPr>
            <a:r>
              <a:rPr lang="he-IL" sz="2800" b="1" i="1" u="sng" dirty="0">
                <a:latin typeface="+mj-lt"/>
              </a:rPr>
              <a:t>בהירות</a:t>
            </a:r>
            <a:r>
              <a:rPr lang="he-IL" sz="2800" b="1" i="1" dirty="0">
                <a:latin typeface="+mj-lt"/>
              </a:rPr>
              <a:t>- השפה מעדיפה מילים פשוטות וברורות בסינטקס.</a:t>
            </a:r>
          </a:p>
          <a:p>
            <a:pPr>
              <a:buFont typeface="Arial" pitchFamily="34" charset="0"/>
              <a:buChar char="•"/>
            </a:pPr>
            <a:r>
              <a:rPr lang="he-IL" sz="2800" b="1" i="1" u="sng" dirty="0">
                <a:latin typeface="+mj-lt"/>
              </a:rPr>
              <a:t>בניה הדרגתית</a:t>
            </a:r>
            <a:r>
              <a:rPr lang="he-IL" sz="2800" b="1" i="1" dirty="0">
                <a:latin typeface="+mj-lt"/>
              </a:rPr>
              <a:t>- השפה מעודדת בנייה הדרגתית של התוכנית.</a:t>
            </a:r>
          </a:p>
          <a:p>
            <a:pPr>
              <a:buFont typeface="Arial" pitchFamily="34" charset="0"/>
              <a:buChar char="•"/>
            </a:pPr>
            <a:r>
              <a:rPr lang="he-IL" sz="2800" b="1" i="1" u="sng" dirty="0" smtClean="0">
                <a:latin typeface="+mj-lt"/>
              </a:rPr>
              <a:t>יעילות</a:t>
            </a:r>
            <a:r>
              <a:rPr lang="he-IL" sz="2800" b="1" i="1" dirty="0" smtClean="0">
                <a:latin typeface="+mj-lt"/>
              </a:rPr>
              <a:t>- התוכנה </a:t>
            </a:r>
            <a:r>
              <a:rPr lang="he-IL" sz="2800" b="1" i="1" dirty="0">
                <a:latin typeface="+mj-lt"/>
              </a:rPr>
              <a:t>מבצעת פעולות בצורה יעילה ומהירה.</a:t>
            </a:r>
          </a:p>
          <a:p>
            <a:pPr>
              <a:buFont typeface="Arial" pitchFamily="34" charset="0"/>
              <a:buChar char="•"/>
            </a:pPr>
            <a:r>
              <a:rPr lang="he-IL" sz="2800" b="1" i="1" u="sng" dirty="0">
                <a:latin typeface="+mj-lt"/>
              </a:rPr>
              <a:t>קוד פתוח</a:t>
            </a:r>
            <a:r>
              <a:rPr lang="he-IL" sz="2800" b="1" i="1" dirty="0">
                <a:latin typeface="+mj-lt"/>
              </a:rPr>
              <a:t>- התוכנה הינה חינמית ו-</a:t>
            </a:r>
            <a:r>
              <a:rPr lang="en-US" sz="2800" b="1" i="1" dirty="0">
                <a:latin typeface="+mj-lt"/>
              </a:rPr>
              <a:t>Open Source</a:t>
            </a:r>
            <a:endParaRPr lang="he-IL" sz="2800" b="1" i="1" dirty="0">
              <a:latin typeface="+mj-lt"/>
            </a:endParaRPr>
          </a:p>
        </p:txBody>
      </p:sp>
    </p:spTree>
    <p:extLst>
      <p:ext uri="{BB962C8B-B14F-4D97-AF65-F5344CB8AC3E}">
        <p14:creationId xmlns:p14="http://schemas.microsoft.com/office/powerpoint/2010/main" val="20981662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0"/>
            <a:r>
              <a:rPr lang="he-IL" sz="4000" b="1" i="1" dirty="0" smtClean="0">
                <a:solidFill>
                  <a:srgbClr val="003366"/>
                </a:solidFill>
                <a:effectLst>
                  <a:outerShdw blurRad="38100" dist="38100" dir="2700000" algn="tl">
                    <a:srgbClr val="000000">
                      <a:alpha val="43137"/>
                    </a:srgbClr>
                  </a:outerShdw>
                </a:effectLst>
              </a:rPr>
              <a:t>חסרונות השפה</a:t>
            </a:r>
            <a:endParaRPr lang="he-IL" sz="4000" b="1" i="1" dirty="0">
              <a:solidFill>
                <a:srgbClr val="003366"/>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buFont typeface="Arial" pitchFamily="34" charset="0"/>
              <a:buChar char="•"/>
            </a:pPr>
            <a:r>
              <a:rPr lang="he-IL" sz="2800" b="1" i="1" u="sng" dirty="0" smtClean="0">
                <a:latin typeface="+mj-lt"/>
              </a:rPr>
              <a:t>לא תומך באוביקטים-</a:t>
            </a:r>
            <a:r>
              <a:rPr lang="he-IL" sz="2800" b="1" i="1" dirty="0">
                <a:latin typeface="+mj-lt"/>
              </a:rPr>
              <a:t> </a:t>
            </a:r>
            <a:r>
              <a:rPr lang="he-IL" sz="2800" b="1" i="1" dirty="0" smtClean="0">
                <a:latin typeface="+mj-lt"/>
              </a:rPr>
              <a:t>השפה אינה </a:t>
            </a:r>
            <a:r>
              <a:rPr lang="en-US" sz="2800" b="1" i="1" dirty="0" smtClean="0">
                <a:latin typeface="+mj-lt"/>
              </a:rPr>
              <a:t>Object Oriented</a:t>
            </a:r>
            <a:r>
              <a:rPr lang="he-IL" sz="2800" b="1" i="1" dirty="0" smtClean="0">
                <a:latin typeface="+mj-lt"/>
              </a:rPr>
              <a:t>.</a:t>
            </a:r>
            <a:endParaRPr lang="he-IL" sz="2800" b="1" i="1" dirty="0">
              <a:latin typeface="+mj-lt"/>
            </a:endParaRPr>
          </a:p>
          <a:p>
            <a:pPr>
              <a:buFont typeface="Arial" pitchFamily="34" charset="0"/>
              <a:buChar char="•"/>
            </a:pPr>
            <a:r>
              <a:rPr lang="he-IL" sz="2800" b="1" i="1" u="sng" dirty="0" smtClean="0">
                <a:latin typeface="+mj-lt"/>
              </a:rPr>
              <a:t>תיעוד-</a:t>
            </a:r>
            <a:r>
              <a:rPr lang="he-IL" sz="2800" b="1" i="1" dirty="0" smtClean="0">
                <a:latin typeface="+mj-lt"/>
              </a:rPr>
              <a:t> אין הרבה תמיכה ותיעוד באינטרנט, צריך הרבה ניסוי וטעיה</a:t>
            </a:r>
          </a:p>
          <a:p>
            <a:pPr>
              <a:buFont typeface="Arial" pitchFamily="34" charset="0"/>
              <a:buChar char="•"/>
            </a:pPr>
            <a:endParaRPr lang="he-IL" sz="2800" b="1" i="1" dirty="0" smtClean="0">
              <a:latin typeface="+mj-lt"/>
            </a:endParaRPr>
          </a:p>
        </p:txBody>
      </p:sp>
    </p:spTree>
    <p:extLst>
      <p:ext uri="{BB962C8B-B14F-4D97-AF65-F5344CB8AC3E}">
        <p14:creationId xmlns:p14="http://schemas.microsoft.com/office/powerpoint/2010/main" val="42439081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lstStyle/>
          <a:p>
            <a:pPr algn="r" rtl="0"/>
            <a:r>
              <a:rPr lang="he-IL" sz="4000" b="1" i="1" dirty="0">
                <a:solidFill>
                  <a:srgbClr val="003366"/>
                </a:solidFill>
                <a:effectLst>
                  <a:outerShdw blurRad="38100" dist="38100" dir="2700000" algn="tl">
                    <a:srgbClr val="000000">
                      <a:alpha val="43137"/>
                    </a:srgbClr>
                  </a:outerShdw>
                </a:effectLst>
              </a:rPr>
              <a:t>מבנה השפה</a:t>
            </a:r>
          </a:p>
        </p:txBody>
      </p:sp>
      <p:sp>
        <p:nvSpPr>
          <p:cNvPr id="3" name="Content Placeholder 2"/>
          <p:cNvSpPr>
            <a:spLocks noGrp="1"/>
          </p:cNvSpPr>
          <p:nvPr>
            <p:ph idx="1"/>
          </p:nvPr>
        </p:nvSpPr>
        <p:spPr>
          <a:xfrm>
            <a:off x="685800" y="1219200"/>
            <a:ext cx="8229600" cy="4525963"/>
          </a:xfrm>
        </p:spPr>
        <p:txBody>
          <a:bodyPr/>
          <a:lstStyle/>
          <a:p>
            <a:pPr>
              <a:buFont typeface="Arial" pitchFamily="34" charset="0"/>
              <a:buChar char="•"/>
            </a:pPr>
            <a:r>
              <a:rPr lang="he-IL" sz="2400" b="1" i="1" dirty="0">
                <a:latin typeface="+mj-lt"/>
              </a:rPr>
              <a:t>השפה בנויה סביב הרעיון של-</a:t>
            </a:r>
            <a:r>
              <a:rPr lang="en-US" sz="2400" b="1" i="1" dirty="0">
                <a:latin typeface="+mj-lt"/>
              </a:rPr>
              <a:t>Sequence</a:t>
            </a:r>
            <a:r>
              <a:rPr lang="he-IL" sz="2400" b="1" i="1" dirty="0">
                <a:latin typeface="+mj-lt"/>
              </a:rPr>
              <a:t>ו-</a:t>
            </a:r>
            <a:r>
              <a:rPr lang="en-US" sz="2400" b="1" i="1" dirty="0">
                <a:latin typeface="+mj-lt"/>
              </a:rPr>
              <a:t>Atom</a:t>
            </a:r>
            <a:r>
              <a:rPr lang="he-IL" sz="2400" b="1" i="1" dirty="0">
                <a:latin typeface="+mj-lt"/>
              </a:rPr>
              <a:t> </a:t>
            </a:r>
          </a:p>
          <a:p>
            <a:pPr marL="342900" lvl="1" indent="-342900">
              <a:buFont typeface="Arial" pitchFamily="34" charset="0"/>
              <a:buChar char="•"/>
            </a:pPr>
            <a:r>
              <a:rPr lang="he-IL" sz="2400" b="1" i="1" dirty="0">
                <a:latin typeface="+mj-lt"/>
                <a:ea typeface="+mn-ea"/>
              </a:rPr>
              <a:t>אטום הוא איבר בודד ללא קבוצה</a:t>
            </a:r>
          </a:p>
          <a:p>
            <a:pPr marL="0" lvl="1" indent="0">
              <a:buNone/>
            </a:pPr>
            <a:r>
              <a:rPr lang="he-IL" sz="2400" b="1" i="1" dirty="0">
                <a:latin typeface="+mj-lt"/>
                <a:ea typeface="+mn-ea"/>
              </a:rPr>
              <a:t>	</a:t>
            </a:r>
            <a:r>
              <a:rPr lang="he-IL" sz="2400" b="1" i="1" dirty="0" smtClean="0">
                <a:latin typeface="+mj-lt"/>
                <a:ea typeface="+mn-ea"/>
              </a:rPr>
              <a:t>לדוגמא: </a:t>
            </a:r>
            <a:r>
              <a:rPr lang="en-US" sz="2400" b="1" i="1" dirty="0">
                <a:latin typeface="+mj-lt"/>
                <a:ea typeface="+mn-ea"/>
              </a:rPr>
              <a:t>A</a:t>
            </a:r>
            <a:endParaRPr lang="he-IL" sz="2400" b="1" i="1" dirty="0">
              <a:latin typeface="+mj-lt"/>
              <a:ea typeface="+mn-ea"/>
            </a:endParaRPr>
          </a:p>
          <a:p>
            <a:pPr marL="342900" lvl="1" indent="-342900">
              <a:buFont typeface="Arial" pitchFamily="34" charset="0"/>
              <a:buChar char="•"/>
            </a:pPr>
            <a:r>
              <a:rPr lang="he-IL" sz="2400" b="1" i="1" dirty="0">
                <a:latin typeface="+mj-lt"/>
                <a:ea typeface="+mn-ea"/>
              </a:rPr>
              <a:t>סיקוונס הוא קבוצה (=וקטור) של איברים</a:t>
            </a:r>
          </a:p>
          <a:p>
            <a:pPr marL="0" lvl="1" indent="0">
              <a:buNone/>
            </a:pPr>
            <a:r>
              <a:rPr lang="he-IL" sz="2400" b="1" i="1" dirty="0">
                <a:latin typeface="+mj-lt"/>
                <a:ea typeface="+mn-ea"/>
              </a:rPr>
              <a:t>	</a:t>
            </a:r>
            <a:r>
              <a:rPr lang="he-IL" sz="2400" b="1" i="1" dirty="0" smtClean="0">
                <a:latin typeface="+mj-lt"/>
                <a:ea typeface="+mn-ea"/>
              </a:rPr>
              <a:t>לדוגמא: </a:t>
            </a:r>
            <a:r>
              <a:rPr lang="en-US" sz="2400" b="1" i="1" dirty="0">
                <a:latin typeface="+mj-lt"/>
                <a:ea typeface="+mn-ea"/>
              </a:rPr>
              <a:t>CAT</a:t>
            </a:r>
            <a:r>
              <a:rPr lang="he-IL" sz="2400" b="1" i="1" dirty="0">
                <a:latin typeface="+mj-lt"/>
                <a:ea typeface="+mn-ea"/>
              </a:rPr>
              <a:t> = </a:t>
            </a:r>
            <a:r>
              <a:rPr lang="en-US" sz="2400" b="1" i="1" dirty="0">
                <a:latin typeface="+mj-lt"/>
                <a:ea typeface="+mn-ea"/>
              </a:rPr>
              <a:t>{C,A,T}</a:t>
            </a:r>
            <a:endParaRPr lang="he-IL" sz="2400" b="1" i="1" dirty="0">
              <a:latin typeface="+mj-lt"/>
              <a:ea typeface="+mn-ea"/>
            </a:endParaRPr>
          </a:p>
          <a:p>
            <a:pPr>
              <a:buFont typeface="Arial" pitchFamily="34" charset="0"/>
              <a:buChar char="•"/>
            </a:pPr>
            <a:r>
              <a:rPr lang="he-IL" sz="2800" b="1" i="1" dirty="0"/>
              <a:t>סוגי </a:t>
            </a:r>
            <a:r>
              <a:rPr lang="he-IL" sz="2800" b="1" i="1" dirty="0" smtClean="0"/>
              <a:t>הטיפוסים:</a:t>
            </a:r>
          </a:p>
          <a:p>
            <a:pPr marL="400050" lvl="2" indent="0">
              <a:buNone/>
            </a:pPr>
            <a:r>
              <a:rPr lang="he-IL" b="1" i="1" dirty="0" smtClean="0"/>
              <a:t>ישנם 4 סוגים טיפוסים מובנים בשפה:</a:t>
            </a:r>
          </a:p>
          <a:p>
            <a:pPr marL="800100" lvl="3" indent="-342900">
              <a:buFont typeface="Wingdings" pitchFamily="2" charset="2"/>
              <a:buChar char="ü"/>
            </a:pPr>
            <a:r>
              <a:rPr lang="en-US" sz="2400" b="1" i="1" dirty="0" smtClean="0"/>
              <a:t>Atom</a:t>
            </a:r>
            <a:r>
              <a:rPr lang="he-IL" sz="2400" b="1" i="1" dirty="0"/>
              <a:t>- תו יחיד שמכיל מספר או אות עם שיוך לאות </a:t>
            </a:r>
            <a:r>
              <a:rPr lang="en-US" sz="2400" b="1" i="1" dirty="0"/>
              <a:t>ASCII</a:t>
            </a:r>
            <a:r>
              <a:rPr lang="he-IL" sz="2400" b="1" i="1" dirty="0"/>
              <a:t> שלו.</a:t>
            </a:r>
          </a:p>
          <a:p>
            <a:pPr marL="800100" lvl="3" indent="-342900">
              <a:buFont typeface="Wingdings" pitchFamily="2" charset="2"/>
              <a:buChar char="ü"/>
            </a:pPr>
            <a:r>
              <a:rPr lang="en-US" sz="2400" b="1" i="1" dirty="0"/>
              <a:t>Sequence</a:t>
            </a:r>
            <a:r>
              <a:rPr lang="he-IL" sz="2400" b="1" i="1" dirty="0"/>
              <a:t>- וקטור של תווים או אותיות (מלא או ריק).</a:t>
            </a:r>
          </a:p>
          <a:p>
            <a:pPr marL="800100" lvl="3" indent="-342900">
              <a:buFont typeface="Wingdings" pitchFamily="2" charset="2"/>
              <a:buChar char="ü"/>
            </a:pPr>
            <a:r>
              <a:rPr lang="en-US" sz="2400" b="1" i="1" dirty="0"/>
              <a:t>Integer</a:t>
            </a:r>
            <a:r>
              <a:rPr lang="he-IL" sz="2400" b="1" i="1" dirty="0"/>
              <a:t>- מכיל מספר.</a:t>
            </a:r>
          </a:p>
          <a:p>
            <a:pPr marL="800100" lvl="3" indent="-342900">
              <a:buFont typeface="Wingdings" pitchFamily="2" charset="2"/>
              <a:buChar char="ü"/>
            </a:pPr>
            <a:r>
              <a:rPr lang="en-US" sz="2400" b="1" i="1" dirty="0"/>
              <a:t>Object</a:t>
            </a:r>
            <a:r>
              <a:rPr lang="he-IL" sz="2400" b="1" i="1" dirty="0"/>
              <a:t>- טיפוס שמכיל את כל הטיפוסים הנ"ל.</a:t>
            </a:r>
          </a:p>
          <a:p>
            <a:pPr algn="r" rtl="1"/>
            <a:endParaRPr lang="he-IL" dirty="0"/>
          </a:p>
        </p:txBody>
      </p:sp>
    </p:spTree>
    <p:extLst>
      <p:ext uri="{BB962C8B-B14F-4D97-AF65-F5344CB8AC3E}">
        <p14:creationId xmlns:p14="http://schemas.microsoft.com/office/powerpoint/2010/main" val="1902706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0"/>
            <a:r>
              <a:rPr lang="he-IL" sz="4000" b="1" i="1" dirty="0">
                <a:solidFill>
                  <a:srgbClr val="003366"/>
                </a:solidFill>
                <a:effectLst>
                  <a:outerShdw blurRad="38100" dist="38100" dir="2700000" algn="tl">
                    <a:srgbClr val="000000">
                      <a:alpha val="43137"/>
                    </a:srgbClr>
                  </a:outerShdw>
                </a:effectLst>
              </a:rPr>
              <a:t>מבנה השפה</a:t>
            </a:r>
          </a:p>
        </p:txBody>
      </p:sp>
      <p:sp>
        <p:nvSpPr>
          <p:cNvPr id="3" name="Content Placeholder 2"/>
          <p:cNvSpPr>
            <a:spLocks noGrp="1"/>
          </p:cNvSpPr>
          <p:nvPr>
            <p:ph idx="1"/>
          </p:nvPr>
        </p:nvSpPr>
        <p:spPr>
          <a:xfrm>
            <a:off x="457200" y="1493837"/>
            <a:ext cx="8229600" cy="4144963"/>
          </a:xfrm>
        </p:spPr>
        <p:txBody>
          <a:bodyPr/>
          <a:lstStyle/>
          <a:p>
            <a:pPr marL="342900" lvl="1" indent="-342900">
              <a:buFont typeface="Arial" pitchFamily="34" charset="0"/>
              <a:buChar char="•"/>
            </a:pPr>
            <a:r>
              <a:rPr lang="en-US" sz="2400" b="1" i="1" dirty="0" smtClean="0">
                <a:latin typeface="+mj-lt"/>
                <a:ea typeface="+mn-ea"/>
              </a:rPr>
              <a:t>String</a:t>
            </a:r>
            <a:r>
              <a:rPr lang="he-IL" sz="2400" b="1" i="1" dirty="0">
                <a:latin typeface="+mj-lt"/>
                <a:ea typeface="+mn-ea"/>
              </a:rPr>
              <a:t>- מיוצג ע"י סיקוונס או אטום. התווים מוכנסים עם הערך ה</a:t>
            </a:r>
            <a:r>
              <a:rPr lang="en-US" sz="2400" b="1" i="1" dirty="0">
                <a:latin typeface="+mj-lt"/>
                <a:ea typeface="+mn-ea"/>
              </a:rPr>
              <a:t>ASCII</a:t>
            </a:r>
            <a:r>
              <a:rPr lang="he-IL" sz="2400" b="1" i="1" dirty="0">
                <a:latin typeface="+mj-lt"/>
                <a:ea typeface="+mn-ea"/>
              </a:rPr>
              <a:t> שלהם בצירוף-" " עבור סיקוונס ו-' ' עבור אטום</a:t>
            </a:r>
          </a:p>
          <a:p>
            <a:pPr marL="914400" lvl="2" indent="0" algn="r" rtl="1">
              <a:buNone/>
            </a:pPr>
            <a:r>
              <a:rPr lang="he-IL" b="1" i="1" u="sng" dirty="0">
                <a:latin typeface="+mj-lt"/>
                <a:ea typeface="+mn-ea"/>
              </a:rPr>
              <a:t>דוגמא</a:t>
            </a:r>
            <a:r>
              <a:rPr lang="he-IL" dirty="0" smtClean="0"/>
              <a:t>:</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898601"/>
            <a:ext cx="5826359" cy="768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4781238"/>
            <a:ext cx="9039305" cy="47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rot="773576">
            <a:off x="5761737" y="3476795"/>
            <a:ext cx="2557425" cy="707886"/>
          </a:xfrm>
          <a:prstGeom prst="rect">
            <a:avLst/>
          </a:prstGeom>
          <a:noFill/>
        </p:spPr>
        <p:txBody>
          <a:bodyPr wrap="square" rtlCol="1">
            <a:spAutoFit/>
          </a:bodyPr>
          <a:lstStyle/>
          <a:p>
            <a:pPr algn="r" rtl="1"/>
            <a:r>
              <a:rPr lang="he-IL" sz="2000" b="1" dirty="0" smtClean="0"/>
              <a:t>ככה ה-</a:t>
            </a:r>
            <a:r>
              <a:rPr lang="en-US" sz="2000" b="1" dirty="0" smtClean="0"/>
              <a:t>Interpreter</a:t>
            </a:r>
            <a:r>
              <a:rPr lang="he-IL" sz="2000" b="1" dirty="0" smtClean="0"/>
              <a:t> רואה את זה</a:t>
            </a:r>
            <a:endParaRPr lang="he-IL" sz="2000" b="1" dirty="0"/>
          </a:p>
        </p:txBody>
      </p:sp>
    </p:spTree>
    <p:extLst>
      <p:ext uri="{BB962C8B-B14F-4D97-AF65-F5344CB8AC3E}">
        <p14:creationId xmlns:p14="http://schemas.microsoft.com/office/powerpoint/2010/main" val="31393642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0"/>
            <a:r>
              <a:rPr lang="he-IL" sz="4000" b="1" i="1" dirty="0">
                <a:solidFill>
                  <a:srgbClr val="003366"/>
                </a:solidFill>
                <a:effectLst>
                  <a:outerShdw blurRad="38100" dist="38100" dir="2700000" algn="tl">
                    <a:srgbClr val="000000">
                      <a:alpha val="43137"/>
                    </a:srgbClr>
                  </a:outerShdw>
                </a:effectLst>
              </a:rPr>
              <a:t>מבנה השפה</a:t>
            </a:r>
          </a:p>
        </p:txBody>
      </p:sp>
      <p:sp>
        <p:nvSpPr>
          <p:cNvPr id="3" name="Content Placeholder 2"/>
          <p:cNvSpPr>
            <a:spLocks noGrp="1"/>
          </p:cNvSpPr>
          <p:nvPr>
            <p:ph idx="1"/>
          </p:nvPr>
        </p:nvSpPr>
        <p:spPr>
          <a:xfrm>
            <a:off x="457200" y="1905000"/>
            <a:ext cx="8229600" cy="4525963"/>
          </a:xfrm>
        </p:spPr>
        <p:txBody>
          <a:bodyPr/>
          <a:lstStyle/>
          <a:p>
            <a:pPr marL="342900" lvl="1" indent="-342900">
              <a:buFont typeface="Arial" pitchFamily="34" charset="0"/>
              <a:buChar char="•"/>
            </a:pPr>
            <a:r>
              <a:rPr lang="he-IL" sz="2400" b="1" i="1" dirty="0">
                <a:latin typeface="+mj-lt"/>
                <a:ea typeface="+mn-ea"/>
              </a:rPr>
              <a:t>מערכים- מערך מיוצג ע"י </a:t>
            </a:r>
            <a:r>
              <a:rPr lang="en-US" sz="2400" b="1" i="1" dirty="0">
                <a:latin typeface="+mj-lt"/>
                <a:ea typeface="+mn-ea"/>
              </a:rPr>
              <a:t>Sequence</a:t>
            </a:r>
            <a:r>
              <a:rPr lang="he-IL" sz="2400" b="1" i="1" dirty="0">
                <a:latin typeface="+mj-lt"/>
                <a:ea typeface="+mn-ea"/>
              </a:rPr>
              <a:t> ונתיחס למקום ה</a:t>
            </a:r>
            <a:r>
              <a:rPr lang="en-US" sz="2400" b="1" i="1" dirty="0">
                <a:latin typeface="+mj-lt"/>
                <a:ea typeface="+mn-ea"/>
              </a:rPr>
              <a:t>i</a:t>
            </a:r>
            <a:r>
              <a:rPr lang="he-IL" sz="2400" b="1" i="1" dirty="0">
                <a:latin typeface="+mj-lt"/>
                <a:ea typeface="+mn-ea"/>
              </a:rPr>
              <a:t> בדומה לשפות אחרות.</a:t>
            </a:r>
          </a:p>
          <a:p>
            <a:pPr marL="914400" lvl="2" indent="0" algn="r" rtl="1">
              <a:buNone/>
            </a:pPr>
            <a:r>
              <a:rPr lang="he-IL" sz="2200" b="1" i="1" u="sng" dirty="0">
                <a:latin typeface="+mj-lt"/>
                <a:ea typeface="+mn-ea"/>
              </a:rPr>
              <a:t>דוגמא</a:t>
            </a:r>
            <a:r>
              <a:rPr lang="he-IL" dirty="0" smtClean="0"/>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386" y="3352801"/>
            <a:ext cx="3995627"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385" y="4065014"/>
            <a:ext cx="3995627" cy="351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569" y="3352800"/>
            <a:ext cx="3514725"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5325" y="4065015"/>
            <a:ext cx="18192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0705" y="5409391"/>
            <a:ext cx="6002337"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3560372" y="4843116"/>
            <a:ext cx="4505326" cy="430887"/>
          </a:xfrm>
          <a:prstGeom prst="rect">
            <a:avLst/>
          </a:prstGeom>
          <a:noFill/>
        </p:spPr>
        <p:txBody>
          <a:bodyPr wrap="square" rtlCol="1">
            <a:spAutoFit/>
          </a:bodyPr>
          <a:lstStyle/>
          <a:p>
            <a:pPr marL="342900" indent="-342900" algn="r" rtl="1" fontAlgn="base">
              <a:spcBef>
                <a:spcPct val="20000"/>
              </a:spcBef>
              <a:spcAft>
                <a:spcPct val="0"/>
              </a:spcAft>
              <a:buFont typeface="Arial" pitchFamily="34" charset="0"/>
              <a:buChar char="•"/>
            </a:pPr>
            <a:r>
              <a:rPr lang="he-IL" sz="2200" b="1" i="1" dirty="0">
                <a:latin typeface="+mj-lt"/>
              </a:rPr>
              <a:t>למעשה סיקוונס בנוי מאטומים:</a:t>
            </a:r>
            <a:endParaRPr lang="he-IL" sz="2200" b="1" i="1" dirty="0">
              <a:latin typeface="+mj-lt"/>
            </a:endParaRPr>
          </a:p>
        </p:txBody>
      </p:sp>
      <p:sp>
        <p:nvSpPr>
          <p:cNvPr id="4" name="Up-Down Arrow 3"/>
          <p:cNvSpPr/>
          <p:nvPr/>
        </p:nvSpPr>
        <p:spPr>
          <a:xfrm>
            <a:off x="1905000" y="4495800"/>
            <a:ext cx="457200" cy="80898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TextBox 4"/>
          <p:cNvSpPr txBox="1"/>
          <p:nvPr/>
        </p:nvSpPr>
        <p:spPr>
          <a:xfrm rot="20262983">
            <a:off x="1035709" y="4715624"/>
            <a:ext cx="734683" cy="369332"/>
          </a:xfrm>
          <a:prstGeom prst="rect">
            <a:avLst/>
          </a:prstGeom>
          <a:noFill/>
        </p:spPr>
        <p:txBody>
          <a:bodyPr wrap="square" rtlCol="1">
            <a:spAutoFit/>
          </a:bodyPr>
          <a:lstStyle/>
          <a:p>
            <a:pPr algn="r" rtl="1"/>
            <a:r>
              <a:rPr lang="he-IL" b="1" dirty="0" smtClean="0"/>
              <a:t>שקול</a:t>
            </a:r>
            <a:endParaRPr lang="he-IL" b="1" dirty="0"/>
          </a:p>
        </p:txBody>
      </p:sp>
    </p:spTree>
    <p:extLst>
      <p:ext uri="{BB962C8B-B14F-4D97-AF65-F5344CB8AC3E}">
        <p14:creationId xmlns:p14="http://schemas.microsoft.com/office/powerpoint/2010/main" val="2988076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0"/>
            <a:r>
              <a:rPr lang="he-IL" sz="4000" b="1" i="1" dirty="0">
                <a:solidFill>
                  <a:srgbClr val="003366"/>
                </a:solidFill>
                <a:effectLst>
                  <a:outerShdw blurRad="38100" dist="38100" dir="2700000" algn="tl">
                    <a:srgbClr val="000000">
                      <a:alpha val="43137"/>
                    </a:srgbClr>
                  </a:outerShdw>
                </a:effectLst>
              </a:rPr>
              <a:t>מבנה השפה</a:t>
            </a:r>
            <a:endParaRPr lang="he-IL" sz="4000" b="1" i="1" dirty="0">
              <a:solidFill>
                <a:srgbClr val="003366"/>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143000"/>
            <a:ext cx="8229600" cy="4525963"/>
          </a:xfrm>
        </p:spPr>
        <p:txBody>
          <a:bodyPr/>
          <a:lstStyle/>
          <a:p>
            <a:pPr>
              <a:buFont typeface="Arial" pitchFamily="34" charset="0"/>
              <a:buChar char="•"/>
            </a:pPr>
            <a:r>
              <a:rPr lang="en-US" sz="2200" b="1" i="1" dirty="0">
                <a:latin typeface="+mj-lt"/>
              </a:rPr>
              <a:t>Boolean</a:t>
            </a:r>
            <a:r>
              <a:rPr lang="he-IL" sz="2200" b="1" i="1" dirty="0">
                <a:latin typeface="+mj-lt"/>
              </a:rPr>
              <a:t>- מיוצג ע"י מספר </a:t>
            </a:r>
            <a:r>
              <a:rPr lang="en-US" sz="2200" b="1" i="1" dirty="0">
                <a:latin typeface="+mj-lt"/>
              </a:rPr>
              <a:t>integer</a:t>
            </a:r>
            <a:r>
              <a:rPr lang="he-IL" sz="2200" b="1" i="1" dirty="0">
                <a:latin typeface="+mj-lt"/>
              </a:rPr>
              <a:t> </a:t>
            </a:r>
            <a:r>
              <a:rPr lang="he-IL" sz="2200" b="1" i="1" dirty="0" smtClean="0">
                <a:latin typeface="+mj-lt"/>
              </a:rPr>
              <a:t>כאשר:</a:t>
            </a:r>
            <a:endParaRPr lang="he-IL" sz="2200" b="1" i="1" dirty="0">
              <a:latin typeface="+mj-lt"/>
            </a:endParaRPr>
          </a:p>
          <a:p>
            <a:pPr marL="0" indent="0">
              <a:buNone/>
            </a:pPr>
            <a:r>
              <a:rPr lang="he-IL" sz="2200" b="1" i="1" dirty="0" smtClean="0">
                <a:latin typeface="+mj-lt"/>
              </a:rPr>
              <a:t>	 </a:t>
            </a:r>
            <a:r>
              <a:rPr lang="en-US" sz="2200" b="1" i="1" dirty="0">
                <a:latin typeface="+mj-lt"/>
              </a:rPr>
              <a:t>True</a:t>
            </a:r>
            <a:r>
              <a:rPr lang="en-US" sz="2200" b="1" i="1" dirty="0" smtClean="0">
                <a:latin typeface="+mj-lt"/>
              </a:rPr>
              <a:t>= 1</a:t>
            </a:r>
            <a:r>
              <a:rPr lang="he-IL" sz="2200" b="1" i="1" dirty="0" smtClean="0">
                <a:latin typeface="+mj-lt"/>
              </a:rPr>
              <a:t> </a:t>
            </a:r>
          </a:p>
          <a:p>
            <a:pPr marL="0" indent="0">
              <a:buNone/>
            </a:pPr>
            <a:r>
              <a:rPr lang="he-IL" sz="2200" b="1" i="1" dirty="0" smtClean="0">
                <a:latin typeface="+mj-lt"/>
              </a:rPr>
              <a:t>	</a:t>
            </a:r>
            <a:r>
              <a:rPr lang="en-US" sz="2200" b="1" i="1" dirty="0" smtClean="0">
                <a:latin typeface="+mj-lt"/>
              </a:rPr>
              <a:t>False&lt;&gt;1 </a:t>
            </a:r>
            <a:endParaRPr lang="he-IL" sz="2200" b="1" i="1" dirty="0">
              <a:latin typeface="+mj-lt"/>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340" y="1676400"/>
            <a:ext cx="3600737" cy="1266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txBox="1">
            <a:spLocks/>
          </p:cNvSpPr>
          <p:nvPr/>
        </p:nvSpPr>
        <p:spPr bwMode="auto">
          <a:xfrm>
            <a:off x="457200" y="2865437"/>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1" fontAlgn="base" hangingPunct="1">
              <a:spcBef>
                <a:spcPct val="20000"/>
              </a:spcBef>
              <a:spcAft>
                <a:spcPct val="0"/>
              </a:spcAft>
              <a:buChar char="•"/>
              <a:defRPr sz="3200">
                <a:solidFill>
                  <a:schemeClr val="tx1"/>
                </a:solidFill>
                <a:latin typeface="+mn-lt"/>
                <a:ea typeface="+mn-ea"/>
                <a:cs typeface="+mn-cs"/>
              </a:defRPr>
            </a:lvl1pPr>
            <a:lvl2pPr marL="742950" indent="-285750" algn="r" rtl="1" eaLnBrk="1" fontAlgn="base" hangingPunct="1">
              <a:spcBef>
                <a:spcPct val="20000"/>
              </a:spcBef>
              <a:spcAft>
                <a:spcPct val="0"/>
              </a:spcAft>
              <a:buChar char="–"/>
              <a:defRPr sz="2800">
                <a:solidFill>
                  <a:schemeClr val="tx1"/>
                </a:solidFill>
                <a:latin typeface="+mn-lt"/>
                <a:cs typeface="+mn-cs"/>
              </a:defRPr>
            </a:lvl2pPr>
            <a:lvl3pPr marL="1143000" indent="-228600" algn="r" rtl="1" eaLnBrk="1" fontAlgn="base" hangingPunct="1">
              <a:spcBef>
                <a:spcPct val="20000"/>
              </a:spcBef>
              <a:spcAft>
                <a:spcPct val="0"/>
              </a:spcAft>
              <a:buChar char="•"/>
              <a:defRPr sz="2400">
                <a:solidFill>
                  <a:schemeClr val="tx1"/>
                </a:solidFill>
                <a:latin typeface="+mn-lt"/>
                <a:cs typeface="+mn-cs"/>
              </a:defRPr>
            </a:lvl3pPr>
            <a:lvl4pPr marL="1600200" indent="-228600" algn="r" rtl="1" eaLnBrk="1" fontAlgn="base" hangingPunct="1">
              <a:spcBef>
                <a:spcPct val="20000"/>
              </a:spcBef>
              <a:spcAft>
                <a:spcPct val="0"/>
              </a:spcAft>
              <a:buChar char="–"/>
              <a:defRPr sz="2000">
                <a:solidFill>
                  <a:schemeClr val="tx1"/>
                </a:solidFill>
                <a:latin typeface="+mn-lt"/>
                <a:cs typeface="+mn-cs"/>
              </a:defRPr>
            </a:lvl4pPr>
            <a:lvl5pPr marL="2057400" indent="-228600" algn="r" rtl="1" eaLnBrk="1" fontAlgn="base" hangingPunct="1">
              <a:spcBef>
                <a:spcPct val="20000"/>
              </a:spcBef>
              <a:spcAft>
                <a:spcPct val="0"/>
              </a:spcAft>
              <a:buChar char="»"/>
              <a:defRPr sz="2000">
                <a:solidFill>
                  <a:schemeClr val="tx1"/>
                </a:solidFill>
                <a:latin typeface="+mn-lt"/>
                <a:cs typeface="+mn-cs"/>
              </a:defRPr>
            </a:lvl5pPr>
            <a:lvl6pPr marL="2514600" indent="-228600" algn="r" rtl="1" eaLnBrk="1" fontAlgn="base" hangingPunct="1">
              <a:spcBef>
                <a:spcPct val="20000"/>
              </a:spcBef>
              <a:spcAft>
                <a:spcPct val="0"/>
              </a:spcAft>
              <a:buChar char="»"/>
              <a:defRPr sz="2000">
                <a:solidFill>
                  <a:schemeClr val="tx1"/>
                </a:solidFill>
                <a:latin typeface="+mn-lt"/>
                <a:cs typeface="+mn-cs"/>
              </a:defRPr>
            </a:lvl6pPr>
            <a:lvl7pPr marL="2971800" indent="-228600" algn="r" rtl="1" eaLnBrk="1" fontAlgn="base" hangingPunct="1">
              <a:spcBef>
                <a:spcPct val="20000"/>
              </a:spcBef>
              <a:spcAft>
                <a:spcPct val="0"/>
              </a:spcAft>
              <a:buChar char="»"/>
              <a:defRPr sz="2000">
                <a:solidFill>
                  <a:schemeClr val="tx1"/>
                </a:solidFill>
                <a:latin typeface="+mn-lt"/>
                <a:cs typeface="+mn-cs"/>
              </a:defRPr>
            </a:lvl7pPr>
            <a:lvl8pPr marL="3429000" indent="-228600" algn="r" rtl="1" eaLnBrk="1" fontAlgn="base" hangingPunct="1">
              <a:spcBef>
                <a:spcPct val="20000"/>
              </a:spcBef>
              <a:spcAft>
                <a:spcPct val="0"/>
              </a:spcAft>
              <a:buChar char="»"/>
              <a:defRPr sz="2000">
                <a:solidFill>
                  <a:schemeClr val="tx1"/>
                </a:solidFill>
                <a:latin typeface="+mn-lt"/>
                <a:cs typeface="+mn-cs"/>
              </a:defRPr>
            </a:lvl8pPr>
            <a:lvl9pPr marL="3886200" indent="-228600" algn="r" rtl="1" eaLnBrk="1" fontAlgn="base" hangingPunct="1">
              <a:spcBef>
                <a:spcPct val="20000"/>
              </a:spcBef>
              <a:spcAft>
                <a:spcPct val="0"/>
              </a:spcAft>
              <a:buChar char="»"/>
              <a:defRPr sz="2000">
                <a:solidFill>
                  <a:schemeClr val="tx1"/>
                </a:solidFill>
                <a:latin typeface="+mn-lt"/>
                <a:cs typeface="+mn-cs"/>
              </a:defRPr>
            </a:lvl9pPr>
          </a:lstStyle>
          <a:p>
            <a:pPr>
              <a:buFont typeface="Arial" pitchFamily="34" charset="0"/>
              <a:buChar char="•"/>
            </a:pPr>
            <a:r>
              <a:rPr lang="he-IL" sz="2200" b="1" i="1" dirty="0" smtClean="0">
                <a:latin typeface="+mj-lt"/>
              </a:rPr>
              <a:t>הגדרת טיפוסים:</a:t>
            </a:r>
          </a:p>
          <a:p>
            <a:pPr marL="742950" lvl="2" indent="-342900">
              <a:buFont typeface="Wingdings" pitchFamily="2" charset="2"/>
              <a:buChar char="ü"/>
            </a:pPr>
            <a:r>
              <a:rPr lang="he-IL" sz="1800" b="1" i="1" dirty="0" smtClean="0">
                <a:latin typeface="+mj-lt"/>
                <a:ea typeface="+mn-ea"/>
              </a:rPr>
              <a:t>ניתן להגדיר משתנים חדשים בצורת </a:t>
            </a:r>
            <a:r>
              <a:rPr lang="en-US" sz="1800" b="1" i="1" dirty="0" smtClean="0">
                <a:latin typeface="+mj-lt"/>
                <a:ea typeface="+mn-ea"/>
              </a:rPr>
              <a:t>type</a:t>
            </a:r>
            <a:r>
              <a:rPr lang="he-IL" sz="1800" b="1" i="1" dirty="0" smtClean="0">
                <a:latin typeface="+mj-lt"/>
                <a:ea typeface="+mn-ea"/>
              </a:rPr>
              <a:t>:</a:t>
            </a:r>
          </a:p>
          <a:p>
            <a:pPr marL="457200" lvl="1" indent="0">
              <a:buFontTx/>
              <a:buNone/>
            </a:pPr>
            <a:endParaRPr lang="he-IL"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038600"/>
            <a:ext cx="4419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648200" y="4038600"/>
            <a:ext cx="4267200" cy="1255728"/>
          </a:xfrm>
          <a:prstGeom prst="rect">
            <a:avLst/>
          </a:prstGeom>
          <a:noFill/>
        </p:spPr>
        <p:txBody>
          <a:bodyPr wrap="square" rtlCol="1">
            <a:spAutoFit/>
          </a:bodyPr>
          <a:lstStyle/>
          <a:p>
            <a:pPr algn="r" rtl="1" fontAlgn="base">
              <a:spcBef>
                <a:spcPct val="20000"/>
              </a:spcBef>
              <a:spcAft>
                <a:spcPct val="0"/>
              </a:spcAft>
            </a:pPr>
            <a:r>
              <a:rPr lang="he-IL" i="1" dirty="0">
                <a:latin typeface="+mj-lt"/>
              </a:rPr>
              <a:t>בהתחלה בקריאה </a:t>
            </a:r>
            <a:r>
              <a:rPr lang="en-US" i="1" dirty="0">
                <a:latin typeface="+mj-lt"/>
              </a:rPr>
              <a:t>hour</a:t>
            </a:r>
            <a:r>
              <a:rPr lang="he-IL" i="1" dirty="0">
                <a:latin typeface="+mj-lt"/>
              </a:rPr>
              <a:t> הוא יקרא לפונ' </a:t>
            </a:r>
            <a:r>
              <a:rPr lang="en-US" i="1" dirty="0">
                <a:latin typeface="+mj-lt"/>
              </a:rPr>
              <a:t>hour()</a:t>
            </a:r>
          </a:p>
          <a:p>
            <a:pPr algn="r" rtl="1" fontAlgn="base">
              <a:spcBef>
                <a:spcPct val="20000"/>
              </a:spcBef>
              <a:spcAft>
                <a:spcPct val="0"/>
              </a:spcAft>
            </a:pPr>
            <a:r>
              <a:rPr lang="he-IL" i="1" dirty="0">
                <a:latin typeface="+mj-lt"/>
              </a:rPr>
              <a:t>הוא יבדוק שנכנס ערך </a:t>
            </a:r>
            <a:r>
              <a:rPr lang="en-US" i="1" dirty="0">
                <a:latin typeface="+mj-lt"/>
              </a:rPr>
              <a:t>integer</a:t>
            </a:r>
            <a:r>
              <a:rPr lang="he-IL" i="1" dirty="0">
                <a:latin typeface="+mj-lt"/>
              </a:rPr>
              <a:t> ויכנס לבפנים לבדוק את התנאים.</a:t>
            </a:r>
            <a:endParaRPr lang="he-IL" i="1" dirty="0">
              <a:latin typeface="+mj-lt"/>
            </a:endParaRPr>
          </a:p>
        </p:txBody>
      </p:sp>
      <p:sp>
        <p:nvSpPr>
          <p:cNvPr id="8" name="TextBox 7"/>
          <p:cNvSpPr txBox="1"/>
          <p:nvPr/>
        </p:nvSpPr>
        <p:spPr>
          <a:xfrm>
            <a:off x="5334000" y="5419130"/>
            <a:ext cx="3505200" cy="646331"/>
          </a:xfrm>
          <a:prstGeom prst="rect">
            <a:avLst/>
          </a:prstGeom>
          <a:noFill/>
        </p:spPr>
        <p:txBody>
          <a:bodyPr wrap="square" rtlCol="1">
            <a:spAutoFit/>
          </a:bodyPr>
          <a:lstStyle/>
          <a:p>
            <a:pPr algn="r" rtl="1"/>
            <a:r>
              <a:rPr lang="en-US" b="1" dirty="0" smtClean="0"/>
              <a:t>Type</a:t>
            </a:r>
            <a:r>
              <a:rPr lang="he-IL" b="1" dirty="0" smtClean="0"/>
              <a:t> הוא בעצם רק פונקציה שבודקת טווח ומבנה</a:t>
            </a:r>
            <a:endParaRPr lang="he-IL" b="1" dirty="0"/>
          </a:p>
        </p:txBody>
      </p:sp>
    </p:spTree>
    <p:extLst>
      <p:ext uri="{BB962C8B-B14F-4D97-AF65-F5344CB8AC3E}">
        <p14:creationId xmlns:p14="http://schemas.microsoft.com/office/powerpoint/2010/main" val="3014548694"/>
      </p:ext>
    </p:extLst>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altLang="he-IL" sz="18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altLang="he-IL" sz="18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eme1">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altLang="he-IL" sz="18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altLang="he-IL" sz="18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849</TotalTime>
  <Words>1135</Words>
  <Application>Microsoft Office PowerPoint</Application>
  <PresentationFormat>On-screen Show (4:3)</PresentationFormat>
  <Paragraphs>194</Paragraphs>
  <Slides>30</Slides>
  <Notes>2</Notes>
  <HiddenSlides>0</HiddenSlides>
  <MMClips>0</MMClip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Diseño predeterminado</vt:lpstr>
      <vt:lpstr>Theme1</vt:lpstr>
      <vt:lpstr>עקרונות שפת תכנות- שפת אופוריה</vt:lpstr>
      <vt:lpstr>נושאים:</vt:lpstr>
      <vt:lpstr>הקדמה על השפה</vt:lpstr>
      <vt:lpstr>יתרונות השפה</vt:lpstr>
      <vt:lpstr>חסרונות השפה</vt:lpstr>
      <vt:lpstr>מבנה השפה</vt:lpstr>
      <vt:lpstr>מבנה השפה</vt:lpstr>
      <vt:lpstr>מבנה השפה</vt:lpstr>
      <vt:lpstr>מבנה השפה</vt:lpstr>
      <vt:lpstr>אופרטורים</vt:lpstr>
      <vt:lpstr>אופרטורים</vt:lpstr>
      <vt:lpstr>אופרטורים</vt:lpstr>
      <vt:lpstr>Static and Dynamic Typing</vt:lpstr>
      <vt:lpstr>Type checking</vt:lpstr>
      <vt:lpstr>מנגנון טיפוסים</vt:lpstr>
      <vt:lpstr>מנגנון טיפוסים</vt:lpstr>
      <vt:lpstr>מנגנון טיפוסים</vt:lpstr>
      <vt:lpstr>Static Scope</vt:lpstr>
      <vt:lpstr>פונקציות</vt:lpstr>
      <vt:lpstr>Garbage Collection</vt:lpstr>
      <vt:lpstr>Debug Mode</vt:lpstr>
      <vt:lpstr>Debug Mode</vt:lpstr>
      <vt:lpstr>Debug Mode</vt:lpstr>
      <vt:lpstr>Debug Mode</vt:lpstr>
      <vt:lpstr>טיפול בקבצים</vt:lpstr>
      <vt:lpstr>טיפול בקבצים</vt:lpstr>
      <vt:lpstr>טיפול בקבצים</vt:lpstr>
      <vt:lpstr>טיפול בקבצים</vt:lpstr>
      <vt:lpstr>ספריות שימושיות</vt:lpstr>
      <vt:lpstr>מקורות</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Kravitz</dc:creator>
  <cp:lastModifiedBy>Jonathan Kravitz</cp:lastModifiedBy>
  <cp:revision>55</cp:revision>
  <dcterms:created xsi:type="dcterms:W3CDTF">2016-03-14T13:33:23Z</dcterms:created>
  <dcterms:modified xsi:type="dcterms:W3CDTF">2016-07-04T19:42:05Z</dcterms:modified>
</cp:coreProperties>
</file>