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28"/>
  </p:notesMasterIdLst>
  <p:sldIdLst>
    <p:sldId id="256" r:id="rId2"/>
    <p:sldId id="259" r:id="rId3"/>
    <p:sldId id="258" r:id="rId4"/>
    <p:sldId id="261" r:id="rId5"/>
    <p:sldId id="275" r:id="rId6"/>
    <p:sldId id="290" r:id="rId7"/>
    <p:sldId id="262" r:id="rId8"/>
    <p:sldId id="285" r:id="rId9"/>
    <p:sldId id="273" r:id="rId10"/>
    <p:sldId id="274" r:id="rId11"/>
    <p:sldId id="278" r:id="rId12"/>
    <p:sldId id="289" r:id="rId13"/>
    <p:sldId id="282" r:id="rId14"/>
    <p:sldId id="280" r:id="rId15"/>
    <p:sldId id="286" r:id="rId16"/>
    <p:sldId id="276" r:id="rId17"/>
    <p:sldId id="277" r:id="rId18"/>
    <p:sldId id="265" r:id="rId19"/>
    <p:sldId id="281" r:id="rId20"/>
    <p:sldId id="287" r:id="rId21"/>
    <p:sldId id="288" r:id="rId22"/>
    <p:sldId id="266" r:id="rId23"/>
    <p:sldId id="279" r:id="rId24"/>
    <p:sldId id="268" r:id="rId25"/>
    <p:sldId id="26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FF9C9B"/>
    <a:srgbClr val="FFD540"/>
    <a:srgbClr val="FFF600"/>
    <a:srgbClr val="6D7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52"/>
    <p:restoredTop sz="96327"/>
  </p:normalViewPr>
  <p:slideViewPr>
    <p:cSldViewPr snapToGrid="0" snapToObjects="1" showGuides="1">
      <p:cViewPr varScale="1">
        <p:scale>
          <a:sx n="133" d="100"/>
          <a:sy n="133" d="100"/>
        </p:scale>
        <p:origin x="2424" y="200"/>
      </p:cViewPr>
      <p:guideLst>
        <p:guide orient="horz" pos="4292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cs/Eigene_Dateien_Fabian/Arbeit/Studium/DHBW/Kurse/SE/BFFL/bffl/Documentation/Planning/Requirements_Analysis/Dynamic/FP-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Finished UCs</c:v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Chart!$N$4:$N$10</c:f>
              <c:numCache>
                <c:formatCode>0.00</c:formatCode>
                <c:ptCount val="7"/>
                <c:pt idx="0">
                  <c:v>0.74650000000000005</c:v>
                </c:pt>
                <c:pt idx="1">
                  <c:v>6.5</c:v>
                </c:pt>
                <c:pt idx="2">
                  <c:v>18.5</c:v>
                </c:pt>
                <c:pt idx="3">
                  <c:v>32</c:v>
                </c:pt>
                <c:pt idx="4">
                  <c:v>34.75</c:v>
                </c:pt>
                <c:pt idx="5">
                  <c:v>50</c:v>
                </c:pt>
              </c:numCache>
            </c:numRef>
          </c:xVal>
          <c:yVal>
            <c:numRef>
              <c:f>Chart!$O$4:$O$10</c:f>
              <c:numCache>
                <c:formatCode>0.00</c:formatCode>
                <c:ptCount val="7"/>
                <c:pt idx="0">
                  <c:v>0</c:v>
                </c:pt>
                <c:pt idx="1">
                  <c:v>17.82</c:v>
                </c:pt>
                <c:pt idx="2">
                  <c:v>38.61</c:v>
                </c:pt>
                <c:pt idx="3">
                  <c:v>31.68</c:v>
                </c:pt>
                <c:pt idx="4">
                  <c:v>48.51</c:v>
                </c:pt>
                <c:pt idx="5">
                  <c:v>107.91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07-F14B-AB3B-AF69D52A9E74}"/>
            </c:ext>
          </c:extLst>
        </c:ser>
        <c:ser>
          <c:idx val="2"/>
          <c:order val="1"/>
          <c:tx>
            <c:v>Avg</c:v>
          </c:tx>
          <c:spPr>
            <a:ln w="25400" cap="flat" cmpd="dbl" algn="ctr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3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Chart!$N$16:$N$17</c:f>
              <c:numCache>
                <c:formatCode>#,##0.00</c:formatCode>
                <c:ptCount val="2"/>
                <c:pt idx="0">
                  <c:v>0.74650000000000005</c:v>
                </c:pt>
                <c:pt idx="1">
                  <c:v>68.110299999999995</c:v>
                </c:pt>
              </c:numCache>
            </c:numRef>
          </c:xVal>
          <c:yVal>
            <c:numRef>
              <c:f>Chart!$O$16:$O$17</c:f>
              <c:numCache>
                <c:formatCode>#,##0.00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07-F14B-AB3B-AF69D52A9E74}"/>
            </c:ext>
          </c:extLst>
        </c:ser>
        <c:ser>
          <c:idx val="1"/>
          <c:order val="2"/>
          <c:tx>
            <c:v>Unfinished UCs (Update)</c:v>
          </c:tx>
          <c:spPr>
            <a:ln w="25400" cap="flat" cmpd="dbl" algn="ctr">
              <a:noFill/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2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Chart!$N$12</c:f>
              <c:numCache>
                <c:formatCode>0.00</c:formatCode>
                <c:ptCount val="1"/>
                <c:pt idx="0">
                  <c:v>28.534099999999999</c:v>
                </c:pt>
              </c:numCache>
            </c:numRef>
          </c:xVal>
          <c:yVal>
            <c:numRef>
              <c:f>Chart!$O$12</c:f>
              <c:numCache>
                <c:formatCode>0.00</c:formatCode>
                <c:ptCount val="1"/>
                <c:pt idx="0">
                  <c:v>49.5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A07-F14B-AB3B-AF69D52A9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49375"/>
        <c:axId val="2037861503"/>
      </c:scatterChart>
      <c:valAx>
        <c:axId val="20378493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 dirty="0"/>
                  <a:t>Time</a:t>
                </a:r>
                <a:r>
                  <a:rPr lang="de-DE" sz="1200" baseline="0" dirty="0"/>
                  <a:t> </a:t>
                </a:r>
                <a:r>
                  <a:rPr lang="de-DE" sz="1200" baseline="0" dirty="0" err="1"/>
                  <a:t>Spent</a:t>
                </a:r>
                <a:endParaRPr lang="de-DE" sz="1200" dirty="0"/>
              </a:p>
            </c:rich>
          </c:tx>
          <c:layout>
            <c:manualLayout>
              <c:xMode val="edge"/>
              <c:yMode val="edge"/>
              <c:x val="0.76220011499314266"/>
              <c:y val="0.892017269746243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61503"/>
        <c:crosses val="autoZero"/>
        <c:crossBetween val="midCat"/>
        <c:majorUnit val="10"/>
        <c:minorUnit val="1"/>
      </c:valAx>
      <c:valAx>
        <c:axId val="2037861503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FP</a:t>
                </a:r>
              </a:p>
            </c:rich>
          </c:tx>
          <c:layout>
            <c:manualLayout>
              <c:xMode val="edge"/>
              <c:yMode val="edge"/>
              <c:x val="8.1550230061546661E-3"/>
              <c:y val="0.445658427333857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37849375"/>
        <c:crosses val="autoZero"/>
        <c:crossBetween val="midCat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061179541049526"/>
          <c:y val="0.65819413820841532"/>
          <c:w val="0.28690893648857368"/>
          <c:h val="0.1986606928185531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flat" cmpd="dbl" algn="ctr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34925" cap="flat" cmpd="dbl" algn="ctr">
        <a:solidFill>
          <a:schemeClr val="phClr">
            <a:lumMod val="75000"/>
            <a:alpha val="70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kern="1200" spc="0" normalizeH="0" baseline="0"/>
  </cs:title>
  <cs:trendline>
    <cs:lnRef idx="0">
      <cs:styleClr val="0"/>
    </cs:lnRef>
    <cs:fillRef idx="0"/>
    <cs:effectRef idx="0"/>
    <cs:fontRef idx="minor">
      <a:schemeClr val="tx1"/>
    </cs:fontRef>
    <cs:spPr>
      <a:ln w="38100" cap="rnd" cmpd="sng" algn="ctr">
        <a:solidFill>
          <a:schemeClr val="phClr">
            <a:lumMod val="75000"/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b="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352A-7D20-8B43-87E5-0D9E60B473DC}" type="datetimeFigureOut">
              <a:rPr lang="de-DE" smtClean="0"/>
              <a:t>17.06.21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3A6EB-25FE-4B43-9730-D8E4E73B6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145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71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8">
            <a:extLst>
              <a:ext uri="{FF2B5EF4-FFF2-40B4-BE49-F238E27FC236}">
                <a16:creationId xmlns:a16="http://schemas.microsoft.com/office/drawing/2014/main" id="{F51DBE37-A409-3143-8D6D-7F41631A3F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66544" y="787400"/>
            <a:ext cx="677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4A404D38-B90D-A948-93F1-12F0E91BB7D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04800" y="64008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E3056C1-7BC3-CB4D-A212-99AF165B40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6511925"/>
            <a:ext cx="62484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507" tIns="3600" rIns="79507" bIns="3600">
            <a:spAutoFit/>
          </a:bodyPr>
          <a:lstStyle/>
          <a:p>
            <a:pPr defTabSz="795338" eaLnBrk="0" hangingPunct="0">
              <a:spcBef>
                <a:spcPct val="0"/>
              </a:spcBef>
              <a:buFontTx/>
              <a:buNone/>
              <a:defRPr/>
            </a:pPr>
            <a:r>
              <a:rPr lang="de-DE" sz="1400" dirty="0"/>
              <a:t> Software Engineering I</a:t>
            </a:r>
            <a:r>
              <a:rPr lang="de-DE" sz="1400" baseline="0" dirty="0"/>
              <a:t>   </a:t>
            </a:r>
            <a:r>
              <a:rPr lang="de-DE" sz="1400" dirty="0"/>
              <a:t>–   SS 21   –   Felix H., Lars H., Bastian S., Fabian S.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D0FC71D-3CC3-084C-AFCA-42C48DABD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00" t="23562" r="5700" b="23836"/>
          <a:stretch/>
        </p:blipFill>
        <p:spPr>
          <a:xfrm>
            <a:off x="304800" y="154804"/>
            <a:ext cx="1566552" cy="669139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629A833-B0FC-9544-BE5B-9FC1F6FF7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5048" y="6511923"/>
            <a:ext cx="509016" cy="222249"/>
          </a:xfrm>
          <a:prstGeom prst="rect">
            <a:avLst/>
          </a:prstGeom>
        </p:spPr>
        <p:txBody>
          <a:bodyPr lIns="90000" anchor="ctr" anchorCtr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90CB4078-9F56-DD45-BCAD-AB9C14C5FED1}" type="slidenum">
              <a:rPr lang="de-DE" smtClean="0"/>
              <a:pPr/>
              <a:t>‹Nr.›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154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9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hc/vj4xyb2j05z2tcm_s65w4j5r0000gn/T/com.microsoft.Word/WebArchiveCopyPasteTempFiles/scrum-overview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29642" y="4947211"/>
            <a:ext cx="3011562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340040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26" name="Picture 2" descr="Anklicken für Vergrößerung">
            <a:extLst>
              <a:ext uri="{FF2B5EF4-FFF2-40B4-BE49-F238E27FC236}">
                <a16:creationId xmlns:a16="http://schemas.microsoft.com/office/drawing/2014/main" id="{9094F91D-4FA3-8D4C-B360-3B8B01B05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983" y="1443927"/>
            <a:ext cx="5907958" cy="39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630FE8-6DF2-6B49-B892-74F44C67E8CE}"/>
              </a:ext>
            </a:extLst>
          </p:cNvPr>
          <p:cNvSpPr txBox="1"/>
          <p:nvPr/>
        </p:nvSpPr>
        <p:spPr>
          <a:xfrm>
            <a:off x="1509983" y="5506538"/>
            <a:ext cx="590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Torsten Horn (</a:t>
            </a:r>
            <a:r>
              <a:rPr lang="de-DE" dirty="0" err="1"/>
              <a:t>ed</a:t>
            </a:r>
            <a:r>
              <a:rPr lang="de-DE" dirty="0"/>
              <a:t>.)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99AA30-942B-B045-BACC-31A7EA37ECE8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RUP</a:t>
            </a:r>
          </a:p>
        </p:txBody>
      </p:sp>
    </p:spTree>
    <p:extLst>
      <p:ext uri="{BB962C8B-B14F-4D97-AF65-F5344CB8AC3E}">
        <p14:creationId xmlns:p14="http://schemas.microsoft.com/office/powerpoint/2010/main" val="151666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11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72999A-AF86-8742-B90B-98C8F238D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1"/>
          <a:stretch/>
        </p:blipFill>
        <p:spPr>
          <a:xfrm>
            <a:off x="450850" y="1514665"/>
            <a:ext cx="8242300" cy="4043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F6FA906-A584-414F-AB5B-64DA56FA5F4E}"/>
              </a:ext>
            </a:extLst>
          </p:cNvPr>
          <p:cNvSpPr txBox="1"/>
          <p:nvPr/>
        </p:nvSpPr>
        <p:spPr>
          <a:xfrm>
            <a:off x="7537452" y="1444574"/>
            <a:ext cx="1246952" cy="563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Youtrack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73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660881" y="2032605"/>
            <a:ext cx="7822236" cy="10566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3500"/>
              </a:lnSpc>
            </a:pPr>
            <a:r>
              <a:rPr lang="de-DE" sz="2000" dirty="0"/>
              <a:t>In </a:t>
            </a:r>
            <a:r>
              <a:rPr lang="de-DE" sz="2000" dirty="0" err="1"/>
              <a:t>addition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traditional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project</a:t>
            </a:r>
            <a:r>
              <a:rPr lang="de-DE" sz="2000" dirty="0"/>
              <a:t> </a:t>
            </a:r>
            <a:r>
              <a:rPr lang="de-DE" sz="2000" dirty="0" err="1"/>
              <a:t>planning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(e. g. </a:t>
            </a:r>
            <a:r>
              <a:rPr lang="de-DE" sz="2000" dirty="0" err="1"/>
              <a:t>requirements</a:t>
            </a:r>
            <a:r>
              <a:rPr lang="de-DE" sz="2000" dirty="0"/>
              <a:t>-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risk</a:t>
            </a:r>
            <a:r>
              <a:rPr lang="de-DE" sz="2000" dirty="0"/>
              <a:t>-analysis) ...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0404AC-B4C6-9248-AB4B-123B5B390AFB}"/>
              </a:ext>
            </a:extLst>
          </p:cNvPr>
          <p:cNvSpPr txBox="1"/>
          <p:nvPr/>
        </p:nvSpPr>
        <p:spPr>
          <a:xfrm>
            <a:off x="660881" y="3552408"/>
            <a:ext cx="7822236" cy="113653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>
              <a:lnSpc>
                <a:spcPts val="3500"/>
              </a:lnSpc>
            </a:pPr>
            <a:r>
              <a:rPr lang="de-DE" sz="2000" dirty="0"/>
              <a:t>... </a:t>
            </a:r>
            <a:r>
              <a:rPr lang="de-DE" sz="2000" dirty="0" err="1"/>
              <a:t>comprehensive</a:t>
            </a:r>
            <a:r>
              <a:rPr lang="de-DE" sz="2000" dirty="0"/>
              <a:t> </a:t>
            </a:r>
            <a:r>
              <a:rPr lang="de-DE" sz="2000" dirty="0" err="1"/>
              <a:t>documentation</a:t>
            </a:r>
            <a:r>
              <a:rPr lang="de-DE" sz="2000" dirty="0"/>
              <a:t> </a:t>
            </a:r>
          </a:p>
          <a:p>
            <a:pPr algn="r">
              <a:lnSpc>
                <a:spcPts val="3500"/>
              </a:lnSpc>
            </a:pP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RUP </a:t>
            </a:r>
            <a:r>
              <a:rPr lang="de-DE" sz="2000" dirty="0" err="1"/>
              <a:t>specification</a:t>
            </a:r>
            <a:r>
              <a:rPr lang="de-DE" sz="2000" dirty="0"/>
              <a:t> (e. g. SAD, SRS, Testplan)</a:t>
            </a:r>
          </a:p>
        </p:txBody>
      </p:sp>
    </p:spTree>
    <p:extLst>
      <p:ext uri="{BB962C8B-B14F-4D97-AF65-F5344CB8AC3E}">
        <p14:creationId xmlns:p14="http://schemas.microsoft.com/office/powerpoint/2010/main" val="2984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Riskmanagement</a:t>
            </a:r>
            <a:endParaRPr lang="de-DE" sz="22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C71B6BC-0ADD-7A42-9F2D-557998B7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29091"/>
              </p:ext>
            </p:extLst>
          </p:nvPr>
        </p:nvGraphicFramePr>
        <p:xfrm>
          <a:off x="420429" y="2123524"/>
          <a:ext cx="8303142" cy="3633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855">
                  <a:extLst>
                    <a:ext uri="{9D8B030D-6E8A-4147-A177-3AD203B41FA5}">
                      <a16:colId xmlns:a16="http://schemas.microsoft.com/office/drawing/2014/main" val="2950828262"/>
                    </a:ext>
                  </a:extLst>
                </a:gridCol>
                <a:gridCol w="4420443">
                  <a:extLst>
                    <a:ext uri="{9D8B030D-6E8A-4147-A177-3AD203B41FA5}">
                      <a16:colId xmlns:a16="http://schemas.microsoft.com/office/drawing/2014/main" val="2901413118"/>
                    </a:ext>
                  </a:extLst>
                </a:gridCol>
                <a:gridCol w="1344341">
                  <a:extLst>
                    <a:ext uri="{9D8B030D-6E8A-4147-A177-3AD203B41FA5}">
                      <a16:colId xmlns:a16="http://schemas.microsoft.com/office/drawing/2014/main" val="752295159"/>
                    </a:ext>
                  </a:extLst>
                </a:gridCol>
                <a:gridCol w="809503">
                  <a:extLst>
                    <a:ext uri="{9D8B030D-6E8A-4147-A177-3AD203B41FA5}">
                      <a16:colId xmlns:a16="http://schemas.microsoft.com/office/drawing/2014/main" val="401190470"/>
                    </a:ext>
                  </a:extLst>
                </a:gridCol>
              </a:tblGrid>
              <a:tr h="538242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name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description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occurrence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u="none" strike="noStrike" dirty="0" err="1">
                          <a:effectLst/>
                        </a:rPr>
                        <a:t>impact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81022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A </a:t>
                      </a:r>
                      <a:r>
                        <a:rPr lang="de-DE" sz="1600" u="none" strike="noStrike" dirty="0" err="1">
                          <a:effectLst/>
                        </a:rPr>
                        <a:t>lot</a:t>
                      </a:r>
                      <a:r>
                        <a:rPr lang="de-DE" sz="1600" u="none" strike="noStrike" dirty="0">
                          <a:effectLst/>
                        </a:rPr>
                        <a:t> Learning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Everything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we</a:t>
                      </a:r>
                      <a:r>
                        <a:rPr lang="de-DE" sz="1600" u="none" strike="noStrike" dirty="0">
                          <a:effectLst/>
                        </a:rPr>
                        <a:t> do </a:t>
                      </a:r>
                      <a:r>
                        <a:rPr lang="de-DE" sz="1600" u="none" strike="noStrike" dirty="0" err="1">
                          <a:effectLst/>
                        </a:rPr>
                        <a:t>is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new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us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10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9997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Bad </a:t>
                      </a:r>
                      <a:r>
                        <a:rPr lang="de-DE" sz="1600" u="none" strike="noStrike" dirty="0" err="1">
                          <a:effectLst/>
                        </a:rPr>
                        <a:t>Planning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Disordered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approach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guidance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No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experience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4297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focus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Participation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work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beyond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the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lecture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8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957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Not enough time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Not </a:t>
                      </a:r>
                      <a:r>
                        <a:rPr lang="de-DE" sz="1600" u="none" strike="noStrike" dirty="0" err="1">
                          <a:effectLst/>
                        </a:rPr>
                        <a:t>enough</a:t>
                      </a:r>
                      <a:r>
                        <a:rPr lang="de-DE" sz="1600" u="none" strike="noStrike" dirty="0">
                          <a:effectLst/>
                        </a:rPr>
                        <a:t> time </a:t>
                      </a:r>
                      <a:r>
                        <a:rPr lang="de-DE" sz="1600" u="none" strike="noStrike" dirty="0" err="1">
                          <a:effectLst/>
                        </a:rPr>
                        <a:t>for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impl</a:t>
                      </a:r>
                      <a:r>
                        <a:rPr lang="de-DE" sz="1600" u="none" strike="noStrike" dirty="0">
                          <a:effectLst/>
                        </a:rPr>
                        <a:t>. </a:t>
                      </a:r>
                      <a:r>
                        <a:rPr lang="de-DE" sz="1600" u="none" strike="noStrike" dirty="0" err="1">
                          <a:effectLst/>
                        </a:rPr>
                        <a:t>without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loss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of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quality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736575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Low Motivation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Low </a:t>
                      </a:r>
                      <a:r>
                        <a:rPr lang="de-DE" sz="1600" u="none" strike="noStrike" dirty="0" err="1">
                          <a:effectLst/>
                        </a:rPr>
                        <a:t>motivation</a:t>
                      </a:r>
                      <a:r>
                        <a:rPr lang="de-DE" sz="1600" u="none" strike="noStrike" dirty="0">
                          <a:effectLst/>
                        </a:rPr>
                        <a:t> due </a:t>
                      </a:r>
                      <a:r>
                        <a:rPr lang="de-DE" sz="1600" u="none" strike="noStrike" dirty="0" err="1">
                          <a:effectLst/>
                        </a:rPr>
                        <a:t>to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poor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prospects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350444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Technical problems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>
                          <a:effectLst/>
                        </a:rPr>
                        <a:t>Implementation not </a:t>
                      </a:r>
                      <a:r>
                        <a:rPr lang="de-DE" sz="1600" u="none" strike="noStrike" dirty="0" err="1">
                          <a:effectLst/>
                        </a:rPr>
                        <a:t>feasible</a:t>
                      </a:r>
                      <a:r>
                        <a:rPr lang="de-DE" sz="1600" u="none" strike="noStrike" dirty="0">
                          <a:effectLst/>
                        </a:rPr>
                        <a:t>, </a:t>
                      </a:r>
                      <a:r>
                        <a:rPr lang="de-DE" sz="1600" u="none" strike="noStrike" dirty="0" err="1">
                          <a:effectLst/>
                        </a:rPr>
                        <a:t>too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costly</a:t>
                      </a:r>
                      <a:r>
                        <a:rPr lang="de-DE" sz="1600" u="none" strike="noStrike" dirty="0">
                          <a:effectLst/>
                        </a:rPr>
                        <a:t>, ...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>
                          <a:effectLst/>
                        </a:rPr>
                        <a:t>7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17635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Bad Tools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Tools for Planning, Development, Communication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77396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 dirty="0" err="1">
                          <a:effectLst/>
                        </a:rPr>
                        <a:t>Staff</a:t>
                      </a:r>
                      <a:r>
                        <a:rPr lang="de-DE" sz="1600" u="none" strike="noStrike" dirty="0">
                          <a:effectLst/>
                        </a:rPr>
                        <a:t> </a:t>
                      </a:r>
                      <a:r>
                        <a:rPr lang="de-DE" sz="1600" u="none" strike="noStrike" dirty="0" err="1">
                          <a:effectLst/>
                        </a:rPr>
                        <a:t>shortage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u="none" strike="noStrike">
                          <a:effectLst/>
                        </a:rPr>
                        <a:t>Illnesses etc.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280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600" u="none" strike="noStrike" dirty="0">
                          <a:effectLst/>
                        </a:rPr>
                        <a:t>4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2" marR="9142" marT="914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5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43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pic>
        <p:nvPicPr>
          <p:cNvPr id="2050" name="Picture 2" descr="Angular: Unit Testing Jasmine, Karma (step by step) | by Santiago García da  Rosa | The Startup | Medium">
            <a:extLst>
              <a:ext uri="{FF2B5EF4-FFF2-40B4-BE49-F238E27FC236}">
                <a16:creationId xmlns:a16="http://schemas.microsoft.com/office/drawing/2014/main" id="{459B65F0-FCF2-DF49-9A8C-BC0C9DBBE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2"/>
          <a:stretch/>
        </p:blipFill>
        <p:spPr bwMode="auto">
          <a:xfrm>
            <a:off x="818147" y="1965722"/>
            <a:ext cx="3291858" cy="14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TRACTOR. Whenever we want to learn something… | by Nishant Sharma |  TestVagrant | Medium">
            <a:extLst>
              <a:ext uri="{FF2B5EF4-FFF2-40B4-BE49-F238E27FC236}">
                <a16:creationId xmlns:a16="http://schemas.microsoft.com/office/drawing/2014/main" id="{31B0CFB0-AC66-8547-A71C-A4B1FAEF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03" y="3670690"/>
            <a:ext cx="3873401" cy="87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man vs. Insomnia: Comparing the API Testing Tools | by Paige  Niedringhaus | ITNEXT">
            <a:extLst>
              <a:ext uri="{FF2B5EF4-FFF2-40B4-BE49-F238E27FC236}">
                <a16:creationId xmlns:a16="http://schemas.microsoft.com/office/drawing/2014/main" id="{FD747F29-FCB7-F641-AF09-051DD09F1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b="8531"/>
          <a:stretch/>
        </p:blipFill>
        <p:spPr bwMode="auto">
          <a:xfrm>
            <a:off x="818147" y="4723907"/>
            <a:ext cx="3291858" cy="11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F37310E-ADF8-E240-A554-B532E5F62D37}"/>
              </a:ext>
            </a:extLst>
          </p:cNvPr>
          <p:cNvSpPr txBox="1"/>
          <p:nvPr/>
        </p:nvSpPr>
        <p:spPr>
          <a:xfrm>
            <a:off x="420429" y="1248193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Testing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3016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15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4412887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17081" y="3095708"/>
            <a:ext cx="7509838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 err="1"/>
              <a:t>UseCase-Diagram</a:t>
            </a:r>
            <a:endParaRPr lang="de-DE" sz="2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F8C139-9559-FD49-AD27-FEBD4F20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"/>
          <a:stretch/>
        </p:blipFill>
        <p:spPr>
          <a:xfrm>
            <a:off x="365797" y="1168907"/>
            <a:ext cx="8418607" cy="468556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9F23EF-DC58-FE45-B880-3B0624D82CD4}"/>
              </a:ext>
            </a:extLst>
          </p:cNvPr>
          <p:cNvSpPr txBox="1"/>
          <p:nvPr/>
        </p:nvSpPr>
        <p:spPr>
          <a:xfrm>
            <a:off x="6257299" y="1072086"/>
            <a:ext cx="2253653" cy="50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Usecase</a:t>
            </a:r>
            <a:r>
              <a:rPr lang="de-DE" sz="2000" dirty="0"/>
              <a:t> </a:t>
            </a:r>
            <a:r>
              <a:rPr lang="de-DE" sz="2000" dirty="0" err="1"/>
              <a:t>diagram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696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420429" y="1410281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Class </a:t>
            </a:r>
            <a:r>
              <a:rPr lang="de-DE" sz="2200" dirty="0" err="1"/>
              <a:t>diagram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EA4CAD-7ABA-3048-9F93-16C6D61A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2021150"/>
            <a:ext cx="8723571" cy="32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4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18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814D6C-BA5A-EC40-8775-3DD62C6A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" y="1221462"/>
            <a:ext cx="8330610" cy="4776216"/>
          </a:xfrm>
          <a:prstGeom prst="rect">
            <a:avLst/>
          </a:prstGeom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889A4AFE-C68F-C84F-8763-C85BA24BD619}"/>
              </a:ext>
            </a:extLst>
          </p:cNvPr>
          <p:cNvSpPr txBox="1"/>
          <p:nvPr/>
        </p:nvSpPr>
        <p:spPr>
          <a:xfrm>
            <a:off x="500816" y="1221462"/>
            <a:ext cx="2657785" cy="597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Hardware </a:t>
            </a:r>
            <a:r>
              <a:rPr lang="de-DE" sz="2000" dirty="0" err="1"/>
              <a:t>architecture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7470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19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A1F9FC-564F-034E-A996-FDEEA4484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9089" b="56962"/>
          <a:stretch/>
        </p:blipFill>
        <p:spPr>
          <a:xfrm>
            <a:off x="779905" y="2642616"/>
            <a:ext cx="344268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73E4194-E9B6-C64A-AFB8-7CB0BC1A0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2" r="36742"/>
          <a:stretch/>
        </p:blipFill>
        <p:spPr>
          <a:xfrm>
            <a:off x="4222593" y="2642616"/>
            <a:ext cx="4277668" cy="2233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C8BDDCB-0308-4E49-8C49-F5D56EE4B472}"/>
              </a:ext>
            </a:extLst>
          </p:cNvPr>
          <p:cNvSpPr txBox="1"/>
          <p:nvPr/>
        </p:nvSpPr>
        <p:spPr>
          <a:xfrm>
            <a:off x="420429" y="1766897"/>
            <a:ext cx="8303142" cy="61086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2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935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The BFFL-Team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278564-DF98-A64E-829D-790774920688}"/>
              </a:ext>
            </a:extLst>
          </p:cNvPr>
          <p:cNvSpPr txBox="1"/>
          <p:nvPr/>
        </p:nvSpPr>
        <p:spPr>
          <a:xfrm>
            <a:off x="899962" y="1629372"/>
            <a:ext cx="7344076" cy="35992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/>
              <a:t>Felix </a:t>
            </a:r>
            <a:r>
              <a:rPr lang="de-DE" sz="2200" b="1" dirty="0" err="1"/>
              <a:t>Hirschel</a:t>
            </a:r>
            <a:r>
              <a:rPr lang="de-DE" sz="2200" b="1" dirty="0"/>
              <a:t> 			</a:t>
            </a:r>
            <a:r>
              <a:rPr lang="de-DE" sz="2200" dirty="0"/>
              <a:t>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Testing</a:t>
            </a:r>
            <a:r>
              <a:rPr lang="de-DE" sz="2200" dirty="0"/>
              <a:t>)</a:t>
            </a:r>
          </a:p>
          <a:p>
            <a:pPr marL="9525">
              <a:lnSpc>
                <a:spcPts val="6000"/>
              </a:lnSpc>
            </a:pPr>
            <a:r>
              <a:rPr lang="de-DE" sz="2200" b="1" dirty="0"/>
              <a:t>Lars </a:t>
            </a:r>
            <a:r>
              <a:rPr lang="de-DE" sz="2200" b="1" dirty="0" err="1"/>
              <a:t>Hudalla</a:t>
            </a:r>
            <a:r>
              <a:rPr lang="de-DE" sz="2200" dirty="0"/>
              <a:t> 	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PM)</a:t>
            </a:r>
            <a:br>
              <a:rPr lang="de-DE" sz="2200" dirty="0"/>
            </a:br>
            <a:r>
              <a:rPr lang="de-DE" sz="2200" b="1" dirty="0"/>
              <a:t>Bastian Schäfer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Design)</a:t>
            </a:r>
            <a:br>
              <a:rPr lang="de-DE" sz="2200" dirty="0"/>
            </a:br>
            <a:r>
              <a:rPr lang="de-DE" sz="2200" b="1" dirty="0"/>
              <a:t>Fabian </a:t>
            </a:r>
            <a:r>
              <a:rPr lang="de-DE" sz="2200" b="1" dirty="0" err="1"/>
              <a:t>Schwickert</a:t>
            </a:r>
            <a:r>
              <a:rPr lang="de-DE" sz="2200" dirty="0"/>
              <a:t> 		(</a:t>
            </a:r>
            <a:r>
              <a:rPr lang="de-DE" sz="2200" dirty="0" err="1"/>
              <a:t>Full</a:t>
            </a:r>
            <a:r>
              <a:rPr lang="de-DE" sz="2200" dirty="0"/>
              <a:t> Stack Development </a:t>
            </a:r>
            <a:r>
              <a:rPr lang="de-DE" sz="2200" dirty="0" err="1"/>
              <a:t>and</a:t>
            </a:r>
            <a:r>
              <a:rPr lang="de-DE" sz="2200" dirty="0"/>
              <a:t> DEV </a:t>
            </a:r>
            <a:r>
              <a:rPr lang="de-DE" sz="2200" dirty="0" err="1"/>
              <a:t>Ops</a:t>
            </a:r>
            <a:r>
              <a:rPr lang="de-DE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13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20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4. The </a:t>
            </a:r>
            <a:r>
              <a:rPr lang="de-DE" sz="2200" dirty="0" err="1"/>
              <a:t>state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858632-4DA6-9C49-A4AF-A4E6A582D05A}"/>
              </a:ext>
            </a:extLst>
          </p:cNvPr>
          <p:cNvSpPr txBox="1"/>
          <p:nvPr/>
        </p:nvSpPr>
        <p:spPr>
          <a:xfrm>
            <a:off x="3726082" y="2803688"/>
            <a:ext cx="1691835" cy="125062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0147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21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5443228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5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22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948EB6-FA92-2744-9B85-EF0FA557337B}"/>
              </a:ext>
            </a:extLst>
          </p:cNvPr>
          <p:cNvSpPr txBox="1"/>
          <p:nvPr/>
        </p:nvSpPr>
        <p:spPr>
          <a:xfrm>
            <a:off x="1424145" y="1338097"/>
            <a:ext cx="1332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u="sng" dirty="0" err="1"/>
              <a:t>ToDo</a:t>
            </a:r>
            <a:r>
              <a:rPr lang="de-DE" sz="2400" u="sng" dirty="0"/>
              <a:t> </a:t>
            </a:r>
            <a:r>
              <a:rPr lang="de-DE" sz="2400" u="sng" dirty="0" err="1"/>
              <a:t>list</a:t>
            </a:r>
            <a:r>
              <a:rPr lang="de-DE" sz="2400" u="sng" dirty="0"/>
              <a:t>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F14281-088C-9846-B04F-78A5E1BAF7E7}"/>
              </a:ext>
            </a:extLst>
          </p:cNvPr>
          <p:cNvSpPr txBox="1"/>
          <p:nvPr/>
        </p:nvSpPr>
        <p:spPr>
          <a:xfrm>
            <a:off x="1740625" y="1795082"/>
            <a:ext cx="4958558" cy="4203381"/>
          </a:xfrm>
          <a:prstGeom prst="rect">
            <a:avLst/>
          </a:prstGeom>
          <a:noFill/>
        </p:spPr>
        <p:txBody>
          <a:bodyPr wrap="square" tIns="0" rtlCol="0" anchor="t" anchorCtr="0">
            <a:noAutofit/>
          </a:bodyPr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Fixes </a:t>
            </a:r>
            <a:r>
              <a:rPr lang="de-DE" sz="2200" dirty="0" err="1"/>
              <a:t>and</a:t>
            </a:r>
            <a:r>
              <a:rPr lang="de-DE" sz="2200" dirty="0"/>
              <a:t> finish Update-</a:t>
            </a:r>
            <a:r>
              <a:rPr lang="de-DE" sz="2200" dirty="0" err="1"/>
              <a:t>ShortURL</a:t>
            </a:r>
            <a:r>
              <a:rPr lang="de-DE" sz="2200" dirty="0"/>
              <a:t>-UC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Group </a:t>
            </a:r>
            <a:r>
              <a:rPr lang="de-DE" sz="2200" dirty="0" err="1"/>
              <a:t>management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Admin </a:t>
            </a:r>
            <a:r>
              <a:rPr lang="de-DE" sz="2200" dirty="0" err="1"/>
              <a:t>console</a:t>
            </a:r>
            <a:endParaRPr lang="de-DE" sz="2200" dirty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Data </a:t>
            </a:r>
            <a:r>
              <a:rPr lang="de-DE" sz="2200" dirty="0" err="1"/>
              <a:t>analysis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71960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23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5. Outlook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EDD22EA7-648F-634D-9847-622DCE0C4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20141"/>
              </p:ext>
            </p:extLst>
          </p:nvPr>
        </p:nvGraphicFramePr>
        <p:xfrm>
          <a:off x="1243173" y="1001014"/>
          <a:ext cx="7650891" cy="551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F745F95F-2E49-E249-8908-2610DDCED646}"/>
              </a:ext>
            </a:extLst>
          </p:cNvPr>
          <p:cNvSpPr txBox="1"/>
          <p:nvPr/>
        </p:nvSpPr>
        <p:spPr>
          <a:xfrm>
            <a:off x="6398783" y="1103849"/>
            <a:ext cx="1883663" cy="5829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/>
              <a:t>FP </a:t>
            </a:r>
            <a:r>
              <a:rPr lang="de-DE" sz="2000" dirty="0" err="1"/>
              <a:t>calculation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135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CFBBE-684F-FB41-81ED-D3BBBCA68C22}"/>
              </a:ext>
            </a:extLst>
          </p:cNvPr>
          <p:cNvSpPr txBox="1">
            <a:spLocks/>
          </p:cNvSpPr>
          <p:nvPr/>
        </p:nvSpPr>
        <p:spPr>
          <a:xfrm>
            <a:off x="556695" y="1889832"/>
            <a:ext cx="7957457" cy="1876262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+mn-lt"/>
              </a:rPr>
              <a:t>BFFL – URL Shortening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F7929A-F9FA-5F4F-A6C1-7622F8388FFA}"/>
              </a:ext>
            </a:extLst>
          </p:cNvPr>
          <p:cNvSpPr txBox="1">
            <a:spLocks/>
          </p:cNvSpPr>
          <p:nvPr/>
        </p:nvSpPr>
        <p:spPr>
          <a:xfrm>
            <a:off x="729465" y="4407518"/>
            <a:ext cx="768507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Software Engineering – Felix H., Lars H., Bastian S., Fabian S.</a:t>
            </a:r>
            <a:endParaRPr lang="en-US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2F5F5F4-5BD9-434B-8738-F640A5B807B8}"/>
              </a:ext>
            </a:extLst>
          </p:cNvPr>
          <p:cNvCxnSpPr>
            <a:cxnSpLocks/>
          </p:cNvCxnSpPr>
          <p:nvPr/>
        </p:nvCxnSpPr>
        <p:spPr>
          <a:xfrm>
            <a:off x="2062549" y="3930478"/>
            <a:ext cx="50189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1B234312-B0BD-4B47-9B94-86E0A1418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21564" r="4719" b="21795"/>
          <a:stretch/>
        </p:blipFill>
        <p:spPr>
          <a:xfrm>
            <a:off x="3229643" y="674616"/>
            <a:ext cx="2538406" cy="114758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B4E1B6C-0110-4840-9862-9A5A99809C18}"/>
              </a:ext>
            </a:extLst>
          </p:cNvPr>
          <p:cNvSpPr txBox="1">
            <a:spLocks/>
          </p:cNvSpPr>
          <p:nvPr/>
        </p:nvSpPr>
        <p:spPr>
          <a:xfrm>
            <a:off x="3009093" y="4947211"/>
            <a:ext cx="3052660" cy="445068"/>
          </a:xfrm>
          <a:prstGeom prst="rect">
            <a:avLst/>
          </a:prstGeom>
          <a:noFill/>
          <a:effectLst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18th June 2021</a:t>
            </a:r>
          </a:p>
        </p:txBody>
      </p:sp>
    </p:spTree>
    <p:extLst>
      <p:ext uri="{BB962C8B-B14F-4D97-AF65-F5344CB8AC3E}">
        <p14:creationId xmlns:p14="http://schemas.microsoft.com/office/powerpoint/2010/main" val="410765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1"/>
            <a:ext cx="8195422" cy="4231266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Schwickert</a:t>
            </a:r>
            <a:r>
              <a:rPr lang="de-DE" dirty="0"/>
              <a:t>, Axel et al.: Shorty – Der URL-</a:t>
            </a:r>
            <a:r>
              <a:rPr lang="de-DE" dirty="0" err="1"/>
              <a:t>Shortener</a:t>
            </a:r>
            <a:r>
              <a:rPr lang="de-DE" dirty="0"/>
              <a:t> der Professur für Wirtschafts-informatik, E-Campus Wirtschaftsinformatik (</a:t>
            </a:r>
            <a:r>
              <a:rPr lang="de-DE" dirty="0" err="1"/>
              <a:t>ed</a:t>
            </a:r>
            <a:r>
              <a:rPr lang="de-DE" dirty="0"/>
              <a:t>.), August 2020, https://</a:t>
            </a:r>
            <a:r>
              <a:rPr lang="de-DE" dirty="0" err="1"/>
              <a:t>ilias.uni-giessen.de</a:t>
            </a:r>
            <a:r>
              <a:rPr lang="de-DE" dirty="0"/>
              <a:t>/</a:t>
            </a:r>
            <a:r>
              <a:rPr lang="de-DE" dirty="0" err="1"/>
              <a:t>ilias</a:t>
            </a:r>
            <a:r>
              <a:rPr lang="de-DE" dirty="0"/>
              <a:t>/</a:t>
            </a:r>
            <a:r>
              <a:rPr lang="de-DE" dirty="0" err="1"/>
              <a:t>ilias.php?ref_id</a:t>
            </a:r>
            <a:r>
              <a:rPr lang="de-DE" dirty="0"/>
              <a:t>=190491&amp;cmd=</a:t>
            </a:r>
            <a:r>
              <a:rPr lang="de-DE" dirty="0" err="1"/>
              <a:t>render&amp;cmdClass</a:t>
            </a:r>
            <a:r>
              <a:rPr lang="de-DE" dirty="0"/>
              <a:t>=</a:t>
            </a:r>
            <a:r>
              <a:rPr lang="de-DE" dirty="0" err="1"/>
              <a:t>ilrepositorygui&amp;cmdNode</a:t>
            </a:r>
            <a:r>
              <a:rPr lang="de-DE" dirty="0"/>
              <a:t>=</a:t>
            </a:r>
            <a:r>
              <a:rPr lang="de-DE" dirty="0" err="1"/>
              <a:t>wn&amp;baseClass</a:t>
            </a:r>
            <a:r>
              <a:rPr lang="de-DE" dirty="0"/>
              <a:t>=</a:t>
            </a:r>
            <a:r>
              <a:rPr lang="de-DE" dirty="0" err="1"/>
              <a:t>ilRepositoryGUI</a:t>
            </a:r>
            <a:r>
              <a:rPr lang="de-DE" dirty="0"/>
              <a:t>, </a:t>
            </a:r>
            <a:r>
              <a:rPr lang="de-DE" dirty="0" err="1"/>
              <a:t>retrieved</a:t>
            </a:r>
            <a:r>
              <a:rPr lang="de-DE" dirty="0"/>
              <a:t> on 07.12.2020.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 err="1"/>
              <a:t>Braintime.de</a:t>
            </a:r>
            <a:r>
              <a:rPr lang="de-DE" dirty="0"/>
              <a:t> (</a:t>
            </a:r>
            <a:r>
              <a:rPr lang="de-DE" dirty="0" err="1"/>
              <a:t>ed</a:t>
            </a:r>
            <a:r>
              <a:rPr lang="de-DE" dirty="0"/>
              <a:t>.): </a:t>
            </a:r>
            <a:r>
              <a:rPr lang="de-DE" dirty="0" err="1"/>
              <a:t>Scrum</a:t>
            </a:r>
            <a:r>
              <a:rPr lang="de-DE" dirty="0"/>
              <a:t> kompakt, https://</a:t>
            </a:r>
            <a:r>
              <a:rPr lang="de-DE" dirty="0" err="1"/>
              <a:t>www.braintime.de</a:t>
            </a:r>
            <a:r>
              <a:rPr lang="de-DE" dirty="0"/>
              <a:t>/</a:t>
            </a:r>
            <a:r>
              <a:rPr lang="de-DE" dirty="0" err="1"/>
              <a:t>me­tho­den</a:t>
            </a:r>
            <a:r>
              <a:rPr lang="de-DE" dirty="0"/>
              <a:t>/</a:t>
            </a:r>
            <a:r>
              <a:rPr lang="de-DE" dirty="0" err="1"/>
              <a:t>ue­berblick</a:t>
            </a:r>
            <a:r>
              <a:rPr lang="de-DE" dirty="0"/>
              <a:t>-</a:t>
            </a:r>
            <a:r>
              <a:rPr lang="de-DE" dirty="0" err="1"/>
              <a:t>scrum</a:t>
            </a:r>
            <a:r>
              <a:rPr lang="de-DE" dirty="0"/>
              <a:t>-beratung/</a:t>
            </a:r>
            <a:r>
              <a:rPr lang="de-DE" dirty="0" err="1"/>
              <a:t>scrum</a:t>
            </a:r>
            <a:r>
              <a:rPr lang="de-DE" dirty="0"/>
              <a:t>-grundlagen-kompakt/, </a:t>
            </a:r>
            <a:r>
              <a:rPr lang="de-DE" dirty="0" err="1"/>
              <a:t>retrieved</a:t>
            </a:r>
            <a:r>
              <a:rPr lang="de-DE" dirty="0"/>
              <a:t> on 09.12.2020.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de-DE" dirty="0"/>
              <a:t>Horn, Thorsten (</a:t>
            </a:r>
            <a:r>
              <a:rPr lang="de-DE" dirty="0" err="1"/>
              <a:t>ed</a:t>
            </a:r>
            <a:r>
              <a:rPr lang="de-DE" dirty="0"/>
              <a:t>.): Vorgehensmodelle zum Softwareentwicklungsprozess, https://</a:t>
            </a:r>
            <a:r>
              <a:rPr lang="de-DE" dirty="0" err="1"/>
              <a:t>www.torsten-horn.de</a:t>
            </a:r>
            <a:r>
              <a:rPr lang="de-DE" dirty="0"/>
              <a:t>/techdocs/sw-dev-process.htm, </a:t>
            </a:r>
            <a:br>
              <a:rPr lang="de-DE" dirty="0"/>
            </a:br>
            <a:r>
              <a:rPr lang="de-DE" dirty="0" err="1"/>
              <a:t>retrieved</a:t>
            </a:r>
            <a:r>
              <a:rPr lang="de-DE" dirty="0"/>
              <a:t> on 09.12.2020.</a:t>
            </a:r>
          </a:p>
        </p:txBody>
      </p:sp>
    </p:spTree>
    <p:extLst>
      <p:ext uri="{BB962C8B-B14F-4D97-AF65-F5344CB8AC3E}">
        <p14:creationId xmlns:p14="http://schemas.microsoft.com/office/powerpoint/2010/main" val="15797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7E69D94-4AA8-1742-9470-2AE6BB136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26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3821DF-1788-AF49-B256-6BB4146324FB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 err="1"/>
              <a:t>Sources</a:t>
            </a:r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7BA86-AEF7-C641-B91C-E08FF9867E24}"/>
              </a:ext>
            </a:extLst>
          </p:cNvPr>
          <p:cNvSpPr txBox="1"/>
          <p:nvPr/>
        </p:nvSpPr>
        <p:spPr>
          <a:xfrm>
            <a:off x="698642" y="971670"/>
            <a:ext cx="8195422" cy="3902082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Garcia da Rosa, Santiago: Angular: Unit </a:t>
            </a:r>
            <a:r>
              <a:rPr lang="de-DE" dirty="0" err="1"/>
              <a:t>Testing</a:t>
            </a:r>
            <a:r>
              <a:rPr lang="de-DE" dirty="0"/>
              <a:t> Jasmine, Karma (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), medium (</a:t>
            </a:r>
            <a:r>
              <a:rPr lang="de-DE" dirty="0" err="1"/>
              <a:t>ed</a:t>
            </a:r>
            <a:r>
              <a:rPr lang="de-DE" dirty="0"/>
              <a:t>.), 30. November 2017, https://</a:t>
            </a:r>
            <a:r>
              <a:rPr lang="de-DE" dirty="0" err="1"/>
              <a:t>medium.com</a:t>
            </a:r>
            <a:r>
              <a:rPr lang="de-DE" dirty="0"/>
              <a:t>/</a:t>
            </a:r>
            <a:r>
              <a:rPr lang="de-DE" dirty="0" err="1"/>
              <a:t>swlh</a:t>
            </a:r>
            <a:r>
              <a:rPr lang="de-DE" dirty="0"/>
              <a:t>/angular-unit-testing-jasmine-karma-step-by-step-e3376d110ab4,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/>
              <a:t>Sharma, </a:t>
            </a:r>
            <a:r>
              <a:rPr lang="de-DE" dirty="0" err="1"/>
              <a:t>Nishant</a:t>
            </a:r>
            <a:r>
              <a:rPr lang="de-DE" dirty="0"/>
              <a:t>: </a:t>
            </a:r>
            <a:r>
              <a:rPr lang="de-DE" dirty="0" err="1"/>
              <a:t>Protractor</a:t>
            </a:r>
            <a:r>
              <a:rPr lang="de-DE" dirty="0"/>
              <a:t>, medium (</a:t>
            </a:r>
            <a:r>
              <a:rPr lang="de-DE" dirty="0" err="1"/>
              <a:t>ed</a:t>
            </a:r>
            <a:r>
              <a:rPr lang="de-DE" dirty="0"/>
              <a:t>.), 18. </a:t>
            </a:r>
            <a:r>
              <a:rPr lang="de-DE" dirty="0" err="1"/>
              <a:t>October</a:t>
            </a:r>
            <a:r>
              <a:rPr lang="de-DE" dirty="0"/>
              <a:t> 2018, https://</a:t>
            </a:r>
            <a:r>
              <a:rPr lang="de-DE" dirty="0" err="1"/>
              <a:t>medi-um.com</a:t>
            </a:r>
            <a:r>
              <a:rPr lang="de-DE" dirty="0"/>
              <a:t>/</a:t>
            </a:r>
            <a:r>
              <a:rPr lang="de-DE" dirty="0" err="1"/>
              <a:t>testvagrant</a:t>
            </a:r>
            <a:r>
              <a:rPr lang="de-DE" dirty="0"/>
              <a:t>/protractor-2aad56e10822, </a:t>
            </a:r>
            <a:r>
              <a:rPr lang="de-DE" dirty="0" err="1"/>
              <a:t>retrieved</a:t>
            </a:r>
            <a:r>
              <a:rPr lang="de-DE" dirty="0"/>
              <a:t> on 12.06.2021.</a:t>
            </a:r>
          </a:p>
          <a:p>
            <a:pPr marL="342900" indent="-342900">
              <a:lnSpc>
                <a:spcPts val="3000"/>
              </a:lnSpc>
              <a:spcAft>
                <a:spcPts val="1200"/>
              </a:spcAft>
              <a:buFont typeface="+mj-lt"/>
              <a:buAutoNum type="arabicPeriod" startAt="4"/>
            </a:pPr>
            <a:r>
              <a:rPr lang="de-DE" dirty="0" err="1"/>
              <a:t>Niedringhaus</a:t>
            </a:r>
            <a:r>
              <a:rPr lang="de-DE" dirty="0"/>
              <a:t>, Paige: Postman vs. </a:t>
            </a:r>
            <a:r>
              <a:rPr lang="de-DE" dirty="0" err="1"/>
              <a:t>Insomnia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 </a:t>
            </a:r>
            <a:r>
              <a:rPr lang="de-DE" dirty="0" err="1"/>
              <a:t>Testing</a:t>
            </a:r>
            <a:r>
              <a:rPr lang="de-DE" dirty="0"/>
              <a:t> Tools, medium (</a:t>
            </a:r>
            <a:r>
              <a:rPr lang="de-DE" dirty="0" err="1"/>
              <a:t>ed</a:t>
            </a:r>
            <a:r>
              <a:rPr lang="de-DE" dirty="0"/>
              <a:t>.), 02. September 2018,https://</a:t>
            </a:r>
            <a:r>
              <a:rPr lang="de-DE" dirty="0" err="1"/>
              <a:t>itnext.io</a:t>
            </a:r>
            <a:r>
              <a:rPr lang="de-DE" dirty="0"/>
              <a:t>/postman-vs-insomnia-comparing-the-api-testing-tools-4f12099275c1retrieved on 12.06.2021.</a:t>
            </a:r>
          </a:p>
        </p:txBody>
      </p:sp>
    </p:spTree>
    <p:extLst>
      <p:ext uri="{BB962C8B-B14F-4D97-AF65-F5344CB8AC3E}">
        <p14:creationId xmlns:p14="http://schemas.microsoft.com/office/powerpoint/2010/main" val="1120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3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141847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F0A6134-FAFE-894D-94CD-853F7E10EB96}"/>
              </a:ext>
            </a:extLst>
          </p:cNvPr>
          <p:cNvGrpSpPr/>
          <p:nvPr/>
        </p:nvGrpSpPr>
        <p:grpSpPr>
          <a:xfrm>
            <a:off x="6100035" y="2410488"/>
            <a:ext cx="3009040" cy="2388961"/>
            <a:chOff x="6100035" y="2410488"/>
            <a:chExt cx="3009040" cy="238896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62C1A-B235-4340-9279-910B6ACD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2248" y="2410488"/>
              <a:ext cx="1943832" cy="1943832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4777A31-3EC9-5E4C-BC42-D2296B6BEE86}"/>
                </a:ext>
              </a:extLst>
            </p:cNvPr>
            <p:cNvSpPr txBox="1"/>
            <p:nvPr/>
          </p:nvSpPr>
          <p:spPr>
            <a:xfrm>
              <a:off x="6100035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</a:t>
              </a:r>
              <a:r>
                <a:rPr lang="de-DE" dirty="0" err="1"/>
                <a:t>webservice</a:t>
              </a:r>
              <a:endParaRPr lang="de-DE" dirty="0"/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4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77B0EC90-C315-8048-8D65-F84BB1FF5D7A}"/>
              </a:ext>
            </a:extLst>
          </p:cNvPr>
          <p:cNvSpPr/>
          <p:nvPr/>
        </p:nvSpPr>
        <p:spPr>
          <a:xfrm>
            <a:off x="3248159" y="3016545"/>
            <a:ext cx="3101841" cy="76239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GET https://</a:t>
            </a:r>
            <a:r>
              <a:rPr lang="de-DE" sz="1600" dirty="0" err="1">
                <a:solidFill>
                  <a:schemeClr val="tx1"/>
                </a:solidFill>
              </a:rPr>
              <a:t>www.dhbwka</a:t>
            </a:r>
            <a:r>
              <a:rPr lang="de-DE" sz="1600" dirty="0">
                <a:solidFill>
                  <a:schemeClr val="tx1"/>
                </a:solidFill>
              </a:rPr>
              <a:t>/</a:t>
            </a:r>
            <a:r>
              <a:rPr lang="de-DE" sz="1600" dirty="0" err="1">
                <a:solidFill>
                  <a:schemeClr val="tx1"/>
                </a:solidFill>
              </a:rPr>
              <a:t>inf</a:t>
            </a: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38A35F5-1F15-E64D-9E96-E46E8576B0E0}"/>
              </a:ext>
            </a:extLst>
          </p:cNvPr>
          <p:cNvGrpSpPr/>
          <p:nvPr/>
        </p:nvGrpSpPr>
        <p:grpSpPr>
          <a:xfrm>
            <a:off x="239119" y="2503319"/>
            <a:ext cx="3009040" cy="2296130"/>
            <a:chOff x="239119" y="2503319"/>
            <a:chExt cx="3009040" cy="229613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E570C0E-6DBE-104B-83CB-1ABB489D6FCA}"/>
                </a:ext>
              </a:extLst>
            </p:cNvPr>
            <p:cNvGrpSpPr/>
            <p:nvPr/>
          </p:nvGrpSpPr>
          <p:grpSpPr>
            <a:xfrm>
              <a:off x="498895" y="2503319"/>
              <a:ext cx="2470698" cy="1851361"/>
              <a:chOff x="1243173" y="1933303"/>
              <a:chExt cx="3145947" cy="23573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FFD9A95C-53C7-E24A-B3BE-331B29064DDE}"/>
                  </a:ext>
                </a:extLst>
              </p:cNvPr>
              <p:cNvSpPr/>
              <p:nvPr/>
            </p:nvSpPr>
            <p:spPr>
              <a:xfrm>
                <a:off x="2625635" y="3520440"/>
                <a:ext cx="404948" cy="6662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Abgerundetes Rechteck 10">
                <a:extLst>
                  <a:ext uri="{FF2B5EF4-FFF2-40B4-BE49-F238E27FC236}">
                    <a16:creationId xmlns:a16="http://schemas.microsoft.com/office/drawing/2014/main" id="{A968B77E-8DAD-FE4D-849E-956A0F676284}"/>
                  </a:ext>
                </a:extLst>
              </p:cNvPr>
              <p:cNvSpPr/>
              <p:nvPr/>
            </p:nvSpPr>
            <p:spPr>
              <a:xfrm>
                <a:off x="1243173" y="1933303"/>
                <a:ext cx="3145947" cy="1920240"/>
              </a:xfrm>
              <a:prstGeom prst="roundRect">
                <a:avLst>
                  <a:gd name="adj" fmla="val 9671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6B3FE68-6320-434B-8C4A-3A4CBA8CC9C6}"/>
                  </a:ext>
                </a:extLst>
              </p:cNvPr>
              <p:cNvSpPr/>
              <p:nvPr/>
            </p:nvSpPr>
            <p:spPr>
              <a:xfrm>
                <a:off x="1381995" y="2092056"/>
                <a:ext cx="2868303" cy="15987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https://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www.dhbwka</a:t>
                </a:r>
                <a:r>
                  <a:rPr lang="de-DE" sz="1600" dirty="0">
                    <a:solidFill>
                      <a:schemeClr val="tx1"/>
                    </a:solidFill>
                  </a:rPr>
                  <a:t>/</a:t>
                </a:r>
                <a:r>
                  <a:rPr lang="de-DE" sz="1600" dirty="0" err="1">
                    <a:solidFill>
                      <a:schemeClr val="tx1"/>
                    </a:solidFill>
                  </a:rPr>
                  <a:t>inf</a:t>
                </a:r>
                <a:endParaRPr lang="de-DE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16AD823-90C7-3943-A734-D49F244AC1EC}"/>
                  </a:ext>
                </a:extLst>
              </p:cNvPr>
              <p:cNvSpPr/>
              <p:nvPr/>
            </p:nvSpPr>
            <p:spPr>
              <a:xfrm>
                <a:off x="1801670" y="4082646"/>
                <a:ext cx="2052878" cy="2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9D10F19-ECC9-C246-AC2C-0ED4D0E23CE9}"/>
                </a:ext>
              </a:extLst>
            </p:cNvPr>
            <p:cNvSpPr txBox="1"/>
            <p:nvPr/>
          </p:nvSpPr>
          <p:spPr>
            <a:xfrm>
              <a:off x="239119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Website </a:t>
              </a:r>
              <a:r>
                <a:rPr lang="de-DE" dirty="0" err="1"/>
                <a:t>using</a:t>
              </a:r>
              <a:r>
                <a:rPr lang="de-DE" dirty="0"/>
                <a:t> </a:t>
              </a:r>
              <a:r>
                <a:rPr lang="de-DE" dirty="0" err="1"/>
                <a:t>shortened</a:t>
              </a:r>
              <a:r>
                <a:rPr lang="de-DE" dirty="0"/>
                <a:t> URLs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E91018D-F149-744E-9A9E-E1D6F66E324B}"/>
              </a:ext>
            </a:extLst>
          </p:cNvPr>
          <p:cNvGrpSpPr/>
          <p:nvPr/>
        </p:nvGrpSpPr>
        <p:grpSpPr>
          <a:xfrm>
            <a:off x="6134960" y="2553581"/>
            <a:ext cx="3009040" cy="2245868"/>
            <a:chOff x="6134960" y="2553581"/>
            <a:chExt cx="3009040" cy="224586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A13DE881-DC35-9E46-9555-0105E66B4945}"/>
                </a:ext>
              </a:extLst>
            </p:cNvPr>
            <p:cNvGrpSpPr/>
            <p:nvPr/>
          </p:nvGrpSpPr>
          <p:grpSpPr>
            <a:xfrm>
              <a:off x="6641179" y="2553581"/>
              <a:ext cx="1743869" cy="1688321"/>
              <a:chOff x="2429690" y="1734334"/>
              <a:chExt cx="3500847" cy="3389333"/>
            </a:xfrm>
          </p:grpSpPr>
          <p:sp>
            <p:nvSpPr>
              <p:cNvPr id="4" name="Zylinder 3">
                <a:extLst>
                  <a:ext uri="{FF2B5EF4-FFF2-40B4-BE49-F238E27FC236}">
                    <a16:creationId xmlns:a16="http://schemas.microsoft.com/office/drawing/2014/main" id="{FF9F3B5E-F4D9-8B44-9593-B407F43917A8}"/>
                  </a:ext>
                </a:extLst>
              </p:cNvPr>
              <p:cNvSpPr/>
              <p:nvPr/>
            </p:nvSpPr>
            <p:spPr>
              <a:xfrm>
                <a:off x="2429690" y="3902290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Zylinder 7">
                <a:extLst>
                  <a:ext uri="{FF2B5EF4-FFF2-40B4-BE49-F238E27FC236}">
                    <a16:creationId xmlns:a16="http://schemas.microsoft.com/office/drawing/2014/main" id="{DE32CC16-239D-F74C-A896-B768455E9174}"/>
                  </a:ext>
                </a:extLst>
              </p:cNvPr>
              <p:cNvSpPr/>
              <p:nvPr/>
            </p:nvSpPr>
            <p:spPr>
              <a:xfrm>
                <a:off x="2429692" y="2818311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Zylinder 8">
                <a:extLst>
                  <a:ext uri="{FF2B5EF4-FFF2-40B4-BE49-F238E27FC236}">
                    <a16:creationId xmlns:a16="http://schemas.microsoft.com/office/drawing/2014/main" id="{58D1FED5-6433-404A-BE7C-763ACB0D37F8}"/>
                  </a:ext>
                </a:extLst>
              </p:cNvPr>
              <p:cNvSpPr/>
              <p:nvPr/>
            </p:nvSpPr>
            <p:spPr>
              <a:xfrm>
                <a:off x="2429691" y="1734334"/>
                <a:ext cx="3500845" cy="12213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2A85128-46B4-9A48-A2EA-2E6C86B1CF85}"/>
                </a:ext>
              </a:extLst>
            </p:cNvPr>
            <p:cNvSpPr txBox="1"/>
            <p:nvPr/>
          </p:nvSpPr>
          <p:spPr>
            <a:xfrm>
              <a:off x="6134960" y="4430117"/>
              <a:ext cx="30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URL </a:t>
              </a:r>
              <a:r>
                <a:rPr lang="de-DE" dirty="0" err="1"/>
                <a:t>shortening</a:t>
              </a:r>
              <a:r>
                <a:rPr lang="de-DE" dirty="0"/>
                <a:t> DBMS</a:t>
              </a:r>
            </a:p>
          </p:txBody>
        </p:sp>
      </p:grpSp>
      <p:graphicFrame>
        <p:nvGraphicFramePr>
          <p:cNvPr id="30" name="Tabelle 6">
            <a:extLst>
              <a:ext uri="{FF2B5EF4-FFF2-40B4-BE49-F238E27FC236}">
                <a16:creationId xmlns:a16="http://schemas.microsoft.com/office/drawing/2014/main" id="{53719472-C9F3-114A-BE8B-399729D82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71400"/>
              </p:ext>
            </p:extLst>
          </p:nvPr>
        </p:nvGraphicFramePr>
        <p:xfrm>
          <a:off x="919178" y="3984721"/>
          <a:ext cx="7509838" cy="22162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56264">
                  <a:extLst>
                    <a:ext uri="{9D8B030D-6E8A-4147-A177-3AD203B41FA5}">
                      <a16:colId xmlns:a16="http://schemas.microsoft.com/office/drawing/2014/main" val="1548805028"/>
                    </a:ext>
                  </a:extLst>
                </a:gridCol>
                <a:gridCol w="4753574">
                  <a:extLst>
                    <a:ext uri="{9D8B030D-6E8A-4147-A177-3AD203B41FA5}">
                      <a16:colId xmlns:a16="http://schemas.microsoft.com/office/drawing/2014/main" val="2643050741"/>
                    </a:ext>
                  </a:extLst>
                </a:gridCol>
              </a:tblGrid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Short URLs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Target URL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4647"/>
                  </a:ext>
                </a:extLst>
              </a:tr>
              <a:tr h="88038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www.dhbwka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https://</a:t>
                      </a:r>
                      <a:r>
                        <a:rPr lang="de-DE" dirty="0" err="1"/>
                        <a:t>www.karlsruhe.dhbw.de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inf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studienverlauf-organisatorisches.html#anchor-main-content</a:t>
                      </a:r>
                      <a:endParaRPr lang="de-DE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96029"/>
                  </a:ext>
                </a:extLst>
              </a:tr>
              <a:tr h="6679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...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9640"/>
                  </a:ext>
                </a:extLst>
              </a:tr>
            </a:tbl>
          </a:graphicData>
        </a:graphic>
      </p:graphicFrame>
      <p:sp>
        <p:nvSpPr>
          <p:cNvPr id="25" name="Dreieck 24">
            <a:extLst>
              <a:ext uri="{FF2B5EF4-FFF2-40B4-BE49-F238E27FC236}">
                <a16:creationId xmlns:a16="http://schemas.microsoft.com/office/drawing/2014/main" id="{E5CB9B7F-ECD0-8947-8AC9-DA46A73222DF}"/>
              </a:ext>
            </a:extLst>
          </p:cNvPr>
          <p:cNvSpPr/>
          <p:nvPr/>
        </p:nvSpPr>
        <p:spPr>
          <a:xfrm rot="5400000">
            <a:off x="381881" y="4854613"/>
            <a:ext cx="724017" cy="48242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ahmen 26">
            <a:extLst>
              <a:ext uri="{FF2B5EF4-FFF2-40B4-BE49-F238E27FC236}">
                <a16:creationId xmlns:a16="http://schemas.microsoft.com/office/drawing/2014/main" id="{D7A3C664-60EE-614D-86EF-3B68C26E9416}"/>
              </a:ext>
            </a:extLst>
          </p:cNvPr>
          <p:cNvSpPr/>
          <p:nvPr/>
        </p:nvSpPr>
        <p:spPr>
          <a:xfrm>
            <a:off x="3728720" y="4713419"/>
            <a:ext cx="4656327" cy="744413"/>
          </a:xfrm>
          <a:prstGeom prst="frame">
            <a:avLst>
              <a:gd name="adj1" fmla="val 4080"/>
            </a:avLst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76C65895-0A33-284A-A45E-AE0AA4EC6390}"/>
              </a:ext>
            </a:extLst>
          </p:cNvPr>
          <p:cNvSpPr/>
          <p:nvPr/>
        </p:nvSpPr>
        <p:spPr>
          <a:xfrm>
            <a:off x="3248158" y="3016545"/>
            <a:ext cx="3101841" cy="762395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https://</a:t>
            </a:r>
            <a:r>
              <a:rPr lang="de-DE" sz="1500" dirty="0" err="1">
                <a:solidFill>
                  <a:schemeClr val="tx1"/>
                </a:solidFill>
              </a:rPr>
              <a:t>www.karlsruhe.dhbw.de</a:t>
            </a:r>
            <a:r>
              <a:rPr lang="de-DE" sz="1500" dirty="0">
                <a:solidFill>
                  <a:schemeClr val="tx1"/>
                </a:solidFill>
              </a:rPr>
              <a:t>/... </a:t>
            </a:r>
          </a:p>
        </p:txBody>
      </p:sp>
      <p:sp>
        <p:nvSpPr>
          <p:cNvPr id="32" name="Pfeil nach links 31">
            <a:extLst>
              <a:ext uri="{FF2B5EF4-FFF2-40B4-BE49-F238E27FC236}">
                <a16:creationId xmlns:a16="http://schemas.microsoft.com/office/drawing/2014/main" id="{216356C7-7350-6D4C-B533-CCBCAE477D47}"/>
              </a:ext>
            </a:extLst>
          </p:cNvPr>
          <p:cNvSpPr/>
          <p:nvPr/>
        </p:nvSpPr>
        <p:spPr>
          <a:xfrm>
            <a:off x="3241965" y="2999443"/>
            <a:ext cx="3108034" cy="78482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Send Redirect 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Target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86919E-E201-AF42-9C69-475379101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1"/>
          <a:stretch/>
        </p:blipFill>
        <p:spPr>
          <a:xfrm>
            <a:off x="620310" y="2627997"/>
            <a:ext cx="2227868" cy="12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7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86 -0.00555 L -0.6349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0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79 -0.0206 L -0.31424 -0.19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2" y="-87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24 -0.19676 L -3.61111E-6 1.85185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981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63507 0.0044 L 1.94444E-6 -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-2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5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1. </a:t>
            </a: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CA693E-7E1B-0C4C-9D15-2AADF575BC2C}"/>
              </a:ext>
            </a:extLst>
          </p:cNvPr>
          <p:cNvSpPr txBox="1"/>
          <p:nvPr/>
        </p:nvSpPr>
        <p:spPr>
          <a:xfrm>
            <a:off x="1623301" y="1805340"/>
            <a:ext cx="6761747" cy="3599256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9525">
              <a:lnSpc>
                <a:spcPts val="6000"/>
              </a:lnSpc>
            </a:pPr>
            <a:r>
              <a:rPr lang="de-DE" sz="2200" b="1" dirty="0" err="1"/>
              <a:t>Benefits</a:t>
            </a:r>
            <a:r>
              <a:rPr lang="de-DE" sz="2200" b="1" dirty="0"/>
              <a:t>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ShortURLs</a:t>
            </a:r>
            <a:r>
              <a:rPr lang="de-DE" sz="2200" b="1" dirty="0"/>
              <a:t>:</a:t>
            </a:r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/>
              <a:t>Shorter URLs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target</a:t>
            </a:r>
            <a:r>
              <a:rPr lang="de-DE" sz="2200" dirty="0"/>
              <a:t> </a:t>
            </a:r>
            <a:r>
              <a:rPr lang="de-DE" sz="2200" dirty="0" err="1"/>
              <a:t>address</a:t>
            </a:r>
            <a:endParaRPr lang="de-DE" sz="2200" dirty="0"/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/>
              <a:t>Target </a:t>
            </a:r>
            <a:r>
              <a:rPr lang="de-DE" sz="2200" dirty="0" err="1"/>
              <a:t>address</a:t>
            </a:r>
            <a:r>
              <a:rPr lang="de-DE" sz="2200" dirty="0"/>
              <a:t> </a:t>
            </a:r>
            <a:r>
              <a:rPr lang="de-DE" sz="2200" dirty="0" err="1"/>
              <a:t>can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changed</a:t>
            </a:r>
            <a:r>
              <a:rPr lang="de-DE" sz="2200" dirty="0"/>
              <a:t> </a:t>
            </a:r>
            <a:r>
              <a:rPr lang="de-DE" sz="2200" dirty="0" err="1"/>
              <a:t>afterwards</a:t>
            </a:r>
            <a:endParaRPr lang="de-DE" sz="2200" dirty="0"/>
          </a:p>
          <a:p>
            <a:pPr marL="466725" indent="-457200">
              <a:lnSpc>
                <a:spcPts val="6000"/>
              </a:lnSpc>
              <a:buFont typeface="+mj-lt"/>
              <a:buAutoNum type="arabicPeriod"/>
            </a:pPr>
            <a:r>
              <a:rPr lang="de-DE" sz="2200" dirty="0" err="1"/>
              <a:t>Collect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analyze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usage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ShortURLs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82875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6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2419505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7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2. </a:t>
            </a: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5B7CE23-6B1B-544B-AA0E-E0ADC7532644}"/>
              </a:ext>
            </a:extLst>
          </p:cNvPr>
          <p:cNvSpPr/>
          <p:nvPr/>
        </p:nvSpPr>
        <p:spPr>
          <a:xfrm>
            <a:off x="993387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LTS </a:t>
            </a:r>
            <a:r>
              <a:rPr lang="de-DE" dirty="0" err="1">
                <a:solidFill>
                  <a:schemeClr val="tx1"/>
                </a:solidFill>
              </a:rPr>
              <a:t>Guarantee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BED194-581C-B740-80A6-59CAA3653555}"/>
              </a:ext>
            </a:extLst>
          </p:cNvPr>
          <p:cNvSpPr/>
          <p:nvPr/>
        </p:nvSpPr>
        <p:spPr>
          <a:xfrm>
            <a:off x="3573502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Use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your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own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.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C37764-E8DF-9C46-913E-99DC3C0699D1}"/>
              </a:ext>
            </a:extLst>
          </p:cNvPr>
          <p:cNvSpPr/>
          <p:nvPr/>
        </p:nvSpPr>
        <p:spPr>
          <a:xfrm>
            <a:off x="844330" y="5139267"/>
            <a:ext cx="7706851" cy="864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Manage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links </a:t>
            </a:r>
            <a:r>
              <a:rPr lang="de-DE" sz="2000" dirty="0" err="1">
                <a:solidFill>
                  <a:schemeClr val="tx1"/>
                </a:solidFill>
              </a:rPr>
              <a:t>of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your</a:t>
            </a:r>
            <a:r>
              <a:rPr lang="de-DE" sz="2000" dirty="0">
                <a:solidFill>
                  <a:schemeClr val="tx1"/>
                </a:solidFill>
              </a:rPr>
              <a:t> web </a:t>
            </a:r>
            <a:r>
              <a:rPr lang="de-DE" sz="2000" dirty="0" err="1">
                <a:solidFill>
                  <a:schemeClr val="tx1"/>
                </a:solidFill>
              </a:rPr>
              <a:t>application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centrally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quickly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and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easily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02F4214-5D66-1A44-A998-3C7A8CBB09B7}"/>
              </a:ext>
            </a:extLst>
          </p:cNvPr>
          <p:cNvSpPr/>
          <p:nvPr/>
        </p:nvSpPr>
        <p:spPr>
          <a:xfrm>
            <a:off x="6136543" y="2338163"/>
            <a:ext cx="2248505" cy="2670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</a:rPr>
              <a:t>Suited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companies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many</a:t>
            </a:r>
            <a:r>
              <a:rPr lang="de-DE" dirty="0">
                <a:solidFill>
                  <a:schemeClr val="tx1"/>
                </a:solidFill>
              </a:rPr>
              <a:t> web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–</a:t>
            </a:r>
          </a:p>
          <a:p>
            <a:pPr algn="ctr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Groups </a:t>
            </a:r>
            <a:r>
              <a:rPr lang="de-DE" dirty="0" err="1">
                <a:solidFill>
                  <a:schemeClr val="tx1"/>
                </a:solidFill>
              </a:rPr>
              <a:t>help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resources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ichtungspfeil 12">
            <a:extLst>
              <a:ext uri="{FF2B5EF4-FFF2-40B4-BE49-F238E27FC236}">
                <a16:creationId xmlns:a16="http://schemas.microsoft.com/office/drawing/2014/main" id="{93E871D6-6D57-6D42-ACEA-AEBDC3BC2DF1}"/>
              </a:ext>
            </a:extLst>
          </p:cNvPr>
          <p:cNvSpPr/>
          <p:nvPr/>
        </p:nvSpPr>
        <p:spPr>
          <a:xfrm rot="16200000">
            <a:off x="4124976" y="-2218761"/>
            <a:ext cx="1145561" cy="770685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0000"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Your</a:t>
            </a:r>
            <a:r>
              <a:rPr lang="de-DE" sz="2400" dirty="0">
                <a:solidFill>
                  <a:schemeClr val="tx1"/>
                </a:solidFill>
              </a:rPr>
              <a:t> Web </a:t>
            </a:r>
            <a:r>
              <a:rPr lang="de-DE" sz="2400" dirty="0" err="1">
                <a:solidFill>
                  <a:schemeClr val="tx1"/>
                </a:solidFill>
              </a:rPr>
              <a:t>Application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377C2-1165-4C4B-AE18-D18FDED004D3}"/>
              </a:ext>
            </a:extLst>
          </p:cNvPr>
          <p:cNvSpPr txBox="1"/>
          <p:nvPr/>
        </p:nvSpPr>
        <p:spPr>
          <a:xfrm>
            <a:off x="3859085" y="3631418"/>
            <a:ext cx="167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AB32BDC-F367-B340-8217-DBE57A8425DD}"/>
              </a:ext>
            </a:extLst>
          </p:cNvPr>
          <p:cNvSpPr txBox="1"/>
          <p:nvPr/>
        </p:nvSpPr>
        <p:spPr>
          <a:xfrm rot="16200000">
            <a:off x="-240922" y="3431363"/>
            <a:ext cx="152671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BFFL </a:t>
            </a:r>
            <a:r>
              <a:rPr lang="de-DE" sz="2000" dirty="0" err="1"/>
              <a:t>specific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730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8</a:t>
            </a:fld>
            <a:endParaRPr lang="de-DE" sz="1400" dirty="0"/>
          </a:p>
        </p:txBody>
      </p:sp>
      <p:sp>
        <p:nvSpPr>
          <p:cNvPr id="1087" name="Textfeld 1086">
            <a:extLst>
              <a:ext uri="{FF2B5EF4-FFF2-40B4-BE49-F238E27FC236}">
                <a16:creationId xmlns:a16="http://schemas.microsoft.com/office/drawing/2014/main" id="{F85A51C6-6B57-204E-809C-B14D8CB91615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Table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contents</a:t>
            </a:r>
            <a:endParaRPr lang="de-DE" sz="2200" dirty="0"/>
          </a:p>
        </p:txBody>
      </p:sp>
      <p:sp>
        <p:nvSpPr>
          <p:cNvPr id="1088" name="Textfeld 1087">
            <a:extLst>
              <a:ext uri="{FF2B5EF4-FFF2-40B4-BE49-F238E27FC236}">
                <a16:creationId xmlns:a16="http://schemas.microsoft.com/office/drawing/2014/main" id="{42C5708C-846E-AD45-9B85-2D63BCC69AF8}"/>
              </a:ext>
            </a:extLst>
          </p:cNvPr>
          <p:cNvSpPr txBox="1"/>
          <p:nvPr/>
        </p:nvSpPr>
        <p:spPr>
          <a:xfrm>
            <a:off x="2671277" y="924680"/>
            <a:ext cx="4880225" cy="5085703"/>
          </a:xfrm>
          <a:prstGeom prst="rect">
            <a:avLst/>
          </a:prstGeom>
          <a:noFill/>
        </p:spPr>
        <p:txBody>
          <a:bodyPr wrap="square" lIns="90000" rtlCol="0" anchor="t" anchorCtr="0">
            <a:no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„URL </a:t>
            </a:r>
            <a:r>
              <a:rPr lang="de-DE" sz="2200" dirty="0" err="1"/>
              <a:t>Shortening</a:t>
            </a:r>
            <a:r>
              <a:rPr lang="de-DE" sz="2200" dirty="0"/>
              <a:t>“?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 err="1"/>
              <a:t>Why</a:t>
            </a:r>
            <a:r>
              <a:rPr lang="de-DE" sz="2200" dirty="0"/>
              <a:t> do </a:t>
            </a:r>
            <a:r>
              <a:rPr lang="de-DE" sz="2200" dirty="0" err="1"/>
              <a:t>you</a:t>
            </a:r>
            <a:r>
              <a:rPr lang="de-DE" sz="2200" dirty="0"/>
              <a:t> </a:t>
            </a:r>
            <a:r>
              <a:rPr lang="de-DE" sz="2200" dirty="0" err="1"/>
              <a:t>need</a:t>
            </a:r>
            <a:r>
              <a:rPr lang="de-DE" sz="2200" dirty="0"/>
              <a:t> BFFL?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State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things</a:t>
            </a:r>
            <a:endParaRPr lang="de-DE" sz="2200" dirty="0"/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de-DE" sz="2200" dirty="0"/>
              <a:t>Outlook</a:t>
            </a:r>
          </a:p>
        </p:txBody>
      </p:sp>
      <p:sp>
        <p:nvSpPr>
          <p:cNvPr id="1089" name="Dreieck 1088">
            <a:extLst>
              <a:ext uri="{FF2B5EF4-FFF2-40B4-BE49-F238E27FC236}">
                <a16:creationId xmlns:a16="http://schemas.microsoft.com/office/drawing/2014/main" id="{EA0C8883-C05D-F74E-B032-885D45E71914}"/>
              </a:ext>
            </a:extLst>
          </p:cNvPr>
          <p:cNvSpPr/>
          <p:nvPr/>
        </p:nvSpPr>
        <p:spPr>
          <a:xfrm rot="5400000">
            <a:off x="1885008" y="3407666"/>
            <a:ext cx="626361" cy="4347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7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BE36D-9786-474B-8B37-699633B8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4078-9F56-DD45-BCAD-AB9C14C5FED1}" type="slidenum">
              <a:rPr lang="de-DE" smtClean="0"/>
              <a:pPr/>
              <a:t>9</a:t>
            </a:fld>
            <a:endParaRPr lang="de-DE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B9D4F-AF02-214B-AF6C-D228B7DE0A6E}"/>
              </a:ext>
            </a:extLst>
          </p:cNvPr>
          <p:cNvSpPr txBox="1"/>
          <p:nvPr/>
        </p:nvSpPr>
        <p:spPr>
          <a:xfrm>
            <a:off x="1243173" y="267127"/>
            <a:ext cx="75412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3. Project </a:t>
            </a:r>
            <a:r>
              <a:rPr lang="de-DE" sz="2200" dirty="0" err="1"/>
              <a:t>management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de-DE" sz="22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7316E5-6B89-F241-8AE3-17754E58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874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8CEE61-FDAD-194C-B429-5DA7494FE5A5}"/>
              </a:ext>
            </a:extLst>
          </p:cNvPr>
          <p:cNvGrpSpPr/>
          <p:nvPr/>
        </p:nvGrpSpPr>
        <p:grpSpPr>
          <a:xfrm>
            <a:off x="1356188" y="1421042"/>
            <a:ext cx="6719290" cy="4468420"/>
            <a:chOff x="914400" y="1287480"/>
            <a:chExt cx="5308600" cy="3530292"/>
          </a:xfrm>
        </p:grpSpPr>
        <p:pic>
          <p:nvPicPr>
            <p:cNvPr id="1027" name="Grafik 9" descr="scrum-overview">
              <a:extLst>
                <a:ext uri="{FF2B5EF4-FFF2-40B4-BE49-F238E27FC236}">
                  <a16:creationId xmlns:a16="http://schemas.microsoft.com/office/drawing/2014/main" id="{D159F9B2-53ED-CE4E-9BE9-7697DD0DD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87480"/>
              <a:ext cx="53086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4ED2496-DBD8-9B4F-BAD4-48A4C726FC92}"/>
                </a:ext>
              </a:extLst>
            </p:cNvPr>
            <p:cNvSpPr txBox="1"/>
            <p:nvPr/>
          </p:nvSpPr>
          <p:spPr>
            <a:xfrm>
              <a:off x="914400" y="4525980"/>
              <a:ext cx="5308600" cy="291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Braintime</a:t>
              </a:r>
              <a:r>
                <a:rPr lang="de-DE" dirty="0"/>
                <a:t> (</a:t>
              </a:r>
              <a:r>
                <a:rPr lang="de-DE" dirty="0" err="1"/>
                <a:t>ed</a:t>
              </a:r>
              <a:r>
                <a:rPr lang="de-DE" dirty="0"/>
                <a:t>.)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E5A0B3E-6407-A540-87C6-7AB17557E077}"/>
              </a:ext>
            </a:extLst>
          </p:cNvPr>
          <p:cNvSpPr txBox="1"/>
          <p:nvPr/>
        </p:nvSpPr>
        <p:spPr>
          <a:xfrm>
            <a:off x="7162814" y="1339141"/>
            <a:ext cx="942405" cy="51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000" dirty="0" err="1"/>
              <a:t>Scrum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4002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876</Words>
  <Application>Microsoft Macintosh PowerPoint</Application>
  <PresentationFormat>Bildschirmpräsentation (4:3)</PresentationFormat>
  <Paragraphs>174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92</cp:revision>
  <dcterms:created xsi:type="dcterms:W3CDTF">2020-10-24T14:06:49Z</dcterms:created>
  <dcterms:modified xsi:type="dcterms:W3CDTF">2021-06-17T08:44:15Z</dcterms:modified>
</cp:coreProperties>
</file>