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7"/>
  </p:notesMasterIdLst>
  <p:sldIdLst>
    <p:sldId id="256" r:id="rId2"/>
    <p:sldId id="259" r:id="rId3"/>
    <p:sldId id="258" r:id="rId4"/>
    <p:sldId id="275" r:id="rId5"/>
    <p:sldId id="261" r:id="rId6"/>
    <p:sldId id="262" r:id="rId7"/>
    <p:sldId id="285" r:id="rId8"/>
    <p:sldId id="273" r:id="rId9"/>
    <p:sldId id="274" r:id="rId10"/>
    <p:sldId id="278" r:id="rId11"/>
    <p:sldId id="289" r:id="rId12"/>
    <p:sldId id="282" r:id="rId13"/>
    <p:sldId id="280" r:id="rId14"/>
    <p:sldId id="286" r:id="rId15"/>
    <p:sldId id="276" r:id="rId16"/>
    <p:sldId id="265" r:id="rId17"/>
    <p:sldId id="281" r:id="rId18"/>
    <p:sldId id="277" r:id="rId19"/>
    <p:sldId id="287" r:id="rId20"/>
    <p:sldId id="288" r:id="rId21"/>
    <p:sldId id="266" r:id="rId22"/>
    <p:sldId id="279" r:id="rId23"/>
    <p:sldId id="268" r:id="rId24"/>
    <p:sldId id="260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FF9C9B"/>
    <a:srgbClr val="FFD540"/>
    <a:srgbClr val="FFF600"/>
    <a:srgbClr val="6D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/>
    <p:restoredTop sz="96327"/>
  </p:normalViewPr>
  <p:slideViewPr>
    <p:cSldViewPr snapToGrid="0" snapToObjects="1" showGuides="1">
      <p:cViewPr varScale="1">
        <p:scale>
          <a:sx n="133" d="100"/>
          <a:sy n="133" d="100"/>
        </p:scale>
        <p:origin x="2704" y="200"/>
      </p:cViewPr>
      <p:guideLst>
        <p:guide orient="horz" pos="429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cs/Eigene_Dateien_Fabian/Arbeit/Studium/DHBW/Kurse/SE/BFFL/bffl/Documentation/Planning/Requirements_Analysis/Dynamic/FP-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Finished UCs</c:v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Chart!$N$4:$N$10</c:f>
              <c:numCache>
                <c:formatCode>0.00</c:formatCode>
                <c:ptCount val="7"/>
                <c:pt idx="0">
                  <c:v>0.74650000000000005</c:v>
                </c:pt>
                <c:pt idx="1">
                  <c:v>6.5</c:v>
                </c:pt>
                <c:pt idx="2">
                  <c:v>18.5</c:v>
                </c:pt>
                <c:pt idx="3">
                  <c:v>32</c:v>
                </c:pt>
                <c:pt idx="4">
                  <c:v>34.75</c:v>
                </c:pt>
                <c:pt idx="5">
                  <c:v>50</c:v>
                </c:pt>
              </c:numCache>
            </c:numRef>
          </c:xVal>
          <c:yVal>
            <c:numRef>
              <c:f>Chart!$O$4:$O$10</c:f>
              <c:numCache>
                <c:formatCode>0.00</c:formatCode>
                <c:ptCount val="7"/>
                <c:pt idx="0">
                  <c:v>0</c:v>
                </c:pt>
                <c:pt idx="1">
                  <c:v>17.82</c:v>
                </c:pt>
                <c:pt idx="2">
                  <c:v>38.61</c:v>
                </c:pt>
                <c:pt idx="3">
                  <c:v>31.68</c:v>
                </c:pt>
                <c:pt idx="4">
                  <c:v>48.51</c:v>
                </c:pt>
                <c:pt idx="5">
                  <c:v>107.91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07-F14B-AB3B-AF69D52A9E74}"/>
            </c:ext>
          </c:extLst>
        </c:ser>
        <c:ser>
          <c:idx val="2"/>
          <c:order val="1"/>
          <c:tx>
            <c:v>Avg</c:v>
          </c:tx>
          <c:spPr>
            <a:ln w="25400" cap="flat" cmpd="dbl" algn="ctr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3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Chart!$N$16:$N$17</c:f>
              <c:numCache>
                <c:formatCode>#,##0.00</c:formatCode>
                <c:ptCount val="2"/>
                <c:pt idx="0">
                  <c:v>0.74650000000000005</c:v>
                </c:pt>
                <c:pt idx="1">
                  <c:v>68.110299999999995</c:v>
                </c:pt>
              </c:numCache>
            </c:numRef>
          </c:xVal>
          <c:yVal>
            <c:numRef>
              <c:f>Chart!$O$16:$O$17</c:f>
              <c:numCache>
                <c:formatCode>#,##0.00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07-F14B-AB3B-AF69D52A9E74}"/>
            </c:ext>
          </c:extLst>
        </c:ser>
        <c:ser>
          <c:idx val="1"/>
          <c:order val="2"/>
          <c:tx>
            <c:v>Unfinished UCs (Update)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Chart!$N$12</c:f>
              <c:numCache>
                <c:formatCode>0.00</c:formatCode>
                <c:ptCount val="1"/>
                <c:pt idx="0">
                  <c:v>28.534099999999999</c:v>
                </c:pt>
              </c:numCache>
            </c:numRef>
          </c:xVal>
          <c:yVal>
            <c:numRef>
              <c:f>Chart!$O$12</c:f>
              <c:numCache>
                <c:formatCode>0.00</c:formatCode>
                <c:ptCount val="1"/>
                <c:pt idx="0">
                  <c:v>49.5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07-F14B-AB3B-AF69D52A9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7849375"/>
        <c:axId val="2037861503"/>
      </c:scatterChart>
      <c:valAx>
        <c:axId val="2037849375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/>
                  <a:t>Time</a:t>
                </a:r>
                <a:r>
                  <a:rPr lang="de-DE" sz="1200" baseline="0" dirty="0"/>
                  <a:t> </a:t>
                </a:r>
                <a:r>
                  <a:rPr lang="de-DE" sz="1200" baseline="0" dirty="0" err="1"/>
                  <a:t>Spent</a:t>
                </a:r>
                <a:endParaRPr lang="de-DE" sz="1200" dirty="0"/>
              </a:p>
            </c:rich>
          </c:tx>
          <c:layout>
            <c:manualLayout>
              <c:xMode val="edge"/>
              <c:yMode val="edge"/>
              <c:x val="0.76220011499314266"/>
              <c:y val="0.89201726974624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61503"/>
        <c:crosses val="autoZero"/>
        <c:crossBetween val="midCat"/>
        <c:majorUnit val="10"/>
        <c:minorUnit val="1"/>
      </c:valAx>
      <c:valAx>
        <c:axId val="2037861503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FP</a:t>
                </a:r>
              </a:p>
            </c:rich>
          </c:tx>
          <c:layout>
            <c:manualLayout>
              <c:xMode val="edge"/>
              <c:yMode val="edge"/>
              <c:x val="8.1550230061546661E-3"/>
              <c:y val="0.44565842733385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49375"/>
        <c:crosses val="autoZero"/>
        <c:crossBetween val="midCat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061179541049526"/>
          <c:y val="0.65819413820841532"/>
          <c:w val="0.28690893648857368"/>
          <c:h val="0.1986606928185531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352A-7D20-8B43-87E5-0D9E60B473DC}" type="datetimeFigureOut">
              <a:rPr lang="de-DE" smtClean="0"/>
              <a:t>16.06.21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A6EB-25FE-4B43-9730-D8E4E73B6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14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>
            <a:extLst>
              <a:ext uri="{FF2B5EF4-FFF2-40B4-BE49-F238E27FC236}">
                <a16:creationId xmlns:a16="http://schemas.microsoft.com/office/drawing/2014/main" id="{F51DBE37-A409-3143-8D6D-7F41631A3F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66544" y="787400"/>
            <a:ext cx="677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A404D38-B90D-A948-93F1-12F0E91BB7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04800" y="6400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E3056C1-7BC3-CB4D-A212-99AF165B40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6511925"/>
            <a:ext cx="62484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07" tIns="3600" rIns="79507" bIns="3600">
            <a:spAutoFit/>
          </a:bodyPr>
          <a:lstStyle/>
          <a:p>
            <a:pPr defTabSz="795338" eaLnBrk="0" hangingPunct="0">
              <a:spcBef>
                <a:spcPct val="0"/>
              </a:spcBef>
              <a:buFontTx/>
              <a:buNone/>
              <a:defRPr/>
            </a:pPr>
            <a:r>
              <a:rPr lang="de-DE" sz="1400" dirty="0"/>
              <a:t> Software Engineering I</a:t>
            </a:r>
            <a:r>
              <a:rPr lang="de-DE" sz="1400" baseline="0" dirty="0"/>
              <a:t>   </a:t>
            </a:r>
            <a:r>
              <a:rPr lang="de-DE" sz="1400" dirty="0"/>
              <a:t>–   SS 21   –   Felix H., Lars H., Bastian S., Fabian S.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D0FC71D-3CC3-084C-AFCA-42C48DABD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00" t="23562" r="5700" b="23836"/>
          <a:stretch/>
        </p:blipFill>
        <p:spPr>
          <a:xfrm>
            <a:off x="304800" y="154804"/>
            <a:ext cx="1566552" cy="669139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29A833-B0FC-9544-BE5B-9FC1F6FF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5048" y="6511923"/>
            <a:ext cx="509016" cy="222249"/>
          </a:xfrm>
          <a:prstGeom prst="rect">
            <a:avLst/>
          </a:prstGeom>
        </p:spPr>
        <p:txBody>
          <a:bodyPr lIns="90000" anchor="ctr" anchorCtr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0CB4078-9F56-DD45-BCAD-AB9C14C5FED1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54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hc/vj4xyb2j05z2tcm_s65w4j5r0000gn/T/com.microsoft.Word/WebArchiveCopyPasteTempFiles/scrum-overview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29642" y="4947211"/>
            <a:ext cx="3011562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34004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10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72999A-AF86-8742-B90B-98C8F238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11"/>
          <a:stretch/>
        </p:blipFill>
        <p:spPr>
          <a:xfrm>
            <a:off x="450850" y="1514665"/>
            <a:ext cx="8242300" cy="4043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6FA906-A584-414F-AB5B-64DA56FA5F4E}"/>
              </a:ext>
            </a:extLst>
          </p:cNvPr>
          <p:cNvSpPr txBox="1"/>
          <p:nvPr/>
        </p:nvSpPr>
        <p:spPr>
          <a:xfrm>
            <a:off x="7537452" y="1444574"/>
            <a:ext cx="1246952" cy="563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Youtrack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733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11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660881" y="2032605"/>
            <a:ext cx="7822236" cy="10566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3500"/>
              </a:lnSpc>
            </a:pPr>
            <a:r>
              <a:rPr lang="de-DE" sz="2000" dirty="0"/>
              <a:t>In </a:t>
            </a:r>
            <a:r>
              <a:rPr lang="de-DE" sz="2000" dirty="0" err="1"/>
              <a:t>addition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traditional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planning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(e. g. </a:t>
            </a:r>
            <a:r>
              <a:rPr lang="de-DE" sz="2000" dirty="0" err="1"/>
              <a:t>requirements</a:t>
            </a:r>
            <a:r>
              <a:rPr lang="de-DE" sz="2000" dirty="0"/>
              <a:t>-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risk</a:t>
            </a:r>
            <a:r>
              <a:rPr lang="de-DE" sz="2000" dirty="0"/>
              <a:t>-analysis) ...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0404AC-B4C6-9248-AB4B-123B5B390AFB}"/>
              </a:ext>
            </a:extLst>
          </p:cNvPr>
          <p:cNvSpPr txBox="1"/>
          <p:nvPr/>
        </p:nvSpPr>
        <p:spPr>
          <a:xfrm>
            <a:off x="660881" y="3552408"/>
            <a:ext cx="7822236" cy="113653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lnSpc>
                <a:spcPts val="3500"/>
              </a:lnSpc>
            </a:pPr>
            <a:r>
              <a:rPr lang="de-DE" sz="2000" dirty="0"/>
              <a:t>... </a:t>
            </a:r>
            <a:r>
              <a:rPr lang="de-DE" sz="2000" dirty="0" err="1"/>
              <a:t>comprehensive</a:t>
            </a:r>
            <a:r>
              <a:rPr lang="de-DE" sz="2000" dirty="0"/>
              <a:t>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</a:p>
          <a:p>
            <a:pPr algn="r">
              <a:lnSpc>
                <a:spcPts val="3500"/>
              </a:lnSpc>
            </a:pP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RUP </a:t>
            </a:r>
            <a:r>
              <a:rPr lang="de-DE" sz="2000" dirty="0" err="1"/>
              <a:t>specification</a:t>
            </a:r>
            <a:r>
              <a:rPr lang="de-DE" sz="2000" dirty="0"/>
              <a:t> (e. g. SAD, SRS, Testplan)</a:t>
            </a:r>
          </a:p>
        </p:txBody>
      </p:sp>
    </p:spTree>
    <p:extLst>
      <p:ext uri="{BB962C8B-B14F-4D97-AF65-F5344CB8AC3E}">
        <p14:creationId xmlns:p14="http://schemas.microsoft.com/office/powerpoint/2010/main" val="29849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Riskmanagement</a:t>
            </a:r>
            <a:endParaRPr lang="de-DE" sz="22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C71B6BC-0ADD-7A42-9F2D-557998B7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29091"/>
              </p:ext>
            </p:extLst>
          </p:nvPr>
        </p:nvGraphicFramePr>
        <p:xfrm>
          <a:off x="420429" y="2123524"/>
          <a:ext cx="8303142" cy="3633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855">
                  <a:extLst>
                    <a:ext uri="{9D8B030D-6E8A-4147-A177-3AD203B41FA5}">
                      <a16:colId xmlns:a16="http://schemas.microsoft.com/office/drawing/2014/main" val="2950828262"/>
                    </a:ext>
                  </a:extLst>
                </a:gridCol>
                <a:gridCol w="4420443">
                  <a:extLst>
                    <a:ext uri="{9D8B030D-6E8A-4147-A177-3AD203B41FA5}">
                      <a16:colId xmlns:a16="http://schemas.microsoft.com/office/drawing/2014/main" val="2901413118"/>
                    </a:ext>
                  </a:extLst>
                </a:gridCol>
                <a:gridCol w="1344341">
                  <a:extLst>
                    <a:ext uri="{9D8B030D-6E8A-4147-A177-3AD203B41FA5}">
                      <a16:colId xmlns:a16="http://schemas.microsoft.com/office/drawing/2014/main" val="752295159"/>
                    </a:ext>
                  </a:extLst>
                </a:gridCol>
                <a:gridCol w="809503">
                  <a:extLst>
                    <a:ext uri="{9D8B030D-6E8A-4147-A177-3AD203B41FA5}">
                      <a16:colId xmlns:a16="http://schemas.microsoft.com/office/drawing/2014/main" val="401190470"/>
                    </a:ext>
                  </a:extLst>
                </a:gridCol>
              </a:tblGrid>
              <a:tr h="53824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description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occurrence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impact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1022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A </a:t>
                      </a:r>
                      <a:r>
                        <a:rPr lang="de-DE" sz="1600" u="none" strike="noStrike" dirty="0" err="1">
                          <a:effectLst/>
                        </a:rPr>
                        <a:t>lot</a:t>
                      </a:r>
                      <a:r>
                        <a:rPr lang="de-DE" sz="1600" u="none" strike="noStrike" dirty="0">
                          <a:effectLst/>
                        </a:rPr>
                        <a:t> Learning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Everything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we</a:t>
                      </a:r>
                      <a:r>
                        <a:rPr lang="de-DE" sz="1600" u="none" strike="noStrike" dirty="0">
                          <a:effectLst/>
                        </a:rPr>
                        <a:t> do </a:t>
                      </a:r>
                      <a:r>
                        <a:rPr lang="de-DE" sz="1600" u="none" strike="noStrike" dirty="0" err="1">
                          <a:effectLst/>
                        </a:rPr>
                        <a:t>is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new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us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9997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Bad </a:t>
                      </a:r>
                      <a:r>
                        <a:rPr lang="de-DE" sz="1600" u="none" strike="noStrike" dirty="0" err="1">
                          <a:effectLst/>
                        </a:rPr>
                        <a:t>Planning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Disordered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approach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guidance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experience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4297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focus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Participation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work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beyond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the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lecture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957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time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Not </a:t>
                      </a:r>
                      <a:r>
                        <a:rPr lang="de-DE" sz="1600" u="none" strike="noStrike" dirty="0" err="1">
                          <a:effectLst/>
                        </a:rPr>
                        <a:t>enough</a:t>
                      </a:r>
                      <a:r>
                        <a:rPr lang="de-DE" sz="1600" u="none" strike="noStrike" dirty="0">
                          <a:effectLst/>
                        </a:rPr>
                        <a:t> time </a:t>
                      </a:r>
                      <a:r>
                        <a:rPr lang="de-DE" sz="1600" u="none" strike="noStrike" dirty="0" err="1">
                          <a:effectLst/>
                        </a:rPr>
                        <a:t>for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impl</a:t>
                      </a:r>
                      <a:r>
                        <a:rPr lang="de-DE" sz="1600" u="none" strike="noStrike" dirty="0">
                          <a:effectLst/>
                        </a:rPr>
                        <a:t>. </a:t>
                      </a:r>
                      <a:r>
                        <a:rPr lang="de-DE" sz="1600" u="none" strike="noStrike" dirty="0" err="1">
                          <a:effectLst/>
                        </a:rPr>
                        <a:t>without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loss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of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quality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36575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Low Motivation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Low </a:t>
                      </a:r>
                      <a:r>
                        <a:rPr lang="de-DE" sz="1600" u="none" strike="noStrike" dirty="0" err="1">
                          <a:effectLst/>
                        </a:rPr>
                        <a:t>motivation</a:t>
                      </a:r>
                      <a:r>
                        <a:rPr lang="de-DE" sz="1600" u="none" strike="noStrike" dirty="0">
                          <a:effectLst/>
                        </a:rPr>
                        <a:t> due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poor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prospects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5044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Technical problems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Implementation not </a:t>
                      </a:r>
                      <a:r>
                        <a:rPr lang="de-DE" sz="1600" u="none" strike="noStrike" dirty="0" err="1">
                          <a:effectLst/>
                        </a:rPr>
                        <a:t>feasible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too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costly</a:t>
                      </a:r>
                      <a:r>
                        <a:rPr lang="de-DE" sz="1600" u="none" strike="noStrike" dirty="0">
                          <a:effectLst/>
                        </a:rPr>
                        <a:t>, ...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17635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Bad Tools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Tools for Planning, Development, Communication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7739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Staff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shortage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Illnesses etc.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13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2050" name="Picture 2" descr="Angular: Unit Testing Jasmine, Karma (step by step) | by Santiago García da  Rosa | The Startup | Medium">
            <a:extLst>
              <a:ext uri="{FF2B5EF4-FFF2-40B4-BE49-F238E27FC236}">
                <a16:creationId xmlns:a16="http://schemas.microsoft.com/office/drawing/2014/main" id="{459B65F0-FCF2-DF49-9A8C-BC0C9DBBE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2"/>
          <a:stretch/>
        </p:blipFill>
        <p:spPr bwMode="auto">
          <a:xfrm>
            <a:off x="818147" y="1965722"/>
            <a:ext cx="3291858" cy="14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TRACTOR. Whenever we want to learn something… | by Nishant Sharma |  TestVagrant | Medium">
            <a:extLst>
              <a:ext uri="{FF2B5EF4-FFF2-40B4-BE49-F238E27FC236}">
                <a16:creationId xmlns:a16="http://schemas.microsoft.com/office/drawing/2014/main" id="{31B0CFB0-AC66-8547-A71C-A4B1FAEF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03" y="3670690"/>
            <a:ext cx="3873401" cy="8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man vs. Insomnia: Comparing the API Testing Tools | by Paige  Niedringhaus | ITNEXT">
            <a:extLst>
              <a:ext uri="{FF2B5EF4-FFF2-40B4-BE49-F238E27FC236}">
                <a16:creationId xmlns:a16="http://schemas.microsoft.com/office/drawing/2014/main" id="{FD747F29-FCB7-F641-AF09-051DD09F1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b="8531"/>
          <a:stretch/>
        </p:blipFill>
        <p:spPr bwMode="auto">
          <a:xfrm>
            <a:off x="818147" y="4723907"/>
            <a:ext cx="3291858" cy="11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F37310E-ADF8-E240-A554-B532E5F62D37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Testing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301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14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4412887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9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17081" y="3095708"/>
            <a:ext cx="7509838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UseCase-Diagram</a:t>
            </a:r>
            <a:endParaRPr lang="de-DE" sz="2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F8C139-9559-FD49-AD27-FEBD4F20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"/>
          <a:stretch/>
        </p:blipFill>
        <p:spPr>
          <a:xfrm>
            <a:off x="365797" y="1168907"/>
            <a:ext cx="8418607" cy="468556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9F23EF-DC58-FE45-B880-3B0624D82CD4}"/>
              </a:ext>
            </a:extLst>
          </p:cNvPr>
          <p:cNvSpPr txBox="1"/>
          <p:nvPr/>
        </p:nvSpPr>
        <p:spPr>
          <a:xfrm>
            <a:off x="6257299" y="1072086"/>
            <a:ext cx="2253653" cy="50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Usecase</a:t>
            </a:r>
            <a:r>
              <a:rPr lang="de-DE" sz="2000" dirty="0"/>
              <a:t> </a:t>
            </a:r>
            <a:r>
              <a:rPr lang="de-DE" sz="2000" dirty="0" err="1"/>
              <a:t>diagram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369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814D6C-BA5A-EC40-8775-3DD62C6A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" y="1221462"/>
            <a:ext cx="8330610" cy="4776216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889A4AFE-C68F-C84F-8763-C85BA24BD619}"/>
              </a:ext>
            </a:extLst>
          </p:cNvPr>
          <p:cNvSpPr txBox="1"/>
          <p:nvPr/>
        </p:nvSpPr>
        <p:spPr>
          <a:xfrm>
            <a:off x="500816" y="1221462"/>
            <a:ext cx="2657785" cy="59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Hardware </a:t>
            </a:r>
            <a:r>
              <a:rPr lang="de-DE" sz="2000" dirty="0" err="1"/>
              <a:t>architecture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470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17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A1F9FC-564F-034E-A996-FDEEA4484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089" b="56962"/>
          <a:stretch/>
        </p:blipFill>
        <p:spPr>
          <a:xfrm>
            <a:off x="779905" y="2642616"/>
            <a:ext cx="344268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73E4194-E9B6-C64A-AFB8-7CB0BC1A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2" r="36742"/>
          <a:stretch/>
        </p:blipFill>
        <p:spPr>
          <a:xfrm>
            <a:off x="4222593" y="2642616"/>
            <a:ext cx="427766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C8BDDCB-0308-4E49-8C49-F5D56EE4B472}"/>
              </a:ext>
            </a:extLst>
          </p:cNvPr>
          <p:cNvSpPr txBox="1"/>
          <p:nvPr/>
        </p:nvSpPr>
        <p:spPr>
          <a:xfrm>
            <a:off x="420429" y="1766897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9355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18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420429" y="1410281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Class </a:t>
            </a:r>
            <a:r>
              <a:rPr lang="de-DE" sz="2200" dirty="0" err="1"/>
              <a:t>diagram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EA4CAD-7ABA-3048-9F93-16C6D61A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5" y="2021150"/>
            <a:ext cx="8723571" cy="32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3726082" y="2803688"/>
            <a:ext cx="1691835" cy="125062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14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The BFFL-Team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99962" y="1629372"/>
            <a:ext cx="7344076" cy="35992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9525">
              <a:lnSpc>
                <a:spcPts val="6000"/>
              </a:lnSpc>
            </a:pPr>
            <a:r>
              <a:rPr lang="de-DE" sz="2200" b="1" dirty="0"/>
              <a:t>Lars </a:t>
            </a:r>
            <a:r>
              <a:rPr lang="de-DE" sz="2200" b="1" dirty="0" err="1"/>
              <a:t>Hudalla</a:t>
            </a:r>
            <a:r>
              <a:rPr lang="de-DE" sz="2200" dirty="0"/>
              <a:t> 	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PM)</a:t>
            </a:r>
            <a:br>
              <a:rPr lang="de-DE" sz="2200" dirty="0"/>
            </a:br>
            <a:r>
              <a:rPr lang="de-DE" sz="2200" b="1" dirty="0"/>
              <a:t>Felix </a:t>
            </a:r>
            <a:r>
              <a:rPr lang="de-DE" sz="2200" b="1" dirty="0" err="1"/>
              <a:t>Hirschel</a:t>
            </a:r>
            <a:r>
              <a:rPr lang="de-DE" sz="2200" b="1" dirty="0"/>
              <a:t> 			</a:t>
            </a:r>
            <a:r>
              <a:rPr lang="de-DE" sz="2200" dirty="0"/>
              <a:t>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)</a:t>
            </a:r>
            <a:br>
              <a:rPr lang="de-DE" sz="2200" dirty="0"/>
            </a:br>
            <a:r>
              <a:rPr lang="de-DE" sz="2200" b="1" dirty="0"/>
              <a:t>Bastian Schäfer</a:t>
            </a:r>
            <a:r>
              <a:rPr lang="de-DE" sz="2200" dirty="0"/>
              <a:t> 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Design)</a:t>
            </a:r>
            <a:br>
              <a:rPr lang="de-DE" sz="2200" dirty="0"/>
            </a:br>
            <a:r>
              <a:rPr lang="de-DE" sz="2200" b="1" dirty="0"/>
              <a:t>Fabian </a:t>
            </a:r>
            <a:r>
              <a:rPr lang="de-DE" sz="2200" b="1" dirty="0" err="1"/>
              <a:t>Schwickert</a:t>
            </a:r>
            <a:r>
              <a:rPr lang="de-DE" sz="2200" dirty="0"/>
              <a:t> 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DEV </a:t>
            </a:r>
            <a:r>
              <a:rPr lang="de-DE" sz="2200" dirty="0" err="1"/>
              <a:t>Ops</a:t>
            </a:r>
            <a:r>
              <a:rPr lang="de-DE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1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20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5443228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5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21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948EB6-FA92-2744-9B85-EF0FA557337B}"/>
              </a:ext>
            </a:extLst>
          </p:cNvPr>
          <p:cNvSpPr txBox="1"/>
          <p:nvPr/>
        </p:nvSpPr>
        <p:spPr>
          <a:xfrm>
            <a:off x="1424145" y="1338097"/>
            <a:ext cx="133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err="1"/>
              <a:t>ToDo</a:t>
            </a:r>
            <a:r>
              <a:rPr lang="de-DE" sz="2400" u="sng" dirty="0"/>
              <a:t> </a:t>
            </a:r>
            <a:r>
              <a:rPr lang="de-DE" sz="2400" u="sng" dirty="0" err="1"/>
              <a:t>list</a:t>
            </a:r>
            <a:r>
              <a:rPr lang="de-DE" sz="2400" u="sng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F14281-088C-9846-B04F-78A5E1BAF7E7}"/>
              </a:ext>
            </a:extLst>
          </p:cNvPr>
          <p:cNvSpPr txBox="1"/>
          <p:nvPr/>
        </p:nvSpPr>
        <p:spPr>
          <a:xfrm>
            <a:off x="1740625" y="1795082"/>
            <a:ext cx="4958558" cy="4203381"/>
          </a:xfrm>
          <a:prstGeom prst="rect">
            <a:avLst/>
          </a:prstGeom>
          <a:noFill/>
        </p:spPr>
        <p:txBody>
          <a:bodyPr wrap="square" tIns="0" rtlCol="0" anchor="t" anchorCtr="0">
            <a:no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Fixes </a:t>
            </a:r>
            <a:r>
              <a:rPr lang="de-DE" sz="2200" dirty="0" err="1"/>
              <a:t>and</a:t>
            </a:r>
            <a:r>
              <a:rPr lang="de-DE" sz="2200" dirty="0"/>
              <a:t> finish Update-</a:t>
            </a:r>
            <a:r>
              <a:rPr lang="de-DE" sz="2200" dirty="0" err="1"/>
              <a:t>ShortURL</a:t>
            </a:r>
            <a:r>
              <a:rPr lang="de-DE" sz="2200" dirty="0"/>
              <a:t>-UC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Group </a:t>
            </a:r>
            <a:r>
              <a:rPr lang="de-DE" sz="2200" dirty="0" err="1"/>
              <a:t>management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Admin </a:t>
            </a:r>
            <a:r>
              <a:rPr lang="de-DE" sz="2200" dirty="0" err="1"/>
              <a:t>console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Data </a:t>
            </a:r>
            <a:r>
              <a:rPr lang="de-DE" sz="2200" dirty="0" err="1"/>
              <a:t>analysis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1960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EDD22EA7-648F-634D-9847-622DCE0C4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20141"/>
              </p:ext>
            </p:extLst>
          </p:nvPr>
        </p:nvGraphicFramePr>
        <p:xfrm>
          <a:off x="1243173" y="1001014"/>
          <a:ext cx="7650891" cy="55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745F95F-2E49-E249-8908-2610DDCED646}"/>
              </a:ext>
            </a:extLst>
          </p:cNvPr>
          <p:cNvSpPr txBox="1"/>
          <p:nvPr/>
        </p:nvSpPr>
        <p:spPr>
          <a:xfrm>
            <a:off x="6398783" y="1103849"/>
            <a:ext cx="1883663" cy="582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FP </a:t>
            </a:r>
            <a:r>
              <a:rPr lang="de-DE" sz="2000" dirty="0" err="1"/>
              <a:t>calculation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135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09093" y="4947211"/>
            <a:ext cx="305266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410765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1"/>
            <a:ext cx="8195422" cy="4231266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Schwickert</a:t>
            </a:r>
            <a:r>
              <a:rPr lang="de-DE" dirty="0"/>
              <a:t>, Axel et al.: Shorty – Der URL-</a:t>
            </a:r>
            <a:r>
              <a:rPr lang="de-DE" dirty="0" err="1"/>
              <a:t>Shortener</a:t>
            </a:r>
            <a:r>
              <a:rPr lang="de-DE" dirty="0"/>
              <a:t> der Professur für Wirtschafts-informatik, E-Campus Wirtschaftsinformatik (</a:t>
            </a:r>
            <a:r>
              <a:rPr lang="de-DE" dirty="0" err="1"/>
              <a:t>ed</a:t>
            </a:r>
            <a:r>
              <a:rPr lang="de-DE" dirty="0"/>
              <a:t>.), August 2020, https://</a:t>
            </a:r>
            <a:r>
              <a:rPr lang="de-DE" dirty="0" err="1"/>
              <a:t>ilias.uni-giessen.de</a:t>
            </a:r>
            <a:r>
              <a:rPr lang="de-DE" dirty="0"/>
              <a:t>/</a:t>
            </a:r>
            <a:r>
              <a:rPr lang="de-DE" dirty="0" err="1"/>
              <a:t>ilias</a:t>
            </a:r>
            <a:r>
              <a:rPr lang="de-DE" dirty="0"/>
              <a:t>/</a:t>
            </a:r>
            <a:r>
              <a:rPr lang="de-DE" dirty="0" err="1"/>
              <a:t>ilias.php?ref_id</a:t>
            </a:r>
            <a:r>
              <a:rPr lang="de-DE" dirty="0"/>
              <a:t>=190491&amp;cmd=</a:t>
            </a:r>
            <a:r>
              <a:rPr lang="de-DE" dirty="0" err="1"/>
              <a:t>render&amp;cmdClass</a:t>
            </a:r>
            <a:r>
              <a:rPr lang="de-DE" dirty="0"/>
              <a:t>=</a:t>
            </a:r>
            <a:r>
              <a:rPr lang="de-DE" dirty="0" err="1"/>
              <a:t>ilrepositorygui&amp;cmdNode</a:t>
            </a:r>
            <a:r>
              <a:rPr lang="de-DE" dirty="0"/>
              <a:t>=</a:t>
            </a:r>
            <a:r>
              <a:rPr lang="de-DE" dirty="0" err="1"/>
              <a:t>wn&amp;baseClass</a:t>
            </a:r>
            <a:r>
              <a:rPr lang="de-DE" dirty="0"/>
              <a:t>=</a:t>
            </a:r>
            <a:r>
              <a:rPr lang="de-DE" dirty="0" err="1"/>
              <a:t>ilRepositoryGUI</a:t>
            </a:r>
            <a:r>
              <a:rPr lang="de-DE" dirty="0"/>
              <a:t>, </a:t>
            </a:r>
            <a:r>
              <a:rPr lang="de-DE" dirty="0" err="1"/>
              <a:t>retrieved</a:t>
            </a:r>
            <a:r>
              <a:rPr lang="de-DE" dirty="0"/>
              <a:t> on 07.12.2020.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Braintime.de</a:t>
            </a:r>
            <a:r>
              <a:rPr lang="de-DE" dirty="0"/>
              <a:t> (</a:t>
            </a:r>
            <a:r>
              <a:rPr lang="de-DE" dirty="0" err="1"/>
              <a:t>ed</a:t>
            </a:r>
            <a:r>
              <a:rPr lang="de-DE" dirty="0"/>
              <a:t>.): </a:t>
            </a:r>
            <a:r>
              <a:rPr lang="de-DE" dirty="0" err="1"/>
              <a:t>Scrum</a:t>
            </a:r>
            <a:r>
              <a:rPr lang="de-DE" dirty="0"/>
              <a:t> kompakt, https://</a:t>
            </a:r>
            <a:r>
              <a:rPr lang="de-DE" dirty="0" err="1"/>
              <a:t>www.braintime.de</a:t>
            </a:r>
            <a:r>
              <a:rPr lang="de-DE" dirty="0"/>
              <a:t>/</a:t>
            </a:r>
            <a:r>
              <a:rPr lang="de-DE" dirty="0" err="1"/>
              <a:t>me­tho­den</a:t>
            </a:r>
            <a:r>
              <a:rPr lang="de-DE" dirty="0"/>
              <a:t>/</a:t>
            </a:r>
            <a:r>
              <a:rPr lang="de-DE" dirty="0" err="1"/>
              <a:t>ue­berblick</a:t>
            </a:r>
            <a:r>
              <a:rPr lang="de-DE" dirty="0"/>
              <a:t>-</a:t>
            </a:r>
            <a:r>
              <a:rPr lang="de-DE" dirty="0" err="1"/>
              <a:t>scrum</a:t>
            </a:r>
            <a:r>
              <a:rPr lang="de-DE" dirty="0"/>
              <a:t>-beratung/</a:t>
            </a:r>
            <a:r>
              <a:rPr lang="de-DE" dirty="0" err="1"/>
              <a:t>scrum</a:t>
            </a:r>
            <a:r>
              <a:rPr lang="de-DE" dirty="0"/>
              <a:t>-grundlagen-kompakt/, </a:t>
            </a:r>
            <a:r>
              <a:rPr lang="de-DE" dirty="0" err="1"/>
              <a:t>retrieved</a:t>
            </a:r>
            <a:r>
              <a:rPr lang="de-DE" dirty="0"/>
              <a:t> on 09.12.2020.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Horn, Thorsten (</a:t>
            </a:r>
            <a:r>
              <a:rPr lang="de-DE" dirty="0" err="1"/>
              <a:t>ed</a:t>
            </a:r>
            <a:r>
              <a:rPr lang="de-DE" dirty="0"/>
              <a:t>.): Vorgehensmodelle zum Softwareentwicklungsprozess, https://</a:t>
            </a:r>
            <a:r>
              <a:rPr lang="de-DE" dirty="0" err="1"/>
              <a:t>www.torsten-horn.de</a:t>
            </a:r>
            <a:r>
              <a:rPr lang="de-DE" dirty="0"/>
              <a:t>/techdocs/sw-dev-process.htm, </a:t>
            </a:r>
            <a:br>
              <a:rPr lang="de-DE" dirty="0"/>
            </a:br>
            <a:r>
              <a:rPr lang="de-DE" dirty="0" err="1"/>
              <a:t>retrieved</a:t>
            </a:r>
            <a:r>
              <a:rPr lang="de-DE" dirty="0"/>
              <a:t> on 09.12.2020.</a:t>
            </a:r>
          </a:p>
        </p:txBody>
      </p:sp>
    </p:spTree>
    <p:extLst>
      <p:ext uri="{BB962C8B-B14F-4D97-AF65-F5344CB8AC3E}">
        <p14:creationId xmlns:p14="http://schemas.microsoft.com/office/powerpoint/2010/main" val="15797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0"/>
            <a:ext cx="8195422" cy="3902082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Garcia da Rosa, Santiago: Angular: Unit </a:t>
            </a:r>
            <a:r>
              <a:rPr lang="de-DE" dirty="0" err="1"/>
              <a:t>Testing</a:t>
            </a:r>
            <a:r>
              <a:rPr lang="de-DE" dirty="0"/>
              <a:t> Jasmine, Karma (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), medium (</a:t>
            </a:r>
            <a:r>
              <a:rPr lang="de-DE" dirty="0" err="1"/>
              <a:t>ed</a:t>
            </a:r>
            <a:r>
              <a:rPr lang="de-DE" dirty="0"/>
              <a:t>.), 30. November 2017, https://</a:t>
            </a:r>
            <a:r>
              <a:rPr lang="de-DE" dirty="0" err="1"/>
              <a:t>medium.com</a:t>
            </a:r>
            <a:r>
              <a:rPr lang="de-DE" dirty="0"/>
              <a:t>/</a:t>
            </a:r>
            <a:r>
              <a:rPr lang="de-DE" dirty="0" err="1"/>
              <a:t>swlh</a:t>
            </a:r>
            <a:r>
              <a:rPr lang="de-DE" dirty="0"/>
              <a:t>/angular-unit-testing-jasmine-karma-step-by-step-e3376d110ab4,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Sharma, </a:t>
            </a:r>
            <a:r>
              <a:rPr lang="de-DE" dirty="0" err="1"/>
              <a:t>Nishant</a:t>
            </a:r>
            <a:r>
              <a:rPr lang="de-DE" dirty="0"/>
              <a:t>: </a:t>
            </a:r>
            <a:r>
              <a:rPr lang="de-DE" dirty="0" err="1"/>
              <a:t>Protractor</a:t>
            </a:r>
            <a:r>
              <a:rPr lang="de-DE" dirty="0"/>
              <a:t>, medium (</a:t>
            </a:r>
            <a:r>
              <a:rPr lang="de-DE" dirty="0" err="1"/>
              <a:t>ed</a:t>
            </a:r>
            <a:r>
              <a:rPr lang="de-DE" dirty="0"/>
              <a:t>.), 18. </a:t>
            </a:r>
            <a:r>
              <a:rPr lang="de-DE" dirty="0" err="1"/>
              <a:t>October</a:t>
            </a:r>
            <a:r>
              <a:rPr lang="de-DE" dirty="0"/>
              <a:t> 2018, https://</a:t>
            </a:r>
            <a:r>
              <a:rPr lang="de-DE" dirty="0" err="1"/>
              <a:t>medi-um.com</a:t>
            </a:r>
            <a:r>
              <a:rPr lang="de-DE" dirty="0"/>
              <a:t>/</a:t>
            </a:r>
            <a:r>
              <a:rPr lang="de-DE" dirty="0" err="1"/>
              <a:t>testvagrant</a:t>
            </a:r>
            <a:r>
              <a:rPr lang="de-DE" dirty="0"/>
              <a:t>/protractor-2aad56e10822,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 err="1"/>
              <a:t>Niedringhaus</a:t>
            </a:r>
            <a:r>
              <a:rPr lang="de-DE" dirty="0"/>
              <a:t>, Paige: Postman vs. </a:t>
            </a:r>
            <a:r>
              <a:rPr lang="de-DE" dirty="0" err="1"/>
              <a:t>Insomnia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Testing</a:t>
            </a:r>
            <a:r>
              <a:rPr lang="de-DE" dirty="0"/>
              <a:t> Tools, medium (</a:t>
            </a:r>
            <a:r>
              <a:rPr lang="de-DE" dirty="0" err="1"/>
              <a:t>ed</a:t>
            </a:r>
            <a:r>
              <a:rPr lang="de-DE" dirty="0"/>
              <a:t>.), 02. September 2018,https://</a:t>
            </a:r>
            <a:r>
              <a:rPr lang="de-DE" dirty="0" err="1"/>
              <a:t>itnext.io</a:t>
            </a:r>
            <a:r>
              <a:rPr lang="de-DE" dirty="0"/>
              <a:t>/postman-vs-insomnia-comparing-the-api-testing-tools-4f12099275c1retrieved on 12.06.2021.</a:t>
            </a:r>
          </a:p>
        </p:txBody>
      </p:sp>
    </p:spTree>
    <p:extLst>
      <p:ext uri="{BB962C8B-B14F-4D97-AF65-F5344CB8AC3E}">
        <p14:creationId xmlns:p14="http://schemas.microsoft.com/office/powerpoint/2010/main" val="1120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3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141847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07F353-9E11-4142-B738-A14F6ECCCD6A}"/>
              </a:ext>
            </a:extLst>
          </p:cNvPr>
          <p:cNvSpPr txBox="1"/>
          <p:nvPr/>
        </p:nvSpPr>
        <p:spPr>
          <a:xfrm>
            <a:off x="658300" y="1280160"/>
            <a:ext cx="8039930" cy="137227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de-DE" i="1" dirty="0"/>
              <a:t>„URL-</a:t>
            </a:r>
            <a:r>
              <a:rPr lang="de-DE" i="1" dirty="0" err="1"/>
              <a:t>shorteners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webservices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 on </a:t>
            </a:r>
            <a:r>
              <a:rPr lang="de-DE" i="1" dirty="0" err="1"/>
              <a:t>the</a:t>
            </a:r>
            <a:r>
              <a:rPr lang="de-DE" i="1" dirty="0"/>
              <a:t> World Wide Web. </a:t>
            </a:r>
            <a:r>
              <a:rPr lang="de-DE" i="1" dirty="0" err="1"/>
              <a:t>They</a:t>
            </a:r>
            <a:r>
              <a:rPr lang="de-DE" i="1" dirty="0"/>
              <a:t> en-</a:t>
            </a:r>
            <a:r>
              <a:rPr lang="de-DE" i="1" dirty="0" err="1"/>
              <a:t>able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creation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a </a:t>
            </a:r>
            <a:r>
              <a:rPr lang="de-DE" i="1" dirty="0" err="1"/>
              <a:t>shortened</a:t>
            </a:r>
            <a:r>
              <a:rPr lang="de-DE" i="1" dirty="0"/>
              <a:t>, alternative web </a:t>
            </a:r>
            <a:r>
              <a:rPr lang="de-DE" i="1" dirty="0" err="1"/>
              <a:t>address</a:t>
            </a:r>
            <a:r>
              <a:rPr lang="de-DE" i="1" dirty="0"/>
              <a:t>, </a:t>
            </a:r>
            <a:r>
              <a:rPr lang="de-DE" i="1" dirty="0" err="1"/>
              <a:t>which</a:t>
            </a:r>
            <a:r>
              <a:rPr lang="de-DE" i="1" dirty="0"/>
              <a:t>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 just like </a:t>
            </a:r>
            <a:r>
              <a:rPr lang="de-DE" i="1" dirty="0" err="1"/>
              <a:t>the</a:t>
            </a:r>
            <a:r>
              <a:rPr lang="de-DE" i="1" dirty="0"/>
              <a:t> original "</a:t>
            </a:r>
            <a:r>
              <a:rPr lang="de-DE" i="1" dirty="0" err="1"/>
              <a:t>long</a:t>
            </a:r>
            <a:r>
              <a:rPr lang="de-DE" i="1" dirty="0"/>
              <a:t>" URL.“</a:t>
            </a:r>
          </a:p>
          <a:p>
            <a:pPr algn="just" fontAlgn="base"/>
            <a:r>
              <a:rPr lang="de-DE" sz="1600" dirty="0"/>
              <a:t>– </a:t>
            </a:r>
            <a:r>
              <a:rPr lang="de-DE" sz="1600" dirty="0" err="1"/>
              <a:t>Schwickert</a:t>
            </a:r>
            <a:r>
              <a:rPr lang="de-DE" sz="1600" dirty="0"/>
              <a:t>, Axel et al.: Shorty – Der URL-</a:t>
            </a:r>
            <a:r>
              <a:rPr lang="de-DE" sz="1600" dirty="0" err="1"/>
              <a:t>Shortener</a:t>
            </a:r>
            <a:r>
              <a:rPr lang="de-DE" sz="1600" dirty="0"/>
              <a:t> der Professur für Wirtschaftsinformatik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421F2D8F-915E-B349-B407-FC154AF3DFE0}"/>
              </a:ext>
            </a:extLst>
          </p:cNvPr>
          <p:cNvGraphicFramePr>
            <a:graphicFrameLocks noGrp="1"/>
          </p:cNvGraphicFramePr>
          <p:nvPr/>
        </p:nvGraphicFramePr>
        <p:xfrm>
          <a:off x="817081" y="3706577"/>
          <a:ext cx="7509838" cy="22162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6264">
                  <a:extLst>
                    <a:ext uri="{9D8B030D-6E8A-4147-A177-3AD203B41FA5}">
                      <a16:colId xmlns:a16="http://schemas.microsoft.com/office/drawing/2014/main" val="1548805028"/>
                    </a:ext>
                  </a:extLst>
                </a:gridCol>
                <a:gridCol w="4753574">
                  <a:extLst>
                    <a:ext uri="{9D8B030D-6E8A-4147-A177-3AD203B41FA5}">
                      <a16:colId xmlns:a16="http://schemas.microsoft.com/office/drawing/2014/main" val="2643050741"/>
                    </a:ext>
                  </a:extLst>
                </a:gridCol>
              </a:tblGrid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Short URLs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Target URL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4647"/>
                  </a:ext>
                </a:extLst>
              </a:tr>
              <a:tr h="8803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www.dhbwka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www.karlsruhe.dhbw.de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studienverlauf-organisatorisches.html#anchor-main-content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96029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964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17081" y="3095708"/>
            <a:ext cx="7509838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Database Table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462BD368-2915-814E-A663-5B1347CC9D23}"/>
              </a:ext>
            </a:extLst>
          </p:cNvPr>
          <p:cNvCxnSpPr>
            <a:cxnSpLocks/>
          </p:cNvCxnSpPr>
          <p:nvPr/>
        </p:nvCxnSpPr>
        <p:spPr>
          <a:xfrm>
            <a:off x="1417320" y="3036736"/>
            <a:ext cx="6463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F0A6134-FAFE-894D-94CD-853F7E10EB96}"/>
              </a:ext>
            </a:extLst>
          </p:cNvPr>
          <p:cNvGrpSpPr/>
          <p:nvPr/>
        </p:nvGrpSpPr>
        <p:grpSpPr>
          <a:xfrm>
            <a:off x="6100035" y="2410488"/>
            <a:ext cx="3009040" cy="2388961"/>
            <a:chOff x="6100035" y="2410488"/>
            <a:chExt cx="3009040" cy="238896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62C1A-B235-4340-9279-910B6ACD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2248" y="2410488"/>
              <a:ext cx="1943832" cy="1943832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777A31-3EC9-5E4C-BC42-D2296B6BEE86}"/>
                </a:ext>
              </a:extLst>
            </p:cNvPr>
            <p:cNvSpPr txBox="1"/>
            <p:nvPr/>
          </p:nvSpPr>
          <p:spPr>
            <a:xfrm>
              <a:off x="6100035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</a:t>
              </a:r>
              <a:r>
                <a:rPr lang="de-DE" dirty="0" err="1"/>
                <a:t>webservice</a:t>
              </a:r>
              <a:endParaRPr lang="de-DE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77B0EC90-C315-8048-8D65-F84BB1FF5D7A}"/>
              </a:ext>
            </a:extLst>
          </p:cNvPr>
          <p:cNvSpPr/>
          <p:nvPr/>
        </p:nvSpPr>
        <p:spPr>
          <a:xfrm>
            <a:off x="3248159" y="3016545"/>
            <a:ext cx="3101841" cy="7623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GET https://</a:t>
            </a:r>
            <a:r>
              <a:rPr lang="de-DE" sz="1600" dirty="0" err="1">
                <a:solidFill>
                  <a:schemeClr val="tx1"/>
                </a:solidFill>
              </a:rPr>
              <a:t>www.dhbwka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inf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38A35F5-1F15-E64D-9E96-E46E8576B0E0}"/>
              </a:ext>
            </a:extLst>
          </p:cNvPr>
          <p:cNvGrpSpPr/>
          <p:nvPr/>
        </p:nvGrpSpPr>
        <p:grpSpPr>
          <a:xfrm>
            <a:off x="239119" y="2503319"/>
            <a:ext cx="3009040" cy="2296130"/>
            <a:chOff x="239119" y="2503319"/>
            <a:chExt cx="3009040" cy="229613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E570C0E-6DBE-104B-83CB-1ABB489D6FCA}"/>
                </a:ext>
              </a:extLst>
            </p:cNvPr>
            <p:cNvGrpSpPr/>
            <p:nvPr/>
          </p:nvGrpSpPr>
          <p:grpSpPr>
            <a:xfrm>
              <a:off x="498895" y="2503319"/>
              <a:ext cx="2470698" cy="1851361"/>
              <a:chOff x="1243173" y="1933303"/>
              <a:chExt cx="3145947" cy="23573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FD9A95C-53C7-E24A-B3BE-331B29064DDE}"/>
                  </a:ext>
                </a:extLst>
              </p:cNvPr>
              <p:cNvSpPr/>
              <p:nvPr/>
            </p:nvSpPr>
            <p:spPr>
              <a:xfrm>
                <a:off x="2625635" y="3520440"/>
                <a:ext cx="404948" cy="666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A968B77E-8DAD-FE4D-849E-956A0F676284}"/>
                  </a:ext>
                </a:extLst>
              </p:cNvPr>
              <p:cNvSpPr/>
              <p:nvPr/>
            </p:nvSpPr>
            <p:spPr>
              <a:xfrm>
                <a:off x="1243173" y="1933303"/>
                <a:ext cx="3145947" cy="1920240"/>
              </a:xfrm>
              <a:prstGeom prst="roundRect">
                <a:avLst>
                  <a:gd name="adj" fmla="val 967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6B3FE68-6320-434B-8C4A-3A4CBA8CC9C6}"/>
                  </a:ext>
                </a:extLst>
              </p:cNvPr>
              <p:cNvSpPr/>
              <p:nvPr/>
            </p:nvSpPr>
            <p:spPr>
              <a:xfrm>
                <a:off x="1381995" y="2092056"/>
                <a:ext cx="2868303" cy="15987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https://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www.dhbwka</a:t>
                </a:r>
                <a:r>
                  <a:rPr lang="de-DE" sz="1600" dirty="0">
                    <a:solidFill>
                      <a:schemeClr val="tx1"/>
                    </a:solidFill>
                  </a:rPr>
                  <a:t>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inf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16AD823-90C7-3943-A734-D49F244AC1EC}"/>
                  </a:ext>
                </a:extLst>
              </p:cNvPr>
              <p:cNvSpPr/>
              <p:nvPr/>
            </p:nvSpPr>
            <p:spPr>
              <a:xfrm>
                <a:off x="1801670" y="4082646"/>
                <a:ext cx="2052878" cy="2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9D10F19-ECC9-C246-AC2C-0ED4D0E23CE9}"/>
                </a:ext>
              </a:extLst>
            </p:cNvPr>
            <p:cNvSpPr txBox="1"/>
            <p:nvPr/>
          </p:nvSpPr>
          <p:spPr>
            <a:xfrm>
              <a:off x="239119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Website </a:t>
              </a:r>
              <a:r>
                <a:rPr lang="de-DE" dirty="0" err="1"/>
                <a:t>using</a:t>
              </a:r>
              <a:r>
                <a:rPr lang="de-DE" dirty="0"/>
                <a:t> </a:t>
              </a:r>
              <a:r>
                <a:rPr lang="de-DE" dirty="0" err="1"/>
                <a:t>shortened</a:t>
              </a:r>
              <a:r>
                <a:rPr lang="de-DE" dirty="0"/>
                <a:t> URLs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E91018D-F149-744E-9A9E-E1D6F66E324B}"/>
              </a:ext>
            </a:extLst>
          </p:cNvPr>
          <p:cNvGrpSpPr/>
          <p:nvPr/>
        </p:nvGrpSpPr>
        <p:grpSpPr>
          <a:xfrm>
            <a:off x="6134960" y="2553581"/>
            <a:ext cx="3009040" cy="2245868"/>
            <a:chOff x="6134960" y="2553581"/>
            <a:chExt cx="3009040" cy="224586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13DE881-DC35-9E46-9555-0105E66B4945}"/>
                </a:ext>
              </a:extLst>
            </p:cNvPr>
            <p:cNvGrpSpPr/>
            <p:nvPr/>
          </p:nvGrpSpPr>
          <p:grpSpPr>
            <a:xfrm>
              <a:off x="6641179" y="2553581"/>
              <a:ext cx="1743869" cy="1688321"/>
              <a:chOff x="2429690" y="1734334"/>
              <a:chExt cx="3500847" cy="3389333"/>
            </a:xfrm>
          </p:grpSpPr>
          <p:sp>
            <p:nvSpPr>
              <p:cNvPr id="4" name="Zylinder 3">
                <a:extLst>
                  <a:ext uri="{FF2B5EF4-FFF2-40B4-BE49-F238E27FC236}">
                    <a16:creationId xmlns:a16="http://schemas.microsoft.com/office/drawing/2014/main" id="{FF9F3B5E-F4D9-8B44-9593-B407F43917A8}"/>
                  </a:ext>
                </a:extLst>
              </p:cNvPr>
              <p:cNvSpPr/>
              <p:nvPr/>
            </p:nvSpPr>
            <p:spPr>
              <a:xfrm>
                <a:off x="2429690" y="3902290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Zylinder 7">
                <a:extLst>
                  <a:ext uri="{FF2B5EF4-FFF2-40B4-BE49-F238E27FC236}">
                    <a16:creationId xmlns:a16="http://schemas.microsoft.com/office/drawing/2014/main" id="{DE32CC16-239D-F74C-A896-B768455E9174}"/>
                  </a:ext>
                </a:extLst>
              </p:cNvPr>
              <p:cNvSpPr/>
              <p:nvPr/>
            </p:nvSpPr>
            <p:spPr>
              <a:xfrm>
                <a:off x="2429692" y="2818311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Zylinder 8">
                <a:extLst>
                  <a:ext uri="{FF2B5EF4-FFF2-40B4-BE49-F238E27FC236}">
                    <a16:creationId xmlns:a16="http://schemas.microsoft.com/office/drawing/2014/main" id="{58D1FED5-6433-404A-BE7C-763ACB0D37F8}"/>
                  </a:ext>
                </a:extLst>
              </p:cNvPr>
              <p:cNvSpPr/>
              <p:nvPr/>
            </p:nvSpPr>
            <p:spPr>
              <a:xfrm>
                <a:off x="2429691" y="1734334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2A85128-46B4-9A48-A2EA-2E6C86B1CF85}"/>
                </a:ext>
              </a:extLst>
            </p:cNvPr>
            <p:cNvSpPr txBox="1"/>
            <p:nvPr/>
          </p:nvSpPr>
          <p:spPr>
            <a:xfrm>
              <a:off x="6134960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DBMS</a:t>
              </a:r>
            </a:p>
          </p:txBody>
        </p:sp>
      </p:grpSp>
      <p:graphicFrame>
        <p:nvGraphicFramePr>
          <p:cNvPr id="30" name="Tabelle 6">
            <a:extLst>
              <a:ext uri="{FF2B5EF4-FFF2-40B4-BE49-F238E27FC236}">
                <a16:creationId xmlns:a16="http://schemas.microsoft.com/office/drawing/2014/main" id="{53719472-C9F3-114A-BE8B-399729D8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71400"/>
              </p:ext>
            </p:extLst>
          </p:nvPr>
        </p:nvGraphicFramePr>
        <p:xfrm>
          <a:off x="919178" y="3984721"/>
          <a:ext cx="7509838" cy="22162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6264">
                  <a:extLst>
                    <a:ext uri="{9D8B030D-6E8A-4147-A177-3AD203B41FA5}">
                      <a16:colId xmlns:a16="http://schemas.microsoft.com/office/drawing/2014/main" val="1548805028"/>
                    </a:ext>
                  </a:extLst>
                </a:gridCol>
                <a:gridCol w="4753574">
                  <a:extLst>
                    <a:ext uri="{9D8B030D-6E8A-4147-A177-3AD203B41FA5}">
                      <a16:colId xmlns:a16="http://schemas.microsoft.com/office/drawing/2014/main" val="2643050741"/>
                    </a:ext>
                  </a:extLst>
                </a:gridCol>
              </a:tblGrid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Short URLs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Target URL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4647"/>
                  </a:ext>
                </a:extLst>
              </a:tr>
              <a:tr h="8803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www.dhbwka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www.karlsruhe.dhbw.de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studienverlauf-organisatorisches.html#anchor-main-content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96029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9640"/>
                  </a:ext>
                </a:extLst>
              </a:tr>
            </a:tbl>
          </a:graphicData>
        </a:graphic>
      </p:graphicFrame>
      <p:sp>
        <p:nvSpPr>
          <p:cNvPr id="25" name="Dreieck 24">
            <a:extLst>
              <a:ext uri="{FF2B5EF4-FFF2-40B4-BE49-F238E27FC236}">
                <a16:creationId xmlns:a16="http://schemas.microsoft.com/office/drawing/2014/main" id="{E5CB9B7F-ECD0-8947-8AC9-DA46A73222DF}"/>
              </a:ext>
            </a:extLst>
          </p:cNvPr>
          <p:cNvSpPr/>
          <p:nvPr/>
        </p:nvSpPr>
        <p:spPr>
          <a:xfrm rot="5400000">
            <a:off x="381881" y="4854613"/>
            <a:ext cx="724017" cy="4824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ahmen 26">
            <a:extLst>
              <a:ext uri="{FF2B5EF4-FFF2-40B4-BE49-F238E27FC236}">
                <a16:creationId xmlns:a16="http://schemas.microsoft.com/office/drawing/2014/main" id="{D7A3C664-60EE-614D-86EF-3B68C26E9416}"/>
              </a:ext>
            </a:extLst>
          </p:cNvPr>
          <p:cNvSpPr/>
          <p:nvPr/>
        </p:nvSpPr>
        <p:spPr>
          <a:xfrm>
            <a:off x="3728720" y="4713419"/>
            <a:ext cx="4656327" cy="744413"/>
          </a:xfrm>
          <a:prstGeom prst="frame">
            <a:avLst>
              <a:gd name="adj1" fmla="val 408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Pfeil nach links 30">
            <a:extLst>
              <a:ext uri="{FF2B5EF4-FFF2-40B4-BE49-F238E27FC236}">
                <a16:creationId xmlns:a16="http://schemas.microsoft.com/office/drawing/2014/main" id="{76C65895-0A33-284A-A45E-AE0AA4EC6390}"/>
              </a:ext>
            </a:extLst>
          </p:cNvPr>
          <p:cNvSpPr/>
          <p:nvPr/>
        </p:nvSpPr>
        <p:spPr>
          <a:xfrm>
            <a:off x="3248158" y="3016545"/>
            <a:ext cx="3101841" cy="76239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https://</a:t>
            </a:r>
            <a:r>
              <a:rPr lang="de-DE" sz="1500" dirty="0" err="1">
                <a:solidFill>
                  <a:schemeClr val="tx1"/>
                </a:solidFill>
              </a:rPr>
              <a:t>www.karlsruhe.dhbw.de</a:t>
            </a:r>
            <a:r>
              <a:rPr lang="de-DE" sz="1500" dirty="0">
                <a:solidFill>
                  <a:schemeClr val="tx1"/>
                </a:solidFill>
              </a:rPr>
              <a:t>/... </a:t>
            </a:r>
          </a:p>
        </p:txBody>
      </p:sp>
      <p:sp>
        <p:nvSpPr>
          <p:cNvPr id="32" name="Pfeil nach links 31">
            <a:extLst>
              <a:ext uri="{FF2B5EF4-FFF2-40B4-BE49-F238E27FC236}">
                <a16:creationId xmlns:a16="http://schemas.microsoft.com/office/drawing/2014/main" id="{216356C7-7350-6D4C-B533-CCBCAE477D47}"/>
              </a:ext>
            </a:extLst>
          </p:cNvPr>
          <p:cNvSpPr/>
          <p:nvPr/>
        </p:nvSpPr>
        <p:spPr>
          <a:xfrm>
            <a:off x="3241965" y="2999443"/>
            <a:ext cx="3108034" cy="78482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Send Redirect 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Target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86919E-E201-AF42-9C69-475379101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51"/>
          <a:stretch/>
        </p:blipFill>
        <p:spPr>
          <a:xfrm>
            <a:off x="620310" y="2627997"/>
            <a:ext cx="2227868" cy="12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86 -0.00555 L -0.6349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979 -0.0206 L -0.31424 -0.19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875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24 -0.19676 L -3.61111E-6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98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3507 0.0044 L 1.94444E-6 -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2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2. </a:t>
            </a: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B7CE23-6B1B-544B-AA0E-E0ADC7532644}"/>
              </a:ext>
            </a:extLst>
          </p:cNvPr>
          <p:cNvSpPr/>
          <p:nvPr/>
        </p:nvSpPr>
        <p:spPr>
          <a:xfrm>
            <a:off x="993387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LTS </a:t>
            </a:r>
            <a:r>
              <a:rPr lang="de-DE" dirty="0" err="1">
                <a:solidFill>
                  <a:schemeClr val="tx1"/>
                </a:solidFill>
              </a:rPr>
              <a:t>Guarantee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BED194-581C-B740-80A6-59CAA3653555}"/>
              </a:ext>
            </a:extLst>
          </p:cNvPr>
          <p:cNvSpPr/>
          <p:nvPr/>
        </p:nvSpPr>
        <p:spPr>
          <a:xfrm>
            <a:off x="3573502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own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C37764-E8DF-9C46-913E-99DC3C0699D1}"/>
              </a:ext>
            </a:extLst>
          </p:cNvPr>
          <p:cNvSpPr/>
          <p:nvPr/>
        </p:nvSpPr>
        <p:spPr>
          <a:xfrm>
            <a:off x="844330" y="5139267"/>
            <a:ext cx="7706851" cy="864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Manage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links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your</a:t>
            </a:r>
            <a:r>
              <a:rPr lang="de-DE" sz="2000" dirty="0">
                <a:solidFill>
                  <a:schemeClr val="tx1"/>
                </a:solidFill>
              </a:rPr>
              <a:t> web </a:t>
            </a:r>
            <a:r>
              <a:rPr lang="de-DE" sz="2000" dirty="0" err="1">
                <a:solidFill>
                  <a:schemeClr val="tx1"/>
                </a:solidFill>
              </a:rPr>
              <a:t>application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centrally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quickly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and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easily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02F4214-5D66-1A44-A998-3C7A8CBB09B7}"/>
              </a:ext>
            </a:extLst>
          </p:cNvPr>
          <p:cNvSpPr/>
          <p:nvPr/>
        </p:nvSpPr>
        <p:spPr>
          <a:xfrm>
            <a:off x="6136543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Suited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companies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many</a:t>
            </a:r>
            <a:r>
              <a:rPr lang="de-DE" dirty="0">
                <a:solidFill>
                  <a:schemeClr val="tx1"/>
                </a:solidFill>
              </a:rPr>
              <a:t> web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Groups </a:t>
            </a:r>
            <a:r>
              <a:rPr lang="de-DE" dirty="0" err="1">
                <a:solidFill>
                  <a:schemeClr val="tx1"/>
                </a:solidFill>
              </a:rPr>
              <a:t>help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resources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ichtungspfeil 12">
            <a:extLst>
              <a:ext uri="{FF2B5EF4-FFF2-40B4-BE49-F238E27FC236}">
                <a16:creationId xmlns:a16="http://schemas.microsoft.com/office/drawing/2014/main" id="{93E871D6-6D57-6D42-ACEA-AEBDC3BC2DF1}"/>
              </a:ext>
            </a:extLst>
          </p:cNvPr>
          <p:cNvSpPr/>
          <p:nvPr/>
        </p:nvSpPr>
        <p:spPr>
          <a:xfrm rot="16200000">
            <a:off x="4124976" y="-2218761"/>
            <a:ext cx="1145561" cy="770685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0000"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Your</a:t>
            </a:r>
            <a:r>
              <a:rPr lang="de-DE" sz="2400" dirty="0">
                <a:solidFill>
                  <a:schemeClr val="tx1"/>
                </a:solidFill>
              </a:rPr>
              <a:t> Web </a:t>
            </a:r>
            <a:r>
              <a:rPr lang="de-DE" sz="2400" dirty="0" err="1">
                <a:solidFill>
                  <a:schemeClr val="tx1"/>
                </a:solidFill>
              </a:rPr>
              <a:t>Application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377C2-1165-4C4B-AE18-D18FDED004D3}"/>
              </a:ext>
            </a:extLst>
          </p:cNvPr>
          <p:cNvSpPr txBox="1"/>
          <p:nvPr/>
        </p:nvSpPr>
        <p:spPr>
          <a:xfrm>
            <a:off x="3859085" y="3631418"/>
            <a:ext cx="167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B32BDC-F367-B340-8217-DBE57A8425DD}"/>
              </a:ext>
            </a:extLst>
          </p:cNvPr>
          <p:cNvSpPr txBox="1"/>
          <p:nvPr/>
        </p:nvSpPr>
        <p:spPr>
          <a:xfrm rot="16200000">
            <a:off x="-240922" y="3431363"/>
            <a:ext cx="15267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BFFL </a:t>
            </a:r>
            <a:r>
              <a:rPr lang="de-DE" sz="2000" dirty="0" err="1"/>
              <a:t>specific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30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7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340766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7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8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38CEE61-FDAD-194C-B429-5DA7494FE5A5}"/>
              </a:ext>
            </a:extLst>
          </p:cNvPr>
          <p:cNvGrpSpPr/>
          <p:nvPr/>
        </p:nvGrpSpPr>
        <p:grpSpPr>
          <a:xfrm>
            <a:off x="1356188" y="1421042"/>
            <a:ext cx="6719290" cy="4468420"/>
            <a:chOff x="914400" y="1287480"/>
            <a:chExt cx="5308600" cy="3530292"/>
          </a:xfrm>
        </p:grpSpPr>
        <p:pic>
          <p:nvPicPr>
            <p:cNvPr id="1027" name="Grafik 9" descr="scrum-overview">
              <a:extLst>
                <a:ext uri="{FF2B5EF4-FFF2-40B4-BE49-F238E27FC236}">
                  <a16:creationId xmlns:a16="http://schemas.microsoft.com/office/drawing/2014/main" id="{D159F9B2-53ED-CE4E-9BE9-7697DD0DD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87480"/>
              <a:ext cx="53086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4ED2496-DBD8-9B4F-BAD4-48A4C726FC92}"/>
                </a:ext>
              </a:extLst>
            </p:cNvPr>
            <p:cNvSpPr txBox="1"/>
            <p:nvPr/>
          </p:nvSpPr>
          <p:spPr>
            <a:xfrm>
              <a:off x="914400" y="4525980"/>
              <a:ext cx="5308600" cy="29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Braintime</a:t>
              </a:r>
              <a:r>
                <a:rPr lang="de-DE" dirty="0"/>
                <a:t> (</a:t>
              </a:r>
              <a:r>
                <a:rPr lang="de-DE" dirty="0" err="1"/>
                <a:t>ed</a:t>
              </a:r>
              <a:r>
                <a:rPr lang="de-DE" dirty="0"/>
                <a:t>.)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E5A0B3E-6407-A540-87C6-7AB17557E077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Scrum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4002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6" name="Picture 2" descr="Anklicken für Vergrößerung">
            <a:extLst>
              <a:ext uri="{FF2B5EF4-FFF2-40B4-BE49-F238E27FC236}">
                <a16:creationId xmlns:a16="http://schemas.microsoft.com/office/drawing/2014/main" id="{9094F91D-4FA3-8D4C-B360-3B8B01B0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83" y="1443927"/>
            <a:ext cx="5907958" cy="39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630FE8-6DF2-6B49-B892-74F44C67E8CE}"/>
              </a:ext>
            </a:extLst>
          </p:cNvPr>
          <p:cNvSpPr txBox="1"/>
          <p:nvPr/>
        </p:nvSpPr>
        <p:spPr>
          <a:xfrm>
            <a:off x="1509983" y="5506538"/>
            <a:ext cx="59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Torsten Horn (</a:t>
            </a:r>
            <a:r>
              <a:rPr lang="de-DE" dirty="0" err="1"/>
              <a:t>ed</a:t>
            </a:r>
            <a:r>
              <a:rPr lang="de-DE" dirty="0"/>
              <a:t>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99AA30-942B-B045-BACC-31A7EA37ECE8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15166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914</Words>
  <Application>Microsoft Macintosh PowerPoint</Application>
  <PresentationFormat>Bildschirmpräsentation (4:3)</PresentationFormat>
  <Paragraphs>171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87</cp:revision>
  <dcterms:created xsi:type="dcterms:W3CDTF">2020-10-24T14:06:49Z</dcterms:created>
  <dcterms:modified xsi:type="dcterms:W3CDTF">2021-06-16T18:36:24Z</dcterms:modified>
</cp:coreProperties>
</file>