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3" r:id="rId4"/>
    <p:sldId id="274" r:id="rId5"/>
    <p:sldId id="275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0444F-C162-430D-A8DE-5B6458993658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8679-A652-4DB6-883E-B0AFAA4C15B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503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9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549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09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25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82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77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9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97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946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867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5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9CDD-7E82-428C-8660-23858FB17912}" type="datetimeFigureOut">
              <a:rPr lang="en-ZA" smtClean="0"/>
              <a:t>2015/03/12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84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COMP315 </a:t>
            </a:r>
            <a:r>
              <a:rPr lang="en-ZA" dirty="0" smtClean="0"/>
              <a:t>– </a:t>
            </a:r>
            <a:r>
              <a:rPr lang="en-ZA" dirty="0" smtClean="0"/>
              <a:t>Advanced Programming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OpenGL: Viewing</a:t>
            </a:r>
          </a:p>
          <a:p>
            <a:r>
              <a:rPr lang="en-ZA" dirty="0" smtClean="0"/>
              <a:t>Deshen </a:t>
            </a:r>
            <a:r>
              <a:rPr lang="en-ZA" dirty="0" smtClean="0"/>
              <a:t>Moodley</a:t>
            </a:r>
          </a:p>
          <a:p>
            <a:r>
              <a:rPr lang="en-ZA" dirty="0" smtClean="0"/>
              <a:t>2014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543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C06C2BF-67DA-4232-8A75-2E7247EF97BD}" type="slidenum">
              <a:rPr lang="es-ES" sz="1000">
                <a:latin typeface="Arial" panose="020B0604020202020204" pitchFamily="34" charset="0"/>
              </a:rPr>
              <a:pPr lvl="1"/>
              <a:t>10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OpenGL Orthogonal Viewing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9144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</a:t>
            </a:r>
            <a:r>
              <a:rPr 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l.glOrtho</a:t>
            </a:r>
            <a:r>
              <a:rPr lang="en-US" sz="27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left,right,bottom,top,near,far</a:t>
            </a:r>
            <a:r>
              <a:rPr 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440238" y="5611813"/>
            <a:ext cx="514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near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</a:rPr>
              <a:t>and</a:t>
            </a:r>
            <a:r>
              <a:rPr lang="en-US"/>
              <a:t> </a:t>
            </a:r>
            <a:r>
              <a:rPr lang="en-US" sz="2000" b="1">
                <a:latin typeface="Courier New" panose="02070309020205020404" pitchFamily="49" charset="0"/>
              </a:rPr>
              <a:t>far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</a:rPr>
              <a:t>measured </a:t>
            </a:r>
            <a:r>
              <a:rPr lang="en-US" u="sng">
                <a:latin typeface="Arial" panose="020B0604020202020204" pitchFamily="34" charset="0"/>
              </a:rPr>
              <a:t>from</a:t>
            </a:r>
            <a:r>
              <a:rPr lang="en-US">
                <a:latin typeface="Arial" panose="020B0604020202020204" pitchFamily="34" charset="0"/>
              </a:rPr>
              <a:t> camera</a:t>
            </a:r>
          </a:p>
        </p:txBody>
      </p:sp>
      <p:pic>
        <p:nvPicPr>
          <p:cNvPr id="3379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497383"/>
            <a:ext cx="50292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35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13B96FB-05A0-4C28-9DAF-24611D7F388F}" type="slidenum">
              <a:rPr lang="es-ES" sz="1000">
                <a:latin typeface="Arial" panose="020B0604020202020204" pitchFamily="34" charset="0"/>
              </a:rPr>
              <a:pPr lvl="1"/>
              <a:t>11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OpenGL Perspective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763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Frustum(left,right,bottom,top,near,far)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1"/>
            <a:ext cx="6376988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4823" name="Line 9"/>
          <p:cNvSpPr>
            <a:spLocks noChangeShapeType="1"/>
          </p:cNvSpPr>
          <p:nvPr/>
        </p:nvSpPr>
        <p:spPr bwMode="auto">
          <a:xfrm flipH="1">
            <a:off x="3276600" y="4495800"/>
            <a:ext cx="990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996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3548" y="1524000"/>
            <a:ext cx="8305800" cy="4724400"/>
          </a:xfrm>
        </p:spPr>
        <p:txBody>
          <a:bodyPr/>
          <a:lstStyle/>
          <a:p>
            <a:r>
              <a:rPr 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gluPerpective</a:t>
            </a:r>
            <a:r>
              <a:rPr lang="en-US" sz="27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fovy</a:t>
            </a:r>
            <a:r>
              <a:rPr 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aspect, near, far)</a:t>
            </a:r>
            <a:r>
              <a:rPr lang="en-US" dirty="0" smtClean="0">
                <a:ea typeface="ＭＳ Ｐゴシック" panose="020B0600070205080204" pitchFamily="34" charset="-128"/>
              </a:rPr>
              <a:t> often provides a better interface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72198FF-2589-41B6-9B93-EAA5F4CDEB8F}" type="slidenum">
              <a:rPr lang="es-ES" sz="1000">
                <a:latin typeface="Arial" panose="020B0604020202020204" pitchFamily="34" charset="0"/>
              </a:rPr>
              <a:pPr lvl="1"/>
              <a:t>12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Using Field of 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96" y="2690191"/>
            <a:ext cx="7337551" cy="3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050484F-BAF8-4830-9ECA-98C3F55AF6B4}" type="slidenum">
              <a:rPr lang="es-ES" sz="1000">
                <a:latin typeface="Arial" panose="020B0604020202020204" pitchFamily="34" charset="0"/>
              </a:rPr>
              <a:pPr lvl="1"/>
              <a:t>13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705600" cy="1066800"/>
          </a:xfrm>
        </p:spPr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Orthogonal Normalization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305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Ortho(left,right,bottom,top,near,far)</a:t>
            </a:r>
          </a:p>
        </p:txBody>
      </p:sp>
      <p:pic>
        <p:nvPicPr>
          <p:cNvPr id="20486" name="Picture 5" descr="C:\BOOK\OpenGL\Paul Final\Art\jpeg\AN05F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1"/>
            <a:ext cx="63261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590801" y="2362201"/>
            <a:ext cx="6462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normalization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 </a:t>
            </a:r>
            <a:r>
              <a:rPr lang="en-US">
                <a:latin typeface="Arial" panose="020B0604020202020204" pitchFamily="34" charset="0"/>
              </a:rPr>
              <a:t>find transformation to convert</a:t>
            </a:r>
          </a:p>
          <a:p>
            <a:r>
              <a:rPr lang="en-US">
                <a:latin typeface="Arial" panose="020B0604020202020204" pitchFamily="34" charset="0"/>
              </a:rPr>
              <a:t>specified clipping volume to default</a:t>
            </a:r>
          </a:p>
        </p:txBody>
      </p:sp>
    </p:spTree>
    <p:extLst>
      <p:ext uri="{BB962C8B-B14F-4D97-AF65-F5344CB8AC3E}">
        <p14:creationId xmlns:p14="http://schemas.microsoft.com/office/powerpoint/2010/main" val="339335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Additional material – for information only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084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BB9429D-3389-4D8A-AC36-BA00B530D464}" type="slidenum">
              <a:rPr lang="es-ES" sz="1000">
                <a:latin typeface="Arial" panose="020B0604020202020204" pitchFamily="34" charset="0"/>
              </a:rPr>
              <a:pPr lvl="1"/>
              <a:t>15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6629400" cy="1066800"/>
          </a:xfrm>
        </p:spPr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Projections and Normalization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231" y="1463675"/>
            <a:ext cx="8610600" cy="47244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The default projection in the eye (camera) frame is orthogonal 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For points within the default view volume</a:t>
            </a: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Most graphics systems use </a:t>
            </a:r>
            <a:r>
              <a:rPr lang="en-US" i="1" dirty="0" smtClean="0">
                <a:ea typeface="ＭＳ Ｐゴシック" panose="020B0600070205080204" pitchFamily="34" charset="-128"/>
              </a:rPr>
              <a:t>view normalization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All other views are converted to the default view by transformations that determine the projection matrix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Allows use of the same pipeline for all views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5212053" y="3124201"/>
            <a:ext cx="92204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= x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= y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3200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27F694C-27F5-489D-975C-8157FFC6810D}" type="slidenum">
              <a:rPr lang="es-ES" sz="1000">
                <a:latin typeface="Arial" panose="020B0604020202020204" pitchFamily="34" charset="0"/>
              </a:rPr>
              <a:pPr lvl="1"/>
              <a:t>16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934200" cy="1066800"/>
          </a:xfrm>
        </p:spPr>
        <p:txBody>
          <a:bodyPr>
            <a:normAutofit fontScale="90000"/>
          </a:bodyPr>
          <a:lstStyle/>
          <a:p>
            <a:r>
              <a:rPr lang="en-US" sz="4100">
                <a:ea typeface="ＭＳ Ｐゴシック" panose="020B0600070205080204" pitchFamily="34" charset="-128"/>
              </a:rPr>
              <a:t>Homogeneous Coordinate Representation</a:t>
            </a:r>
          </a:p>
        </p:txBody>
      </p:sp>
      <p:sp>
        <p:nvSpPr>
          <p:cNvPr id="28678" name="Text Box 7"/>
          <p:cNvSpPr>
            <a:spLocks noGrp="1" noChangeArrowheads="1"/>
          </p:cNvSpPr>
          <p:nvPr>
            <p:ph type="body" idx="1"/>
          </p:nvPr>
        </p:nvSpPr>
        <p:spPr>
          <a:xfrm>
            <a:off x="2743200" y="2133600"/>
            <a:ext cx="1371600" cy="1676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5334001" y="2286000"/>
            <a:ext cx="121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p</a:t>
            </a:r>
            <a:r>
              <a:rPr lang="en-US" baseline="-25000"/>
              <a:t>p </a:t>
            </a:r>
            <a:r>
              <a:rPr lang="en-US"/>
              <a:t>= </a:t>
            </a:r>
            <a:r>
              <a:rPr lang="en-US" b="1"/>
              <a:t>Mp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4319589" y="3810000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M</a:t>
            </a:r>
            <a:r>
              <a:rPr lang="en-US"/>
              <a:t> = 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081589" y="3048000"/>
          <a:ext cx="20288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901440" imgH="914400" progId="Equation.3">
                  <p:embed/>
                </p:oleObj>
              </mc:Choice>
              <mc:Fallback>
                <p:oleObj name="Equation" r:id="rId3" imgW="901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9" y="3048000"/>
                        <a:ext cx="20288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3124200" y="5334001"/>
            <a:ext cx="51395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In practice, we can let</a:t>
            </a:r>
            <a:r>
              <a:rPr lang="en-US"/>
              <a:t> </a:t>
            </a:r>
            <a:r>
              <a:rPr lang="en-US" b="1"/>
              <a:t>M</a:t>
            </a:r>
            <a:r>
              <a:rPr lang="en-US"/>
              <a:t> = </a:t>
            </a:r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</a:rPr>
              <a:t>and set</a:t>
            </a:r>
            <a:r>
              <a:rPr lang="en-US"/>
              <a:t> </a:t>
            </a:r>
          </a:p>
          <a:p>
            <a:r>
              <a:rPr lang="en-US">
                <a:latin typeface="Arial" panose="020B0604020202020204" pitchFamily="34" charset="0"/>
              </a:rPr>
              <a:t>the</a:t>
            </a:r>
            <a:r>
              <a:rPr lang="en-US" i="1"/>
              <a:t> z </a:t>
            </a:r>
            <a:r>
              <a:rPr lang="en-US">
                <a:latin typeface="Arial" panose="020B0604020202020204" pitchFamily="34" charset="0"/>
              </a:rPr>
              <a:t>term to zero later</a:t>
            </a:r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3951289" y="1598613"/>
            <a:ext cx="428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default orthographic projection</a:t>
            </a:r>
          </a:p>
        </p:txBody>
      </p:sp>
    </p:spTree>
    <p:extLst>
      <p:ext uri="{BB962C8B-B14F-4D97-AF65-F5344CB8AC3E}">
        <p14:creationId xmlns:p14="http://schemas.microsoft.com/office/powerpoint/2010/main" val="107329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A877E9A-DEF7-47C2-8770-6CD18E79915A}" type="slidenum">
              <a:rPr lang="es-ES" sz="1000">
                <a:latin typeface="Arial" panose="020B0604020202020204" pitchFamily="34" charset="0"/>
              </a:rPr>
              <a:pPr lvl="1"/>
              <a:t>17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Simple Perspective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Center of projection at the origin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Projection plane </a:t>
            </a:r>
            <a:r>
              <a:rPr 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&lt; 0</a:t>
            </a:r>
          </a:p>
        </p:txBody>
      </p:sp>
      <p:pic>
        <p:nvPicPr>
          <p:cNvPr id="29702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8" b="9807"/>
          <a:stretch>
            <a:fillRect/>
          </a:stretch>
        </p:blipFill>
        <p:spPr bwMode="auto">
          <a:xfrm>
            <a:off x="3886200" y="2743200"/>
            <a:ext cx="3886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80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B861423-473C-4C74-A055-3E0F546A793C}" type="slidenum">
              <a:rPr lang="es-ES" sz="1000">
                <a:latin typeface="Arial" panose="020B0604020202020204" pitchFamily="34" charset="0"/>
              </a:rPr>
              <a:pPr lvl="1"/>
              <a:t>18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07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07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Perspective Equations</a:t>
            </a:r>
          </a:p>
        </p:txBody>
      </p:sp>
      <p:sp>
        <p:nvSpPr>
          <p:cNvPr id="307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Consider top and side views</a:t>
            </a:r>
          </a:p>
        </p:txBody>
      </p:sp>
      <p:pic>
        <p:nvPicPr>
          <p:cNvPr id="30729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b="10403"/>
          <a:stretch>
            <a:fillRect/>
          </a:stretch>
        </p:blipFill>
        <p:spPr bwMode="auto">
          <a:xfrm>
            <a:off x="2057400" y="2133601"/>
            <a:ext cx="748665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Text Box 6"/>
          <p:cNvSpPr txBox="1">
            <a:spLocks noChangeArrowheads="1"/>
          </p:cNvSpPr>
          <p:nvPr/>
        </p:nvSpPr>
        <p:spPr bwMode="auto">
          <a:xfrm>
            <a:off x="24860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x</a:t>
            </a:r>
            <a:r>
              <a:rPr lang="en-US" baseline="-25000"/>
              <a:t>p</a:t>
            </a:r>
            <a:r>
              <a:rPr lang="en-US"/>
              <a:t> =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930900" y="323215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23215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00401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6" imgW="330120" imgH="393480" progId="Equation.3">
                  <p:embed/>
                </p:oleObj>
              </mc:Choice>
              <mc:Fallback>
                <p:oleObj name="Equation" r:id="rId6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6196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y</a:t>
            </a:r>
            <a:r>
              <a:rPr lang="en-US" baseline="-25000"/>
              <a:t>p</a:t>
            </a:r>
            <a:r>
              <a:rPr lang="en-US"/>
              <a:t> =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334001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330120" imgH="393480" progId="Equation.3">
                  <p:embed/>
                </p:oleObj>
              </mc:Choice>
              <mc:Fallback>
                <p:oleObj name="Equation" r:id="rId7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6858001" y="54102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z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i="1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1284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7F743FD-0D18-4E10-A86E-A56F07894615}" type="slidenum">
              <a:rPr lang="es-ES" sz="1000">
                <a:latin typeface="Arial" panose="020B0604020202020204" pitchFamily="34" charset="0"/>
              </a:rPr>
              <a:pPr lvl="1"/>
              <a:t>19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17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17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Homogeneous Coordinate Form</a:t>
            </a:r>
          </a:p>
        </p:txBody>
      </p:sp>
      <p:sp>
        <p:nvSpPr>
          <p:cNvPr id="31752" name="Text Box 4"/>
          <p:cNvSpPr txBox="1">
            <a:spLocks noChangeArrowheads="1"/>
          </p:cNvSpPr>
          <p:nvPr/>
        </p:nvSpPr>
        <p:spPr bwMode="auto">
          <a:xfrm>
            <a:off x="5638800" y="21336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M</a:t>
            </a:r>
            <a:r>
              <a:rPr lang="en-US"/>
              <a:t> = 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324600" y="1524001"/>
          <a:ext cx="25146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1054080" imgH="914400" progId="Equation.3">
                  <p:embed/>
                </p:oleObj>
              </mc:Choice>
              <mc:Fallback>
                <p:oleObj name="Equation" r:id="rId3" imgW="1054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1"/>
                        <a:ext cx="25146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2438400" y="2133600"/>
            <a:ext cx="33528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ea typeface="ＭＳ Ｐゴシック" panose="020B0600070205080204" pitchFamily="34" charset="-128"/>
              </a:rPr>
              <a:t>consider</a:t>
            </a:r>
            <a:r>
              <a:rPr lang="en-US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q</a:t>
            </a: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Mp </a:t>
            </a:r>
            <a:r>
              <a:rPr lang="en-US" sz="2400">
                <a:ea typeface="ＭＳ Ｐゴシック" panose="020B0600070205080204" pitchFamily="34" charset="-128"/>
              </a:rPr>
              <a:t>where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191000" y="3733800"/>
          <a:ext cx="7556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266400" imgH="914400" progId="Equation.3">
                  <p:embed/>
                </p:oleObj>
              </mc:Choice>
              <mc:Fallback>
                <p:oleObj name="Equation" r:id="rId5" imgW="266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33800"/>
                        <a:ext cx="7556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705601" y="3733800"/>
          <a:ext cx="11525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7" imgW="431640" imgH="914400" progId="Equation.3">
                  <p:embed/>
                </p:oleObj>
              </mc:Choice>
              <mc:Fallback>
                <p:oleObj name="Equation" r:id="rId7" imgW="431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3733800"/>
                        <a:ext cx="11525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3429001" y="47244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q</a:t>
            </a:r>
            <a:r>
              <a:rPr lang="en-US"/>
              <a:t> =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5340350" y="4683125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>
                <a:sym typeface="Symbol" panose="05050102010706020507" pitchFamily="18" charset="2"/>
              </a:rPr>
              <a:t>     </a:t>
            </a:r>
            <a:r>
              <a:rPr lang="en-US" b="1"/>
              <a:t>p</a:t>
            </a:r>
            <a:r>
              <a:rPr lang="en-US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43690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810AA66-178E-4DC0-A863-CDE06BA5B23A}" type="slidenum">
              <a:rPr lang="es-ES" sz="1000">
                <a:latin typeface="Arial" panose="020B0604020202020204" pitchFamily="34" charset="0"/>
              </a:rPr>
              <a:pPr lvl="1"/>
              <a:t>2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Computer Viewing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There are three aspects of the viewing process, all of which are implemented in the pipeline,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Positioning the camera</a:t>
            </a:r>
          </a:p>
          <a:p>
            <a:pPr lvl="2"/>
            <a:r>
              <a:rPr lang="en-US" sz="2400" dirty="0">
                <a:ea typeface="ＭＳ Ｐゴシック" panose="020B0600070205080204" pitchFamily="34" charset="-128"/>
              </a:rPr>
              <a:t>Setting the model-view matrix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Selecting a lens</a:t>
            </a:r>
          </a:p>
          <a:p>
            <a:pPr lvl="2"/>
            <a:r>
              <a:rPr lang="en-US" sz="2400" dirty="0">
                <a:ea typeface="ＭＳ Ｐゴシック" panose="020B0600070205080204" pitchFamily="34" charset="-128"/>
              </a:rPr>
              <a:t>Setting the projection matrix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Clipping</a:t>
            </a:r>
          </a:p>
          <a:p>
            <a:pPr lvl="2"/>
            <a:r>
              <a:rPr lang="en-US" sz="2400" dirty="0">
                <a:ea typeface="ＭＳ Ｐゴシック" panose="020B0600070205080204" pitchFamily="34" charset="-128"/>
              </a:rPr>
              <a:t>Setting the view volume</a:t>
            </a:r>
          </a:p>
        </p:txBody>
      </p:sp>
    </p:spTree>
    <p:extLst>
      <p:ext uri="{BB962C8B-B14F-4D97-AF65-F5344CB8AC3E}">
        <p14:creationId xmlns:p14="http://schemas.microsoft.com/office/powerpoint/2010/main" val="69543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FFD569C-538F-4328-929C-890CDB77E578}" type="slidenum">
              <a:rPr lang="es-ES" sz="1000">
                <a:latin typeface="Arial" panose="020B0604020202020204" pitchFamily="34" charset="0"/>
              </a:rPr>
              <a:pPr lvl="1"/>
              <a:t>20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Perspective Division</a:t>
            </a:r>
          </a:p>
        </p:txBody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077200" cy="47244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However </a:t>
            </a:r>
            <a:r>
              <a:rPr 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 1, so we must divide by </a:t>
            </a:r>
            <a:r>
              <a:rPr 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w</a:t>
            </a:r>
            <a:r>
              <a:rPr 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to return from homogeneous coordinates</a:t>
            </a:r>
          </a:p>
          <a:p>
            <a:r>
              <a:rPr 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This </a:t>
            </a:r>
            <a:r>
              <a:rPr 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perspective division</a:t>
            </a:r>
            <a:r>
              <a:rPr 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yields</a:t>
            </a:r>
          </a:p>
          <a:p>
            <a:endParaRPr lang="en-US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dirty="0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the desired perspective equations 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We will consider the corresponding clipping volume with </a:t>
            </a:r>
            <a:r>
              <a:rPr lang="en-US" dirty="0" err="1" smtClean="0">
                <a:ea typeface="ＭＳ Ｐゴシック" panose="020B0600070205080204" pitchFamily="34" charset="-128"/>
              </a:rPr>
              <a:t>mat.h</a:t>
            </a:r>
            <a:r>
              <a:rPr lang="en-US" dirty="0" smtClean="0">
                <a:ea typeface="ＭＳ Ｐゴシック" panose="020B0600070205080204" pitchFamily="34" charset="-128"/>
              </a:rPr>
              <a:t> functions that are equivalent to deprecated OpenGL functions</a:t>
            </a:r>
          </a:p>
        </p:txBody>
      </p:sp>
      <p:sp>
        <p:nvSpPr>
          <p:cNvPr id="32776" name="Text Box 4"/>
          <p:cNvSpPr txBox="1">
            <a:spLocks noChangeArrowheads="1"/>
          </p:cNvSpPr>
          <p:nvPr/>
        </p:nvSpPr>
        <p:spPr bwMode="auto">
          <a:xfrm>
            <a:off x="2758831" y="3153507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x</a:t>
            </a:r>
            <a:r>
              <a:rPr lang="en-US" baseline="-25000"/>
              <a:t>p</a:t>
            </a:r>
            <a:r>
              <a:rPr lang="en-US"/>
              <a:t> =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473207" y="3036032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207" y="3036032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92431" y="3153507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y</a:t>
            </a:r>
            <a:r>
              <a:rPr lang="en-US" baseline="-25000"/>
              <a:t>p</a:t>
            </a:r>
            <a:r>
              <a:rPr lang="en-US"/>
              <a:t> =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606807" y="3036032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807" y="3036032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7130807" y="3188432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z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i="1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402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F736A35-4EFB-4C5C-A70E-9D4667AFA08F}" type="slidenum">
              <a:rPr lang="es-ES" sz="1000">
                <a:latin typeface="Arial" panose="020B0604020202020204" pitchFamily="34" charset="0"/>
              </a:rPr>
              <a:pPr lvl="1"/>
              <a:t>3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 : Interactive Computer Graphics 6E © Addison-Wesley 2012</a:t>
            </a:r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Perspective </a:t>
            </a:r>
            <a:r>
              <a:rPr lang="en-US" dirty="0" err="1" smtClean="0">
                <a:ea typeface="ＭＳ Ｐゴシック" panose="020B0600070205080204" pitchFamily="34" charset="-128"/>
              </a:rPr>
              <a:t>vs</a:t>
            </a:r>
            <a:r>
              <a:rPr lang="en-US" dirty="0" smtClean="0">
                <a:ea typeface="ＭＳ Ｐゴシック" panose="020B0600070205080204" pitchFamily="34" charset="-128"/>
              </a:rPr>
              <a:t> Parallel projection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Computer graphics treats all projections the same and implements them with a single pipeline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Classical viewing developed different techniques for drawing each type of projection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Fundamental distinction is between parallel and perspective viewing even though mathematically parallel viewing is the limit of perspective viewing</a:t>
            </a:r>
          </a:p>
        </p:txBody>
      </p:sp>
    </p:spTree>
    <p:extLst>
      <p:ext uri="{BB962C8B-B14F-4D97-AF65-F5344CB8AC3E}">
        <p14:creationId xmlns:p14="http://schemas.microsoft.com/office/powerpoint/2010/main" val="340856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A1ADC97-6CEC-498F-A996-B15780EBABCC}" type="slidenum">
              <a:rPr lang="es-ES" sz="1000">
                <a:latin typeface="Arial" panose="020B0604020202020204" pitchFamily="34" charset="0"/>
              </a:rPr>
              <a:pPr lvl="1"/>
              <a:t>4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 : Interactive Computer Graphics 6E © Addison-Wesley 2012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781800" cy="10668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Perspective Projection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2534" name="Picture 5" descr="C:\BOOK\OpenGL\Paul Final\Art\jpeg\AN05F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71614"/>
            <a:ext cx="66294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09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FD562F8-F780-4E15-BCB6-DDC6F76101E6}" type="slidenum">
              <a:rPr lang="es-ES" sz="1000">
                <a:latin typeface="Arial" panose="020B0604020202020204" pitchFamily="34" charset="0"/>
              </a:rPr>
              <a:pPr lvl="1"/>
              <a:t>5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 : Interactive Computer Graphics 6E © Addison-Wesley 2012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Parallel Projection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3558" name="Picture 5" descr="C:\BOOK\OpenGL\Paul Final\Art\jpeg\AN05F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676401"/>
            <a:ext cx="62150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04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8FF17FA-D39B-44BF-A0EA-DB3F045741ED}" type="slidenum">
              <a:rPr lang="es-ES" sz="1000">
                <a:latin typeface="Arial" panose="020B0604020202020204" pitchFamily="34" charset="0"/>
              </a:rPr>
              <a:pPr lvl="1"/>
              <a:t>6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The OpenGL Camera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262" y="1492738"/>
            <a:ext cx="7924800" cy="47244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In OpenGL, initially the object and camera frames are the same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Default model-view matrix is an identity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The camera is located at the origin and points in the negative z direction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OpenGL also specifies a default view volume that is a cube with sides of length 2 centered at the origin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Default projection matrix is an identity</a:t>
            </a:r>
          </a:p>
        </p:txBody>
      </p:sp>
    </p:spTree>
    <p:extLst>
      <p:ext uri="{BB962C8B-B14F-4D97-AF65-F5344CB8AC3E}">
        <p14:creationId xmlns:p14="http://schemas.microsoft.com/office/powerpoint/2010/main" val="4225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A08BF50-2D87-4CA8-AED3-2D7917517C18}" type="slidenum">
              <a:rPr lang="es-ES" sz="1000">
                <a:latin typeface="Arial" panose="020B0604020202020204" pitchFamily="34" charset="0"/>
              </a:rPr>
              <a:pPr lvl="1"/>
              <a:t>7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Default</a:t>
            </a:r>
            <a:r>
              <a:rPr lang="en-US" smtClean="0">
                <a:ea typeface="ＭＳ Ｐゴシック" panose="020B0600070205080204" pitchFamily="34" charset="-128"/>
              </a:rPr>
              <a:t> </a:t>
            </a:r>
            <a:r>
              <a:rPr lang="en-US" sz="4100">
                <a:ea typeface="ＭＳ Ｐゴシック" panose="020B0600070205080204" pitchFamily="34" charset="-128"/>
              </a:rPr>
              <a:t>Projection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Default projection is orthogonal</a:t>
            </a:r>
          </a:p>
        </p:txBody>
      </p:sp>
      <p:pic>
        <p:nvPicPr>
          <p:cNvPr id="19462" name="Picture 5" descr="C:\BOOK\OpenGL\Paul Final\Art\jpeg\AN05F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0275"/>
            <a:ext cx="43434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Line 6"/>
          <p:cNvSpPr>
            <a:spLocks noChangeShapeType="1"/>
          </p:cNvSpPr>
          <p:nvPr/>
        </p:nvSpPr>
        <p:spPr bwMode="auto">
          <a:xfrm flipH="1">
            <a:off x="7239000" y="30480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543801" y="2667001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Arial" panose="020B0604020202020204" pitchFamily="34" charset="0"/>
              </a:rPr>
              <a:t>clipped out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8610601" y="4419601"/>
            <a:ext cx="600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Arial" panose="020B0604020202020204" pitchFamily="34" charset="0"/>
              </a:rPr>
              <a:t>z=0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V="1">
            <a:off x="5257800" y="32004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181600" y="312420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05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E388767-172F-4F34-A8C3-EC5713D1A938}" type="slidenum">
              <a:rPr lang="es-ES" sz="1000">
                <a:latin typeface="Arial" panose="020B0604020202020204" pitchFamily="34" charset="0"/>
              </a:rPr>
              <a:pPr lvl="1"/>
              <a:t>8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a typeface="ＭＳ Ｐゴシック" panose="020B0600070205080204" pitchFamily="34" charset="-128"/>
              </a:rPr>
              <a:t>The </a:t>
            </a:r>
            <a:r>
              <a:rPr lang="en-US" sz="3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LookAt</a:t>
            </a:r>
            <a:r>
              <a:rPr lang="en-US" sz="4100" dirty="0">
                <a:ea typeface="ＭＳ Ｐゴシック" panose="020B0600070205080204" pitchFamily="34" charset="-128"/>
              </a:rPr>
              <a:t> Function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27922"/>
            <a:ext cx="8001000" cy="4724400"/>
          </a:xfrm>
        </p:spPr>
        <p:txBody>
          <a:bodyPr/>
          <a:lstStyle/>
          <a:p>
            <a:r>
              <a:rPr lang="en-US" sz="2700" dirty="0">
                <a:ea typeface="ＭＳ Ｐゴシック" panose="020B0600070205080204" pitchFamily="34" charset="-128"/>
              </a:rPr>
              <a:t>The GLU library </a:t>
            </a:r>
            <a:r>
              <a:rPr lang="en-US" sz="2700" dirty="0" smtClean="0">
                <a:ea typeface="ＭＳ Ｐゴシック" panose="020B0600070205080204" pitchFamily="34" charset="-128"/>
              </a:rPr>
              <a:t>contains </a:t>
            </a:r>
            <a:r>
              <a:rPr lang="en-US" sz="2700" dirty="0">
                <a:ea typeface="ＭＳ Ｐゴシック" panose="020B0600070205080204" pitchFamily="34" charset="-128"/>
              </a:rPr>
              <a:t>the function </a:t>
            </a:r>
            <a:r>
              <a:rPr lang="en-US" sz="24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glu.gluLookAt</a:t>
            </a:r>
            <a:r>
              <a:rPr lang="en-US" sz="24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sz="2700" dirty="0">
                <a:ea typeface="ＭＳ Ｐゴシック" panose="020B0600070205080204" pitchFamily="34" charset="-128"/>
              </a:rPr>
              <a:t>to form the required </a:t>
            </a:r>
            <a:r>
              <a:rPr lang="en-US" sz="2700" dirty="0" err="1">
                <a:ea typeface="ＭＳ Ｐゴシック" panose="020B0600070205080204" pitchFamily="34" charset="-128"/>
              </a:rPr>
              <a:t>modelview</a:t>
            </a:r>
            <a:r>
              <a:rPr lang="en-US" sz="2700" dirty="0">
                <a:ea typeface="ＭＳ Ｐゴシック" panose="020B0600070205080204" pitchFamily="34" charset="-128"/>
              </a:rPr>
              <a:t> matrix through a simple interface</a:t>
            </a:r>
          </a:p>
          <a:p>
            <a:r>
              <a:rPr lang="en-US" sz="2700" dirty="0">
                <a:ea typeface="ＭＳ Ｐゴシック" panose="020B0600070205080204" pitchFamily="34" charset="-128"/>
              </a:rPr>
              <a:t>Note the need for setting an up </a:t>
            </a:r>
            <a:r>
              <a:rPr lang="en-US" sz="2700" dirty="0" smtClean="0">
                <a:ea typeface="ＭＳ Ｐゴシック" panose="020B0600070205080204" pitchFamily="34" charset="-128"/>
              </a:rPr>
              <a:t>direction (vector)</a:t>
            </a:r>
          </a:p>
          <a:p>
            <a:endParaRPr lang="en-US" sz="2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gluLookat</a:t>
            </a:r>
            <a:r>
              <a:rPr 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3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sz="23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	</a:t>
            </a:r>
            <a:r>
              <a:rPr 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eyex,eyey,eyez</a:t>
            </a:r>
            <a:r>
              <a:rPr 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3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sz="23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atx</a:t>
            </a:r>
            <a:r>
              <a:rPr 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aty</a:t>
            </a:r>
            <a:r>
              <a:rPr 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atz</a:t>
            </a:r>
            <a:r>
              <a:rPr 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</a:t>
            </a:r>
          </a:p>
          <a:p>
            <a:pPr marL="1828800" lvl="4" indent="0">
              <a:buNone/>
            </a:pPr>
            <a:r>
              <a:rPr lang="en-US" sz="27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upx,upy,upz</a:t>
            </a:r>
            <a:endParaRPr lang="en-US" sz="27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marL="1371600" lvl="3" indent="0">
              <a:buNone/>
            </a:pPr>
            <a:endParaRPr 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7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2DFA0F8-D109-4266-A212-C5E5FB001E10}" type="slidenum">
              <a:rPr lang="es-ES" sz="1000">
                <a:latin typeface="Arial" panose="020B0604020202020204" pitchFamily="34" charset="0"/>
              </a:rPr>
              <a:pPr lvl="1"/>
              <a:t>9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ea typeface="ＭＳ Ｐゴシック" panose="020B0600070205080204" pitchFamily="34" charset="-128"/>
              </a:rPr>
              <a:t>gluLookAt</a:t>
            </a:r>
          </a:p>
        </p:txBody>
      </p:sp>
      <p:pic>
        <p:nvPicPr>
          <p:cNvPr id="25605" name="Picture 5" descr="C:\BOOK\OpenGL\Paul Final\Art\jpeg\AN05F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1"/>
            <a:ext cx="6294438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7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8763000" cy="4724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gluLookAt</a:t>
            </a:r>
            <a:r>
              <a:rPr 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(eye</a:t>
            </a:r>
            <a:r>
              <a:rPr 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at, up)</a:t>
            </a:r>
          </a:p>
        </p:txBody>
      </p:sp>
    </p:spTree>
    <p:extLst>
      <p:ext uri="{BB962C8B-B14F-4D97-AF65-F5344CB8AC3E}">
        <p14:creationId xmlns:p14="http://schemas.microsoft.com/office/powerpoint/2010/main" val="9273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752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Equation</vt:lpstr>
      <vt:lpstr>COMP315 – Advanced Programming </vt:lpstr>
      <vt:lpstr>Computer Viewing</vt:lpstr>
      <vt:lpstr>Perspective vs Parallel projection</vt:lpstr>
      <vt:lpstr>Perspective Projection</vt:lpstr>
      <vt:lpstr>Parallel Projection</vt:lpstr>
      <vt:lpstr>The OpenGL Camera</vt:lpstr>
      <vt:lpstr>Default Projection</vt:lpstr>
      <vt:lpstr>The LookAt Function</vt:lpstr>
      <vt:lpstr>gluLookAt</vt:lpstr>
      <vt:lpstr>OpenGL Orthogonal Viewing</vt:lpstr>
      <vt:lpstr>OpenGL Perspective</vt:lpstr>
      <vt:lpstr>Using Field of View</vt:lpstr>
      <vt:lpstr>Orthogonal Normalization</vt:lpstr>
      <vt:lpstr>Additional material – for information only</vt:lpstr>
      <vt:lpstr>Projections and Normalization</vt:lpstr>
      <vt:lpstr>Homogeneous Coordinate Representation</vt:lpstr>
      <vt:lpstr>Simple Perspective</vt:lpstr>
      <vt:lpstr>Perspective Equations</vt:lpstr>
      <vt:lpstr>Homogeneous Coordinate Form</vt:lpstr>
      <vt:lpstr>Perspective Division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COMP307 – Graphics &amp; Modelling </dc:title>
  <dc:creator>deshen</dc:creator>
  <cp:lastModifiedBy>Deshen Moodley</cp:lastModifiedBy>
  <cp:revision>23</cp:revision>
  <dcterms:created xsi:type="dcterms:W3CDTF">2014-07-20T05:30:06Z</dcterms:created>
  <dcterms:modified xsi:type="dcterms:W3CDTF">2015-03-12T03:48:52Z</dcterms:modified>
</cp:coreProperties>
</file>