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59" r:id="rId3"/>
    <p:sldId id="258" r:id="rId4"/>
    <p:sldId id="260" r:id="rId5"/>
    <p:sldId id="261" r:id="rId6"/>
    <p:sldId id="264" r:id="rId7"/>
    <p:sldId id="265" r:id="rId8"/>
    <p:sldId id="266" r:id="rId9"/>
    <p:sldId id="268" r:id="rId10"/>
    <p:sldId id="269" r:id="rId11"/>
    <p:sldId id="270" r:id="rId12"/>
    <p:sldId id="271" r:id="rId13"/>
    <p:sldId id="272" r:id="rId14"/>
    <p:sldId id="306" r:id="rId15"/>
    <p:sldId id="307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93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4" r:id="rId40"/>
    <p:sldId id="305" r:id="rId41"/>
    <p:sldId id="287" r:id="rId42"/>
    <p:sldId id="290" r:id="rId43"/>
    <p:sldId id="291" r:id="rId44"/>
    <p:sldId id="292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92" autoAdjust="0"/>
    <p:restoredTop sz="86381" autoAdjust="0"/>
  </p:normalViewPr>
  <p:slideViewPr>
    <p:cSldViewPr snapToGrid="0">
      <p:cViewPr varScale="1">
        <p:scale>
          <a:sx n="72" d="100"/>
          <a:sy n="72" d="100"/>
        </p:scale>
        <p:origin x="-96" y="-47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-116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917334-8C86-44A4-8270-D7DC5D40241C}" type="datetimeFigureOut">
              <a:rPr lang="en-ZA" smtClean="0"/>
              <a:t>2015/03/03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59719A-E915-49B5-AD74-A0716D6B551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85059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08679-A652-4DB6-883E-B0AFAA4C15BE}" type="slidenum">
              <a:rPr lang="en-ZA" smtClean="0"/>
              <a:t>13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14783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defTabSz="915988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fld id="{0BC69EC1-AECE-4940-9CC5-35739F06DDCB}" type="slidenum">
              <a:rPr lang="en-US" sz="1200">
                <a:latin typeface="Times New Roman" panose="02020603050405020304" pitchFamily="18" charset="0"/>
              </a:rPr>
              <a:pPr/>
              <a:t>44</a:t>
            </a:fld>
            <a:endParaRPr 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837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F676-2014-41D3-A29F-AF0309E2E253}" type="datetime1">
              <a:rPr lang="en-ZA" smtClean="0"/>
              <a:t>2015/03/03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/>
              <a:t>1 American standards </a:t>
            </a:r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605E-A6E7-44FC-9659-DEBF4E08D04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13303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D719D-0511-4937-BF4E-43418CB65287}" type="datetime1">
              <a:rPr lang="en-ZA" smtClean="0"/>
              <a:t>2015/03/03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/>
              <a:t>1 American standards </a:t>
            </a:r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605E-A6E7-44FC-9659-DEBF4E08D04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89273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24E5E-FAE1-46BE-BF17-AEEE6900EF48}" type="datetime1">
              <a:rPr lang="en-ZA" smtClean="0"/>
              <a:t>2015/03/03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/>
              <a:t>1 American standards </a:t>
            </a:r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605E-A6E7-44FC-9659-DEBF4E08D04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90266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Z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AAAD6-24C9-438F-8F8F-A003B350B279}" type="datetime1">
              <a:rPr lang="en-ZA" smtClean="0"/>
              <a:t>2015/03/03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605E-A6E7-44FC-9659-DEBF4E08D04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6509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73FA3-34AB-458A-8AE5-50DF95F7B34A}" type="datetime1">
              <a:rPr lang="en-ZA" smtClean="0"/>
              <a:t>2015/03/03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/>
              <a:t>1 American standards </a:t>
            </a:r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605E-A6E7-44FC-9659-DEBF4E08D04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34497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FA106-94A8-41C1-BACE-CCCBAD03B483}" type="datetime1">
              <a:rPr lang="en-ZA" smtClean="0"/>
              <a:t>2015/03/03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/>
              <a:t>1 American standards </a:t>
            </a:r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605E-A6E7-44FC-9659-DEBF4E08D04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32933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4168D-5228-412A-8A69-5F14D11C6BCF}" type="datetime1">
              <a:rPr lang="en-ZA" smtClean="0"/>
              <a:t>2015/03/03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/>
              <a:t>1 American standards </a:t>
            </a:r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605E-A6E7-44FC-9659-DEBF4E08D04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69052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E0B2-01B3-4267-AC75-57D7CE3CDAF6}" type="datetime1">
              <a:rPr lang="en-ZA" smtClean="0"/>
              <a:t>2015/03/03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/>
              <a:t>1 American standards </a:t>
            </a:r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605E-A6E7-44FC-9659-DEBF4E08D04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03980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5447-13F3-4A54-8B88-C3B556771C82}" type="datetime1">
              <a:rPr lang="en-ZA" smtClean="0"/>
              <a:t>2015/03/03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/>
              <a:t>1 American standards </a:t>
            </a:r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605E-A6E7-44FC-9659-DEBF4E08D04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37059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7DD2-16AE-49E1-A966-A597331B8CF3}" type="datetime1">
              <a:rPr lang="en-ZA" smtClean="0"/>
              <a:t>2015/03/03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/>
              <a:t>1 American standards </a:t>
            </a:r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605E-A6E7-44FC-9659-DEBF4E08D04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00960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D2CD-BF82-4E7F-85F6-6D1C3CF0CD22}" type="datetime1">
              <a:rPr lang="en-ZA" smtClean="0"/>
              <a:t>2015/03/03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/>
              <a:t>1 American standards </a:t>
            </a:r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605E-A6E7-44FC-9659-DEBF4E08D04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70187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9E9FB-C6CC-4010-9DB9-B712DDFD4830}" type="datetime1">
              <a:rPr lang="en-ZA" smtClean="0"/>
              <a:t>2015/03/03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ZA" smtClean="0"/>
              <a:t>1 American standards </a:t>
            </a:r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F605E-A6E7-44FC-9659-DEBF4E08D04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0610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pengl.org/about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ZA" dirty="0" smtClean="0"/>
              <a:t>COMP 315 </a:t>
            </a:r>
            <a:br>
              <a:rPr lang="en-ZA" dirty="0" smtClean="0"/>
            </a:br>
            <a:r>
              <a:rPr lang="en-ZA" dirty="0" smtClean="0"/>
              <a:t/>
            </a:r>
            <a:br>
              <a:rPr lang="en-ZA" dirty="0" smtClean="0"/>
            </a:br>
            <a:r>
              <a:rPr lang="en-ZA" dirty="0" smtClean="0"/>
              <a:t>Introduction to OpenGL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ZA" dirty="0" smtClean="0"/>
          </a:p>
          <a:p>
            <a:r>
              <a:rPr lang="en-ZA" dirty="0" smtClean="0"/>
              <a:t>Deshen Moodley</a:t>
            </a:r>
          </a:p>
          <a:p>
            <a:r>
              <a:rPr lang="en-ZA" dirty="0" smtClean="0"/>
              <a:t>University of KwaZulu-Natal</a:t>
            </a:r>
            <a:endParaRPr lang="en-Z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8382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Simulation and animation</a:t>
            </a:r>
            <a:endParaRPr lang="en-Z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127" b="6514"/>
          <a:stretch/>
        </p:blipFill>
        <p:spPr>
          <a:xfrm>
            <a:off x="1687717" y="1460234"/>
            <a:ext cx="3791850" cy="2324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9156" b="6156"/>
          <a:stretch/>
        </p:blipFill>
        <p:spPr>
          <a:xfrm>
            <a:off x="6329083" y="1460234"/>
            <a:ext cx="3772347" cy="2334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7185" t="-1130" r="848" b="7427"/>
          <a:stretch/>
        </p:blipFill>
        <p:spPr>
          <a:xfrm>
            <a:off x="1687716" y="3957280"/>
            <a:ext cx="3791850" cy="232105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329083" y="3957280"/>
            <a:ext cx="45038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dirty="0" smtClean="0"/>
              <a:t>Wire frame model of a wave, white water and spray using particle system and final composite image from the movie “Surf’s Up” </a:t>
            </a:r>
          </a:p>
          <a:p>
            <a:r>
              <a:rPr lang="en-ZA" dirty="0" smtClean="0"/>
              <a:t>(Colour plate 14 from </a:t>
            </a:r>
            <a:r>
              <a:rPr lang="en-ZA" dirty="0" err="1" smtClean="0"/>
              <a:t>Shreiner</a:t>
            </a:r>
            <a:r>
              <a:rPr lang="en-ZA" dirty="0" smtClean="0"/>
              <a:t> and Angel) 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6731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Simulation and animation</a:t>
            </a:r>
            <a:endParaRPr lang="en-Z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851" t="1730" r="2413" b="8701"/>
          <a:stretch/>
        </p:blipFill>
        <p:spPr>
          <a:xfrm>
            <a:off x="462957" y="1943961"/>
            <a:ext cx="5681534" cy="32519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7818" b="7110"/>
          <a:stretch/>
        </p:blipFill>
        <p:spPr>
          <a:xfrm>
            <a:off x="6495406" y="1754534"/>
            <a:ext cx="4858394" cy="363083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62956" y="5385371"/>
            <a:ext cx="113489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dirty="0"/>
              <a:t>One frame </a:t>
            </a:r>
            <a:r>
              <a:rPr lang="en-ZA" dirty="0" smtClean="0"/>
              <a:t>(left) from Pixar’s </a:t>
            </a:r>
            <a:r>
              <a:rPr lang="en-ZA" dirty="0"/>
              <a:t>“Geri’s Game” </a:t>
            </a:r>
            <a:r>
              <a:rPr lang="en-ZA" dirty="0" smtClean="0"/>
              <a:t>showing refraction </a:t>
            </a:r>
            <a:r>
              <a:rPr lang="en-ZA" dirty="0"/>
              <a:t>through reflections </a:t>
            </a:r>
            <a:r>
              <a:rPr lang="en-ZA" dirty="0" smtClean="0"/>
              <a:t>on Geri’s </a:t>
            </a:r>
            <a:r>
              <a:rPr lang="en-ZA" dirty="0"/>
              <a:t>glasses</a:t>
            </a:r>
            <a:r>
              <a:rPr lang="en-ZA" dirty="0" smtClean="0"/>
              <a:t>. The reflection map (right) from the environment </a:t>
            </a:r>
            <a:r>
              <a:rPr lang="en-ZA" dirty="0"/>
              <a:t>computed </a:t>
            </a:r>
            <a:r>
              <a:rPr lang="en-ZA" dirty="0" smtClean="0"/>
              <a:t>from the </a:t>
            </a:r>
            <a:r>
              <a:rPr lang="en-ZA" dirty="0" err="1" smtClean="0"/>
              <a:t>center</a:t>
            </a:r>
            <a:r>
              <a:rPr lang="en-ZA" dirty="0" smtClean="0"/>
              <a:t> </a:t>
            </a:r>
            <a:r>
              <a:rPr lang="en-ZA" dirty="0"/>
              <a:t>of the lens on </a:t>
            </a:r>
            <a:r>
              <a:rPr lang="en-ZA" dirty="0" smtClean="0"/>
              <a:t>Geri’s glasses</a:t>
            </a:r>
            <a:r>
              <a:rPr lang="en-ZA" dirty="0"/>
              <a:t>. The reflection map is then</a:t>
            </a:r>
          </a:p>
          <a:p>
            <a:r>
              <a:rPr lang="en-ZA" dirty="0"/>
              <a:t>mapped to the glasses as part </a:t>
            </a:r>
            <a:r>
              <a:rPr lang="en-ZA" dirty="0" smtClean="0"/>
              <a:t>of the </a:t>
            </a:r>
            <a:r>
              <a:rPr lang="en-ZA" dirty="0"/>
              <a:t>rendering process</a:t>
            </a:r>
            <a:r>
              <a:rPr lang="en-ZA" dirty="0" smtClean="0"/>
              <a:t>.</a:t>
            </a:r>
            <a:r>
              <a:rPr lang="en-ZA" dirty="0"/>
              <a:t> </a:t>
            </a:r>
            <a:r>
              <a:rPr lang="en-ZA" dirty="0" smtClean="0"/>
              <a:t>(Colour plate 23 from </a:t>
            </a:r>
            <a:r>
              <a:rPr lang="en-ZA" dirty="0" err="1" smtClean="0"/>
              <a:t>Shreiner</a:t>
            </a:r>
            <a:r>
              <a:rPr lang="en-ZA" dirty="0" smtClean="0"/>
              <a:t> and Angel) 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6526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Image formation models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 smtClean="0"/>
              <a:t>Computer generated images are synthetic or artificial</a:t>
            </a:r>
          </a:p>
          <a:p>
            <a:endParaRPr lang="en-ZA" dirty="0" smtClean="0"/>
          </a:p>
          <a:p>
            <a:r>
              <a:rPr lang="en-ZA" dirty="0" smtClean="0"/>
              <a:t>In computer graphics a key concern is to construct two dimensional images representing a three dimensional world</a:t>
            </a:r>
          </a:p>
          <a:p>
            <a:endParaRPr lang="en-ZA" dirty="0" smtClean="0"/>
          </a:p>
          <a:p>
            <a:r>
              <a:rPr lang="en-ZA" dirty="0" smtClean="0"/>
              <a:t>Image formation however draws from two traditional optical systems</a:t>
            </a:r>
          </a:p>
          <a:p>
            <a:pPr lvl="1"/>
            <a:endParaRPr lang="en-ZA" dirty="0" smtClean="0"/>
          </a:p>
          <a:p>
            <a:pPr lvl="1"/>
            <a:r>
              <a:rPr lang="en-ZA" dirty="0" smtClean="0"/>
              <a:t>Optical system in a camera</a:t>
            </a:r>
          </a:p>
          <a:p>
            <a:pPr lvl="1"/>
            <a:endParaRPr lang="en-ZA" dirty="0" smtClean="0"/>
          </a:p>
          <a:p>
            <a:pPr lvl="1"/>
            <a:r>
              <a:rPr lang="en-ZA" dirty="0" smtClean="0"/>
              <a:t>Human visual system</a:t>
            </a:r>
          </a:p>
          <a:p>
            <a:pPr marL="457200" lvl="1" indent="0">
              <a:buNone/>
            </a:pPr>
            <a:endParaRPr lang="en-ZA" dirty="0" smtClean="0"/>
          </a:p>
          <a:p>
            <a:endParaRPr lang="en-ZA" dirty="0" smtClean="0"/>
          </a:p>
        </p:txBody>
      </p:sp>
    </p:spTree>
    <p:extLst>
      <p:ext uri="{BB962C8B-B14F-4D97-AF65-F5344CB8AC3E}">
        <p14:creationId xmlns:p14="http://schemas.microsoft.com/office/powerpoint/2010/main" val="265482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0384972" y="4639975"/>
            <a:ext cx="554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ZA" sz="1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ZA" sz="1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011143" y="5670290"/>
            <a:ext cx="554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ZA" sz="1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ZA" sz="1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gular Pentagon 6"/>
          <p:cNvSpPr/>
          <p:nvPr/>
        </p:nvSpPr>
        <p:spPr>
          <a:xfrm>
            <a:off x="8480868" y="4213079"/>
            <a:ext cx="1904104" cy="1526801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2386"/>
            <a:ext cx="9273988" cy="3025341"/>
          </a:xfrm>
        </p:spPr>
        <p:txBody>
          <a:bodyPr>
            <a:normAutofit lnSpcReduction="10000"/>
          </a:bodyPr>
          <a:lstStyle/>
          <a:p>
            <a:r>
              <a:rPr lang="en-ZA" dirty="0" smtClean="0"/>
              <a:t>Objects – exist independently in space</a:t>
            </a:r>
          </a:p>
          <a:p>
            <a:r>
              <a:rPr lang="en-ZA" dirty="0" smtClean="0"/>
              <a:t>Constructed using positioned geometric primitives i.e. points, lines &amp; polygons</a:t>
            </a:r>
          </a:p>
          <a:p>
            <a:r>
              <a:rPr lang="en-ZA" dirty="0" smtClean="0"/>
              <a:t>Primitives are specified using a set of locations or </a:t>
            </a:r>
            <a:r>
              <a:rPr lang="en-ZA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vertices</a:t>
            </a:r>
            <a:r>
              <a:rPr lang="en-ZA" dirty="0" smtClean="0"/>
              <a:t> </a:t>
            </a:r>
          </a:p>
          <a:p>
            <a:pPr lvl="1"/>
            <a:r>
              <a:rPr lang="en-ZA" dirty="0" smtClean="0"/>
              <a:t>a single vertex is necessary to specify a point</a:t>
            </a:r>
          </a:p>
          <a:p>
            <a:pPr lvl="1"/>
            <a:r>
              <a:rPr lang="en-ZA" dirty="0"/>
              <a:t>t</a:t>
            </a:r>
            <a:r>
              <a:rPr lang="en-ZA" dirty="0" smtClean="0"/>
              <a:t>wo vertices are necessary to specify a line </a:t>
            </a:r>
          </a:p>
          <a:p>
            <a:pPr lvl="1"/>
            <a:r>
              <a:rPr lang="en-ZA" dirty="0"/>
              <a:t>a</a:t>
            </a:r>
            <a:r>
              <a:rPr lang="en-ZA" dirty="0" smtClean="0"/>
              <a:t> polygon can be specified by an ordered list of vertices</a:t>
            </a:r>
          </a:p>
          <a:p>
            <a:pPr lvl="1"/>
            <a:endParaRPr lang="en-ZA" dirty="0"/>
          </a:p>
          <a:p>
            <a:pPr lvl="1"/>
            <a:endParaRPr lang="en-ZA" dirty="0" smtClean="0"/>
          </a:p>
          <a:p>
            <a:pPr lvl="1"/>
            <a:endParaRPr lang="en-ZA" dirty="0"/>
          </a:p>
          <a:p>
            <a:pPr lvl="1"/>
            <a:endParaRPr lang="en-ZA" dirty="0" smtClean="0"/>
          </a:p>
          <a:p>
            <a:pPr lvl="1"/>
            <a:endParaRPr lang="en-ZA" dirty="0" smtClean="0"/>
          </a:p>
          <a:p>
            <a:endParaRPr lang="en-ZA" dirty="0"/>
          </a:p>
        </p:txBody>
      </p:sp>
      <p:sp>
        <p:nvSpPr>
          <p:cNvPr id="17" name="TextBox 16"/>
          <p:cNvSpPr txBox="1"/>
          <p:nvPr/>
        </p:nvSpPr>
        <p:spPr>
          <a:xfrm>
            <a:off x="8153400" y="4597226"/>
            <a:ext cx="554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ZA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Elements of image formation</a:t>
            </a:r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 smtClean="0"/>
              <a:t>Adapted from Angel and </a:t>
            </a:r>
            <a:r>
              <a:rPr lang="en-ZA" dirty="0" err="1" smtClean="0"/>
              <a:t>Shreiner</a:t>
            </a:r>
            <a:r>
              <a:rPr lang="en-ZA" dirty="0" smtClean="0"/>
              <a:t>: Interactive Computer Graphics6E © Addison-Wesley 2012</a:t>
            </a:r>
            <a:endParaRPr lang="en-ZA" dirty="0"/>
          </a:p>
        </p:txBody>
      </p:sp>
      <p:sp>
        <p:nvSpPr>
          <p:cNvPr id="8" name="Oval 7"/>
          <p:cNvSpPr/>
          <p:nvPr/>
        </p:nvSpPr>
        <p:spPr>
          <a:xfrm>
            <a:off x="9395268" y="4164670"/>
            <a:ext cx="75304" cy="968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400"/>
          </a:p>
        </p:txBody>
      </p:sp>
      <p:sp>
        <p:nvSpPr>
          <p:cNvPr id="9" name="Oval 8"/>
          <p:cNvSpPr/>
          <p:nvPr/>
        </p:nvSpPr>
        <p:spPr>
          <a:xfrm>
            <a:off x="10347320" y="4751115"/>
            <a:ext cx="75304" cy="968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400"/>
          </a:p>
        </p:txBody>
      </p:sp>
      <p:sp>
        <p:nvSpPr>
          <p:cNvPr id="10" name="Oval 9"/>
          <p:cNvSpPr/>
          <p:nvPr/>
        </p:nvSpPr>
        <p:spPr>
          <a:xfrm>
            <a:off x="9973491" y="5688556"/>
            <a:ext cx="75304" cy="968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400"/>
          </a:p>
        </p:txBody>
      </p:sp>
      <p:sp>
        <p:nvSpPr>
          <p:cNvPr id="11" name="Oval 10"/>
          <p:cNvSpPr/>
          <p:nvPr/>
        </p:nvSpPr>
        <p:spPr>
          <a:xfrm>
            <a:off x="8823065" y="5691470"/>
            <a:ext cx="75304" cy="968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400"/>
          </a:p>
        </p:txBody>
      </p:sp>
      <p:sp>
        <p:nvSpPr>
          <p:cNvPr id="12" name="Oval 11"/>
          <p:cNvSpPr/>
          <p:nvPr/>
        </p:nvSpPr>
        <p:spPr>
          <a:xfrm>
            <a:off x="8443216" y="4765030"/>
            <a:ext cx="75304" cy="968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400"/>
          </a:p>
        </p:txBody>
      </p:sp>
      <p:sp>
        <p:nvSpPr>
          <p:cNvPr id="13" name="TextBox 12"/>
          <p:cNvSpPr txBox="1"/>
          <p:nvPr/>
        </p:nvSpPr>
        <p:spPr>
          <a:xfrm>
            <a:off x="9395268" y="3954895"/>
            <a:ext cx="554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ZA" sz="1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ZA" sz="1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820375" y="5691470"/>
            <a:ext cx="554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ZA" sz="1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ZA" sz="1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55357" y="3974782"/>
            <a:ext cx="554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v</a:t>
            </a:r>
            <a:r>
              <a:rPr lang="en-ZA" sz="1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ZA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) </a:t>
            </a:r>
            <a:endParaRPr lang="en-ZA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19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D9DD7956-E410-44B1-9F9D-6679EA2C82F5}" type="slidenum">
              <a:rPr lang="es-ES" sz="1000">
                <a:latin typeface="Arial" panose="020B0604020202020204" pitchFamily="34" charset="0"/>
              </a:rPr>
              <a:pPr lvl="1"/>
              <a:t>14</a:t>
            </a:fld>
            <a:endParaRPr lang="es-ES" sz="1000">
              <a:latin typeface="Arial" panose="020B0604020202020204" pitchFamily="34" charset="0"/>
            </a:endParaRP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400">
                <a:latin typeface="Times New Roman" panose="02020603050405020304" pitchFamily="18" charset="0"/>
              </a:rPr>
              <a:t>E. Angel and D. Shreiner: Interactive Computer Graphics 6E © Addison-Wesley 2012</a:t>
            </a: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anose="020B0600070205080204" pitchFamily="34" charset="-128"/>
              </a:rPr>
              <a:t>Example (traditional style)</a:t>
            </a:r>
          </a:p>
        </p:txBody>
      </p:sp>
      <p:sp>
        <p:nvSpPr>
          <p:cNvPr id="29701" name="Text Box 5"/>
          <p:cNvSpPr>
            <a:spLocks noGrp="1" noChangeArrowheads="1"/>
          </p:cNvSpPr>
          <p:nvPr>
            <p:ph type="body" idx="1"/>
          </p:nvPr>
        </p:nvSpPr>
        <p:spPr>
          <a:xfrm>
            <a:off x="2133600" y="2819400"/>
            <a:ext cx="7772400" cy="2133600"/>
          </a:xfrm>
          <a:noFill/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glBegin(GL_POLYGON)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	glVertex3f(0.0, 0.0, 0.0);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	glVertex3f(0.0, 1.0, 0.0);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	glVertex3f(0.0, 0.0, 1.0);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glEnd( );</a:t>
            </a: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5395914" y="1793875"/>
            <a:ext cx="1857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Times New Roman" panose="02020603050405020304" pitchFamily="18" charset="0"/>
              </a:rPr>
              <a:t>type of object</a:t>
            </a:r>
          </a:p>
        </p:txBody>
      </p:sp>
      <p:sp>
        <p:nvSpPr>
          <p:cNvPr id="29703" name="Line 7"/>
          <p:cNvSpPr>
            <a:spLocks noChangeShapeType="1"/>
          </p:cNvSpPr>
          <p:nvPr/>
        </p:nvSpPr>
        <p:spPr bwMode="auto">
          <a:xfrm flipH="1">
            <a:off x="4876800" y="2286000"/>
            <a:ext cx="1143000" cy="4572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ZA"/>
          </a:p>
        </p:txBody>
      </p:sp>
      <p:sp>
        <p:nvSpPr>
          <p:cNvPr id="29704" name="Line 8"/>
          <p:cNvSpPr>
            <a:spLocks noChangeShapeType="1"/>
          </p:cNvSpPr>
          <p:nvPr/>
        </p:nvSpPr>
        <p:spPr bwMode="auto">
          <a:xfrm flipH="1">
            <a:off x="6172200" y="2590800"/>
            <a:ext cx="1295400" cy="6858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ZA"/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6530975" y="2251075"/>
            <a:ext cx="2330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Times New Roman" panose="02020603050405020304" pitchFamily="18" charset="0"/>
              </a:rPr>
              <a:t>location of vertex</a:t>
            </a:r>
          </a:p>
        </p:txBody>
      </p:sp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3208339" y="5222875"/>
            <a:ext cx="303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Times New Roman" panose="02020603050405020304" pitchFamily="18" charset="0"/>
              </a:rPr>
              <a:t>end of object definition</a:t>
            </a:r>
          </a:p>
        </p:txBody>
      </p:sp>
      <p:sp>
        <p:nvSpPr>
          <p:cNvPr id="29707" name="Line 11"/>
          <p:cNvSpPr>
            <a:spLocks noChangeShapeType="1"/>
          </p:cNvSpPr>
          <p:nvPr/>
        </p:nvSpPr>
        <p:spPr bwMode="auto">
          <a:xfrm flipH="1" flipV="1">
            <a:off x="3429000" y="4724400"/>
            <a:ext cx="990600" cy="3810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3752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Example (GPU based)</a:t>
            </a: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7BA2A66B-BB8E-4B3A-BE96-3B81C4CC9AA8}" type="slidenum">
              <a:rPr lang="es-ES" sz="1000">
                <a:latin typeface="Arial" panose="020B0604020202020204" pitchFamily="34" charset="0"/>
              </a:rPr>
              <a:pPr lvl="1"/>
              <a:t>15</a:t>
            </a:fld>
            <a:endParaRPr lang="es-ES" sz="1000">
              <a:latin typeface="Arial" panose="020B0604020202020204" pitchFamily="34" charset="0"/>
            </a:endParaRPr>
          </a:p>
        </p:txBody>
      </p:sp>
      <p:sp>
        <p:nvSpPr>
          <p:cNvPr id="3072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400">
                <a:latin typeface="Times New Roman" panose="02020603050405020304" pitchFamily="18" charset="0"/>
              </a:rPr>
              <a:t>E. Angel and D. Shreiner: Interactive Computer Graphics 6E © Addison-Wesley 2012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2209800" y="2057400"/>
            <a:ext cx="76200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b="1"/>
              <a:t>vec3 points[3];</a:t>
            </a:r>
          </a:p>
          <a:p>
            <a:r>
              <a:rPr lang="en-US" b="1"/>
              <a:t>points[0] = vec3(0.0, 0.0, 0.0);</a:t>
            </a:r>
          </a:p>
          <a:p>
            <a:r>
              <a:rPr lang="en-US" b="1"/>
              <a:t>points[1] = vec3(0.0, 1.0, 0.0);</a:t>
            </a:r>
          </a:p>
          <a:p>
            <a:r>
              <a:rPr lang="en-US" b="1"/>
              <a:t>points[2] = vec3(0.0, 0.0, 1.0);</a:t>
            </a:r>
          </a:p>
          <a:p>
            <a:endParaRPr lang="en-US" b="1"/>
          </a:p>
        </p:txBody>
      </p:sp>
      <p:sp>
        <p:nvSpPr>
          <p:cNvPr id="30726" name="Content Placeholder 6"/>
          <p:cNvSpPr>
            <a:spLocks noGrp="1"/>
          </p:cNvSpPr>
          <p:nvPr>
            <p:ph idx="1"/>
          </p:nvPr>
        </p:nvSpPr>
        <p:spPr>
          <a:xfrm>
            <a:off x="1752600" y="1524000"/>
            <a:ext cx="7772400" cy="4724400"/>
          </a:xfrm>
        </p:spPr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Put geometric data in an array</a:t>
            </a:r>
          </a:p>
          <a:p>
            <a:pPr>
              <a:buFontTx/>
              <a:buNone/>
            </a:pPr>
            <a:endParaRPr lang="en-US" smtClean="0">
              <a:ea typeface="ＭＳ Ｐゴシック" panose="020B0600070205080204" pitchFamily="34" charset="-128"/>
            </a:endParaRPr>
          </a:p>
          <a:p>
            <a:pPr>
              <a:buFontTx/>
              <a:buNone/>
            </a:pPr>
            <a:endParaRPr lang="en-US" smtClean="0">
              <a:ea typeface="ＭＳ Ｐゴシック" panose="020B0600070205080204" pitchFamily="34" charset="-128"/>
            </a:endParaRPr>
          </a:p>
          <a:p>
            <a:pPr>
              <a:buFontTx/>
              <a:buNone/>
            </a:pPr>
            <a:endParaRPr lang="en-US" smtClean="0">
              <a:ea typeface="ＭＳ Ｐゴシック" panose="020B0600070205080204" pitchFamily="34" charset="-128"/>
            </a:endParaRPr>
          </a:p>
          <a:p>
            <a:r>
              <a:rPr lang="en-US" smtClean="0">
                <a:ea typeface="ＭＳ Ｐゴシック" panose="020B0600070205080204" pitchFamily="34" charset="-128"/>
              </a:rPr>
              <a:t>Send array to GPU</a:t>
            </a:r>
          </a:p>
          <a:p>
            <a:r>
              <a:rPr lang="en-US" smtClean="0">
                <a:ea typeface="ＭＳ Ｐゴシック" panose="020B0600070205080204" pitchFamily="34" charset="-128"/>
              </a:rPr>
              <a:t>Tell GPU to render as triangle</a:t>
            </a:r>
          </a:p>
        </p:txBody>
      </p:sp>
    </p:spTree>
    <p:extLst>
      <p:ext uri="{BB962C8B-B14F-4D97-AF65-F5344CB8AC3E}">
        <p14:creationId xmlns:p14="http://schemas.microsoft.com/office/powerpoint/2010/main" val="35411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Elements of image formation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31825"/>
          </a:xfrm>
        </p:spPr>
        <p:txBody>
          <a:bodyPr>
            <a:normAutofit/>
          </a:bodyPr>
          <a:lstStyle/>
          <a:p>
            <a:r>
              <a:rPr lang="en-ZA" dirty="0" smtClean="0"/>
              <a:t>Viewer – perspective of viewing objects (scene) in a 3D world</a:t>
            </a:r>
            <a:endParaRPr lang="en-ZA" dirty="0"/>
          </a:p>
          <a:p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68" y="2322127"/>
            <a:ext cx="5222807" cy="2448534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667250"/>
            <a:ext cx="10515600" cy="13049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/>
              <a:t>Light source(s)</a:t>
            </a:r>
          </a:p>
          <a:p>
            <a:r>
              <a:rPr lang="en-US" dirty="0">
                <a:ea typeface="ＭＳ Ｐゴシック" panose="020B0600070205080204" pitchFamily="34" charset="-128"/>
              </a:rPr>
              <a:t>Attributes that govern how light interacts with the materials in the scene</a:t>
            </a:r>
          </a:p>
          <a:p>
            <a:r>
              <a:rPr lang="en-US" dirty="0">
                <a:ea typeface="ＭＳ Ｐゴシック" panose="020B0600070205080204" pitchFamily="34" charset="-128"/>
              </a:rPr>
              <a:t>Note the independence of the objects, the viewer, and the light source(s)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1117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6399" y="3950070"/>
            <a:ext cx="2106676" cy="2226893"/>
          </a:xfrm>
          <a:prstGeom prst="rect">
            <a:avLst/>
          </a:prstGeom>
        </p:spPr>
      </p:pic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5A33EC0C-922F-4DBF-8487-0B60339B902D}" type="slidenum">
              <a:rPr lang="es-ES" sz="1000">
                <a:latin typeface="Arial" panose="020B0604020202020204" pitchFamily="34" charset="0"/>
              </a:rPr>
              <a:pPr lvl="1"/>
              <a:t>17</a:t>
            </a:fld>
            <a:endParaRPr lang="es-ES" sz="1000">
              <a:latin typeface="Arial" panose="020B0604020202020204" pitchFamily="34" charset="0"/>
            </a:endParaRPr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400" dirty="0"/>
              <a:t>Angel and </a:t>
            </a:r>
            <a:r>
              <a:rPr lang="en-US" sz="1400" dirty="0" err="1"/>
              <a:t>Shreiner</a:t>
            </a:r>
            <a:r>
              <a:rPr lang="en-US" sz="1400" dirty="0"/>
              <a:t>: Interactive Computer Graphics6E © Addison-Wesley 2012</a:t>
            </a: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Light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>
                <a:ea typeface="ＭＳ Ｐゴシック" panose="020B0600070205080204" pitchFamily="34" charset="-128"/>
              </a:rPr>
              <a:t>Light</a:t>
            </a:r>
            <a:r>
              <a:rPr lang="en-US" dirty="0" smtClean="0">
                <a:ea typeface="ＭＳ Ｐゴシック" panose="020B0600070205080204" pitchFamily="34" charset="-128"/>
              </a:rPr>
              <a:t> is the part of the electromagnetic spectrum that causes a reaction in our visual systems</a:t>
            </a:r>
          </a:p>
          <a:p>
            <a:r>
              <a:rPr lang="en-US" dirty="0" smtClean="0">
                <a:ea typeface="ＭＳ Ｐゴシック" panose="020B0600070205080204" pitchFamily="34" charset="-128"/>
              </a:rPr>
              <a:t>Generally these are wavelengths in the range of about 350-780 nm (nanometers)</a:t>
            </a:r>
          </a:p>
          <a:p>
            <a:r>
              <a:rPr lang="en-US" dirty="0" smtClean="0">
                <a:ea typeface="ＭＳ Ｐゴシック" panose="020B0600070205080204" pitchFamily="34" charset="-128"/>
              </a:rPr>
              <a:t>Long wavelengths appear as reds and short wavelengths as blues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4048783"/>
            <a:ext cx="4581525" cy="230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60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BEACCA79-769A-4A3B-B964-5CEE05EAEA73}" type="slidenum">
              <a:rPr lang="es-ES" sz="1000">
                <a:latin typeface="Arial" panose="020B0604020202020204" pitchFamily="34" charset="0"/>
              </a:rPr>
              <a:pPr lvl="1"/>
              <a:t>18</a:t>
            </a:fld>
            <a:endParaRPr lang="es-ES" sz="1000">
              <a:latin typeface="Arial" panose="020B0604020202020204" pitchFamily="34" charset="0"/>
            </a:endParaRPr>
          </a:p>
        </p:txBody>
      </p:sp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400"/>
              <a:t>Angel and Shreiner: Interactive Computer Graphics6E © Addison-Wesley 2012</a:t>
            </a:r>
          </a:p>
        </p:txBody>
      </p:sp>
      <p:pic>
        <p:nvPicPr>
          <p:cNvPr id="22532" name="Picture 5" descr="ftp://ftp.cs.unm.edu/pub/angel/BOOK/SECOND_EDITION/FIGURES/JPEG/an01f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2743200"/>
            <a:ext cx="2457450" cy="197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Three-Color Theory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panose="020B0600070205080204" pitchFamily="34" charset="-128"/>
              </a:rPr>
              <a:t>Human visual system has two types of sensors</a:t>
            </a:r>
          </a:p>
          <a:p>
            <a:pPr lvl="1"/>
            <a:r>
              <a:rPr lang="en-US" dirty="0" smtClean="0">
                <a:ea typeface="ＭＳ Ｐゴシック" panose="020B0600070205080204" pitchFamily="34" charset="-128"/>
              </a:rPr>
              <a:t>Rods: monochromatic, night vision</a:t>
            </a:r>
          </a:p>
          <a:p>
            <a:pPr lvl="1"/>
            <a:r>
              <a:rPr lang="en-US" dirty="0" smtClean="0">
                <a:ea typeface="ＭＳ Ｐゴシック" panose="020B0600070205080204" pitchFamily="34" charset="-128"/>
              </a:rPr>
              <a:t>Cones</a:t>
            </a:r>
          </a:p>
          <a:p>
            <a:pPr lvl="2"/>
            <a:r>
              <a:rPr lang="en-US" dirty="0" smtClean="0">
                <a:ea typeface="ＭＳ Ｐゴシック" panose="020B0600070205080204" pitchFamily="34" charset="-128"/>
              </a:rPr>
              <a:t>Color sensitive</a:t>
            </a:r>
          </a:p>
          <a:p>
            <a:pPr lvl="2"/>
            <a:r>
              <a:rPr lang="en-US" dirty="0" smtClean="0">
                <a:ea typeface="ＭＳ Ｐゴシック" panose="020B0600070205080204" pitchFamily="34" charset="-128"/>
              </a:rPr>
              <a:t>Three types of cones (red, green &amp; blue)</a:t>
            </a:r>
          </a:p>
          <a:p>
            <a:pPr lvl="2"/>
            <a:r>
              <a:rPr lang="en-US" dirty="0" smtClean="0">
                <a:ea typeface="ＭＳ Ｐゴシック" panose="020B0600070205080204" pitchFamily="34" charset="-128"/>
              </a:rPr>
              <a:t>Only three values (the </a:t>
            </a:r>
            <a:r>
              <a:rPr lang="en-US" i="1" dirty="0" err="1" smtClean="0">
                <a:ea typeface="ＭＳ Ｐゴシック" panose="020B0600070205080204" pitchFamily="34" charset="-128"/>
              </a:rPr>
              <a:t>tristimulus</a:t>
            </a:r>
            <a:r>
              <a:rPr lang="en-US" dirty="0" smtClean="0">
                <a:ea typeface="ＭＳ Ｐゴシック" panose="020B0600070205080204" pitchFamily="34" charset="-128"/>
              </a:rPr>
              <a:t> </a:t>
            </a:r>
          </a:p>
          <a:p>
            <a:pPr lvl="2">
              <a:buFontTx/>
              <a:buNone/>
            </a:pPr>
            <a:r>
              <a:rPr lang="en-US" dirty="0" smtClean="0">
                <a:ea typeface="ＭＳ Ｐゴシック" panose="020B0600070205080204" pitchFamily="34" charset="-128"/>
              </a:rPr>
              <a:t>values) are sent to the brain</a:t>
            </a:r>
          </a:p>
          <a:p>
            <a:r>
              <a:rPr lang="en-US" dirty="0" smtClean="0">
                <a:ea typeface="ＭＳ Ｐゴシック" panose="020B0600070205080204" pitchFamily="34" charset="-128"/>
              </a:rPr>
              <a:t>Need only match these three values</a:t>
            </a:r>
          </a:p>
          <a:p>
            <a:pPr lvl="1"/>
            <a:r>
              <a:rPr lang="en-US" dirty="0" smtClean="0">
                <a:ea typeface="ＭＳ Ｐゴシック" panose="020B0600070205080204" pitchFamily="34" charset="-128"/>
              </a:rPr>
              <a:t>Need only three </a:t>
            </a:r>
            <a:r>
              <a:rPr lang="en-US" i="1" dirty="0" smtClean="0">
                <a:ea typeface="ＭＳ Ｐゴシック" panose="020B0600070205080204" pitchFamily="34" charset="-128"/>
              </a:rPr>
              <a:t>primary</a:t>
            </a:r>
            <a:r>
              <a:rPr lang="en-US" dirty="0" smtClean="0">
                <a:ea typeface="ＭＳ Ｐゴシック" panose="020B0600070205080204" pitchFamily="34" charset="-128"/>
              </a:rPr>
              <a:t> colors</a:t>
            </a:r>
          </a:p>
        </p:txBody>
      </p:sp>
    </p:spTree>
    <p:extLst>
      <p:ext uri="{BB962C8B-B14F-4D97-AF65-F5344CB8AC3E}">
        <p14:creationId xmlns:p14="http://schemas.microsoft.com/office/powerpoint/2010/main" val="255897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892" y="1064537"/>
            <a:ext cx="4640215" cy="2722800"/>
          </a:xfrm>
          <a:prstGeom prst="rect">
            <a:avLst/>
          </a:prstGeom>
        </p:spPr>
      </p:pic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5FB5CA0B-28BF-46E5-AA6D-358B9D186E2C}" type="slidenum">
              <a:rPr lang="es-ES" sz="1000">
                <a:latin typeface="Arial" panose="020B0604020202020204" pitchFamily="34" charset="0"/>
              </a:rPr>
              <a:pPr lvl="1"/>
              <a:t>19</a:t>
            </a:fld>
            <a:endParaRPr lang="es-ES" sz="1000">
              <a:latin typeface="Arial" panose="020B0604020202020204" pitchFamily="34" charset="0"/>
            </a:endParaRPr>
          </a:p>
        </p:txBody>
      </p:sp>
      <p:sp>
        <p:nvSpPr>
          <p:cNvPr id="2560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400"/>
              <a:t>Angel and Shreiner: Interactive Computer Graphics6E © Addison-Wesley 2012</a:t>
            </a: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Pinhole Camera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3048000" y="4648200"/>
            <a:ext cx="1379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i="1" dirty="0" err="1" smtClean="0"/>
              <a:t>x</a:t>
            </a:r>
            <a:r>
              <a:rPr lang="en-US" i="1" baseline="-25000" dirty="0" err="1" smtClean="0"/>
              <a:t>p</a:t>
            </a:r>
            <a:r>
              <a:rPr lang="en-US" i="1" dirty="0" smtClean="0"/>
              <a:t>= </a:t>
            </a:r>
            <a:r>
              <a:rPr lang="en-US" i="1" dirty="0"/>
              <a:t>-x/z/d</a:t>
            </a:r>
          </a:p>
        </p:txBody>
      </p:sp>
      <p:sp>
        <p:nvSpPr>
          <p:cNvPr id="25607" name="Text Box 9"/>
          <p:cNvSpPr txBox="1">
            <a:spLocks noChangeArrowheads="1"/>
          </p:cNvSpPr>
          <p:nvPr/>
        </p:nvSpPr>
        <p:spPr bwMode="auto">
          <a:xfrm>
            <a:off x="4876800" y="4648200"/>
            <a:ext cx="1379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i="1"/>
              <a:t>y</a:t>
            </a:r>
            <a:r>
              <a:rPr lang="en-US" i="1" baseline="-25000"/>
              <a:t>p</a:t>
            </a:r>
            <a:r>
              <a:rPr lang="en-US" i="1"/>
              <a:t>= -y/z/d</a:t>
            </a:r>
          </a:p>
        </p:txBody>
      </p:sp>
      <p:sp>
        <p:nvSpPr>
          <p:cNvPr id="25608" name="Text Box 11"/>
          <p:cNvSpPr txBox="1">
            <a:spLocks noChangeArrowheads="1"/>
          </p:cNvSpPr>
          <p:nvPr/>
        </p:nvSpPr>
        <p:spPr bwMode="auto">
          <a:xfrm>
            <a:off x="1356946" y="4065499"/>
            <a:ext cx="94781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dirty="0"/>
              <a:t>Use </a:t>
            </a:r>
            <a:r>
              <a:rPr lang="en-US" dirty="0" smtClean="0"/>
              <a:t>trigonometry (similar triangles) </a:t>
            </a:r>
            <a:r>
              <a:rPr lang="en-US" dirty="0"/>
              <a:t>to find projection of </a:t>
            </a:r>
            <a:r>
              <a:rPr lang="en-US" dirty="0" smtClean="0"/>
              <a:t>the point </a:t>
            </a:r>
            <a:r>
              <a:rPr lang="en-US" dirty="0"/>
              <a:t>at (</a:t>
            </a:r>
            <a:r>
              <a:rPr lang="en-US" dirty="0" err="1"/>
              <a:t>x,y,z</a:t>
            </a:r>
            <a:r>
              <a:rPr lang="en-US" dirty="0"/>
              <a:t>)</a:t>
            </a:r>
          </a:p>
        </p:txBody>
      </p:sp>
      <p:sp>
        <p:nvSpPr>
          <p:cNvPr id="25609" name="Text Box 12"/>
          <p:cNvSpPr txBox="1">
            <a:spLocks noChangeArrowheads="1"/>
          </p:cNvSpPr>
          <p:nvPr/>
        </p:nvSpPr>
        <p:spPr bwMode="auto">
          <a:xfrm>
            <a:off x="2590801" y="5486400"/>
            <a:ext cx="5281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These are equations of simple perspective</a:t>
            </a:r>
          </a:p>
        </p:txBody>
      </p:sp>
      <p:sp>
        <p:nvSpPr>
          <p:cNvPr id="25610" name="Text Box 13"/>
          <p:cNvSpPr txBox="1">
            <a:spLocks noChangeArrowheads="1"/>
          </p:cNvSpPr>
          <p:nvPr/>
        </p:nvSpPr>
        <p:spPr bwMode="auto">
          <a:xfrm>
            <a:off x="6781800" y="4648200"/>
            <a:ext cx="839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i="1"/>
              <a:t>z</a:t>
            </a:r>
            <a:r>
              <a:rPr lang="en-US" i="1" baseline="-25000"/>
              <a:t>p</a:t>
            </a:r>
            <a:r>
              <a:rPr lang="en-US" i="1"/>
              <a:t>= 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72175" y="2227576"/>
            <a:ext cx="45624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/>
              <a:t>The pin hole camera only allows a single ray of emanating from a point to enter it. The ray hits the back plane of the camera. The point at which it hits, i.e. (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p</a:t>
            </a:r>
            <a:r>
              <a:rPr lang="en-US" i="1" baseline="-25000" dirty="0"/>
              <a:t> </a:t>
            </a:r>
            <a:r>
              <a:rPr lang="en-US" i="1" dirty="0" smtClean="0"/>
              <a:t>, </a:t>
            </a:r>
            <a:r>
              <a:rPr lang="en-US" i="1" dirty="0" err="1" smtClean="0"/>
              <a:t>y</a:t>
            </a:r>
            <a:r>
              <a:rPr lang="en-US" i="1" baseline="-25000" dirty="0" err="1" smtClean="0"/>
              <a:t>p</a:t>
            </a:r>
            <a:r>
              <a:rPr lang="en-US" i="1" dirty="0"/>
              <a:t> </a:t>
            </a:r>
            <a:r>
              <a:rPr lang="en-US" i="1" dirty="0" smtClean="0"/>
              <a:t>, </a:t>
            </a:r>
            <a:r>
              <a:rPr lang="en-US" i="1" dirty="0" err="1" smtClean="0"/>
              <a:t>z</a:t>
            </a:r>
            <a:r>
              <a:rPr lang="en-US" i="1" baseline="-25000" dirty="0" err="1" smtClean="0"/>
              <a:t>p</a:t>
            </a:r>
            <a:r>
              <a:rPr lang="en-US" i="1" baseline="-25000" dirty="0" smtClean="0"/>
              <a:t> </a:t>
            </a:r>
            <a:r>
              <a:rPr lang="en-US" i="1" dirty="0" smtClean="0"/>
              <a:t>) </a:t>
            </a:r>
            <a:r>
              <a:rPr lang="en-US" dirty="0" smtClean="0"/>
              <a:t>is</a:t>
            </a:r>
            <a:r>
              <a:rPr lang="en-US" i="1" dirty="0" smtClean="0"/>
              <a:t> </a:t>
            </a:r>
            <a:r>
              <a:rPr lang="en-US" dirty="0" smtClean="0"/>
              <a:t>called the projection of point (</a:t>
            </a:r>
            <a:r>
              <a:rPr lang="en-US" i="1" dirty="0" smtClean="0"/>
              <a:t>x, y, z</a:t>
            </a:r>
            <a:r>
              <a:rPr lang="en-US" dirty="0" smtClean="0"/>
              <a:t>)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7969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60C5C907-C4FB-4CD5-AAE8-D15399526388}" type="slidenum">
              <a:rPr lang="es-ES" sz="1000">
                <a:latin typeface="Arial" panose="020B0604020202020204" pitchFamily="34" charset="0"/>
              </a:rPr>
              <a:pPr lvl="1"/>
              <a:t>2</a:t>
            </a:fld>
            <a:endParaRPr lang="es-ES" sz="1000">
              <a:latin typeface="Arial" panose="020B0604020202020204" pitchFamily="34" charset="0"/>
            </a:endParaRPr>
          </a:p>
        </p:txBody>
      </p:sp>
      <p:sp>
        <p:nvSpPr>
          <p:cNvPr id="1741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400"/>
              <a:t>Angel and Shreiner: Interactive Computer Graphics 6E © Addison-Wesley 2012</a:t>
            </a: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304800"/>
            <a:ext cx="6248400" cy="1066800"/>
          </a:xfrm>
        </p:spPr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Computer Graphics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smtClean="0">
                <a:ea typeface="ＭＳ Ｐゴシック" panose="020B0600070205080204" pitchFamily="34" charset="-128"/>
              </a:rPr>
              <a:t>Computer graphics</a:t>
            </a:r>
            <a:r>
              <a:rPr lang="en-US" smtClean="0">
                <a:ea typeface="ＭＳ Ｐゴシック" panose="020B0600070205080204" pitchFamily="34" charset="-128"/>
              </a:rPr>
              <a:t> deals with all aspects of creating images with a computer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Hardware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Software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286148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3DFE691F-057E-4D68-992B-BC3EB295419E}" type="slidenum">
              <a:rPr lang="es-ES" sz="1000">
                <a:latin typeface="Arial" panose="020B0604020202020204" pitchFamily="34" charset="0"/>
              </a:rPr>
              <a:pPr lvl="1"/>
              <a:t>20</a:t>
            </a:fld>
            <a:endParaRPr lang="es-ES" sz="1000">
              <a:latin typeface="Arial" panose="020B0604020202020204" pitchFamily="34" charset="0"/>
            </a:endParaRPr>
          </a:p>
        </p:txBody>
      </p:sp>
      <p:sp>
        <p:nvSpPr>
          <p:cNvPr id="1741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400">
                <a:latin typeface="Times New Roman" panose="02020603050405020304" pitchFamily="18" charset="0"/>
              </a:rPr>
              <a:t>E. Angel and D. Shreiner: Interactive Computer Graphics 6E © Addison-Wesley 2012</a:t>
            </a: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Image Formation Revisited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ea typeface="ＭＳ Ｐゴシック" panose="020B0600070205080204" pitchFamily="34" charset="-128"/>
              </a:rPr>
              <a:t>Using the synthetic camera model as the basis, we can design a computer graphics system</a:t>
            </a:r>
          </a:p>
          <a:p>
            <a:endParaRPr lang="en-US" dirty="0" smtClean="0">
              <a:ea typeface="ＭＳ Ｐゴシック" panose="020B0600070205080204" pitchFamily="34" charset="-128"/>
            </a:endParaRPr>
          </a:p>
          <a:p>
            <a:r>
              <a:rPr lang="en-US" dirty="0" smtClean="0">
                <a:ea typeface="ＭＳ Ｐゴシック" panose="020B0600070205080204" pitchFamily="34" charset="-128"/>
              </a:rPr>
              <a:t>The Application Programmer Interface (API) need only specify constructs to manage:</a:t>
            </a:r>
          </a:p>
          <a:p>
            <a:pPr lvl="1"/>
            <a:r>
              <a:rPr lang="en-US" dirty="0" smtClean="0">
                <a:ea typeface="ＭＳ Ｐゴシック" panose="020B0600070205080204" pitchFamily="34" charset="-128"/>
              </a:rPr>
              <a:t>Objects</a:t>
            </a:r>
          </a:p>
          <a:p>
            <a:pPr lvl="1"/>
            <a:r>
              <a:rPr lang="en-US" dirty="0" smtClean="0">
                <a:ea typeface="ＭＳ Ｐゴシック" panose="020B0600070205080204" pitchFamily="34" charset="-128"/>
              </a:rPr>
              <a:t>Materials</a:t>
            </a:r>
          </a:p>
          <a:p>
            <a:pPr lvl="1"/>
            <a:r>
              <a:rPr lang="en-US" dirty="0" smtClean="0">
                <a:ea typeface="ＭＳ Ｐゴシック" panose="020B0600070205080204" pitchFamily="34" charset="-128"/>
              </a:rPr>
              <a:t>Viewer</a:t>
            </a:r>
          </a:p>
          <a:p>
            <a:pPr lvl="1"/>
            <a:r>
              <a:rPr lang="en-US" dirty="0" smtClean="0">
                <a:ea typeface="ＭＳ Ｐゴシック" panose="020B0600070205080204" pitchFamily="34" charset="-128"/>
              </a:rPr>
              <a:t>Lights</a:t>
            </a:r>
          </a:p>
          <a:p>
            <a:endParaRPr lang="en-US" dirty="0" smtClean="0">
              <a:ea typeface="ＭＳ Ｐゴシック" panose="020B0600070205080204" pitchFamily="34" charset="-128"/>
            </a:endParaRPr>
          </a:p>
          <a:p>
            <a:r>
              <a:rPr lang="en-US" dirty="0" smtClean="0">
                <a:ea typeface="ＭＳ Ｐゴシック" panose="020B0600070205080204" pitchFamily="34" charset="-128"/>
              </a:rPr>
              <a:t>But how is the API implemented?</a:t>
            </a:r>
          </a:p>
        </p:txBody>
      </p:sp>
    </p:spTree>
    <p:extLst>
      <p:ext uri="{BB962C8B-B14F-4D97-AF65-F5344CB8AC3E}">
        <p14:creationId xmlns:p14="http://schemas.microsoft.com/office/powerpoint/2010/main" val="351877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299" y="3342152"/>
            <a:ext cx="8699125" cy="1001248"/>
          </a:xfrm>
          <a:prstGeom prst="rect">
            <a:avLst/>
          </a:prstGeom>
        </p:spPr>
      </p:pic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388E5848-4585-4CA5-834D-CD74379C1AFA}" type="slidenum">
              <a:rPr lang="es-ES" sz="1000">
                <a:latin typeface="Arial" panose="020B0604020202020204" pitchFamily="34" charset="0"/>
              </a:rPr>
              <a:pPr lvl="1"/>
              <a:t>21</a:t>
            </a:fld>
            <a:endParaRPr lang="es-ES" sz="1000">
              <a:latin typeface="Arial" panose="020B0604020202020204" pitchFamily="34" charset="0"/>
            </a:endParaRPr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400">
                <a:latin typeface="Times New Roman" panose="02020603050405020304" pitchFamily="18" charset="0"/>
              </a:rPr>
              <a:t>E. Angel and D. Shreiner: Interactive Computer Graphics 6E © Addison-Wesley 2012</a:t>
            </a: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Practical Approach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ea typeface="ＭＳ Ｐゴシック" panose="020B0600070205080204" pitchFamily="34" charset="-128"/>
              </a:rPr>
              <a:t>Process objects one at a time in the order they are generated by the application 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ea typeface="ＭＳ Ｐゴシック" panose="020B0600070205080204" pitchFamily="34" charset="-128"/>
              </a:rPr>
              <a:t>Can consider only local lighting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ea typeface="ＭＳ Ｐゴシック" panose="020B0600070205080204" pitchFamily="34" charset="-128"/>
              </a:rPr>
              <a:t>Pipeline architecture</a:t>
            </a:r>
          </a:p>
          <a:p>
            <a:pPr>
              <a:lnSpc>
                <a:spcPct val="90000"/>
              </a:lnSpc>
            </a:pPr>
            <a:endParaRPr lang="en-US" dirty="0" smtClean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dirty="0" smtClean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dirty="0" smtClean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ea typeface="ＭＳ Ｐゴシック" panose="020B0600070205080204" pitchFamily="34" charset="-128"/>
              </a:rPr>
              <a:t>All steps can be implemented in hardware on the graphics card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1258824" y="4156502"/>
            <a:ext cx="154882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>
                <a:latin typeface="Times New Roman" panose="02020603050405020304" pitchFamily="18" charset="0"/>
              </a:rPr>
              <a:t>application</a:t>
            </a:r>
          </a:p>
          <a:p>
            <a:r>
              <a:rPr lang="en-US">
                <a:latin typeface="Times New Roman" panose="02020603050405020304" pitchFamily="18" charset="0"/>
              </a:rPr>
              <a:t> program</a:t>
            </a: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9067801" y="4343400"/>
            <a:ext cx="1063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>
                <a:latin typeface="Times New Roman" panose="02020603050405020304" pitchFamily="18" charset="0"/>
              </a:rPr>
              <a:t>display</a:t>
            </a:r>
          </a:p>
        </p:txBody>
      </p:sp>
    </p:spTree>
    <p:extLst>
      <p:ext uri="{BB962C8B-B14F-4D97-AF65-F5344CB8AC3E}">
        <p14:creationId xmlns:p14="http://schemas.microsoft.com/office/powerpoint/2010/main" val="95160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42B00CD1-3463-48D3-BD7D-E2FBA6DD3971}" type="slidenum">
              <a:rPr lang="es-ES" sz="1000">
                <a:latin typeface="Arial" panose="020B0604020202020204" pitchFamily="34" charset="0"/>
              </a:rPr>
              <a:pPr lvl="1"/>
              <a:t>22</a:t>
            </a:fld>
            <a:endParaRPr lang="es-ES" sz="1000">
              <a:latin typeface="Arial" panose="020B0604020202020204" pitchFamily="34" charset="0"/>
            </a:endParaRPr>
          </a:p>
        </p:txBody>
      </p:sp>
      <p:sp>
        <p:nvSpPr>
          <p:cNvPr id="2048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400">
                <a:latin typeface="Times New Roman" panose="02020603050405020304" pitchFamily="18" charset="0"/>
              </a:rPr>
              <a:t>E. Angel and D. Shreiner: Interactive Computer Graphics 6E © Addison-Wesley 2012</a:t>
            </a: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Vertex Processing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2208" y="1908461"/>
            <a:ext cx="10515600" cy="3225229"/>
          </a:xfrm>
        </p:spPr>
        <p:txBody>
          <a:bodyPr/>
          <a:lstStyle/>
          <a:p>
            <a:r>
              <a:rPr lang="en-US" sz="2700" dirty="0">
                <a:ea typeface="ＭＳ Ｐゴシック" panose="020B0600070205080204" pitchFamily="34" charset="-128"/>
              </a:rPr>
              <a:t>Much of the work in the pipeline is in converting object representations from one coordinate system to another</a:t>
            </a:r>
          </a:p>
          <a:p>
            <a:pPr lvl="1"/>
            <a:r>
              <a:rPr lang="en-US" sz="2200" dirty="0">
                <a:ea typeface="ＭＳ Ｐゴシック" panose="020B0600070205080204" pitchFamily="34" charset="-128"/>
              </a:rPr>
              <a:t>Object coordinates</a:t>
            </a:r>
          </a:p>
          <a:p>
            <a:pPr lvl="1"/>
            <a:r>
              <a:rPr lang="en-US" sz="2200" dirty="0">
                <a:ea typeface="ＭＳ Ｐゴシック" panose="020B0600070205080204" pitchFamily="34" charset="-128"/>
              </a:rPr>
              <a:t>Camera (eye) coordinates</a:t>
            </a:r>
          </a:p>
          <a:p>
            <a:pPr lvl="1"/>
            <a:r>
              <a:rPr lang="en-US" sz="2200" dirty="0">
                <a:ea typeface="ＭＳ Ｐゴシック" panose="020B0600070205080204" pitchFamily="34" charset="-128"/>
              </a:rPr>
              <a:t>Screen coordinates</a:t>
            </a:r>
          </a:p>
          <a:p>
            <a:r>
              <a:rPr lang="en-US" sz="2700" dirty="0">
                <a:ea typeface="ＭＳ Ｐゴシック" panose="020B0600070205080204" pitchFamily="34" charset="-128"/>
              </a:rPr>
              <a:t>Every change of coordinates is equivalent to a matrix transformation </a:t>
            </a:r>
          </a:p>
          <a:p>
            <a:r>
              <a:rPr lang="en-US" sz="2700" dirty="0" smtClean="0">
                <a:ea typeface="ＭＳ Ｐゴシック" panose="020B0600070205080204" pitchFamily="34" charset="-128"/>
              </a:rPr>
              <a:t>The vertex </a:t>
            </a:r>
            <a:r>
              <a:rPr lang="en-US" sz="2700" dirty="0">
                <a:ea typeface="ＭＳ Ｐゴシック" panose="020B0600070205080204" pitchFamily="34" charset="-128"/>
              </a:rPr>
              <a:t>processor also computes vertex colors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107" y="5003039"/>
            <a:ext cx="7717801" cy="88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07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FE7F785C-5726-42DC-9E97-630E156AD7C8}" type="slidenum">
              <a:rPr lang="es-ES" sz="1000">
                <a:latin typeface="Arial" panose="020B0604020202020204" pitchFamily="34" charset="0"/>
              </a:rPr>
              <a:pPr lvl="1"/>
              <a:t>23</a:t>
            </a:fld>
            <a:endParaRPr lang="es-ES" sz="1000">
              <a:latin typeface="Arial" panose="020B0604020202020204" pitchFamily="34" charset="0"/>
            </a:endParaRPr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400">
                <a:latin typeface="Times New Roman" panose="02020603050405020304" pitchFamily="18" charset="0"/>
              </a:rPr>
              <a:t>E. Angel and D. Shreiner: Interactive Computer Graphics 6E © Addison-Wesley 2012</a:t>
            </a: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Projection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smtClean="0">
                <a:ea typeface="ＭＳ Ｐゴシック" panose="020B0600070205080204" pitchFamily="34" charset="-128"/>
              </a:rPr>
              <a:t>Projection </a:t>
            </a:r>
            <a:r>
              <a:rPr lang="en-US" smtClean="0">
                <a:ea typeface="ＭＳ Ｐゴシック" panose="020B0600070205080204" pitchFamily="34" charset="-128"/>
              </a:rPr>
              <a:t>is the process that combines the 3D viewer with the 3D objects to produce the 2D image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Perspective projections: all projectors meet at the center of projection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Parallel projection: projectors are parallel, center of projection is replaced by a direction of projection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099" y="4774439"/>
            <a:ext cx="7717801" cy="88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17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0859920D-7ADD-43C1-A8D3-3DBFF99C4935}" type="slidenum">
              <a:rPr lang="es-ES" sz="1000">
                <a:latin typeface="Arial" panose="020B0604020202020204" pitchFamily="34" charset="0"/>
              </a:rPr>
              <a:pPr lvl="1"/>
              <a:t>24</a:t>
            </a:fld>
            <a:endParaRPr lang="es-ES" sz="1000">
              <a:latin typeface="Arial" panose="020B0604020202020204" pitchFamily="34" charset="0"/>
            </a:endParaRPr>
          </a:p>
        </p:txBody>
      </p:sp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400">
                <a:latin typeface="Times New Roman" panose="02020603050405020304" pitchFamily="18" charset="0"/>
              </a:rPr>
              <a:t>E. Angel and D. Shreiner: Interactive Computer Graphics 6E © Addison-Wesley 2012</a:t>
            </a: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Primitive Assembly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>
                <a:ea typeface="ＭＳ Ｐゴシック" panose="020B0600070205080204" pitchFamily="34" charset="-128"/>
              </a:rPr>
              <a:t>Vertices must be collected into geometric objects before clipping and rasterization can take place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Line segments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Polygons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Curves and surfaces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4934207"/>
            <a:ext cx="7717801" cy="88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15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51EE5CB6-C72F-49BD-AB06-F4581F947F6E}" type="slidenum">
              <a:rPr lang="es-ES" sz="1000">
                <a:latin typeface="Arial" panose="020B0604020202020204" pitchFamily="34" charset="0"/>
              </a:rPr>
              <a:pPr lvl="1"/>
              <a:t>25</a:t>
            </a:fld>
            <a:endParaRPr lang="es-ES" sz="1000">
              <a:latin typeface="Arial" panose="020B0604020202020204" pitchFamily="34" charset="0"/>
            </a:endParaRPr>
          </a:p>
        </p:txBody>
      </p:sp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400">
                <a:latin typeface="Times New Roman" panose="02020603050405020304" pitchFamily="18" charset="0"/>
              </a:rPr>
              <a:t>E. Angel and D. Shreiner: Interactive Computer Graphics 6E © Addison-Wesley 2012</a:t>
            </a: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Clipping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>
                <a:ea typeface="ＭＳ Ｐゴシック" panose="020B0600070205080204" pitchFamily="34" charset="-128"/>
              </a:rPr>
              <a:t>Just as a real camera cannot “see” the whole world, the virtual camera can only see part of the world or object space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Objects that are not within this volume are said to be </a:t>
            </a:r>
            <a:r>
              <a:rPr lang="en-US" i="1" smtClean="0">
                <a:ea typeface="ＭＳ Ｐゴシック" panose="020B0600070205080204" pitchFamily="34" charset="-128"/>
              </a:rPr>
              <a:t>clipped</a:t>
            </a:r>
            <a:r>
              <a:rPr lang="en-US" smtClean="0">
                <a:ea typeface="ＭＳ Ｐゴシック" panose="020B0600070205080204" pitchFamily="34" charset="-128"/>
              </a:rPr>
              <a:t> out of the scene</a:t>
            </a:r>
          </a:p>
        </p:txBody>
      </p:sp>
      <p:pic>
        <p:nvPicPr>
          <p:cNvPr id="23558" name="Picture 6" descr="an05f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1" y="3886200"/>
            <a:ext cx="2849563" cy="252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Picture 8" descr="an05f2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038601"/>
            <a:ext cx="3886200" cy="214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55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3BF32499-A9D3-4AE1-8DFA-24BB9216D95F}" type="slidenum">
              <a:rPr lang="es-ES" sz="1000">
                <a:latin typeface="Arial" panose="020B0604020202020204" pitchFamily="34" charset="0"/>
              </a:rPr>
              <a:pPr lvl="1"/>
              <a:t>26</a:t>
            </a:fld>
            <a:endParaRPr lang="es-ES" sz="1000">
              <a:latin typeface="Arial" panose="020B0604020202020204" pitchFamily="34" charset="0"/>
            </a:endParaRPr>
          </a:p>
        </p:txBody>
      </p:sp>
      <p:sp>
        <p:nvSpPr>
          <p:cNvPr id="2457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400">
                <a:latin typeface="Times New Roman" panose="02020603050405020304" pitchFamily="18" charset="0"/>
              </a:rPr>
              <a:t>E. Angel and D. Shreiner: Interactive Computer Graphics 6E © Addison-Wesley 2012</a:t>
            </a: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ea typeface="ＭＳ Ｐゴシック" panose="020B0600070205080204" pitchFamily="34" charset="-128"/>
              </a:rPr>
              <a:t>Rasterization</a:t>
            </a:r>
            <a:endParaRPr 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54226"/>
            <a:ext cx="8001000" cy="4724400"/>
          </a:xfrm>
        </p:spPr>
        <p:txBody>
          <a:bodyPr/>
          <a:lstStyle/>
          <a:p>
            <a:r>
              <a:rPr lang="en-US" sz="2700" dirty="0">
                <a:ea typeface="ＭＳ Ｐゴシック" panose="020B0600070205080204" pitchFamily="34" charset="-128"/>
              </a:rPr>
              <a:t>If an object is not clipped out, the appropriate pixels in the frame buffer must be assigned colors</a:t>
            </a:r>
          </a:p>
          <a:p>
            <a:r>
              <a:rPr lang="en-US" sz="2700" dirty="0">
                <a:ea typeface="ＭＳ Ｐゴシック" panose="020B0600070205080204" pitchFamily="34" charset="-128"/>
              </a:rPr>
              <a:t>Rasterizer produces a set of fragments for each object</a:t>
            </a:r>
          </a:p>
          <a:p>
            <a:r>
              <a:rPr lang="en-US" sz="2700" dirty="0">
                <a:ea typeface="ＭＳ Ｐゴシック" panose="020B0600070205080204" pitchFamily="34" charset="-128"/>
              </a:rPr>
              <a:t>Fragments are “potential pixels”</a:t>
            </a:r>
          </a:p>
          <a:p>
            <a:pPr lvl="1"/>
            <a:r>
              <a:rPr lang="en-US" sz="2200" dirty="0">
                <a:ea typeface="ＭＳ Ｐゴシック" panose="020B0600070205080204" pitchFamily="34" charset="-128"/>
              </a:rPr>
              <a:t>Have a location in frame </a:t>
            </a:r>
            <a:r>
              <a:rPr lang="en-US" sz="2200" dirty="0" smtClean="0">
                <a:ea typeface="ＭＳ Ｐゴシック" panose="020B0600070205080204" pitchFamily="34" charset="-128"/>
              </a:rPr>
              <a:t>buffer</a:t>
            </a:r>
            <a:endParaRPr lang="en-US" sz="2200" dirty="0">
              <a:ea typeface="ＭＳ Ｐゴシック" panose="020B0600070205080204" pitchFamily="34" charset="-128"/>
            </a:endParaRPr>
          </a:p>
          <a:p>
            <a:pPr lvl="1"/>
            <a:r>
              <a:rPr lang="en-US" sz="2200" dirty="0">
                <a:ea typeface="ＭＳ Ｐゴシック" panose="020B0600070205080204" pitchFamily="34" charset="-128"/>
              </a:rPr>
              <a:t>Color and depth attributes</a:t>
            </a:r>
          </a:p>
          <a:p>
            <a:r>
              <a:rPr lang="en-US" sz="2700" dirty="0">
                <a:ea typeface="ＭＳ Ｐゴシック" panose="020B0600070205080204" pitchFamily="34" charset="-128"/>
              </a:rPr>
              <a:t>Vertex attributes are interpolated over objects by the rasterizer</a:t>
            </a:r>
          </a:p>
          <a:p>
            <a:pPr lvl="1">
              <a:buFontTx/>
              <a:buNone/>
            </a:pPr>
            <a:endParaRPr lang="en-US" sz="2200" dirty="0">
              <a:ea typeface="ＭＳ Ｐゴシック" panose="020B0600070205080204" pitchFamily="34" charset="-12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099" y="5140199"/>
            <a:ext cx="7717801" cy="88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42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6267B6A4-C5A3-46C0-BF52-ACD7DBBD7DAA}" type="slidenum">
              <a:rPr lang="es-ES" sz="1000">
                <a:latin typeface="Arial" panose="020B0604020202020204" pitchFamily="34" charset="0"/>
              </a:rPr>
              <a:pPr lvl="1"/>
              <a:t>27</a:t>
            </a:fld>
            <a:endParaRPr lang="es-ES" sz="1000">
              <a:latin typeface="Arial" panose="020B0604020202020204" pitchFamily="34" charset="0"/>
            </a:endParaRPr>
          </a:p>
        </p:txBody>
      </p:sp>
      <p:sp>
        <p:nvSpPr>
          <p:cNvPr id="2560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400">
                <a:latin typeface="Times New Roman" panose="02020603050405020304" pitchFamily="18" charset="0"/>
              </a:rPr>
              <a:t>E. Angel and D. Shreiner: Interactive Computer Graphics 6E © Addison-Wesley 2012</a:t>
            </a: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ＭＳ Ｐゴシック" panose="020B0600070205080204" pitchFamily="34" charset="-128"/>
              </a:rPr>
              <a:t>Fragment Processing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panose="020B0600070205080204" pitchFamily="34" charset="-128"/>
              </a:rPr>
              <a:t>Fragments are processed to determine the color of the corresponding pixel in the frame buffer</a:t>
            </a:r>
          </a:p>
          <a:p>
            <a:r>
              <a:rPr lang="en-US" dirty="0" smtClean="0">
                <a:ea typeface="ＭＳ Ｐゴシック" panose="020B0600070205080204" pitchFamily="34" charset="-128"/>
              </a:rPr>
              <a:t>Colors can be determined by texture mapping or interpolation of vertex colors</a:t>
            </a:r>
          </a:p>
          <a:p>
            <a:r>
              <a:rPr lang="en-US" dirty="0" smtClean="0">
                <a:ea typeface="ＭＳ Ｐゴシック" panose="020B0600070205080204" pitchFamily="34" charset="-128"/>
              </a:rPr>
              <a:t>Fragments may be blocked by other fragments closer to the camera </a:t>
            </a:r>
          </a:p>
          <a:p>
            <a:pPr lvl="1"/>
            <a:r>
              <a:rPr lang="en-US" dirty="0" smtClean="0">
                <a:ea typeface="ＭＳ Ｐゴシック" panose="020B0600070205080204" pitchFamily="34" charset="-128"/>
              </a:rPr>
              <a:t>Hidden-surface removal </a:t>
            </a:r>
          </a:p>
        </p:txBody>
      </p:sp>
      <p:pic>
        <p:nvPicPr>
          <p:cNvPr id="2560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715000"/>
            <a:ext cx="6884988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592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716AB027-F898-45C7-91BA-AF37CF5816D6}" type="slidenum">
              <a:rPr lang="es-ES" sz="1000">
                <a:latin typeface="Arial" panose="020B0604020202020204" pitchFamily="34" charset="0"/>
              </a:rPr>
              <a:pPr lvl="1"/>
              <a:t>28</a:t>
            </a:fld>
            <a:endParaRPr lang="es-ES" sz="1000">
              <a:latin typeface="Arial" panose="020B0604020202020204" pitchFamily="34" charset="0"/>
            </a:endParaRPr>
          </a:p>
        </p:txBody>
      </p:sp>
      <p:sp>
        <p:nvSpPr>
          <p:cNvPr id="2662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400">
                <a:latin typeface="Times New Roman" panose="02020603050405020304" pitchFamily="18" charset="0"/>
              </a:rPr>
              <a:t>E. Angel and D. Shreiner: Interactive Computer Graphics 6E © Addison-Wesley 2012</a:t>
            </a:r>
          </a:p>
        </p:txBody>
      </p:sp>
      <p:sp>
        <p:nvSpPr>
          <p:cNvPr id="2662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895600" y="228600"/>
            <a:ext cx="7086600" cy="1066800"/>
          </a:xfrm>
        </p:spPr>
        <p:txBody>
          <a:bodyPr>
            <a:normAutofit fontScale="90000"/>
          </a:bodyPr>
          <a:lstStyle/>
          <a:p>
            <a:r>
              <a:rPr lang="en-US" smtClean="0">
                <a:ea typeface="ＭＳ Ｐゴシック" panose="020B0600070205080204" pitchFamily="34" charset="-128"/>
              </a:rPr>
              <a:t>The Programmer’s Interface</a:t>
            </a:r>
          </a:p>
        </p:txBody>
      </p:sp>
      <p:sp>
        <p:nvSpPr>
          <p:cNvPr id="2662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Programmer sees the graphics system through a software interface: the Application Programmer Interface (API)</a:t>
            </a:r>
          </a:p>
        </p:txBody>
      </p:sp>
      <p:pic>
        <p:nvPicPr>
          <p:cNvPr id="26630" name="Picture 1029" descr="ftp://ftp.cs.unm.edu/pub/angel/BOOK/SECOND_EDITION/FIGURES/JPEG/an01f2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1" y="3733801"/>
            <a:ext cx="6340475" cy="218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58816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C0448FC2-8EA0-4766-B195-EB732AED81BB}" type="slidenum">
              <a:rPr lang="es-ES" sz="1000">
                <a:latin typeface="Arial" panose="020B0604020202020204" pitchFamily="34" charset="0"/>
              </a:rPr>
              <a:pPr lvl="1"/>
              <a:t>29</a:t>
            </a:fld>
            <a:endParaRPr lang="es-ES" sz="1000">
              <a:latin typeface="Arial" panose="020B0604020202020204" pitchFamily="34" charset="0"/>
            </a:endParaRPr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400">
                <a:latin typeface="Times New Roman" panose="02020603050405020304" pitchFamily="18" charset="0"/>
              </a:rPr>
              <a:t>E. Angel and D. Shreiner: Interactive Computer Graphics 6E © Addison-Wesley 2012</a:t>
            </a: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API Contents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14856"/>
            <a:ext cx="7924800" cy="4724400"/>
          </a:xfrm>
        </p:spPr>
        <p:txBody>
          <a:bodyPr/>
          <a:lstStyle/>
          <a:p>
            <a:r>
              <a:rPr lang="en-US" dirty="0" smtClean="0">
                <a:ea typeface="ＭＳ Ｐゴシック" panose="020B0600070205080204" pitchFamily="34" charset="-128"/>
              </a:rPr>
              <a:t>Functions that specify what we need to form an image</a:t>
            </a:r>
          </a:p>
          <a:p>
            <a:pPr lvl="1"/>
            <a:r>
              <a:rPr lang="en-US" dirty="0" smtClean="0">
                <a:ea typeface="ＭＳ Ｐゴシック" panose="020B0600070205080204" pitchFamily="34" charset="-128"/>
              </a:rPr>
              <a:t>Objects</a:t>
            </a:r>
          </a:p>
          <a:p>
            <a:pPr lvl="1"/>
            <a:r>
              <a:rPr lang="en-US" dirty="0" smtClean="0">
                <a:ea typeface="ＭＳ Ｐゴシック" panose="020B0600070205080204" pitchFamily="34" charset="-128"/>
              </a:rPr>
              <a:t>Viewer</a:t>
            </a:r>
          </a:p>
          <a:p>
            <a:pPr lvl="1"/>
            <a:r>
              <a:rPr lang="en-US" dirty="0" smtClean="0">
                <a:ea typeface="ＭＳ Ｐゴシック" panose="020B0600070205080204" pitchFamily="34" charset="-128"/>
              </a:rPr>
              <a:t>Light Source(s)</a:t>
            </a:r>
          </a:p>
          <a:p>
            <a:pPr lvl="1"/>
            <a:r>
              <a:rPr lang="en-US" dirty="0" smtClean="0">
                <a:ea typeface="ＭＳ Ｐゴシック" panose="020B0600070205080204" pitchFamily="34" charset="-128"/>
              </a:rPr>
              <a:t>Materials</a:t>
            </a:r>
          </a:p>
          <a:p>
            <a:r>
              <a:rPr lang="en-US" dirty="0" smtClean="0">
                <a:ea typeface="ＭＳ Ｐゴシック" panose="020B0600070205080204" pitchFamily="34" charset="-128"/>
              </a:rPr>
              <a:t>Other information</a:t>
            </a:r>
          </a:p>
          <a:p>
            <a:pPr lvl="1"/>
            <a:r>
              <a:rPr lang="en-US" dirty="0" smtClean="0">
                <a:ea typeface="ＭＳ Ｐゴシック" panose="020B0600070205080204" pitchFamily="34" charset="-128"/>
              </a:rPr>
              <a:t>Input from devices such as mouse and keyboard</a:t>
            </a:r>
          </a:p>
          <a:p>
            <a:pPr lvl="1"/>
            <a:r>
              <a:rPr lang="en-US" dirty="0" smtClean="0">
                <a:ea typeface="ＭＳ Ｐゴシック" panose="020B0600070205080204" pitchFamily="34" charset="-128"/>
              </a:rPr>
              <a:t>Capabilities of system</a:t>
            </a:r>
          </a:p>
        </p:txBody>
      </p:sp>
    </p:spTree>
    <p:extLst>
      <p:ext uri="{BB962C8B-B14F-4D97-AF65-F5344CB8AC3E}">
        <p14:creationId xmlns:p14="http://schemas.microsoft.com/office/powerpoint/2010/main" val="1998590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B03DCAAE-0B79-475E-8B66-A384C0150E97}" type="slidenum">
              <a:rPr lang="es-ES" sz="1000">
                <a:latin typeface="Arial" panose="020B0604020202020204" pitchFamily="34" charset="0"/>
              </a:rPr>
              <a:pPr lvl="1"/>
              <a:t>3</a:t>
            </a:fld>
            <a:endParaRPr lang="es-ES" sz="1000">
              <a:latin typeface="Arial" panose="020B0604020202020204" pitchFamily="34" charset="0"/>
            </a:endParaRPr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400"/>
              <a:t>Angel and Shreiner: Interactive Computer Graphics 6E © Addison-Wesley 2012</a:t>
            </a: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anose="020B0600070205080204" pitchFamily="34" charset="-128"/>
              </a:rPr>
              <a:t>Example	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ea typeface="ＭＳ Ｐゴシック" panose="020B0600070205080204" pitchFamily="34" charset="-128"/>
              </a:rPr>
              <a:t>Where did this image come from?</a:t>
            </a:r>
          </a:p>
          <a:p>
            <a:pPr>
              <a:lnSpc>
                <a:spcPct val="90000"/>
              </a:lnSpc>
            </a:pPr>
            <a:endParaRPr lang="en-US" dirty="0" smtClean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dirty="0" smtClean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dirty="0" smtClean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dirty="0" smtClean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dirty="0" smtClean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dirty="0" smtClean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ea typeface="ＭＳ Ｐゴシック" panose="020B0600070205080204" pitchFamily="34" charset="-128"/>
              </a:rPr>
              <a:t>What hardware/software did we need to produce it?</a:t>
            </a:r>
          </a:p>
        </p:txBody>
      </p:sp>
      <p:pic>
        <p:nvPicPr>
          <p:cNvPr id="18438" name="Picture 5" descr="C:\BOOK\OpenGL\Hue\hue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478742"/>
            <a:ext cx="26670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494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56FB6114-6CC6-4225-9EFB-1FC6E7399D20}" type="slidenum">
              <a:rPr lang="es-ES" sz="1000">
                <a:latin typeface="Arial" panose="020B0604020202020204" pitchFamily="34" charset="0"/>
              </a:rPr>
              <a:pPr lvl="1"/>
              <a:t>30</a:t>
            </a:fld>
            <a:endParaRPr lang="es-ES" sz="1000">
              <a:latin typeface="Arial" panose="020B0604020202020204" pitchFamily="34" charset="0"/>
            </a:endParaRPr>
          </a:p>
        </p:txBody>
      </p:sp>
      <p:sp>
        <p:nvSpPr>
          <p:cNvPr id="1741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400">
                <a:latin typeface="Times New Roman" panose="02020603050405020304" pitchFamily="18" charset="0"/>
              </a:rPr>
              <a:t>E. Angel and D. Shreiner: Interactive Computer Graphics 6E © Addison-Wesley 2012</a:t>
            </a: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anose="020B0600070205080204" pitchFamily="34" charset="-128"/>
              </a:rPr>
              <a:t>OpenGL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ZA" dirty="0" smtClean="0"/>
              <a:t>Open Graphics Library (OpenGL) </a:t>
            </a:r>
            <a:r>
              <a:rPr lang="en-ZA" dirty="0"/>
              <a:t>is an application programming interface (API) giving application developers access to hardware accelerated 3D </a:t>
            </a:r>
            <a:r>
              <a:rPr lang="en-ZA" dirty="0" smtClean="0"/>
              <a:t>&amp; 2D rendering</a:t>
            </a:r>
          </a:p>
          <a:p>
            <a:r>
              <a:rPr lang="en-ZA" dirty="0"/>
              <a:t>OpenGL 1.x f</a:t>
            </a:r>
            <a:r>
              <a:rPr lang="en-ZA" dirty="0" smtClean="0"/>
              <a:t>irst released by Silicon Graphics Inc. (SGI) in </a:t>
            </a:r>
            <a:r>
              <a:rPr lang="en-ZA" dirty="0"/>
              <a:t>January </a:t>
            </a:r>
            <a:r>
              <a:rPr lang="en-ZA" dirty="0" smtClean="0"/>
              <a:t>1992, and has constantly evolved – latest version: OpenGL 4.4 </a:t>
            </a:r>
            <a:r>
              <a:rPr lang="en-ZA" dirty="0"/>
              <a:t>(</a:t>
            </a:r>
            <a:r>
              <a:rPr lang="en-ZA" dirty="0" smtClean="0"/>
              <a:t>July 2013)</a:t>
            </a:r>
          </a:p>
          <a:p>
            <a:r>
              <a:rPr lang="en-ZA" dirty="0"/>
              <a:t>An independent consortium, the OpenGL Architecture Review Board, guides the OpenGL </a:t>
            </a:r>
            <a:r>
              <a:rPr lang="en-ZA" dirty="0" smtClean="0"/>
              <a:t>specification</a:t>
            </a:r>
          </a:p>
          <a:p>
            <a:r>
              <a:rPr lang="en-ZA" dirty="0" smtClean="0"/>
              <a:t>OpenGL </a:t>
            </a:r>
            <a:r>
              <a:rPr lang="en-ZA" dirty="0"/>
              <a:t>h</a:t>
            </a:r>
            <a:r>
              <a:rPr lang="en-ZA" dirty="0" smtClean="0"/>
              <a:t>as broad </a:t>
            </a:r>
            <a:r>
              <a:rPr lang="en-ZA" dirty="0"/>
              <a:t>industry support, </a:t>
            </a:r>
            <a:r>
              <a:rPr lang="en-ZA" dirty="0" smtClean="0"/>
              <a:t>and is </a:t>
            </a:r>
            <a:r>
              <a:rPr lang="en-ZA" dirty="0"/>
              <a:t>the only </a:t>
            </a:r>
            <a:r>
              <a:rPr lang="en-ZA" dirty="0" smtClean="0"/>
              <a:t>open</a:t>
            </a:r>
            <a:r>
              <a:rPr lang="en-ZA" dirty="0"/>
              <a:t>, vendor-neutral, multiplatform graphics </a:t>
            </a:r>
            <a:r>
              <a:rPr lang="en-ZA" dirty="0" smtClean="0"/>
              <a:t>standard</a:t>
            </a:r>
          </a:p>
          <a:p>
            <a:r>
              <a:rPr lang="en-US" dirty="0" smtClean="0">
                <a:ea typeface="ＭＳ Ｐゴシック" panose="020B0600070205080204" pitchFamily="34" charset="-128"/>
              </a:rPr>
              <a:t>See:</a:t>
            </a:r>
          </a:p>
          <a:p>
            <a:pPr lvl="1"/>
            <a:r>
              <a:rPr lang="en-US" dirty="0" smtClean="0">
                <a:ea typeface="ＭＳ Ｐゴシック" panose="020B0600070205080204" pitchFamily="34" charset="-128"/>
                <a:hlinkClick r:id="rId2"/>
              </a:rPr>
              <a:t>http</a:t>
            </a:r>
            <a:r>
              <a:rPr lang="en-US" dirty="0">
                <a:ea typeface="ＭＳ Ｐゴシック" panose="020B0600070205080204" pitchFamily="34" charset="-128"/>
                <a:hlinkClick r:id="rId2"/>
              </a:rPr>
              <a:t>://www.opengl.org/about</a:t>
            </a:r>
            <a:r>
              <a:rPr lang="en-US" dirty="0" smtClean="0">
                <a:ea typeface="ＭＳ Ｐゴシック" panose="020B0600070205080204" pitchFamily="34" charset="-128"/>
                <a:hlinkClick r:id="rId2"/>
              </a:rPr>
              <a:t>/</a:t>
            </a:r>
            <a:endParaRPr lang="en-US" dirty="0" smtClean="0">
              <a:ea typeface="ＭＳ Ｐゴシック" panose="020B0600070205080204" pitchFamily="34" charset="-128"/>
            </a:endParaRPr>
          </a:p>
          <a:p>
            <a:endParaRPr lang="en-US" dirty="0" smtClean="0">
              <a:ea typeface="ＭＳ Ｐゴシック" panose="020B0600070205080204" pitchFamily="34" charset="-128"/>
            </a:endParaRPr>
          </a:p>
          <a:p>
            <a:pPr marL="457200" lvl="1" indent="0">
              <a:buNone/>
            </a:pPr>
            <a:endParaRPr lang="en-US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590905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FFBD57FE-A144-4FFE-864F-10C4E683963D}" type="slidenum">
              <a:rPr lang="es-ES" sz="1000">
                <a:latin typeface="Arial" panose="020B0604020202020204" pitchFamily="34" charset="0"/>
              </a:rPr>
              <a:pPr lvl="1"/>
              <a:t>31</a:t>
            </a:fld>
            <a:endParaRPr lang="es-ES" sz="1000">
              <a:latin typeface="Arial" panose="020B0604020202020204" pitchFamily="34" charset="0"/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anose="020B0600070205080204" pitchFamily="34" charset="-128"/>
              </a:rPr>
              <a:t>Programming in OpenGL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lvl="1" indent="-457200">
              <a:spcBef>
                <a:spcPts val="1000"/>
              </a:spcBef>
            </a:pPr>
            <a:r>
              <a:rPr lang="en-US" sz="2800" dirty="0" smtClean="0">
                <a:ea typeface="ＭＳ Ｐゴシック" panose="020B0600070205080204" pitchFamily="34" charset="-128"/>
              </a:rPr>
              <a:t>OpenGL has default support in many languages, historically in C++</a:t>
            </a:r>
          </a:p>
          <a:p>
            <a:pPr marL="457200" lvl="1" indent="-457200">
              <a:spcBef>
                <a:spcPts val="1000"/>
              </a:spcBef>
            </a:pPr>
            <a:endParaRPr lang="en-US" sz="2800" dirty="0" smtClean="0">
              <a:ea typeface="ＭＳ Ｐゴシック" panose="020B0600070205080204" pitchFamily="34" charset="-128"/>
            </a:endParaRPr>
          </a:p>
          <a:p>
            <a:pPr marL="457200" lvl="1" indent="-457200">
              <a:spcBef>
                <a:spcPts val="1000"/>
              </a:spcBef>
            </a:pPr>
            <a:r>
              <a:rPr lang="en-US" sz="2800" dirty="0" smtClean="0">
                <a:ea typeface="ＭＳ Ｐゴシック" panose="020B0600070205080204" pitchFamily="34" charset="-128"/>
              </a:rPr>
              <a:t>Is independent of any windowing system – the OpenGL </a:t>
            </a:r>
            <a:r>
              <a:rPr lang="en-US" sz="2800" dirty="0">
                <a:ea typeface="ＭＳ Ｐゴシック" panose="020B0600070205080204" pitchFamily="34" charset="-128"/>
              </a:rPr>
              <a:t>Utility </a:t>
            </a:r>
            <a:r>
              <a:rPr lang="en-US" sz="2800" dirty="0" smtClean="0">
                <a:ea typeface="ＭＳ Ｐゴシック" panose="020B0600070205080204" pitchFamily="34" charset="-128"/>
              </a:rPr>
              <a:t>Toolkit (GLUT) traditionally used in C++</a:t>
            </a:r>
          </a:p>
          <a:p>
            <a:pPr marL="457200" lvl="1" indent="-457200">
              <a:spcBef>
                <a:spcPts val="1000"/>
              </a:spcBef>
            </a:pPr>
            <a:endParaRPr lang="en-US" dirty="0" smtClean="0">
              <a:ea typeface="ＭＳ Ｐゴシック" panose="020B0600070205080204" pitchFamily="34" charset="-128"/>
            </a:endParaRPr>
          </a:p>
          <a:p>
            <a:pPr marL="457200" lvl="1" indent="-457200">
              <a:spcBef>
                <a:spcPts val="1000"/>
              </a:spcBef>
            </a:pPr>
            <a:r>
              <a:rPr lang="en-US" sz="2800" dirty="0">
                <a:ea typeface="ＭＳ Ｐゴシック" panose="020B0600070205080204" pitchFamily="34" charset="-128"/>
              </a:rPr>
              <a:t>But there are many other alternatives</a:t>
            </a:r>
          </a:p>
        </p:txBody>
      </p:sp>
    </p:spTree>
    <p:extLst>
      <p:ext uri="{BB962C8B-B14F-4D97-AF65-F5344CB8AC3E}">
        <p14:creationId xmlns:p14="http://schemas.microsoft.com/office/powerpoint/2010/main" val="24988882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3B2697D5-B502-40CE-8242-DFC0ECBAE3D0}" type="slidenum">
              <a:rPr lang="es-ES" sz="1000">
                <a:latin typeface="Arial" panose="020B0604020202020204" pitchFamily="34" charset="0"/>
              </a:rPr>
              <a:pPr lvl="1"/>
              <a:t>32</a:t>
            </a:fld>
            <a:endParaRPr lang="es-ES" sz="1000">
              <a:latin typeface="Arial" panose="020B0604020202020204" pitchFamily="34" charset="0"/>
            </a:endParaRPr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400">
                <a:latin typeface="Times New Roman" panose="02020603050405020304" pitchFamily="18" charset="0"/>
              </a:rPr>
              <a:t>E. Angel and D. Shreiner: Interactive Computer Graphics 6E © Addison-Wesley 2012</a:t>
            </a: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OpenGL Architecture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smtClean="0">
              <a:ea typeface="ＭＳ Ｐゴシック" panose="020B0600070205080204" pitchFamily="34" charset="-128"/>
            </a:endParaRPr>
          </a:p>
        </p:txBody>
      </p:sp>
      <p:pic>
        <p:nvPicPr>
          <p:cNvPr id="31750" name="Picture 46" descr="AN01F28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362200"/>
            <a:ext cx="5437188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87965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FEDF21A2-20B5-4669-BD8B-A89636CD9736}" type="slidenum">
              <a:rPr lang="es-ES" sz="1000">
                <a:latin typeface="Arial" panose="020B0604020202020204" pitchFamily="34" charset="0"/>
              </a:rPr>
              <a:pPr lvl="1"/>
              <a:t>33</a:t>
            </a:fld>
            <a:endParaRPr lang="es-ES" sz="1000">
              <a:latin typeface="Arial" panose="020B0604020202020204" pitchFamily="34" charset="0"/>
            </a:endParaRPr>
          </a:p>
        </p:txBody>
      </p:sp>
      <p:sp>
        <p:nvSpPr>
          <p:cNvPr id="327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400">
                <a:latin typeface="Times New Roman" panose="02020603050405020304" pitchFamily="18" charset="0"/>
              </a:rPr>
              <a:t>E. Angel and D. Shreiner: Interactive Computer Graphics 6E © Addison-Wesley 2012</a:t>
            </a: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OpenGL Functions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ea typeface="ＭＳ Ｐゴシック" panose="020B0600070205080204" pitchFamily="34" charset="-128"/>
              </a:rPr>
              <a:t>Primitives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ea typeface="ＭＳ Ｐゴシック" panose="020B0600070205080204" pitchFamily="34" charset="-128"/>
              </a:rPr>
              <a:t>Points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ea typeface="ＭＳ Ｐゴシック" panose="020B0600070205080204" pitchFamily="34" charset="-128"/>
              </a:rPr>
              <a:t>Line Segments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>
                <a:ea typeface="ＭＳ Ｐゴシック" panose="020B0600070205080204" pitchFamily="34" charset="-128"/>
              </a:rPr>
              <a:t>Triangles, Polygons</a:t>
            </a:r>
            <a:endParaRPr lang="en-US" sz="22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panose="020B0600070205080204" pitchFamily="34" charset="-128"/>
              </a:rPr>
              <a:t>Attributes</a:t>
            </a: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panose="020B0600070205080204" pitchFamily="34" charset="-128"/>
              </a:rPr>
              <a:t>Transformations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ea typeface="ＭＳ Ｐゴシック" panose="020B0600070205080204" pitchFamily="34" charset="-128"/>
              </a:rPr>
              <a:t>Viewing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ea typeface="ＭＳ Ｐゴシック" panose="020B0600070205080204" pitchFamily="34" charset="-128"/>
              </a:rPr>
              <a:t>Modeling</a:t>
            </a: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panose="020B0600070205080204" pitchFamily="34" charset="-128"/>
              </a:rPr>
              <a:t>Control </a:t>
            </a:r>
            <a:r>
              <a:rPr lang="en-US" dirty="0" smtClean="0">
                <a:ea typeface="ＭＳ Ｐゴシック" panose="020B0600070205080204" pitchFamily="34" charset="-128"/>
              </a:rPr>
              <a:t>(GLUT)</a:t>
            </a:r>
            <a:endParaRPr lang="en-US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panose="020B0600070205080204" pitchFamily="34" charset="-128"/>
              </a:rPr>
              <a:t>Input </a:t>
            </a:r>
            <a:r>
              <a:rPr lang="en-US" dirty="0" smtClean="0">
                <a:ea typeface="ＭＳ Ｐゴシック" panose="020B0600070205080204" pitchFamily="34" charset="-128"/>
              </a:rPr>
              <a:t>(GLUT)</a:t>
            </a:r>
            <a:endParaRPr lang="en-US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ea typeface="ＭＳ Ｐゴシック" panose="020B0600070205080204" pitchFamily="34" charset="-128"/>
              </a:rPr>
              <a:t>Query – information about the hardware/environment</a:t>
            </a:r>
            <a:endParaRPr 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50484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DE1AD9AC-BA95-497D-9436-1C9E64DCE96F}" type="slidenum">
              <a:rPr lang="es-ES" sz="1000">
                <a:latin typeface="Arial" panose="020B0604020202020204" pitchFamily="34" charset="0"/>
              </a:rPr>
              <a:pPr lvl="1"/>
              <a:t>34</a:t>
            </a:fld>
            <a:endParaRPr lang="es-ES" sz="1000">
              <a:latin typeface="Arial" panose="020B0604020202020204" pitchFamily="34" charset="0"/>
            </a:endParaRPr>
          </a:p>
        </p:txBody>
      </p:sp>
      <p:sp>
        <p:nvSpPr>
          <p:cNvPr id="3379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400">
                <a:latin typeface="Times New Roman" panose="02020603050405020304" pitchFamily="18" charset="0"/>
              </a:rPr>
              <a:t>E. Angel and D. Shreiner: Interactive Computer Graphics 6E © Addison-Wesley 2012</a:t>
            </a: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OpenGL State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OpenGL is a state machine</a:t>
            </a:r>
          </a:p>
          <a:p>
            <a:r>
              <a:rPr lang="en-US" smtClean="0">
                <a:ea typeface="ＭＳ Ｐゴシック" panose="020B0600070205080204" pitchFamily="34" charset="-128"/>
              </a:rPr>
              <a:t>OpenGL functions are of two types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Primitive generating</a:t>
            </a:r>
          </a:p>
          <a:p>
            <a:pPr lvl="2"/>
            <a:r>
              <a:rPr lang="en-US" smtClean="0">
                <a:ea typeface="ＭＳ Ｐゴシック" panose="020B0600070205080204" pitchFamily="34" charset="-128"/>
              </a:rPr>
              <a:t>Can cause output if primitive is visible</a:t>
            </a:r>
          </a:p>
          <a:p>
            <a:pPr lvl="2"/>
            <a:r>
              <a:rPr lang="en-US" smtClean="0">
                <a:ea typeface="ＭＳ Ｐゴシック" panose="020B0600070205080204" pitchFamily="34" charset="-128"/>
              </a:rPr>
              <a:t>How vertices are processed and appearance of primitive are controlled by the state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State changing</a:t>
            </a:r>
          </a:p>
          <a:p>
            <a:pPr lvl="2"/>
            <a:r>
              <a:rPr lang="en-US" smtClean="0">
                <a:ea typeface="ＭＳ Ｐゴシック" panose="020B0600070205080204" pitchFamily="34" charset="-128"/>
              </a:rPr>
              <a:t>Transformation functions</a:t>
            </a:r>
          </a:p>
          <a:p>
            <a:pPr lvl="2"/>
            <a:r>
              <a:rPr lang="en-US" smtClean="0">
                <a:ea typeface="ＭＳ Ｐゴシック" panose="020B0600070205080204" pitchFamily="34" charset="-128"/>
              </a:rPr>
              <a:t>Attribute functions</a:t>
            </a:r>
          </a:p>
          <a:p>
            <a:pPr lvl="2"/>
            <a:r>
              <a:rPr lang="en-US" smtClean="0">
                <a:ea typeface="ＭＳ Ｐゴシック" panose="020B0600070205080204" pitchFamily="34" charset="-128"/>
              </a:rPr>
              <a:t>Under 3.1 most state variables are defined by the application and sent to the shaders</a:t>
            </a:r>
          </a:p>
        </p:txBody>
      </p:sp>
    </p:spTree>
    <p:extLst>
      <p:ext uri="{BB962C8B-B14F-4D97-AF65-F5344CB8AC3E}">
        <p14:creationId xmlns:p14="http://schemas.microsoft.com/office/powerpoint/2010/main" val="12900829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2CC0C915-B645-48EC-9336-6E393585F426}" type="slidenum">
              <a:rPr lang="es-ES" sz="1000">
                <a:latin typeface="Arial" panose="020B0604020202020204" pitchFamily="34" charset="0"/>
              </a:rPr>
              <a:pPr lvl="1"/>
              <a:t>35</a:t>
            </a:fld>
            <a:endParaRPr lang="es-ES" sz="1000">
              <a:latin typeface="Arial" panose="020B0604020202020204" pitchFamily="34" charset="0"/>
            </a:endParaRPr>
          </a:p>
        </p:txBody>
      </p:sp>
      <p:sp>
        <p:nvSpPr>
          <p:cNvPr id="3481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400">
                <a:latin typeface="Times New Roman" panose="02020603050405020304" pitchFamily="18" charset="0"/>
              </a:rPr>
              <a:t>E. Angel and D. Shreiner: Interactive Computer Graphics 6E © Addison-Wesley 2012</a:t>
            </a: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Lack of Object Orientation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0935" y="1492045"/>
            <a:ext cx="8077200" cy="4724400"/>
          </a:xfrm>
        </p:spPr>
        <p:txBody>
          <a:bodyPr/>
          <a:lstStyle/>
          <a:p>
            <a:r>
              <a:rPr lang="en-US" dirty="0" smtClean="0">
                <a:ea typeface="ＭＳ Ｐゴシック" panose="020B0600070205080204" pitchFamily="34" charset="-128"/>
              </a:rPr>
              <a:t>OpenGL is not object oriented so that there are multiple functions for a given logical function</a:t>
            </a:r>
          </a:p>
          <a:p>
            <a:pPr lvl="1"/>
            <a:r>
              <a:rPr lang="en-US" b="1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glUniform3f</a:t>
            </a:r>
            <a:r>
              <a:rPr lang="en-US" dirty="0" smtClean="0">
                <a:ea typeface="ＭＳ Ｐゴシック" panose="020B0600070205080204" pitchFamily="34" charset="-128"/>
              </a:rPr>
              <a:t> </a:t>
            </a:r>
          </a:p>
          <a:p>
            <a:pPr lvl="1"/>
            <a:r>
              <a:rPr lang="en-US" b="1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glUniform2i</a:t>
            </a:r>
            <a:r>
              <a:rPr lang="en-US" dirty="0" smtClean="0">
                <a:ea typeface="ＭＳ Ｐゴシック" panose="020B0600070205080204" pitchFamily="34" charset="-128"/>
              </a:rPr>
              <a:t> </a:t>
            </a:r>
          </a:p>
          <a:p>
            <a:pPr lvl="1"/>
            <a:r>
              <a:rPr lang="en-US" b="1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glUniform3dv</a:t>
            </a:r>
          </a:p>
          <a:p>
            <a:endParaRPr lang="en-US" dirty="0" smtClean="0">
              <a:ea typeface="ＭＳ Ｐゴシック" panose="020B0600070205080204" pitchFamily="34" charset="-128"/>
            </a:endParaRPr>
          </a:p>
          <a:p>
            <a:r>
              <a:rPr lang="en-US" dirty="0" smtClean="0">
                <a:ea typeface="ＭＳ Ｐゴシック" panose="020B0600070205080204" pitchFamily="34" charset="-128"/>
              </a:rPr>
              <a:t>Underlying storage mode is the same</a:t>
            </a:r>
          </a:p>
          <a:p>
            <a:endParaRPr lang="en-US" dirty="0" smtClean="0">
              <a:ea typeface="ＭＳ Ｐゴシック" panose="020B0600070205080204" pitchFamily="34" charset="-128"/>
            </a:endParaRPr>
          </a:p>
          <a:p>
            <a:r>
              <a:rPr lang="en-US" dirty="0" smtClean="0">
                <a:ea typeface="ＭＳ Ｐゴシック" panose="020B0600070205080204" pitchFamily="34" charset="-128"/>
              </a:rPr>
              <a:t>Easy to create overloaded functions in C++ but issue is efficiency</a:t>
            </a:r>
          </a:p>
          <a:p>
            <a:endParaRPr lang="en-US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13017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5CBF479E-B5CD-4069-8385-F115F4C6A08B}" type="slidenum">
              <a:rPr lang="es-ES" sz="1000">
                <a:latin typeface="Arial" panose="020B0604020202020204" pitchFamily="34" charset="0"/>
              </a:rPr>
              <a:pPr lvl="1"/>
              <a:t>36</a:t>
            </a:fld>
            <a:endParaRPr lang="es-ES" sz="1000">
              <a:latin typeface="Arial" panose="020B0604020202020204" pitchFamily="34" charset="0"/>
            </a:endParaRPr>
          </a:p>
        </p:txBody>
      </p:sp>
      <p:sp>
        <p:nvSpPr>
          <p:cNvPr id="3584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400">
                <a:latin typeface="Times New Roman" panose="02020603050405020304" pitchFamily="18" charset="0"/>
              </a:rPr>
              <a:t>E. Angel and D. Shreiner: Interactive Computer Graphics 6E © Addison-Wesley 2012</a:t>
            </a: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OpenGL function format</a:t>
            </a:r>
          </a:p>
        </p:txBody>
      </p:sp>
      <p:sp>
        <p:nvSpPr>
          <p:cNvPr id="35845" name="Text Box 4"/>
          <p:cNvSpPr txBox="1">
            <a:spLocks noChangeArrowheads="1"/>
          </p:cNvSpPr>
          <p:nvPr/>
        </p:nvSpPr>
        <p:spPr bwMode="auto">
          <a:xfrm>
            <a:off x="4191001" y="2743201"/>
            <a:ext cx="35099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b="1">
                <a:solidFill>
                  <a:schemeClr val="accent2"/>
                </a:solidFill>
              </a:rPr>
              <a:t>gl</a:t>
            </a:r>
            <a:r>
              <a:rPr lang="en-US" b="1"/>
              <a:t>Uniform</a:t>
            </a:r>
            <a:r>
              <a:rPr lang="en-US" b="1">
                <a:solidFill>
                  <a:srgbClr val="FF0000"/>
                </a:solidFill>
              </a:rPr>
              <a:t>3</a:t>
            </a:r>
            <a:r>
              <a:rPr lang="en-US" b="1">
                <a:solidFill>
                  <a:schemeClr val="accent1"/>
                </a:solidFill>
              </a:rPr>
              <a:t>f</a:t>
            </a:r>
            <a:r>
              <a:rPr lang="en-US" b="1"/>
              <a:t>(x,y,z)</a:t>
            </a:r>
          </a:p>
        </p:txBody>
      </p:sp>
      <p:sp>
        <p:nvSpPr>
          <p:cNvPr id="35846" name="Line 5"/>
          <p:cNvSpPr>
            <a:spLocks noChangeShapeType="1"/>
          </p:cNvSpPr>
          <p:nvPr/>
        </p:nvSpPr>
        <p:spPr bwMode="auto">
          <a:xfrm flipV="1">
            <a:off x="3657600" y="3200400"/>
            <a:ext cx="685800" cy="4572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ZA"/>
          </a:p>
        </p:txBody>
      </p:sp>
      <p:sp>
        <p:nvSpPr>
          <p:cNvPr id="35847" name="Text Box 6"/>
          <p:cNvSpPr txBox="1">
            <a:spLocks noChangeArrowheads="1"/>
          </p:cNvSpPr>
          <p:nvPr/>
        </p:nvSpPr>
        <p:spPr bwMode="auto">
          <a:xfrm>
            <a:off x="2133600" y="3810000"/>
            <a:ext cx="2814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>
                <a:latin typeface="Times New Roman" panose="02020603050405020304" pitchFamily="18" charset="0"/>
              </a:rPr>
              <a:t>belongs to GL library</a:t>
            </a:r>
          </a:p>
        </p:txBody>
      </p:sp>
      <p:sp>
        <p:nvSpPr>
          <p:cNvPr id="35848" name="Line 8"/>
          <p:cNvSpPr>
            <a:spLocks noChangeShapeType="1"/>
          </p:cNvSpPr>
          <p:nvPr/>
        </p:nvSpPr>
        <p:spPr bwMode="auto">
          <a:xfrm flipH="1">
            <a:off x="5257800" y="2133600"/>
            <a:ext cx="6096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ZA"/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5205414" y="1793875"/>
            <a:ext cx="1933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>
                <a:latin typeface="Times New Roman" panose="02020603050405020304" pitchFamily="18" charset="0"/>
              </a:rPr>
              <a:t>function name</a:t>
            </a:r>
          </a:p>
        </p:txBody>
      </p:sp>
      <p:sp>
        <p:nvSpPr>
          <p:cNvPr id="35850" name="Line 10"/>
          <p:cNvSpPr>
            <a:spLocks noChangeShapeType="1"/>
          </p:cNvSpPr>
          <p:nvPr/>
        </p:nvSpPr>
        <p:spPr bwMode="auto">
          <a:xfrm flipH="1" flipV="1">
            <a:off x="6312947" y="3128964"/>
            <a:ext cx="457200" cy="4572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ZA"/>
          </a:p>
        </p:txBody>
      </p:sp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6096000" y="3657600"/>
            <a:ext cx="2928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b="1"/>
              <a:t>x,y,z</a:t>
            </a:r>
            <a:r>
              <a:rPr lang="en-US"/>
              <a:t> </a:t>
            </a:r>
            <a:r>
              <a:rPr lang="en-US">
                <a:latin typeface="Times New Roman" panose="02020603050405020304" pitchFamily="18" charset="0"/>
              </a:rPr>
              <a:t>are</a:t>
            </a:r>
            <a:r>
              <a:rPr lang="en-US"/>
              <a:t> floats</a:t>
            </a:r>
          </a:p>
        </p:txBody>
      </p:sp>
      <p:sp>
        <p:nvSpPr>
          <p:cNvPr id="35852" name="Text Box 12"/>
          <p:cNvSpPr txBox="1">
            <a:spLocks noChangeArrowheads="1"/>
          </p:cNvSpPr>
          <p:nvPr/>
        </p:nvSpPr>
        <p:spPr bwMode="blackWhite">
          <a:xfrm>
            <a:off x="4572000" y="48768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35853" name="Text Box 13"/>
          <p:cNvSpPr txBox="1">
            <a:spLocks noChangeArrowheads="1"/>
          </p:cNvSpPr>
          <p:nvPr/>
        </p:nvSpPr>
        <p:spPr bwMode="auto">
          <a:xfrm>
            <a:off x="3278189" y="5019676"/>
            <a:ext cx="29543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b="1"/>
              <a:t>glUniform3f</a:t>
            </a:r>
            <a:r>
              <a:rPr lang="en-US" b="1">
                <a:solidFill>
                  <a:schemeClr val="accent1"/>
                </a:solidFill>
              </a:rPr>
              <a:t>v</a:t>
            </a:r>
            <a:r>
              <a:rPr lang="en-US" b="1"/>
              <a:t>(p)</a:t>
            </a:r>
            <a:endParaRPr lang="en-US"/>
          </a:p>
        </p:txBody>
      </p:sp>
      <p:sp>
        <p:nvSpPr>
          <p:cNvPr id="35854" name="Line 14"/>
          <p:cNvSpPr>
            <a:spLocks noChangeShapeType="1"/>
          </p:cNvSpPr>
          <p:nvPr/>
        </p:nvSpPr>
        <p:spPr bwMode="auto">
          <a:xfrm flipH="1" flipV="1">
            <a:off x="5470527" y="5372100"/>
            <a:ext cx="609600" cy="5334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ZA"/>
          </a:p>
        </p:txBody>
      </p:sp>
      <p:sp>
        <p:nvSpPr>
          <p:cNvPr id="35855" name="Text Box 15"/>
          <p:cNvSpPr txBox="1">
            <a:spLocks noChangeArrowheads="1"/>
          </p:cNvSpPr>
          <p:nvPr/>
        </p:nvSpPr>
        <p:spPr bwMode="auto">
          <a:xfrm>
            <a:off x="6096001" y="5638800"/>
            <a:ext cx="3279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b="1"/>
              <a:t>p</a:t>
            </a:r>
            <a:r>
              <a:rPr lang="en-US"/>
              <a:t> </a:t>
            </a:r>
            <a:r>
              <a:rPr lang="en-US">
                <a:latin typeface="Times New Roman" panose="02020603050405020304" pitchFamily="18" charset="0"/>
              </a:rPr>
              <a:t>is a pointer to an array</a:t>
            </a:r>
          </a:p>
        </p:txBody>
      </p:sp>
      <p:sp>
        <p:nvSpPr>
          <p:cNvPr id="35856" name="Line 16"/>
          <p:cNvSpPr>
            <a:spLocks noChangeShapeType="1"/>
          </p:cNvSpPr>
          <p:nvPr/>
        </p:nvSpPr>
        <p:spPr bwMode="auto">
          <a:xfrm flipH="1">
            <a:off x="6048376" y="2286000"/>
            <a:ext cx="152400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ZA"/>
          </a:p>
        </p:txBody>
      </p:sp>
      <p:sp>
        <p:nvSpPr>
          <p:cNvPr id="35857" name="Text Box 17"/>
          <p:cNvSpPr txBox="1">
            <a:spLocks noChangeArrowheads="1"/>
          </p:cNvSpPr>
          <p:nvPr/>
        </p:nvSpPr>
        <p:spPr bwMode="auto">
          <a:xfrm>
            <a:off x="7572376" y="1981200"/>
            <a:ext cx="1571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>
                <a:latin typeface="Times New Roman" panose="02020603050405020304" pitchFamily="18" charset="0"/>
              </a:rPr>
              <a:t>dimensions</a:t>
            </a:r>
          </a:p>
        </p:txBody>
      </p:sp>
    </p:spTree>
    <p:extLst>
      <p:ext uri="{BB962C8B-B14F-4D97-AF65-F5344CB8AC3E}">
        <p14:creationId xmlns:p14="http://schemas.microsoft.com/office/powerpoint/2010/main" val="12348608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60054987-1A1E-4E0D-A1FB-C6F4F5BC6C1E}" type="slidenum">
              <a:rPr lang="es-ES" sz="1000">
                <a:latin typeface="Arial" panose="020B0604020202020204" pitchFamily="34" charset="0"/>
              </a:rPr>
              <a:pPr lvl="1"/>
              <a:t>37</a:t>
            </a:fld>
            <a:endParaRPr lang="es-ES" sz="1000">
              <a:latin typeface="Arial" panose="020B0604020202020204" pitchFamily="34" charset="0"/>
            </a:endParaRPr>
          </a:p>
        </p:txBody>
      </p:sp>
      <p:sp>
        <p:nvSpPr>
          <p:cNvPr id="3686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400">
                <a:latin typeface="Times New Roman" panose="02020603050405020304" pitchFamily="18" charset="0"/>
              </a:rPr>
              <a:t>E. Angel and D. Shreiner: Interactive Computer Graphics 6E © Addison-Wesley 2012</a:t>
            </a: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anose="020B0600070205080204" pitchFamily="34" charset="-128"/>
              </a:rPr>
              <a:t>OpenGL constants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panose="020B0600070205080204" pitchFamily="34" charset="-128"/>
              </a:rPr>
              <a:t>There are many global OpenGL constants </a:t>
            </a:r>
            <a:r>
              <a:rPr lang="en-ZA" dirty="0" smtClean="0">
                <a:ea typeface="ＭＳ Ｐゴシック" panose="020B0600070205080204" pitchFamily="34" charset="-128"/>
              </a:rPr>
              <a:t>that are routinely used</a:t>
            </a:r>
            <a:endParaRPr lang="en-ZA" sz="2400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endParaRPr lang="en-US" sz="2400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r>
              <a:rPr lang="en-US" dirty="0" smtClean="0">
                <a:ea typeface="ＭＳ Ｐゴシック" panose="020B0600070205080204" pitchFamily="34" charset="-128"/>
              </a:rPr>
              <a:t>Examples</a:t>
            </a:r>
          </a:p>
          <a:p>
            <a:pPr lvl="1"/>
            <a:r>
              <a:rPr lang="en-US" b="1" dirty="0" err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glEnable</a:t>
            </a:r>
            <a:r>
              <a:rPr lang="en-US" b="1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(GL_DEPTH_TEST)</a:t>
            </a:r>
          </a:p>
          <a:p>
            <a:pPr lvl="1"/>
            <a:r>
              <a:rPr lang="en-US" b="1" dirty="0" err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glClear</a:t>
            </a:r>
            <a:r>
              <a:rPr lang="en-US" b="1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(GL_COLOR_BUFFER_BIT)</a:t>
            </a:r>
          </a:p>
        </p:txBody>
      </p:sp>
    </p:spTree>
    <p:extLst>
      <p:ext uri="{BB962C8B-B14F-4D97-AF65-F5344CB8AC3E}">
        <p14:creationId xmlns:p14="http://schemas.microsoft.com/office/powerpoint/2010/main" val="23699845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OpenGL and GLSL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ea typeface="ＭＳ Ｐゴシック" panose="020B0600070205080204" pitchFamily="34" charset="-128"/>
              </a:rPr>
              <a:t>OpenGL was historically based on fixed function calls: primitives and attributes, recent versions are based on </a:t>
            </a:r>
            <a:r>
              <a:rPr lang="en-US" dirty="0" err="1">
                <a:ea typeface="ＭＳ Ｐゴシック" panose="020B0600070205080204" pitchFamily="34" charset="-128"/>
              </a:rPr>
              <a:t>S</a:t>
            </a:r>
            <a:r>
              <a:rPr lang="en-US" dirty="0" err="1" smtClean="0">
                <a:ea typeface="ＭＳ Ｐゴシック" panose="020B0600070205080204" pitchFamily="34" charset="-128"/>
              </a:rPr>
              <a:t>haders</a:t>
            </a:r>
            <a:endParaRPr lang="en-US" dirty="0" smtClean="0">
              <a:ea typeface="ＭＳ Ｐゴシック" panose="020B0600070205080204" pitchFamily="34" charset="-128"/>
            </a:endParaRPr>
          </a:p>
          <a:p>
            <a:r>
              <a:rPr lang="en-ZA" dirty="0"/>
              <a:t>A </a:t>
            </a:r>
            <a:r>
              <a:rPr lang="en-ZA" b="1" dirty="0" err="1"/>
              <a:t>S</a:t>
            </a:r>
            <a:r>
              <a:rPr lang="en-ZA" b="1" dirty="0" err="1" smtClean="0"/>
              <a:t>hader</a:t>
            </a:r>
            <a:r>
              <a:rPr lang="en-ZA" dirty="0" smtClean="0"/>
              <a:t> </a:t>
            </a:r>
            <a:r>
              <a:rPr lang="en-ZA" dirty="0"/>
              <a:t>is a program </a:t>
            </a:r>
            <a:r>
              <a:rPr lang="en-ZA" dirty="0" smtClean="0"/>
              <a:t>(set of instructions) designed </a:t>
            </a:r>
            <a:r>
              <a:rPr lang="en-ZA" dirty="0"/>
              <a:t>to run on some stage of a graphics </a:t>
            </a:r>
            <a:r>
              <a:rPr lang="en-ZA" dirty="0" smtClean="0"/>
              <a:t>processor  </a:t>
            </a:r>
          </a:p>
          <a:p>
            <a:r>
              <a:rPr lang="en-ZA" dirty="0" smtClean="0"/>
              <a:t>A </a:t>
            </a:r>
            <a:r>
              <a:rPr lang="en-ZA" dirty="0" err="1"/>
              <a:t>S</a:t>
            </a:r>
            <a:r>
              <a:rPr lang="en-ZA" dirty="0" err="1" smtClean="0"/>
              <a:t>hader</a:t>
            </a:r>
            <a:r>
              <a:rPr lang="en-ZA" dirty="0" smtClean="0"/>
              <a:t> executes </a:t>
            </a:r>
            <a:r>
              <a:rPr lang="en-ZA" dirty="0"/>
              <a:t>one of the programmable stages of the rendering </a:t>
            </a:r>
            <a:r>
              <a:rPr lang="en-ZA" dirty="0" smtClean="0"/>
              <a:t>pipeline</a:t>
            </a:r>
            <a:endParaRPr lang="en-US" dirty="0" smtClean="0">
              <a:ea typeface="ＭＳ Ｐゴシック" panose="020B0600070205080204" pitchFamily="34" charset="-128"/>
            </a:endParaRPr>
          </a:p>
          <a:p>
            <a:r>
              <a:rPr lang="en-US" dirty="0" err="1" smtClean="0">
                <a:ea typeface="ＭＳ Ｐゴシック" panose="020B0600070205080204" pitchFamily="34" charset="-128"/>
              </a:rPr>
              <a:t>Shader</a:t>
            </a:r>
            <a:r>
              <a:rPr lang="en-US" dirty="0" smtClean="0">
                <a:ea typeface="ＭＳ Ｐゴシック" panose="020B0600070205080204" pitchFamily="34" charset="-128"/>
              </a:rPr>
              <a:t> based OpenGL is based less on a state machine model than a data flow model</a:t>
            </a:r>
          </a:p>
          <a:p>
            <a:pPr lvl="1"/>
            <a:r>
              <a:rPr lang="en-US" dirty="0" smtClean="0">
                <a:ea typeface="ＭＳ Ｐゴシック" panose="020B0600070205080204" pitchFamily="34" charset="-128"/>
              </a:rPr>
              <a:t>Most state variables, attributes and related pre 3.1 OpenGL functions have been deprecated</a:t>
            </a:r>
          </a:p>
          <a:p>
            <a:pPr lvl="1"/>
            <a:r>
              <a:rPr lang="en-US" dirty="0" smtClean="0">
                <a:ea typeface="ＭＳ Ｐゴシック" panose="020B0600070205080204" pitchFamily="34" charset="-128"/>
              </a:rPr>
              <a:t>Action happens in </a:t>
            </a:r>
            <a:r>
              <a:rPr lang="en-US" dirty="0" err="1" smtClean="0">
                <a:ea typeface="ＭＳ Ｐゴシック" panose="020B0600070205080204" pitchFamily="34" charset="-128"/>
              </a:rPr>
              <a:t>shaders</a:t>
            </a:r>
            <a:r>
              <a:rPr lang="en-US" dirty="0" smtClean="0">
                <a:ea typeface="ＭＳ Ｐゴシック" panose="020B0600070205080204" pitchFamily="34" charset="-128"/>
              </a:rPr>
              <a:t> and the job of application is to get data to GPU</a:t>
            </a:r>
          </a:p>
          <a:p>
            <a:endParaRPr lang="en-US" dirty="0">
              <a:ea typeface="ＭＳ Ｐゴシック" panose="020B0600070205080204" pitchFamily="34" charset="-128"/>
            </a:endParaRPr>
          </a:p>
          <a:p>
            <a:r>
              <a:rPr lang="en-US" dirty="0" smtClean="0">
                <a:ea typeface="ＭＳ Ｐゴシック" panose="020B0600070205080204" pitchFamily="34" charset="-128"/>
              </a:rPr>
              <a:t>We will be using OpenGL 2.0 and </a:t>
            </a:r>
            <a:r>
              <a:rPr lang="en-US" b="1" dirty="0" smtClean="0">
                <a:ea typeface="ＭＳ Ｐゴシック" panose="020B0600070205080204" pitchFamily="34" charset="-128"/>
              </a:rPr>
              <a:t>NOT</a:t>
            </a:r>
            <a:r>
              <a:rPr lang="en-US" dirty="0" smtClean="0">
                <a:ea typeface="ＭＳ Ｐゴシック" panose="020B0600070205080204" pitchFamily="34" charset="-128"/>
              </a:rPr>
              <a:t> </a:t>
            </a:r>
            <a:r>
              <a:rPr lang="en-US" dirty="0" err="1" smtClean="0">
                <a:ea typeface="ＭＳ Ｐゴシック" panose="020B0600070205080204" pitchFamily="34" charset="-128"/>
              </a:rPr>
              <a:t>shaders</a:t>
            </a:r>
            <a:endParaRPr 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FD8C1993-9E35-4E2E-B719-55FAABDAE4DF}" type="slidenum">
              <a:rPr lang="es-ES" sz="1000">
                <a:latin typeface="Arial" panose="020B0604020202020204" pitchFamily="34" charset="0"/>
              </a:rPr>
              <a:pPr lvl="1"/>
              <a:t>38</a:t>
            </a:fld>
            <a:endParaRPr lang="es-ES" sz="1000">
              <a:latin typeface="Arial" panose="020B0604020202020204" pitchFamily="34" charset="0"/>
            </a:endParaRPr>
          </a:p>
        </p:txBody>
      </p:sp>
      <p:sp>
        <p:nvSpPr>
          <p:cNvPr id="3789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400">
                <a:latin typeface="Times New Roman" panose="02020603050405020304" pitchFamily="18" charset="0"/>
              </a:rPr>
              <a:t>E. Angel and D. Shreiner: Interactive Computer Graphics 6E © Addison-Wesley 2012</a:t>
            </a:r>
          </a:p>
        </p:txBody>
      </p:sp>
    </p:spTree>
    <p:extLst>
      <p:ext uri="{BB962C8B-B14F-4D97-AF65-F5344CB8AC3E}">
        <p14:creationId xmlns:p14="http://schemas.microsoft.com/office/powerpoint/2010/main" val="18631794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0FF5010A-CC46-4807-8C9D-19A7E08487A0}" type="slidenum">
              <a:rPr lang="es-ES" sz="1000">
                <a:latin typeface="Arial" panose="020B0604020202020204" pitchFamily="34" charset="0"/>
              </a:rPr>
              <a:pPr lvl="1"/>
              <a:t>39</a:t>
            </a:fld>
            <a:endParaRPr lang="es-ES" sz="1000">
              <a:latin typeface="Arial" panose="020B0604020202020204" pitchFamily="34" charset="0"/>
            </a:endParaRPr>
          </a:p>
        </p:txBody>
      </p:sp>
      <p:sp>
        <p:nvSpPr>
          <p:cNvPr id="3993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400">
                <a:latin typeface="Times New Roman" panose="02020603050405020304" pitchFamily="18" charset="0"/>
              </a:rPr>
              <a:t>E. Angel and D. Shreiner: Interactive Computer Graphics 6E © Addison-Wesley 2012</a:t>
            </a:r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A Simple Program (?)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>
                <a:ea typeface="ＭＳ Ｐゴシック" panose="020B0600070205080204" pitchFamily="34" charset="-128"/>
              </a:rPr>
              <a:t>Generate a square on a solid background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235" r="1215"/>
          <a:stretch/>
        </p:blipFill>
        <p:spPr>
          <a:xfrm>
            <a:off x="4038600" y="2574524"/>
            <a:ext cx="2841594" cy="286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720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ECAF690B-F7F5-4D9A-8D2D-9FAFAB50FA00}" type="slidenum">
              <a:rPr lang="es-ES" sz="1000">
                <a:latin typeface="Arial" panose="020B0604020202020204" pitchFamily="34" charset="0"/>
              </a:rPr>
              <a:pPr lvl="1"/>
              <a:t>4</a:t>
            </a:fld>
            <a:endParaRPr lang="es-ES" sz="1000">
              <a:latin typeface="Arial" panose="020B0604020202020204" pitchFamily="34" charset="0"/>
            </a:endParaRPr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400"/>
              <a:t>Angel and Shreiner: Interactive Computer Graphics 6E © Addison-Wesley 2012</a:t>
            </a: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anose="020B0600070205080204" pitchFamily="34" charset="-128"/>
              </a:rPr>
              <a:t>Preliminary Answer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31950"/>
            <a:ext cx="8001000" cy="4724400"/>
          </a:xfrm>
        </p:spPr>
        <p:txBody>
          <a:bodyPr/>
          <a:lstStyle/>
          <a:p>
            <a:r>
              <a:rPr lang="en-US" b="1" dirty="0" smtClean="0">
                <a:ea typeface="ＭＳ Ｐゴシック" panose="020B0600070205080204" pitchFamily="34" charset="-128"/>
              </a:rPr>
              <a:t>Application</a:t>
            </a:r>
            <a:r>
              <a:rPr lang="en-US" dirty="0" smtClean="0">
                <a:ea typeface="ＭＳ Ｐゴシック" panose="020B0600070205080204" pitchFamily="34" charset="-128"/>
              </a:rPr>
              <a:t>: The object is an artist’s rendition of the sun for an animation to be shown in a domed environment (planetarium)</a:t>
            </a:r>
          </a:p>
          <a:p>
            <a:r>
              <a:rPr lang="en-US" b="1" dirty="0" smtClean="0">
                <a:ea typeface="ＭＳ Ｐゴシック" panose="020B0600070205080204" pitchFamily="34" charset="-128"/>
              </a:rPr>
              <a:t>Software</a:t>
            </a:r>
            <a:r>
              <a:rPr lang="en-US" dirty="0" smtClean="0">
                <a:ea typeface="ＭＳ Ｐゴシック" panose="020B0600070205080204" pitchFamily="34" charset="-128"/>
              </a:rPr>
              <a:t>: Maya for modeling and rendering but Maya is built on top of OpenGL</a:t>
            </a:r>
          </a:p>
          <a:p>
            <a:r>
              <a:rPr lang="en-US" b="1" dirty="0" smtClean="0">
                <a:ea typeface="ＭＳ Ｐゴシック" panose="020B0600070205080204" pitchFamily="34" charset="-128"/>
              </a:rPr>
              <a:t>Hardware</a:t>
            </a:r>
            <a:r>
              <a:rPr lang="en-US" dirty="0" smtClean="0">
                <a:ea typeface="ＭＳ Ｐゴシック" panose="020B0600070205080204" pitchFamily="34" charset="-128"/>
              </a:rPr>
              <a:t>: PC with graphics card for modeling and rendering</a:t>
            </a:r>
          </a:p>
        </p:txBody>
      </p:sp>
    </p:spTree>
    <p:extLst>
      <p:ext uri="{BB962C8B-B14F-4D97-AF65-F5344CB8AC3E}">
        <p14:creationId xmlns:p14="http://schemas.microsoft.com/office/powerpoint/2010/main" val="185671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anose="020B0600070205080204" pitchFamily="34" charset="-128"/>
              </a:rPr>
              <a:t>Fixed function programming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D387EFA3-20CD-405F-BDA5-14EE6E51BE22}" type="slidenum">
              <a:rPr lang="es-ES" sz="1000">
                <a:latin typeface="Arial" panose="020B0604020202020204" pitchFamily="34" charset="0"/>
              </a:rPr>
              <a:pPr lvl="1"/>
              <a:t>40</a:t>
            </a:fld>
            <a:endParaRPr lang="es-ES" sz="1000">
              <a:latin typeface="Arial" panose="020B0604020202020204" pitchFamily="34" charset="0"/>
            </a:endParaRPr>
          </a:p>
        </p:txBody>
      </p:sp>
      <p:sp>
        <p:nvSpPr>
          <p:cNvPr id="4096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400">
                <a:latin typeface="Times New Roman" panose="02020603050405020304" pitchFamily="18" charset="0"/>
              </a:rPr>
              <a:t>E. Angel and D. Shreiner: Interactive Computer Graphics 6E © Addison-Wesley 2012</a:t>
            </a:r>
          </a:p>
        </p:txBody>
      </p:sp>
      <p:sp>
        <p:nvSpPr>
          <p:cNvPr id="40966" name="TextBox 5"/>
          <p:cNvSpPr txBox="1">
            <a:spLocks noChangeArrowheads="1"/>
          </p:cNvSpPr>
          <p:nvPr/>
        </p:nvSpPr>
        <p:spPr bwMode="auto">
          <a:xfrm>
            <a:off x="1752600" y="1524001"/>
            <a:ext cx="8458200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ZA" sz="2000" dirty="0"/>
              <a:t>// Set background </a:t>
            </a:r>
            <a:r>
              <a:rPr lang="en-ZA" sz="2000" dirty="0" err="1"/>
              <a:t>color</a:t>
            </a:r>
            <a:r>
              <a:rPr lang="en-ZA" sz="2000" dirty="0"/>
              <a:t> to black and opaque</a:t>
            </a:r>
            <a:endParaRPr lang="en-ZA" sz="2000" dirty="0" smtClean="0"/>
          </a:p>
          <a:p>
            <a:r>
              <a:rPr lang="en-ZA" sz="2000" dirty="0" smtClean="0"/>
              <a:t> </a:t>
            </a:r>
            <a:r>
              <a:rPr lang="en-ZA" sz="2000" dirty="0" err="1"/>
              <a:t>glClearColor</a:t>
            </a:r>
            <a:r>
              <a:rPr lang="en-ZA" sz="2000" dirty="0"/>
              <a:t>(0.0f, 0.0f, 0.0f, 1.0f); </a:t>
            </a:r>
            <a:endParaRPr lang="en-ZA" sz="2000" dirty="0" smtClean="0"/>
          </a:p>
          <a:p>
            <a:endParaRPr lang="en-ZA" sz="2000" dirty="0"/>
          </a:p>
          <a:p>
            <a:r>
              <a:rPr lang="en-ZA" sz="2000" dirty="0"/>
              <a:t>// Clear the </a:t>
            </a:r>
            <a:r>
              <a:rPr lang="en-ZA" sz="2000" dirty="0" err="1"/>
              <a:t>color</a:t>
            </a:r>
            <a:r>
              <a:rPr lang="en-ZA" sz="2000" dirty="0"/>
              <a:t> buffer (background)</a:t>
            </a:r>
          </a:p>
          <a:p>
            <a:r>
              <a:rPr lang="en-ZA" sz="2000" dirty="0" smtClean="0"/>
              <a:t> </a:t>
            </a:r>
            <a:r>
              <a:rPr lang="en-ZA" sz="2000" dirty="0" err="1"/>
              <a:t>glClear</a:t>
            </a:r>
            <a:r>
              <a:rPr lang="en-ZA" sz="2000" dirty="0"/>
              <a:t>(GL_COLOR_BUFFER_BIT);    </a:t>
            </a:r>
          </a:p>
          <a:p>
            <a:endParaRPr lang="en-ZA" sz="2000" dirty="0"/>
          </a:p>
          <a:p>
            <a:r>
              <a:rPr lang="en-ZA" sz="2000" dirty="0" smtClean="0"/>
              <a:t>// </a:t>
            </a:r>
            <a:r>
              <a:rPr lang="en-ZA" sz="2000" dirty="0"/>
              <a:t>Draw a Red 1x1 Square </a:t>
            </a:r>
            <a:r>
              <a:rPr lang="en-ZA" sz="2000" dirty="0" err="1"/>
              <a:t>centered</a:t>
            </a:r>
            <a:r>
              <a:rPr lang="en-ZA" sz="2000" dirty="0"/>
              <a:t> at origin</a:t>
            </a:r>
          </a:p>
          <a:p>
            <a:r>
              <a:rPr lang="en-ZA" sz="2000" dirty="0" err="1" smtClean="0"/>
              <a:t>glBegin</a:t>
            </a:r>
            <a:r>
              <a:rPr lang="en-ZA" sz="2000" dirty="0" smtClean="0"/>
              <a:t>(GL_QUADS</a:t>
            </a:r>
            <a:r>
              <a:rPr lang="en-ZA" sz="2000" dirty="0"/>
              <a:t>);   </a:t>
            </a:r>
            <a:endParaRPr lang="en-ZA" sz="2000" dirty="0" smtClean="0"/>
          </a:p>
          <a:p>
            <a:r>
              <a:rPr lang="en-ZA" sz="2000" dirty="0" smtClean="0"/>
              <a:t>      </a:t>
            </a:r>
            <a:r>
              <a:rPr lang="en-ZA" sz="2000" dirty="0"/>
              <a:t>// Each set of 4 vertices form a </a:t>
            </a:r>
            <a:r>
              <a:rPr lang="en-ZA" sz="2000" dirty="0" smtClean="0"/>
              <a:t>quad</a:t>
            </a:r>
          </a:p>
          <a:p>
            <a:r>
              <a:rPr lang="en-ZA" sz="2000" dirty="0" smtClean="0"/>
              <a:t> 	glColor3f(1.0f, 0.0f, 0.0f); // Red</a:t>
            </a:r>
          </a:p>
          <a:p>
            <a:r>
              <a:rPr lang="en-ZA" sz="2000" dirty="0" smtClean="0"/>
              <a:t>      </a:t>
            </a:r>
            <a:r>
              <a:rPr lang="en-ZA" sz="2000" dirty="0"/>
              <a:t>glVertex2f(-0.5f, -0.5f);    // x, y</a:t>
            </a:r>
          </a:p>
          <a:p>
            <a:r>
              <a:rPr lang="en-ZA" sz="2000" dirty="0"/>
              <a:t>      glVertex2f( 0.5f, -0.5f);</a:t>
            </a:r>
          </a:p>
          <a:p>
            <a:r>
              <a:rPr lang="en-ZA" sz="2000" dirty="0"/>
              <a:t>      glVertex2f( 0.5f,  0.5f);</a:t>
            </a:r>
          </a:p>
          <a:p>
            <a:r>
              <a:rPr lang="en-ZA" sz="2000" dirty="0"/>
              <a:t>      glVertex2f(-0.5f,  0.5f);</a:t>
            </a:r>
          </a:p>
          <a:p>
            <a:r>
              <a:rPr lang="en-ZA" sz="2000" dirty="0" err="1" smtClean="0"/>
              <a:t>glEnd</a:t>
            </a:r>
            <a:r>
              <a:rPr lang="en-ZA" sz="2000" dirty="0"/>
              <a:t>();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634346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69935705-7A02-48F7-9312-D2CFE4F73EEC}" type="slidenum">
              <a:rPr lang="es-ES" sz="1000">
                <a:latin typeface="Arial" panose="020B0604020202020204" pitchFamily="34" charset="0"/>
              </a:rPr>
              <a:pPr lvl="1"/>
              <a:t>41</a:t>
            </a:fld>
            <a:endParaRPr lang="es-ES" sz="1000">
              <a:latin typeface="Arial" panose="020B0604020202020204" pitchFamily="34" charset="0"/>
            </a:endParaRPr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400">
                <a:latin typeface="Times New Roman" panose="02020603050405020304" pitchFamily="18" charset="0"/>
              </a:rPr>
              <a:t>E. Angel and D. Shreiner: Interactive Computer Graphics 6E © Addison-Wesley 2012</a:t>
            </a: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Object Specification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>
                <a:ea typeface="ＭＳ Ｐゴシック" panose="020B0600070205080204" pitchFamily="34" charset="-128"/>
              </a:rPr>
              <a:t>Most APIs support a limited set of primitives including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ea typeface="ＭＳ Ｐゴシック" panose="020B0600070205080204" pitchFamily="34" charset="-128"/>
              </a:rPr>
              <a:t>Points (0D object)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ea typeface="ＭＳ Ｐゴシック" panose="020B0600070205080204" pitchFamily="34" charset="-128"/>
              </a:rPr>
              <a:t>Line segments (1D objects)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ea typeface="ＭＳ Ｐゴシック" panose="020B0600070205080204" pitchFamily="34" charset="-128"/>
              </a:rPr>
              <a:t>Polygons (2D objects)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ea typeface="ＭＳ Ｐゴシック" panose="020B0600070205080204" pitchFamily="34" charset="-128"/>
              </a:rPr>
              <a:t>Some curves and surfaces</a:t>
            </a:r>
          </a:p>
          <a:p>
            <a:pPr lvl="2">
              <a:lnSpc>
                <a:spcPct val="90000"/>
              </a:lnSpc>
            </a:pPr>
            <a:r>
              <a:rPr lang="en-US" sz="2400">
                <a:ea typeface="ＭＳ Ｐゴシック" panose="020B0600070205080204" pitchFamily="34" charset="-128"/>
              </a:rPr>
              <a:t>Quadrics</a:t>
            </a:r>
          </a:p>
          <a:p>
            <a:pPr lvl="2">
              <a:lnSpc>
                <a:spcPct val="90000"/>
              </a:lnSpc>
            </a:pPr>
            <a:r>
              <a:rPr lang="en-US" sz="2400">
                <a:ea typeface="ＭＳ Ｐゴシック" panose="020B0600070205080204" pitchFamily="34" charset="-128"/>
              </a:rPr>
              <a:t>Parametric polynomials</a:t>
            </a:r>
          </a:p>
          <a:p>
            <a:pPr>
              <a:lnSpc>
                <a:spcPct val="90000"/>
              </a:lnSpc>
            </a:pPr>
            <a:r>
              <a:rPr lang="en-US" smtClean="0">
                <a:ea typeface="ＭＳ Ｐゴシック" panose="020B0600070205080204" pitchFamily="34" charset="-128"/>
              </a:rPr>
              <a:t>All are</a:t>
            </a:r>
            <a:r>
              <a:rPr lang="en-US" sz="3500">
                <a:ea typeface="ＭＳ Ｐゴシック" panose="020B0600070205080204" pitchFamily="34" charset="-128"/>
              </a:rPr>
              <a:t> </a:t>
            </a:r>
            <a:r>
              <a:rPr lang="en-US" smtClean="0">
                <a:ea typeface="ＭＳ Ｐゴシック" panose="020B0600070205080204" pitchFamily="34" charset="-128"/>
              </a:rPr>
              <a:t>defined through locations in space or </a:t>
            </a:r>
            <a:r>
              <a:rPr lang="en-US" i="1" smtClean="0">
                <a:ea typeface="ＭＳ Ｐゴシック" panose="020B0600070205080204" pitchFamily="34" charset="-128"/>
              </a:rPr>
              <a:t>vertices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5159685" y="3244334"/>
            <a:ext cx="1872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b="1" dirty="0"/>
              <a:t>GL05IdleFunc.cpp</a:t>
            </a:r>
          </a:p>
        </p:txBody>
      </p:sp>
    </p:spTree>
    <p:extLst>
      <p:ext uri="{BB962C8B-B14F-4D97-AF65-F5344CB8AC3E}">
        <p14:creationId xmlns:p14="http://schemas.microsoft.com/office/powerpoint/2010/main" val="3160703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84464F9E-E026-42F9-9419-F5579576FC9C}" type="slidenum">
              <a:rPr lang="es-ES" sz="1000">
                <a:latin typeface="Arial" panose="020B0604020202020204" pitchFamily="34" charset="0"/>
              </a:rPr>
              <a:pPr lvl="1"/>
              <a:t>42</a:t>
            </a:fld>
            <a:endParaRPr lang="es-ES" sz="1000">
              <a:latin typeface="Arial" panose="020B0604020202020204" pitchFamily="34" charset="0"/>
            </a:endParaRPr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400">
                <a:latin typeface="Times New Roman" panose="02020603050405020304" pitchFamily="18" charset="0"/>
              </a:rPr>
              <a:t>E. Angel and D. Shreiner: Interactive Computer Graphics 6E © Addison-Wesley 2012</a:t>
            </a: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ea typeface="ＭＳ Ｐゴシック" panose="020B0600070205080204" pitchFamily="34" charset="-128"/>
              </a:rPr>
              <a:t>Camera Specification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7315200" cy="4351338"/>
          </a:xfrm>
        </p:spPr>
        <p:txBody>
          <a:bodyPr>
            <a:normAutofit fontScale="77500" lnSpcReduction="20000"/>
          </a:bodyPr>
          <a:lstStyle/>
          <a:p>
            <a:r>
              <a:rPr lang="en-ZA" b="1" dirty="0" smtClean="0"/>
              <a:t>Position: </a:t>
            </a:r>
            <a:r>
              <a:rPr lang="en-ZA" dirty="0"/>
              <a:t>The camera location usually is given by the position of the </a:t>
            </a:r>
            <a:r>
              <a:rPr lang="en-ZA" dirty="0" err="1" smtClean="0"/>
              <a:t>center</a:t>
            </a:r>
            <a:r>
              <a:rPr lang="en-ZA" dirty="0" smtClean="0"/>
              <a:t> of </a:t>
            </a:r>
            <a:r>
              <a:rPr lang="en-ZA" dirty="0"/>
              <a:t>the </a:t>
            </a:r>
            <a:r>
              <a:rPr lang="en-ZA" dirty="0" smtClean="0"/>
              <a:t>lens or </a:t>
            </a:r>
            <a:r>
              <a:rPr lang="en-ZA" dirty="0" err="1"/>
              <a:t>center</a:t>
            </a:r>
            <a:r>
              <a:rPr lang="en-ZA" dirty="0"/>
              <a:t> of projection (COP</a:t>
            </a:r>
            <a:r>
              <a:rPr lang="en-ZA" dirty="0" smtClean="0"/>
              <a:t>)</a:t>
            </a:r>
          </a:p>
          <a:p>
            <a:r>
              <a:rPr lang="en-ZA" b="1" dirty="0" smtClean="0"/>
              <a:t>Orientation: </a:t>
            </a:r>
            <a:r>
              <a:rPr lang="en-ZA" dirty="0"/>
              <a:t>Once we have positioned the camera, we can place a </a:t>
            </a:r>
            <a:r>
              <a:rPr lang="en-ZA" dirty="0" smtClean="0"/>
              <a:t>camera coordinate </a:t>
            </a:r>
            <a:r>
              <a:rPr lang="en-ZA" dirty="0"/>
              <a:t>system with its origin at the </a:t>
            </a:r>
            <a:r>
              <a:rPr lang="en-ZA" dirty="0" smtClean="0"/>
              <a:t>COP. </a:t>
            </a:r>
            <a:r>
              <a:rPr lang="en-ZA" dirty="0"/>
              <a:t>We can </a:t>
            </a:r>
            <a:r>
              <a:rPr lang="en-ZA" dirty="0" smtClean="0"/>
              <a:t>then rotate </a:t>
            </a:r>
            <a:r>
              <a:rPr lang="en-ZA" dirty="0"/>
              <a:t>the camera independently around the three axes of this system</a:t>
            </a:r>
            <a:r>
              <a:rPr lang="en-ZA" dirty="0" smtClean="0"/>
              <a:t>.</a:t>
            </a:r>
          </a:p>
          <a:p>
            <a:r>
              <a:rPr lang="en-ZA" b="1" dirty="0"/>
              <a:t>Focal </a:t>
            </a:r>
            <a:r>
              <a:rPr lang="en-ZA" b="1" dirty="0" smtClean="0"/>
              <a:t>length: </a:t>
            </a:r>
            <a:r>
              <a:rPr lang="en-ZA" dirty="0"/>
              <a:t>The focal length of the lens determines the size of the </a:t>
            </a:r>
            <a:r>
              <a:rPr lang="en-ZA" dirty="0" smtClean="0"/>
              <a:t>image on </a:t>
            </a:r>
            <a:r>
              <a:rPr lang="en-ZA" dirty="0"/>
              <a:t>the film plane or, equivalently, the portion of the world the camera </a:t>
            </a:r>
            <a:r>
              <a:rPr lang="en-ZA" dirty="0" smtClean="0"/>
              <a:t>sees (field of view) (w, h)</a:t>
            </a:r>
          </a:p>
          <a:p>
            <a:r>
              <a:rPr lang="en-ZA" b="1" dirty="0"/>
              <a:t>Film </a:t>
            </a:r>
            <a:r>
              <a:rPr lang="en-ZA" b="1" dirty="0" smtClean="0"/>
              <a:t>plane (optional): </a:t>
            </a:r>
            <a:r>
              <a:rPr lang="en-ZA" dirty="0"/>
              <a:t>The back of the camera has a height and a width. On the </a:t>
            </a:r>
            <a:r>
              <a:rPr lang="en-ZA" dirty="0" smtClean="0"/>
              <a:t>bellows camera</a:t>
            </a:r>
            <a:r>
              <a:rPr lang="en-ZA" dirty="0"/>
              <a:t>, and in some APIs, the orientation of the back of the camera can </a:t>
            </a:r>
            <a:r>
              <a:rPr lang="en-ZA" dirty="0" smtClean="0"/>
              <a:t>be adjusted </a:t>
            </a:r>
            <a:r>
              <a:rPr lang="en-ZA" dirty="0"/>
              <a:t>independently of the orientation of the lens.</a:t>
            </a:r>
            <a:endParaRPr lang="en-US" dirty="0" smtClean="0">
              <a:ea typeface="ＭＳ Ｐゴシック" panose="020B0600070205080204" pitchFamily="34" charset="-128"/>
            </a:endParaRPr>
          </a:p>
        </p:txBody>
      </p:sp>
      <p:pic>
        <p:nvPicPr>
          <p:cNvPr id="31750" name="Picture 5" descr="ftp://ftp.cs.unm.edu/pub/angel/BOOK/SECOND_EDITION/FIGURES/JPEG/an01f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600" y="1690688"/>
            <a:ext cx="3378200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82610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FCBB805C-AA65-4109-9437-1DCBE9FE8B63}" type="slidenum">
              <a:rPr lang="es-ES" sz="1000">
                <a:latin typeface="Arial" panose="020B0604020202020204" pitchFamily="34" charset="0"/>
              </a:rPr>
              <a:pPr lvl="1"/>
              <a:t>43</a:t>
            </a:fld>
            <a:endParaRPr lang="es-ES" sz="1000">
              <a:latin typeface="Arial" panose="020B0604020202020204" pitchFamily="34" charset="0"/>
            </a:endParaRPr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400">
                <a:latin typeface="Times New Roman" panose="02020603050405020304" pitchFamily="18" charset="0"/>
              </a:rPr>
              <a:t>E. Angel and D. Shreiner: Interactive Computer Graphics 6E © Addison-Wesley 2012</a:t>
            </a: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ea typeface="ＭＳ Ｐゴシック" panose="020B0600070205080204" pitchFamily="34" charset="-128"/>
              </a:rPr>
              <a:t>Camera Specification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>
              <a:ea typeface="ＭＳ Ｐゴシック" panose="020B0600070205080204" pitchFamily="34" charset="-128"/>
            </a:endParaRPr>
          </a:p>
          <a:p>
            <a:endParaRPr lang="en-US" dirty="0">
              <a:ea typeface="ＭＳ Ｐゴシック" panose="020B0600070205080204" pitchFamily="34" charset="-128"/>
            </a:endParaRPr>
          </a:p>
          <a:p>
            <a:r>
              <a:rPr lang="en-US" smtClean="0">
                <a:ea typeface="ＭＳ Ｐゴシック" panose="020B0600070205080204" pitchFamily="34" charset="-128"/>
              </a:rPr>
              <a:t>Generally has six </a:t>
            </a:r>
            <a:r>
              <a:rPr lang="en-US" dirty="0" smtClean="0">
                <a:ea typeface="ＭＳ Ｐゴシック" panose="020B0600070205080204" pitchFamily="34" charset="-128"/>
              </a:rPr>
              <a:t>degrees of freedom</a:t>
            </a:r>
          </a:p>
          <a:p>
            <a:r>
              <a:rPr lang="en-US" dirty="0" smtClean="0">
                <a:ea typeface="ＭＳ Ｐゴシック" panose="020B0600070205080204" pitchFamily="34" charset="-128"/>
              </a:rPr>
              <a:t>Position of center of lens (</a:t>
            </a:r>
            <a:r>
              <a:rPr lang="en-US" i="1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COP</a:t>
            </a:r>
            <a:r>
              <a:rPr lang="en-US" dirty="0" smtClean="0">
                <a:ea typeface="ＭＳ Ｐゴシック" panose="020B0600070205080204" pitchFamily="34" charset="-128"/>
              </a:rPr>
              <a:t>)</a:t>
            </a:r>
          </a:p>
          <a:p>
            <a:r>
              <a:rPr lang="en-US" dirty="0" smtClean="0">
                <a:ea typeface="ＭＳ Ｐゴシック" panose="020B0600070205080204" pitchFamily="34" charset="-128"/>
              </a:rPr>
              <a:t>Orientation (rotation along </a:t>
            </a:r>
            <a:r>
              <a:rPr lang="en-US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x</a:t>
            </a:r>
            <a:r>
              <a:rPr lang="en-US" i="1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, y, z</a:t>
            </a:r>
            <a:r>
              <a:rPr lang="en-US" dirty="0" smtClean="0">
                <a:ea typeface="ＭＳ Ｐゴシック" panose="020B0600070205080204" pitchFamily="34" charset="-128"/>
              </a:rPr>
              <a:t> </a:t>
            </a:r>
            <a:r>
              <a:rPr lang="en-US" i="1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axes</a:t>
            </a:r>
            <a:r>
              <a:rPr lang="en-US" dirty="0" smtClean="0">
                <a:ea typeface="ＭＳ Ｐゴシック" panose="020B0600070205080204" pitchFamily="34" charset="-128"/>
              </a:rPr>
              <a:t>)</a:t>
            </a:r>
          </a:p>
          <a:p>
            <a:r>
              <a:rPr lang="en-US" dirty="0" smtClean="0">
                <a:ea typeface="ＭＳ Ｐゴシック" panose="020B0600070205080204" pitchFamily="34" charset="-128"/>
              </a:rPr>
              <a:t>Field of view (</a:t>
            </a:r>
            <a:r>
              <a:rPr lang="en-US" i="1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h,w</a:t>
            </a:r>
            <a:r>
              <a:rPr lang="en-US" dirty="0" smtClean="0">
                <a:ea typeface="ＭＳ Ｐゴシック" panose="020B0600070205080204" pitchFamily="34" charset="-128"/>
              </a:rPr>
              <a:t>)</a:t>
            </a:r>
          </a:p>
        </p:txBody>
      </p:sp>
      <p:pic>
        <p:nvPicPr>
          <p:cNvPr id="31750" name="Picture 5" descr="ftp://ftp.cs.unm.edu/pub/angel/BOOK/SECOND_EDITION/FIGURES/JPEG/an01f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828800"/>
            <a:ext cx="3378200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96236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2E6048F5-F2A6-4F2F-8B8C-7EEF6DDF4091}" type="slidenum">
              <a:rPr lang="es-ES" sz="1000">
                <a:latin typeface="Arial" panose="020B0604020202020204" pitchFamily="34" charset="0"/>
              </a:rPr>
              <a:pPr lvl="1"/>
              <a:t>44</a:t>
            </a:fld>
            <a:endParaRPr lang="es-ES" sz="1000">
              <a:latin typeface="Arial" panose="020B0604020202020204" pitchFamily="34" charset="0"/>
            </a:endParaRPr>
          </a:p>
        </p:txBody>
      </p:sp>
      <p:sp>
        <p:nvSpPr>
          <p:cNvPr id="327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400">
                <a:latin typeface="Times New Roman" panose="02020603050405020304" pitchFamily="18" charset="0"/>
              </a:rPr>
              <a:t>E. Angel and D. Shreiner: Interactive Computer Graphics 6E © Addison-Wesley 2012</a:t>
            </a: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ea typeface="ＭＳ Ｐゴシック" panose="020B0600070205080204" pitchFamily="34" charset="-128"/>
              </a:rPr>
              <a:t>Lights and Materials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>
                <a:ea typeface="ＭＳ Ｐゴシック" panose="020B0600070205080204" pitchFamily="34" charset="-128"/>
              </a:rPr>
              <a:t>Types of lights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ea typeface="ＭＳ Ｐゴシック" panose="020B0600070205080204" pitchFamily="34" charset="-128"/>
              </a:rPr>
              <a:t>Point sources vs distributed sources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ea typeface="ＭＳ Ｐゴシック" panose="020B0600070205080204" pitchFamily="34" charset="-128"/>
              </a:rPr>
              <a:t>Spot lights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ea typeface="ＭＳ Ｐゴシック" panose="020B0600070205080204" pitchFamily="34" charset="-128"/>
              </a:rPr>
              <a:t>Near and far sources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ea typeface="ＭＳ Ｐゴシック" panose="020B0600070205080204" pitchFamily="34" charset="-128"/>
              </a:rPr>
              <a:t>Color properties</a:t>
            </a:r>
          </a:p>
          <a:p>
            <a:pPr>
              <a:lnSpc>
                <a:spcPct val="90000"/>
              </a:lnSpc>
            </a:pPr>
            <a:r>
              <a:rPr lang="en-US" smtClean="0">
                <a:ea typeface="ＭＳ Ｐゴシック" panose="020B0600070205080204" pitchFamily="34" charset="-128"/>
              </a:rPr>
              <a:t>Material properties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ea typeface="ＭＳ Ｐゴシック" panose="020B0600070205080204" pitchFamily="34" charset="-128"/>
              </a:rPr>
              <a:t>Absorption: color properties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ea typeface="ＭＳ Ｐゴシック" panose="020B0600070205080204" pitchFamily="34" charset="-128"/>
              </a:rPr>
              <a:t>Scattering</a:t>
            </a:r>
          </a:p>
          <a:p>
            <a:pPr lvl="2">
              <a:lnSpc>
                <a:spcPct val="90000"/>
              </a:lnSpc>
            </a:pPr>
            <a:r>
              <a:rPr lang="en-US" sz="2400">
                <a:ea typeface="ＭＳ Ｐゴシック" panose="020B0600070205080204" pitchFamily="34" charset="-128"/>
              </a:rPr>
              <a:t>Diffuse</a:t>
            </a:r>
          </a:p>
          <a:p>
            <a:pPr lvl="2">
              <a:lnSpc>
                <a:spcPct val="90000"/>
              </a:lnSpc>
            </a:pPr>
            <a:r>
              <a:rPr lang="en-US" sz="2400">
                <a:ea typeface="ＭＳ Ｐゴシック" panose="020B0600070205080204" pitchFamily="34" charset="-128"/>
              </a:rPr>
              <a:t>Specular</a:t>
            </a:r>
          </a:p>
        </p:txBody>
      </p:sp>
    </p:spTree>
    <p:extLst>
      <p:ext uri="{BB962C8B-B14F-4D97-AF65-F5344CB8AC3E}">
        <p14:creationId xmlns:p14="http://schemas.microsoft.com/office/powerpoint/2010/main" val="1851335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1219B489-5018-4CC6-95D9-36E5B9D005F7}" type="slidenum">
              <a:rPr lang="es-ES" sz="1000">
                <a:latin typeface="Arial" panose="020B0604020202020204" pitchFamily="34" charset="0"/>
              </a:rPr>
              <a:pPr lvl="1"/>
              <a:t>5</a:t>
            </a:fld>
            <a:endParaRPr lang="es-ES" sz="1000">
              <a:latin typeface="Arial" panose="020B0604020202020204" pitchFamily="34" charset="0"/>
            </a:endParaRPr>
          </a:p>
        </p:txBody>
      </p:sp>
      <p:sp>
        <p:nvSpPr>
          <p:cNvPr id="2048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400"/>
              <a:t>Angel and Shreiner: Interactive Computer Graphics 6E © Addison-Wesley 2012</a:t>
            </a: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Basic Graphics System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2514601" y="4343401"/>
            <a:ext cx="18335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Input devices</a:t>
            </a: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8305800" y="4038600"/>
            <a:ext cx="1900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Output device</a:t>
            </a:r>
          </a:p>
        </p:txBody>
      </p:sp>
      <p:sp>
        <p:nvSpPr>
          <p:cNvPr id="20488" name="Text Box 10"/>
          <p:cNvSpPr txBox="1">
            <a:spLocks noChangeArrowheads="1"/>
          </p:cNvSpPr>
          <p:nvPr/>
        </p:nvSpPr>
        <p:spPr bwMode="auto">
          <a:xfrm>
            <a:off x="4572000" y="5181600"/>
            <a:ext cx="457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Image formed in frame buffer</a:t>
            </a:r>
          </a:p>
        </p:txBody>
      </p:sp>
      <p:pic>
        <p:nvPicPr>
          <p:cNvPr id="20489" name="Picture 10" descr="AN01F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1" y="1752600"/>
            <a:ext cx="7135813" cy="242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275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29526612-4D8C-4695-976C-C3C78B247D48}" type="slidenum">
              <a:rPr lang="es-ES" sz="1000">
                <a:latin typeface="Arial" panose="020B0604020202020204" pitchFamily="34" charset="0"/>
              </a:rPr>
              <a:pPr lvl="1"/>
              <a:t>6</a:t>
            </a:fld>
            <a:endParaRPr lang="es-ES" sz="1000">
              <a:latin typeface="Arial" panose="020B0604020202020204" pitchFamily="34" charset="0"/>
            </a:endParaRP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400"/>
              <a:t>Angel and Shreiner: Interactive Computer Graphics 6E © Addison-Wesley 2012</a:t>
            </a: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Raster Graphics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Allows us to go from lines and wire frame images to filled polygons</a:t>
            </a:r>
          </a:p>
        </p:txBody>
      </p:sp>
      <p:pic>
        <p:nvPicPr>
          <p:cNvPr id="29702" name="Picture 5" descr="C:\BOOK\OpenGL\Hue\hue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1" y="2895601"/>
            <a:ext cx="3305175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659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0C29AC1E-8692-4455-9E71-BA307AECC607}" type="slidenum">
              <a:rPr lang="es-ES" sz="1000">
                <a:latin typeface="Arial" panose="020B0604020202020204" pitchFamily="34" charset="0"/>
              </a:rPr>
              <a:pPr lvl="1"/>
              <a:t>7</a:t>
            </a:fld>
            <a:endParaRPr lang="es-ES" sz="1000">
              <a:latin typeface="Arial" panose="020B0604020202020204" pitchFamily="34" charset="0"/>
            </a:endParaRPr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400"/>
              <a:t>Angel and Shreiner: Interactive Computer Graphics 6E © Addison-Wesley 2012</a:t>
            </a: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228600"/>
            <a:ext cx="7315200" cy="1066800"/>
          </a:xfrm>
        </p:spPr>
        <p:txBody>
          <a:bodyPr>
            <a:normAutofit fontScale="90000"/>
          </a:bodyPr>
          <a:lstStyle/>
          <a:p>
            <a:r>
              <a:rPr lang="en-US" smtClean="0">
                <a:ea typeface="ＭＳ Ｐゴシック" panose="020B0600070205080204" pitchFamily="34" charset="-128"/>
              </a:rPr>
              <a:t>Computer Graphics: 1980-1990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>
                <a:ea typeface="ＭＳ Ｐゴシック" panose="020B0600070205080204" pitchFamily="34" charset="-128"/>
              </a:rPr>
              <a:t>Realism comes to computer graphics </a:t>
            </a:r>
          </a:p>
        </p:txBody>
      </p:sp>
      <p:pic>
        <p:nvPicPr>
          <p:cNvPr id="31750" name="Picture 5" descr="hue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2286001"/>
            <a:ext cx="2771775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1" name="Picture 7" descr="hue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286000"/>
            <a:ext cx="27432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2" name="Picture 9" descr="hue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1" y="2286001"/>
            <a:ext cx="2695575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3" name="Text Box 10"/>
          <p:cNvSpPr txBox="1">
            <a:spLocks noChangeArrowheads="1"/>
          </p:cNvSpPr>
          <p:nvPr/>
        </p:nvSpPr>
        <p:spPr bwMode="auto">
          <a:xfrm>
            <a:off x="2133601" y="5257800"/>
            <a:ext cx="2105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smooth shading</a:t>
            </a:r>
          </a:p>
        </p:txBody>
      </p:sp>
      <p:sp>
        <p:nvSpPr>
          <p:cNvPr id="31754" name="Text Box 11"/>
          <p:cNvSpPr txBox="1">
            <a:spLocks noChangeArrowheads="1"/>
          </p:cNvSpPr>
          <p:nvPr/>
        </p:nvSpPr>
        <p:spPr bwMode="auto">
          <a:xfrm>
            <a:off x="5367338" y="5257801"/>
            <a:ext cx="173797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environment</a:t>
            </a:r>
          </a:p>
          <a:p>
            <a:r>
              <a:rPr lang="en-US"/>
              <a:t>    mapping</a:t>
            </a:r>
          </a:p>
        </p:txBody>
      </p:sp>
      <p:sp>
        <p:nvSpPr>
          <p:cNvPr id="31755" name="Text Box 12"/>
          <p:cNvSpPr txBox="1">
            <a:spLocks noChangeArrowheads="1"/>
          </p:cNvSpPr>
          <p:nvPr/>
        </p:nvSpPr>
        <p:spPr bwMode="auto">
          <a:xfrm>
            <a:off x="8153400" y="5257800"/>
            <a:ext cx="2019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bump mapping</a:t>
            </a:r>
          </a:p>
        </p:txBody>
      </p:sp>
    </p:spTree>
    <p:extLst>
      <p:ext uri="{BB962C8B-B14F-4D97-AF65-F5344CB8AC3E}">
        <p14:creationId xmlns:p14="http://schemas.microsoft.com/office/powerpoint/2010/main" val="14016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F1F0F386-F9ED-4389-AC9B-C4219E7D8D90}" type="slidenum">
              <a:rPr lang="es-ES" sz="1000">
                <a:latin typeface="Arial" panose="020B0604020202020204" pitchFamily="34" charset="0"/>
              </a:rPr>
              <a:pPr lvl="1"/>
              <a:t>8</a:t>
            </a:fld>
            <a:endParaRPr lang="es-ES" sz="1000">
              <a:latin typeface="Arial" panose="020B0604020202020204" pitchFamily="34" charset="0"/>
            </a:endParaRPr>
          </a:p>
        </p:txBody>
      </p:sp>
      <p:sp>
        <p:nvSpPr>
          <p:cNvPr id="3379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400"/>
              <a:t>Angel and Shreiner: Interactive Computer Graphics 6E © Addison-Wesley 2012</a:t>
            </a: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228600"/>
            <a:ext cx="7315200" cy="1066800"/>
          </a:xfrm>
        </p:spPr>
        <p:txBody>
          <a:bodyPr>
            <a:normAutofit fontScale="90000"/>
          </a:bodyPr>
          <a:lstStyle/>
          <a:p>
            <a:r>
              <a:rPr lang="en-US" smtClean="0">
                <a:ea typeface="ＭＳ Ｐゴシック" panose="020B0600070205080204" pitchFamily="34" charset="-128"/>
              </a:rPr>
              <a:t>Computer Graphics: 1990-2000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OpenGL API</a:t>
            </a:r>
          </a:p>
          <a:p>
            <a:r>
              <a:rPr lang="en-US" smtClean="0">
                <a:ea typeface="ＭＳ Ｐゴシック" panose="020B0600070205080204" pitchFamily="34" charset="-128"/>
              </a:rPr>
              <a:t>Completely computer-generated feature-length movies (Toy Story) are successful</a:t>
            </a:r>
          </a:p>
          <a:p>
            <a:r>
              <a:rPr lang="en-US" smtClean="0">
                <a:ea typeface="ＭＳ Ｐゴシック" panose="020B0600070205080204" pitchFamily="34" charset="-128"/>
              </a:rPr>
              <a:t>New hardware capabilities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Texture mapping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Blending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Accumulation, stencil buffers</a:t>
            </a:r>
          </a:p>
        </p:txBody>
      </p:sp>
    </p:spTree>
    <p:extLst>
      <p:ext uri="{BB962C8B-B14F-4D97-AF65-F5344CB8AC3E}">
        <p14:creationId xmlns:p14="http://schemas.microsoft.com/office/powerpoint/2010/main" val="184714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Application examples: Simulation and animation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ZA" dirty="0"/>
              <a:t>The field of virtual reality (VR) has opened up many new horizons. A </a:t>
            </a:r>
            <a:r>
              <a:rPr lang="en-ZA" dirty="0" smtClean="0"/>
              <a:t>human viewer </a:t>
            </a:r>
            <a:r>
              <a:rPr lang="en-ZA" dirty="0"/>
              <a:t>can be equipped with a display headset that allows her to see separate </a:t>
            </a:r>
            <a:r>
              <a:rPr lang="en-ZA" dirty="0" smtClean="0"/>
              <a:t>images with </a:t>
            </a:r>
            <a:r>
              <a:rPr lang="en-ZA" dirty="0"/>
              <a:t>her right eye and her left eye so that she has the effect of stereoscopic vision. </a:t>
            </a:r>
            <a:endParaRPr lang="en-ZA" dirty="0" smtClean="0"/>
          </a:p>
          <a:p>
            <a:r>
              <a:rPr lang="en-ZA" dirty="0" smtClean="0"/>
              <a:t>In addition</a:t>
            </a:r>
            <a:r>
              <a:rPr lang="en-ZA" dirty="0"/>
              <a:t>, her body location and position, possibly including her head and finger </a:t>
            </a:r>
            <a:r>
              <a:rPr lang="en-ZA" dirty="0" smtClean="0"/>
              <a:t>positions, are </a:t>
            </a:r>
            <a:r>
              <a:rPr lang="en-ZA" dirty="0"/>
              <a:t>tracked by the computer. She may have other interactive devices </a:t>
            </a:r>
            <a:r>
              <a:rPr lang="en-ZA" dirty="0" smtClean="0"/>
              <a:t>available</a:t>
            </a:r>
            <a:r>
              <a:rPr lang="en-ZA" dirty="0"/>
              <a:t> </a:t>
            </a:r>
            <a:r>
              <a:rPr lang="en-ZA" dirty="0" smtClean="0"/>
              <a:t>including </a:t>
            </a:r>
            <a:r>
              <a:rPr lang="en-ZA" dirty="0"/>
              <a:t>force-sensing gloves and sound. She can then act as part of a </a:t>
            </a:r>
            <a:r>
              <a:rPr lang="en-ZA" dirty="0" smtClean="0"/>
              <a:t>computer generated scene</a:t>
            </a:r>
            <a:r>
              <a:rPr lang="en-ZA" dirty="0"/>
              <a:t>, limited only by the image-generation ability of the computer. </a:t>
            </a:r>
            <a:r>
              <a:rPr lang="en-ZA" dirty="0" smtClean="0"/>
              <a:t>For example</a:t>
            </a:r>
            <a:r>
              <a:rPr lang="en-ZA" dirty="0"/>
              <a:t>, a surgical intern might be trained to do an operation in this way, or an </a:t>
            </a:r>
            <a:r>
              <a:rPr lang="en-ZA" dirty="0" smtClean="0"/>
              <a:t>astronaut might </a:t>
            </a:r>
            <a:r>
              <a:rPr lang="en-ZA" dirty="0"/>
              <a:t>be trained to work in a weightless environment. </a:t>
            </a:r>
          </a:p>
          <a:p>
            <a:r>
              <a:rPr lang="en-ZA" dirty="0"/>
              <a:t>Simulation and virtual reality have come together in many exciting ways in </a:t>
            </a:r>
            <a:r>
              <a:rPr lang="en-ZA" dirty="0" smtClean="0"/>
              <a:t>the film </a:t>
            </a:r>
            <a:r>
              <a:rPr lang="en-ZA" dirty="0"/>
              <a:t>industry. Recently, stereo (3D) movies have become both profitable and </a:t>
            </a:r>
            <a:r>
              <a:rPr lang="en-ZA" dirty="0" smtClean="0"/>
              <a:t>highly acclaimed </a:t>
            </a:r>
            <a:r>
              <a:rPr lang="en-ZA" dirty="0"/>
              <a:t>by audiences. Special effects created using computer graphics are part </a:t>
            </a:r>
            <a:r>
              <a:rPr lang="en-ZA" dirty="0" smtClean="0"/>
              <a:t>of virtually </a:t>
            </a:r>
            <a:r>
              <a:rPr lang="en-ZA" dirty="0"/>
              <a:t>all movies, as </a:t>
            </a:r>
            <a:r>
              <a:rPr lang="en-ZA" dirty="0" smtClean="0"/>
              <a:t>are more mundane </a:t>
            </a:r>
            <a:r>
              <a:rPr lang="en-ZA" dirty="0"/>
              <a:t>uses of computer graphics such as </a:t>
            </a:r>
            <a:r>
              <a:rPr lang="en-ZA" dirty="0" smtClean="0"/>
              <a:t>removal of </a:t>
            </a:r>
            <a:r>
              <a:rPr lang="en-ZA" dirty="0" err="1"/>
              <a:t>artifacts</a:t>
            </a:r>
            <a:r>
              <a:rPr lang="en-ZA" dirty="0"/>
              <a:t> from scenes. </a:t>
            </a:r>
            <a:endParaRPr lang="en-ZA" dirty="0" smtClean="0"/>
          </a:p>
          <a:p>
            <a:r>
              <a:rPr lang="en-ZA" dirty="0" smtClean="0"/>
              <a:t>Simulations </a:t>
            </a:r>
            <a:r>
              <a:rPr lang="en-ZA" dirty="0"/>
              <a:t>of physics are used to create visual effects </a:t>
            </a:r>
            <a:r>
              <a:rPr lang="en-ZA" dirty="0" smtClean="0"/>
              <a:t>ranging from </a:t>
            </a:r>
            <a:r>
              <a:rPr lang="en-ZA" dirty="0"/>
              <a:t>fluid flow to crowd dynamics.</a:t>
            </a:r>
          </a:p>
        </p:txBody>
      </p:sp>
    </p:spTree>
    <p:extLst>
      <p:ext uri="{BB962C8B-B14F-4D97-AF65-F5344CB8AC3E}">
        <p14:creationId xmlns:p14="http://schemas.microsoft.com/office/powerpoint/2010/main" val="429032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16847</TotalTime>
  <Words>2567</Words>
  <Application>Microsoft Office PowerPoint</Application>
  <PresentationFormat>Custom</PresentationFormat>
  <Paragraphs>384</Paragraphs>
  <Slides>44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COMP 315   Introduction to OpenGL</vt:lpstr>
      <vt:lpstr>Computer Graphics</vt:lpstr>
      <vt:lpstr>Example </vt:lpstr>
      <vt:lpstr>Preliminary Answer</vt:lpstr>
      <vt:lpstr>Basic Graphics System</vt:lpstr>
      <vt:lpstr>Raster Graphics</vt:lpstr>
      <vt:lpstr>Computer Graphics: 1980-1990</vt:lpstr>
      <vt:lpstr>Computer Graphics: 1990-2000</vt:lpstr>
      <vt:lpstr>Application examples: Simulation and animation</vt:lpstr>
      <vt:lpstr>Simulation and animation</vt:lpstr>
      <vt:lpstr>Simulation and animation</vt:lpstr>
      <vt:lpstr>Image formation models</vt:lpstr>
      <vt:lpstr>Elements of image formation</vt:lpstr>
      <vt:lpstr>Example (traditional style)</vt:lpstr>
      <vt:lpstr>Example (GPU based)</vt:lpstr>
      <vt:lpstr>Elements of image formation</vt:lpstr>
      <vt:lpstr>Light</vt:lpstr>
      <vt:lpstr>Three-Color Theory</vt:lpstr>
      <vt:lpstr>Pinhole Camera</vt:lpstr>
      <vt:lpstr>Image Formation Revisited</vt:lpstr>
      <vt:lpstr>Practical Approach</vt:lpstr>
      <vt:lpstr>Vertex Processing</vt:lpstr>
      <vt:lpstr>Projection</vt:lpstr>
      <vt:lpstr>Primitive Assembly</vt:lpstr>
      <vt:lpstr>Clipping</vt:lpstr>
      <vt:lpstr>Rasterization</vt:lpstr>
      <vt:lpstr>Fragment Processing</vt:lpstr>
      <vt:lpstr>The Programmer’s Interface</vt:lpstr>
      <vt:lpstr>API Contents</vt:lpstr>
      <vt:lpstr>OpenGL</vt:lpstr>
      <vt:lpstr>Programming in OpenGL</vt:lpstr>
      <vt:lpstr>OpenGL Architecture</vt:lpstr>
      <vt:lpstr>OpenGL Functions</vt:lpstr>
      <vt:lpstr>OpenGL State</vt:lpstr>
      <vt:lpstr>Lack of Object Orientation</vt:lpstr>
      <vt:lpstr>OpenGL function format</vt:lpstr>
      <vt:lpstr>OpenGL constants</vt:lpstr>
      <vt:lpstr>OpenGL and GLSL</vt:lpstr>
      <vt:lpstr>A Simple Program (?)</vt:lpstr>
      <vt:lpstr>Fixed function programming</vt:lpstr>
      <vt:lpstr>Object Specification</vt:lpstr>
      <vt:lpstr>Camera Specification</vt:lpstr>
      <vt:lpstr>Camera Specification</vt:lpstr>
      <vt:lpstr>Lights and Materials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315  Advanced Programming</dc:title>
  <dc:creator>Deshen Moodley</dc:creator>
  <cp:lastModifiedBy>deshen</cp:lastModifiedBy>
  <cp:revision>105</cp:revision>
  <dcterms:created xsi:type="dcterms:W3CDTF">2015-01-30T05:26:57Z</dcterms:created>
  <dcterms:modified xsi:type="dcterms:W3CDTF">2015-03-04T11:46:15Z</dcterms:modified>
</cp:coreProperties>
</file>