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5" r:id="rId2"/>
    <p:sldId id="276" r:id="rId3"/>
    <p:sldId id="277" r:id="rId4"/>
    <p:sldId id="278" r:id="rId5"/>
    <p:sldId id="280" r:id="rId6"/>
    <p:sldId id="279" r:id="rId7"/>
    <p:sldId id="281" r:id="rId8"/>
    <p:sldId id="291" r:id="rId9"/>
    <p:sldId id="282" r:id="rId10"/>
    <p:sldId id="283" r:id="rId11"/>
    <p:sldId id="292" r:id="rId12"/>
    <p:sldId id="290" r:id="rId13"/>
    <p:sldId id="259" r:id="rId14"/>
    <p:sldId id="288" r:id="rId15"/>
    <p:sldId id="293" r:id="rId16"/>
    <p:sldId id="294" r:id="rId17"/>
    <p:sldId id="295" r:id="rId18"/>
    <p:sldId id="296" r:id="rId19"/>
    <p:sldId id="289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2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0444F-C162-430D-A8DE-5B6458993658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8679-A652-4DB6-883E-B0AFAA4C15B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03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95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549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09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25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821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77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9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97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946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867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59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9CDD-7E82-428C-8660-23858FB17912}" type="datetimeFigureOut">
              <a:rPr lang="en-ZA" smtClean="0"/>
              <a:t>2015/03/06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C1C8-6B55-42AF-B3CD-B94BD32A45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84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justinscsstuff/jogl-tutorial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://moodle.cs.ukzn.ac.za/cs/file.php/129/opengl-resources/Howard2010opengl.pdf" TargetMode="External"/><Relationship Id="rId4" Type="http://schemas.openxmlformats.org/officeDocument/2006/relationships/hyperlink" Target="https://www3.ntu.edu.sg/home/ehchua/programming/opengl/CG_Introductio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COMP 315 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Camera, projection and model view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ZA" dirty="0" smtClean="0"/>
          </a:p>
          <a:p>
            <a:r>
              <a:rPr lang="en-ZA" dirty="0" smtClean="0"/>
              <a:t>Deshen Moodley</a:t>
            </a:r>
          </a:p>
          <a:p>
            <a:r>
              <a:rPr lang="en-ZA" dirty="0" smtClean="0"/>
              <a:t>University of KwaZulu-Natal</a:t>
            </a:r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0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Colour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Uses RGB colour space</a:t>
            </a:r>
          </a:p>
          <a:p>
            <a:r>
              <a:rPr lang="en-ZA" dirty="0" smtClean="0"/>
              <a:t>Is independent of display adapter/display device</a:t>
            </a:r>
          </a:p>
          <a:p>
            <a:r>
              <a:rPr lang="en-ZA" dirty="0" smtClean="0"/>
              <a:t>Specify a point on a unit RGB colour cube </a:t>
            </a:r>
          </a:p>
          <a:p>
            <a:r>
              <a:rPr lang="en-ZA" dirty="0" smtClean="0"/>
              <a:t>Float values along each side axis range from 0 – 1 -&gt; (r, </a:t>
            </a:r>
            <a:r>
              <a:rPr lang="en-ZA" dirty="0"/>
              <a:t>g</a:t>
            </a:r>
            <a:r>
              <a:rPr lang="en-ZA" dirty="0" smtClean="0"/>
              <a:t>, </a:t>
            </a:r>
            <a:r>
              <a:rPr lang="en-ZA" dirty="0"/>
              <a:t>b</a:t>
            </a:r>
            <a:r>
              <a:rPr lang="en-ZA" dirty="0" smtClean="0"/>
              <a:t>)</a:t>
            </a:r>
          </a:p>
          <a:p>
            <a:r>
              <a:rPr lang="en-ZA" dirty="0" smtClean="0"/>
              <a:t>Examples </a:t>
            </a:r>
          </a:p>
          <a:p>
            <a:pPr lvl="1"/>
            <a:r>
              <a:rPr lang="en-ZA" dirty="0"/>
              <a:t>1</a:t>
            </a:r>
            <a:r>
              <a:rPr lang="en-ZA" smtClean="0"/>
              <a:t>, </a:t>
            </a:r>
            <a:r>
              <a:rPr lang="en-ZA" dirty="0"/>
              <a:t>1</a:t>
            </a:r>
            <a:r>
              <a:rPr lang="en-ZA" smtClean="0"/>
              <a:t>, </a:t>
            </a:r>
            <a:r>
              <a:rPr lang="en-ZA" dirty="0"/>
              <a:t>1</a:t>
            </a:r>
            <a:r>
              <a:rPr lang="en-ZA" smtClean="0"/>
              <a:t> </a:t>
            </a:r>
            <a:r>
              <a:rPr lang="en-ZA" dirty="0" smtClean="0"/>
              <a:t>-&gt; white</a:t>
            </a:r>
          </a:p>
          <a:p>
            <a:pPr lvl="1"/>
            <a:r>
              <a:rPr lang="en-ZA" dirty="0" smtClean="0"/>
              <a:t>1, 0, 0 -&gt; red</a:t>
            </a:r>
          </a:p>
          <a:p>
            <a:pPr lvl="1"/>
            <a:r>
              <a:rPr lang="en-ZA" dirty="0" smtClean="0"/>
              <a:t>0, 1, 0 -&gt; green, </a:t>
            </a:r>
          </a:p>
          <a:p>
            <a:pPr lvl="1"/>
            <a:r>
              <a:rPr lang="en-ZA" dirty="0" smtClean="0"/>
              <a:t>yellow ?</a:t>
            </a:r>
          </a:p>
          <a:p>
            <a:r>
              <a:rPr lang="en-ZA" dirty="0" smtClean="0"/>
              <a:t>To set the current colour use </a:t>
            </a:r>
            <a:r>
              <a:rPr lang="en-ZA" sz="22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gl.glColor3f(r, g, b)</a:t>
            </a:r>
            <a:endParaRPr lang="en-ZA" sz="2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AutoShape 2" descr="data:image/jpeg;base64,/9j/4AAQSkZJRgABAQAAAQABAAD/2wCEAAkGBhAPEBQQEBAQDw8QDxAPDw8QDxAQEBAPFBAVFBUQFBQXHSYeFxojGhQUIC8gLycpOCwtFR40OjAqNSgrLCoBCQoKDgwOGg8PGi0kHR8pLCwqKjUtLCkuLCwpLSkqKSwpLSosLCk1LCkpLCwpLCwpKSwsLCkpKSwsKSwpLCwpKf/AABEIANYA7AMBIgACEQEDEQH/xAAcAAEAAgMBAQEAAAAAAAAAAAAABAUBAwYHAgj/xABAEAACAgIBAgMEBgcGBQUAAAABAgADBBEhEjEFE0EGIlFhFCMycXOyByRScoGCszNCQ2ORsRY0RGJ0FTVTweH/xAAbAQEAAgMBAQAAAAAAAAAAAAAAAwUCBAYBB//EADARAQACAQMABwcDBQAAAAAAAAABAwIEESEFEiIxQVFxBhNygaGxwSMzYRQykdHh/9oADAMBAAIRAxEAPwD3CIiAiIgIiICIiAiIgIiICJ8X2hFLHsqljrk6A3xKmj2sxXVGWwdFiswbjpTpVWIc744ddd97gXMSC3jeOGCG1OpnatRv++r9BX5Hq937+O8+fEfF/JatBVbfZb19CVeUDpF2xJsdQO49fWBYRNGFmJdWltZ6q7UWxG0RtHUMp0eRwRN8BERAREQEREBERAREQEREBERAREQEREBERAREQEREDVk09aMnoysp+4gj/wC5ztfsQvR0tfYx6CnX0ICVFNdSEgcbAqUnts74Hp08QOXT2MBsrssu8x0sa2w+UFVyco5K9K9Wl057nq4HGjzJHifs6+XXR55xzdT1Fw2MuRjs7J0sQjkEduD85F8WzMqvxXECsfollGQllS7bqfqqAtIA46Wasb54Z+3r1KmBH8NwVx6a6E30U1V1J1EFulECDetc6AkmIgIiICIiAiIgIiICIiAiIgIiICIiAiIgIiICIiAiIgIia7r1QFnIVVG2ZiFUAepJ4AgVmT/7hR/4Wd/XwZbzzjP/AEr+Fr4jSReXrTHyaXurrd6g9tuOy8jlhqltkAj3h3513+Hn13VrbU621OOpLEYMjD4gjvJM6s64ic8Zjfu3ebxKREbiRvSIiAiIgIiICIiAiIgIiICIiAiIgIiICIiAiJgtAzMGc77Ue3WJ4eNWsbLtErj1DqtPAPveiA7HJI36bnkHtT+kfNzyUVmxsc9qaXIZhrX1lo0zevHA57Hgyw0fR1+rnsRx5z3JMassuY7npXtN+lnBwt1o30vIU9JqpI6FI79dv2RrtobO/QaOvHPaX20z/EiRkXdNJ1+rVbSka7bXZLkH1YnntrQ1XjE+XHpNq4s7PQ9D6fS9rLtZec+HpDGzHqqxcP48mXPgHjuZgP141717PU1f2qnPbb1ngn59+O/w+VxflNi40tL8a78epZETCqtmcZ3h617L/pfovC15i/Rbz0r5nJxnJA56u9fO+G4H7R9PQUbfPffbXqPjPzOMWXvs37UZfh5HkuWq9cezqakj/tHes/NdemwdanH67oOI7Wnn5f6l5Xr4idrP8vfonJ+zf6QsbMIrYNjXngV2EFHbeumuzsx54U6J9BwZ1YM5vOvKvLq5xtKyxzxzjfGd4ZiImDIiIgIiICIiAiIgIiDAbjc47K8Jz92ulmT1FfEbK1+koE81b0OCoXegvSbDo8Hs+wFUR/EjnVWZNlnm14hZTsZOmZBmVe7Wxs+rJo6wOlatFtEsQLCHc7nx5npxOF8PxvErPJs67+j6O32n2S5N/DnzUGyDTpvLbtwUE+38FzVKMRkWvWlwRjle8Gtw6OssRYNg2rcAPQkdPQNMod0DPncoPB85sTCDeIWiorZcOu1/8PzX8obLuSejp462PzM47x39Ktj7TCr8sHjz7l3Z8+ivkL953+7NijTW3ztXG6ejTW3ztXG7vPHfabHwa/MyLAm/soPets5A9xBy3cc+nrPLPaf9J+Vlbrxg2JSd+8GBvsGxrbDiv7lJ7/a+PNWVvYxexmsdtdT2Mzu33sTs/wD6Z9LjTqNJ0PVV2ru1Pl4f9XVfRmNXNnM/RW/RiSSeST1MTySx7sSeSfnNqYuvSWIxpsGNL2LIxjaO5hbG0bK5cabBjSxGNNi40xm5UXQrVxptXHliMabFxpFNynuhWjGm1ceWC402LjSOblPdCt+hg8EAj1BGweZ0XgHtbl4Y6AfpFPH1VzuSv4dvJUfIhh2108gwxjTYMWaWowrvjbOGhjqbdPlvXL0zwT2rx8zhG6LdbbHs6VtUb1vQJDDkcqSORzLjc8dbDB1sb0eofEEeoPoe/wDqZ0PhPtZk0AJYPpNQ45YjIUfvsdWfzaPxYng85qNBlhzhzH1XOl6cqsnqW9mfo9CiQPDPGqMlSabQ/T9tdFXQnt1owDL/ABEjeOYFlr0sqixK7Cz1m1quSPcs6lG/dPPx5lbtsvomJjeFxE4HM9ms2yhxS31ivdVjNaz1tVXUvRjMu960fMbzNde3XnWzL3wfwS6m82sfddvEDb9a7lvMzhZjDTcALUXGuOksQO5MPXQxEQEREBERATBEzEDGphp9T5ccQPz4/iN+UVuyHa61lUl/RdqDpUHCD5KNcbm2vH2BrsexB36Dt/rIvhje4nr9XX/D3BLOukHlfdY8k9wx/wC4ev8Av8+++1py91XEY92z6LXT7mrGMI42hrXGmxcaSVfp/tAF+D7PQfvP9z04P+pkwY0l/qInhpWTGXcrlxpsXGlkMafYxphNypuhXLjTYuNLFcabBjSOblPdCuXGmxcaWK402LjSKblRdCtXGmxcaWIxpsGNI5uU90K5cabFxpYrjT6epUBZiFUd2YgAfxMjyvU9sb8IC40WqqDbELs6G/U/sgdyfkBuSOp3/sgFQ/4tgbn5pWdE/IkgHv7whcVUPVyznvYx2x/j6DfoNDgcTXyvme5XXVY482T8lT4kLBW1tZ+jvTXY9Vo0b1IQnj0QEcEc7BIIB7esATy7xo/UXfgW/wBNp6kJV6qYnKJdR7OWzZTnHhE8R8gDUzETVdMREQEREBERAREQEw/aZmH7QPzn4U3uL+4n5RLnHaUnhZ91Pw0/KsuMczpMbuzHo+oxH6WPpH2WlBm+rE6eaiE9egjdZ/gNFfvHHfYJ5kWgyxxzMMrYlV34RL6ouXYVx5bngBj7r/uPoBvu4PB44MnDHmK0DDpYBlI0VYBlI+BB4M2VYllf9m3mL/8AFcxJ/lu5Yfc3V8NqOVjm+YUt28d7K482LjzfiZNdh6OUt1s02Dot18QOzDv7ykjg88GTlxpjN+6pu5Vy402LjSwXGmwY0jm5UXQrlxpsGPPu7MAY11o19q8OiaC18b1ZY3up6ccnnt31rbwxn5yHFv8AkqvTj/xQ7Nn8xI7HpHGoZvVVuHjki/SvM4xwLP8AOP8Ay4/m72fy79NkCFwBsNY3m2D7JZQFQ+vlp/c7nnZOv7x53ZWNIthkU3Km7PbjHhpsMi2Gb7DI1hkWV6juhWeNH6i78C3+m09VE8n8aP1F34Fv9Np6yJDOfWl0/sz+zZ8X4IiJ46oiIgIiICIiAiIgJh+0zMP2gfm7ww+6n4df5VlxjmUvhh91fw6/yiW+OZte+fVcY/Sx9I+y0oaWNBlXQZY45mM3q26FpjmWNBlXjmWNBmE3qa6E5sVLV6XGx3BBKsp45VlIKnjuDPtK76f2sqv4aQZCD5Hhbh8vdbg8ueIxzLGgzCblNdihDxug+7WXtu9cdK289T6CxG15X3uVB771zM/QbrubnNNfpj0WEHW/8S8aY/cvSBs8vwRsxD+uZH/j4X5smTbDI8rVTbwi10JWoRFVEUaVEUKqje9BRwJqsM3WGRrDIZvU90btNhkWwzfYZFsMiyvU90NNhka0zdYZFsaQzep7oV3jJ+pt/Bt/ptPWxPIfFz9Tb+DZ/TaeuibOmz60S6X2a/as+L8MxETadQREQEREBERAREQEw3aZny/aB+avDfsr+HX+US2xzKbw1vdX8Ov8oltjmaGV20vrOMfpY+kfZa0GWNBlVQZZY5kc3q26FpjmWNBlXjmWNBmHv1PdC0x2ljQZV0NLHHMxm9TXQ14Z/XMj8DC/3yZNsMr8M/rmR+BhfmyZMsM8tu2n5Ka6GmxpGsM3WGRrDNab1TdDTYZFsM3WGRrDIcr1PdDTYZFsM32GRbDIZvVF0K/xc/U2/g2fkaeviePeLH6qz8Gz8jT2IS46Mz62GU/y6L2c/az9fwRES2dMREQEREBERAREqvHvabHwVVr3Cmx+itNjrsbu3Svc6GydfIDZIBC13IGf4vVU3lkl7mAZaKx13MCSAekdl2D7x0ODzIGJlX5qiyt/o2M++hlAfJsAOt7YGusbB1rr2NEEb4tMPw2ulSta9Oz1MSSzu+gOt2JJduBySTxA/Oz+GXYjinIqaq1VUFW1yABypGww+YJEmY7T3vxLwinJTy760tTv0uNgH9ofA8nkfGeeeOfowsrJfDbza+4x7CRao+CWE6f7m0ePtE6lVqNLn/dhz/DtNF0/hljFd8bbcb+DmcdpY0GVVRIJVgyuv20YFHU/BkbRX+IEscdpUZWzjO2Xetc8sc43xneFrjtLGgyrxzLGgyOb1TdC0oMsqDKrHMsaDMJvU90PjEP65kfgYX5smS7DIOIf1vI/Awv98mS7DMr7tpj0j7KW2GmwyNYZusMjWGac3qm6GmwyLYZvsMi2tIsr1RdDTa0i2NNpcs/lorW2kb8qtep9cckdlHI94kDkc8jd74b7EliHynGu/wBHq30n5PZwW+OgF+HvDvuaXR36nmI2x85a9fR1uonjiPNyg8NuzA9OOnmMVdWYt01Vll0OuzkA8j3QC3O9a5npOH42jOKrA1F7E6pt0C2gT9W4JSzgE+6SeDsDRAm4+KtahUVURRpUVQqqPgAOBMZOGlqGuxQ6N3U9jogg/eCAQfQgTq9JpcdNh1Ynd02h0WGkw6uPj3t25mUOdVk4lbNS7ZNaqSKbVsuvU60PLdPfcA6OmDE6PvDjWz2a9q6M9Ca9pbUQt9DjVlLnqAB+IJVtMOD0n1BA228uoiICIiAiJgiBF/8AVaOoJ51Rd2ZEXzU6mZVDMqjeyQCCR8CJGqfEuvbpFNmRUiq7hFZ0Q22AJ5muNPVZtd8FeQOJUp7EdL0t5o1WytYoFyK5TMbKVulLFBPW3PUGHrrk72eDez12HYNGm1GrxsViEauxaMavJKWMeo9blrK19ABvXbgLGr2hpawV/Wg+a1IdqL1qa1CVZFtK9BO1Yd+4lrOfxfZJK7lyAwNoyci5yQ5VkuZ2C9BbpDL1LpwN+6ewYzoICY1MxAqvGvZzHzFAtTbL9i1dLbXzv3H1sDjkdj6icN4r7G5GLt0/WaR6oh89RvjqrHD/ADK6+PSB29OmDNa/TV3RtnHzbVGrtonsTx5eDyXDtDDYII2RsfEHkfIj4eks6DOs8Y9lKckmzmm8/wCNXrbaAAFiniwDWueQOxWcvmeG34hPnL1Vj/qa1Jq13267LVfeeOPtDtOZ1nRl1Par7UfVc19I4WxtlxKbjmWNBlVjOCAQQQRsEEEH5g+ssscyhyu24lHdG75xD+t5H4GH+bJkuxpCxD+tX/g4f++RJNhkmqu7UfDj9oUtsNNhkawz7y8hUUs7BVXuzHQGzoc/fxMYvhmRknhWxqu5str+tcf5dRO1+9x6/ZPOvNLpr9XO1ccefgrM65ynaFfkZKroE+8/CIAWdz8ERQWb+A9RJ2D7MX3+9cWxq/RF6TkN+83K1j5DZ5HKkETovC/BKsbZQEuwHmWuxex9fE+g5PujQG+AJYzrtH0NVTtlZ2svo9r0eETvlzKLg+HVUJ0VVrWvfSjkn1Zj3Zj6k7J3JIEzEu9m73ErfE/Hacbp85yvWCRqt7PdUqpY9AOht0Gz6uJZSi9ovZ1stk6bBUAr12kBi7VO1bFBogd61Pz0B9ksrejb/wAT4xYJ1sSbWp/sbukOLfJ5bp0B5nuBuxIIBmv/AItxO4dySyIoWi5ns6xYaygC7dW8q3TDYJUw/shjmyq33uuix7FJFT8vebtbZCV057qVOgASRPnw32Nx8dg9fUCtwuUAVLyK7awrFUBcauflizHY2x1An3eL1rQMgHzK3Wtqymj5nmlVrC70PeLpydD3uSBsj58K8U88OCFSyqw1WqlqXKrjnQZfXnkEAgg8didWJ4AEo+jO5soUUpQCOl6q6qqlT310SwesuG40WHwEk+H+GCnqPW9tlhDWW2dHW5ACjYRVUAKAAAB/qSSE2IiAiIgJgiZiAAiIgIiICIiAmOmZiBz/AIh7KISXx3OO5OyvT147H51bHT96ldnvvZ3XJa9TCu+s1OSAp+3S5J4CWga2f2SFO/Q8E9gZpyaFsUo6q6OOllZQysD6EHgiVWt6Lo1cb5Rtl5x+fNNhfnjx4OWxjrJvP+TibPoBvIn3S9uT/wAvX1If+ot2lP3qPt2/w0Dv7ewZIwfZvAd2trP0hCtS+W2Q2RjqAnWmqySv2LQw3vhwR356MHU0augauv17p620RG3dHEbcsc8+sqvDvZ6qphY5a+4b6bbeklNjR8tVAWvfroAn1J0JbdMzE6HDDHCNsY2hGRETIIiICIiAiIgIiICIiAiIgIiICIiAiIgIiICIiBG8RxxbVZW2+myt0YjewGUgka53z6TkMH2by2toyLbGLHyrrttWj02+c9lijaMQGrNVRCFeoVe9347iNQPP8f2Ny0pFe6iwqVF1a2qMgeH4OOmavu8tW+Nfr11ZwRsiWmH7M5CZAZrurGW06q2QfIqY2Yyb7+47t68hBssDodZEA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5" name="AutoShape 4" descr="data:image/jpeg;base64,/9j/4AAQSkZJRgABAQAAAQABAAD/2wCEAAkGBhAPEBQQEBAQDw8QDxAPDw8QDxAQEBAPFBAVFBUQFBQXHSYeFxojGhQUIC8gLycpOCwtFR40OjAqNSgrLCoBCQoKDgwOGg8PGi0kHR8pLCwqKjUtLCkuLCwpLSkqKSwpLSosLCk1LCkpLCwpLCwpKSwsLCkpKSwsKSwpLCwpKf/AABEIANYA7AMBIgACEQEDEQH/xAAcAAEAAgMBAQEAAAAAAAAAAAAABAUBAwYHAgj/xABAEAACAgIBAgMEBgcGBQUAAAABAgADBBEhEjEFE0EGIlFhFCMycXOyByRScoGCszNCQ2ORsRY0RGJ0FTVTweH/xAAbAQEAAgMBAQAAAAAAAAAAAAAAAwUCBAYBB//EADARAQACAQMABwcDBQAAAAAAAAABAwIEESEFEiIxQVFxBhNygaGxwSMzYRQykdHh/9oADAMBAAIRAxEAPwD3CIiAiIgIiICIiAiIgIiICJ8X2hFLHsqljrk6A3xKmj2sxXVGWwdFiswbjpTpVWIc744ddd97gXMSC3jeOGCG1OpnatRv++r9BX5Hq937+O8+fEfF/JatBVbfZb19CVeUDpF2xJsdQO49fWBYRNGFmJdWltZ6q7UWxG0RtHUMp0eRwRN8BERAREQEREBERAREQEREBERAREQEREBERAREQEREDVk09aMnoysp+4gj/wC5ztfsQvR0tfYx6CnX0ICVFNdSEgcbAqUnts74Hp08QOXT2MBsrssu8x0sa2w+UFVyco5K9K9Wl057nq4HGjzJHifs6+XXR55xzdT1Fw2MuRjs7J0sQjkEduD85F8WzMqvxXECsfollGQllS7bqfqqAtIA46Wasb54Z+3r1KmBH8NwVx6a6E30U1V1J1EFulECDetc6AkmIgIiICIiAiIgIiICIiAiIgIiICIiAiIgIiICIiAiIgIia7r1QFnIVVG2ZiFUAepJ4AgVmT/7hR/4Wd/XwZbzzjP/AEr+Fr4jSReXrTHyaXurrd6g9tuOy8jlhqltkAj3h3513+Hn13VrbU621OOpLEYMjD4gjvJM6s64ic8Zjfu3ebxKREbiRvSIiAiIgIiICIiAiIgIiICIiAiIgIiICIiAiJgtAzMGc77Ue3WJ4eNWsbLtErj1DqtPAPveiA7HJI36bnkHtT+kfNzyUVmxsc9qaXIZhrX1lo0zevHA57Hgyw0fR1+rnsRx5z3JMassuY7npXtN+lnBwt1o30vIU9JqpI6FI79dv2RrtobO/QaOvHPaX20z/EiRkXdNJ1+rVbSka7bXZLkH1YnntrQ1XjE+XHpNq4s7PQ9D6fS9rLtZec+HpDGzHqqxcP48mXPgHjuZgP141717PU1f2qnPbb1ngn59+O/w+VxflNi40tL8a78epZETCqtmcZ3h617L/pfovC15i/Rbz0r5nJxnJA56u9fO+G4H7R9PQUbfPffbXqPjPzOMWXvs37UZfh5HkuWq9cezqakj/tHes/NdemwdanH67oOI7Wnn5f6l5Xr4idrP8vfonJ+zf6QsbMIrYNjXngV2EFHbeumuzsx54U6J9BwZ1YM5vOvKvLq5xtKyxzxzjfGd4ZiImDIiIgIiICIiAiIgIiDAbjc47K8Jz92ulmT1FfEbK1+koE81b0OCoXegvSbDo8Hs+wFUR/EjnVWZNlnm14hZTsZOmZBmVe7Wxs+rJo6wOlatFtEsQLCHc7nx5npxOF8PxvErPJs67+j6O32n2S5N/DnzUGyDTpvLbtwUE+38FzVKMRkWvWlwRjle8Gtw6OssRYNg2rcAPQkdPQNMod0DPncoPB85sTCDeIWiorZcOu1/8PzX8obLuSejp462PzM47x39Ktj7TCr8sHjz7l3Z8+ivkL953+7NijTW3ztXG6ejTW3ztXG7vPHfabHwa/MyLAm/soPets5A9xBy3cc+nrPLPaf9J+Vlbrxg2JSd+8GBvsGxrbDiv7lJ7/a+PNWVvYxexmsdtdT2Mzu33sTs/wD6Z9LjTqNJ0PVV2ru1Pl4f9XVfRmNXNnM/RW/RiSSeST1MTySx7sSeSfnNqYuvSWIxpsGNL2LIxjaO5hbG0bK5cabBjSxGNNi40xm5UXQrVxptXHliMabFxpFNynuhWjGm1ceWC402LjSOblPdCt+hg8EAj1BGweZ0XgHtbl4Y6AfpFPH1VzuSv4dvJUfIhh2108gwxjTYMWaWowrvjbOGhjqbdPlvXL0zwT2rx8zhG6LdbbHs6VtUb1vQJDDkcqSORzLjc8dbDB1sb0eofEEeoPoe/wDqZ0PhPtZk0AJYPpNQ45YjIUfvsdWfzaPxYng85qNBlhzhzH1XOl6cqsnqW9mfo9CiQPDPGqMlSabQ/T9tdFXQnt1owDL/ABEjeOYFlr0sqixK7Cz1m1quSPcs6lG/dPPx5lbtsvomJjeFxE4HM9ms2yhxS31ivdVjNaz1tVXUvRjMu960fMbzNde3XnWzL3wfwS6m82sfddvEDb9a7lvMzhZjDTcALUXGuOksQO5MPXQxEQEREBERATBEzEDGphp9T5ccQPz4/iN+UVuyHa61lUl/RdqDpUHCD5KNcbm2vH2BrsexB36Dt/rIvhje4nr9XX/D3BLOukHlfdY8k9wx/wC4ev8Av8+++1py91XEY92z6LXT7mrGMI42hrXGmxcaSVfp/tAF+D7PQfvP9z04P+pkwY0l/qInhpWTGXcrlxpsXGlkMafYxphNypuhXLjTYuNLFcabBjSOblPdCuXGmxcaWK402LjSKblRdCtXGmxcaWIxpsGNI5uU90K5cabFxpYrjT6epUBZiFUd2YgAfxMjyvU9sb8IC40WqqDbELs6G/U/sgdyfkBuSOp3/sgFQ/4tgbn5pWdE/IkgHv7whcVUPVyznvYx2x/j6DfoNDgcTXyvme5XXVY482T8lT4kLBW1tZ+jvTXY9Vo0b1IQnj0QEcEc7BIIB7esATy7xo/UXfgW/wBNp6kJV6qYnKJdR7OWzZTnHhE8R8gDUzETVdMREQEREBERAREQEw/aZmH7QPzn4U3uL+4n5RLnHaUnhZ91Pw0/KsuMczpMbuzHo+oxH6WPpH2WlBm+rE6eaiE9egjdZ/gNFfvHHfYJ5kWgyxxzMMrYlV34RL6ouXYVx5bngBj7r/uPoBvu4PB44MnDHmK0DDpYBlI0VYBlI+BB4M2VYllf9m3mL/8AFcxJ/lu5Yfc3V8NqOVjm+YUt28d7K482LjzfiZNdh6OUt1s02Dot18QOzDv7ykjg88GTlxpjN+6pu5Vy402LjSwXGmwY0jm5UXQrlxpsGPPu7MAY11o19q8OiaC18b1ZY3up6ccnnt31rbwxn5yHFv8AkqvTj/xQ7Nn8xI7HpHGoZvVVuHjki/SvM4xwLP8AOP8Ay4/m72fy79NkCFwBsNY3m2D7JZQFQ+vlp/c7nnZOv7x53ZWNIthkU3Km7PbjHhpsMi2Gb7DI1hkWV6juhWeNH6i78C3+m09VE8n8aP1F34Fv9Np6yJDOfWl0/sz+zZ8X4IiJ46oiIgIiICIiAiIgJh+0zMP2gfm7ww+6n4df5VlxjmUvhh91fw6/yiW+OZte+fVcY/Sx9I+y0oaWNBlXQZY45mM3q26FpjmWNBlXjmWNBmE3qa6E5sVLV6XGx3BBKsp45VlIKnjuDPtK76f2sqv4aQZCD5Hhbh8vdbg8ueIxzLGgzCblNdihDxug+7WXtu9cdK289T6CxG15X3uVB771zM/QbrubnNNfpj0WEHW/8S8aY/cvSBs8vwRsxD+uZH/j4X5smTbDI8rVTbwi10JWoRFVEUaVEUKqje9BRwJqsM3WGRrDIZvU90btNhkWwzfYZFsMiyvU90NNhka0zdYZFsaQzep7oV3jJ+pt/Bt/ptPWxPIfFz9Tb+DZ/TaeuibOmz60S6X2a/as+L8MxETadQREQEREBERAREQEw3aZny/aB+avDfsr+HX+US2xzKbw1vdX8Ov8oltjmaGV20vrOMfpY+kfZa0GWNBlVQZZY5kc3q26FpjmWNBlXjmWNBmHv1PdC0x2ljQZV0NLHHMxm9TXQ14Z/XMj8DC/3yZNsMr8M/rmR+BhfmyZMsM8tu2n5Ka6GmxpGsM3WGRrDNab1TdDTYZFsM3WGRrDIcr1PdDTYZFsM32GRbDIZvVF0K/xc/U2/g2fkaeviePeLH6qz8Gz8jT2IS46Mz62GU/y6L2c/az9fwRES2dMREQEREBERAREqvHvabHwVVr3Cmx+itNjrsbu3Svc6GydfIDZIBC13IGf4vVU3lkl7mAZaKx13MCSAekdl2D7x0ODzIGJlX5qiyt/o2M++hlAfJsAOt7YGusbB1rr2NEEb4tMPw2ulSta9Oz1MSSzu+gOt2JJduBySTxA/Oz+GXYjinIqaq1VUFW1yABypGww+YJEmY7T3vxLwinJTy760tTv0uNgH9ofA8nkfGeeeOfowsrJfDbza+4x7CRao+CWE6f7m0ePtE6lVqNLn/dhz/DtNF0/hljFd8bbcb+DmcdpY0GVVRIJVgyuv20YFHU/BkbRX+IEscdpUZWzjO2Xetc8sc43xneFrjtLGgyrxzLGgyOb1TdC0oMsqDKrHMsaDMJvU90PjEP65kfgYX5smS7DIOIf1vI/Awv98mS7DMr7tpj0j7KW2GmwyNYZusMjWGac3qm6GmwyLYZvsMi2tIsr1RdDTa0i2NNpcs/lorW2kb8qtep9cckdlHI94kDkc8jd74b7EliHynGu/wBHq30n5PZwW+OgF+HvDvuaXR36nmI2x85a9fR1uonjiPNyg8NuzA9OOnmMVdWYt01Vll0OuzkA8j3QC3O9a5npOH42jOKrA1F7E6pt0C2gT9W4JSzgE+6SeDsDRAm4+KtahUVURRpUVQqqPgAOBMZOGlqGuxQ6N3U9jogg/eCAQfQgTq9JpcdNh1Ynd02h0WGkw6uPj3t25mUOdVk4lbNS7ZNaqSKbVsuvU60PLdPfcA6OmDE6PvDjWz2a9q6M9Ca9pbUQt9DjVlLnqAB+IJVtMOD0n1BA228uoiICIiAiJgiBF/8AVaOoJ51Rd2ZEXzU6mZVDMqjeyQCCR8CJGqfEuvbpFNmRUiq7hFZ0Q22AJ5muNPVZtd8FeQOJUp7EdL0t5o1WytYoFyK5TMbKVulLFBPW3PUGHrrk72eDez12HYNGm1GrxsViEauxaMavJKWMeo9blrK19ABvXbgLGr2hpawV/Wg+a1IdqL1qa1CVZFtK9BO1Yd+4lrOfxfZJK7lyAwNoyci5yQ5VkuZ2C9BbpDL1LpwN+6ewYzoICY1MxAqvGvZzHzFAtTbL9i1dLbXzv3H1sDjkdj6icN4r7G5GLt0/WaR6oh89RvjqrHD/ADK6+PSB29OmDNa/TV3RtnHzbVGrtonsTx5eDyXDtDDYII2RsfEHkfIj4eks6DOs8Y9lKckmzmm8/wCNXrbaAAFiniwDWueQOxWcvmeG34hPnL1Vj/qa1Jq13267LVfeeOPtDtOZ1nRl1Par7UfVc19I4WxtlxKbjmWNBlVjOCAQQQRsEEEH5g+ssscyhyu24lHdG75xD+t5H4GH+bJkuxpCxD+tX/g4f++RJNhkmqu7UfDj9oUtsNNhkawz7y8hUUs7BVXuzHQGzoc/fxMYvhmRknhWxqu5str+tcf5dRO1+9x6/ZPOvNLpr9XO1ccefgrM65ynaFfkZKroE+8/CIAWdz8ERQWb+A9RJ2D7MX3+9cWxq/RF6TkN+83K1j5DZ5HKkETovC/BKsbZQEuwHmWuxex9fE+g5PujQG+AJYzrtH0NVTtlZ2svo9r0eETvlzKLg+HVUJ0VVrWvfSjkn1Zj3Zj6k7J3JIEzEu9m73ErfE/Hacbp85yvWCRqt7PdUqpY9AOht0Gz6uJZSi9ovZ1stk6bBUAr12kBi7VO1bFBogd61Pz0B9ksrejb/wAT4xYJ1sSbWp/sbukOLfJ5bp0B5nuBuxIIBmv/AItxO4dySyIoWi5ns6xYaygC7dW8q3TDYJUw/shjmyq33uuix7FJFT8vebtbZCV057qVOgASRPnw32Nx8dg9fUCtwuUAVLyK7awrFUBcauflizHY2x1An3eL1rQMgHzK3Wtqymj5nmlVrC70PeLpydD3uSBsj58K8U88OCFSyqw1WqlqXKrjnQZfXnkEAgg8didWJ4AEo+jO5soUUpQCOl6q6qqlT310SwesuG40WHwEk+H+GCnqPW9tlhDWW2dHW5ACjYRVUAKAAAB/qSSE2IiAiIgJgiZiAAiIgIiICIiAmOmZiBz/AIh7KISXx3OO5OyvT147H51bHT96ldnvvZ3XJa9TCu+s1OSAp+3S5J4CWga2f2SFO/Q8E9gZpyaFsUo6q6OOllZQysD6EHgiVWt6Lo1cb5Rtl5x+fNNhfnjx4OWxjrJvP+TibPoBvIn3S9uT/wAvX1If+ot2lP3qPt2/w0Dv7ewZIwfZvAd2trP0hCtS+W2Q2RjqAnWmqySv2LQw3vhwR356MHU0augauv17p620RG3dHEbcsc8+sqvDvZ6qphY5a+4b6bbeklNjR8tVAWvfroAn1J0JbdMzE6HDDHCNsY2hGRETIIiICIiAiIgIiICIiAiIgIiICIiAiIgIiICIiBG8RxxbVZW2+myt0YjewGUgka53z6TkMH2by2toyLbGLHyrrttWj02+c9lijaMQGrNVRCFeoVe9347iNQPP8f2Ny0pFe6iwqVF1a2qMgeH4OOmavu8tW+Nfr11ZwRsiWmH7M5CZAZrurGW06q2QfIqY2Yyb7+47t68hBssDodZEA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01763"/>
            <a:ext cx="32289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65" y="365125"/>
            <a:ext cx="3228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09845A0-4690-4E88-BF4C-CC176F25A01E}" type="slidenum">
              <a:rPr lang="es-ES" sz="1000">
                <a:latin typeface="Arial" panose="020B0604020202020204" pitchFamily="34" charset="0"/>
              </a:rPr>
              <a:pPr lvl="1"/>
              <a:t>11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RGB color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ea typeface="ＭＳ Ｐゴシック" panose="020B0600070205080204" pitchFamily="34" charset="-128"/>
              </a:rPr>
              <a:t>Each color component is stored separately in the frame buffer</a:t>
            </a:r>
          </a:p>
          <a:p>
            <a:r>
              <a:rPr lang="en-US" sz="2700">
                <a:ea typeface="ＭＳ Ｐゴシック" panose="020B0600070205080204" pitchFamily="34" charset="-128"/>
              </a:rPr>
              <a:t>Usually 8 bits per component in buffer</a:t>
            </a:r>
          </a:p>
          <a:p>
            <a:r>
              <a:rPr lang="en-US" sz="2700">
                <a:ea typeface="ＭＳ Ｐゴシック" panose="020B0600070205080204" pitchFamily="34" charset="-128"/>
              </a:rPr>
              <a:t>Color values can range from 0.0 (none) to 1.0 (all) using floats or over the range from 0 to 255 using unsigned bytels</a:t>
            </a:r>
          </a:p>
        </p:txBody>
      </p:sp>
      <p:pic>
        <p:nvPicPr>
          <p:cNvPr id="25606" name="Picture 5" descr="an02f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495800"/>
            <a:ext cx="41306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3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6AF8EFE-7393-48D1-B008-B93EE01BFBCB}" type="slidenum">
              <a:rPr lang="es-ES" sz="1000">
                <a:latin typeface="Arial" panose="020B0604020202020204" pitchFamily="34" charset="0"/>
              </a:rPr>
              <a:pPr lvl="1"/>
              <a:t>12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Smooth Color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>
                <a:ea typeface="ＭＳ Ｐゴシック" panose="020B0600070205080204" pitchFamily="34" charset="-128"/>
              </a:rPr>
              <a:t>Default is </a:t>
            </a:r>
            <a:r>
              <a:rPr lang="en-US" sz="2700" i="1">
                <a:ea typeface="ＭＳ Ｐゴシック" panose="020B0600070205080204" pitchFamily="34" charset="-128"/>
              </a:rPr>
              <a:t>smooth</a:t>
            </a:r>
            <a:r>
              <a:rPr lang="en-US" sz="2700">
                <a:ea typeface="ＭＳ Ｐゴシック" panose="020B0600070205080204" pitchFamily="34" charset="-128"/>
              </a:rPr>
              <a:t> shading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OpenGL interpolates vertex colors across visible polygons</a:t>
            </a:r>
          </a:p>
          <a:p>
            <a:r>
              <a:rPr lang="en-US" sz="2700">
                <a:ea typeface="ＭＳ Ｐゴシック" panose="020B0600070205080204" pitchFamily="34" charset="-128"/>
              </a:rPr>
              <a:t>Alternative is </a:t>
            </a:r>
            <a:r>
              <a:rPr lang="en-US" sz="2700" i="1">
                <a:ea typeface="ＭＳ Ｐゴシック" panose="020B0600070205080204" pitchFamily="34" charset="-128"/>
              </a:rPr>
              <a:t>flat shading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Color of first vertex 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anose="020B0600070205080204" pitchFamily="34" charset="-128"/>
              </a:rPr>
              <a:t>determines fill color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Handle in shader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43200"/>
            <a:ext cx="31575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87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Program Structure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dirty="0">
                <a:ea typeface="ＭＳ Ｐゴシック" panose="020B0600070205080204" pitchFamily="34" charset="-128"/>
              </a:rPr>
              <a:t>Most OpenGL programs have a similar structure that consists of the following </a:t>
            </a:r>
            <a:r>
              <a:rPr lang="en-US" sz="2700" dirty="0" smtClean="0">
                <a:ea typeface="ＭＳ Ｐゴシック" panose="020B0600070205080204" pitchFamily="34" charset="-128"/>
              </a:rPr>
              <a:t>functions</a:t>
            </a:r>
          </a:p>
          <a:p>
            <a:r>
              <a:rPr lang="en-US" sz="2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sz="2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600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</a:t>
            </a:r>
            <a:r>
              <a:rPr 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200" dirty="0" smtClean="0">
                <a:ea typeface="ＭＳ Ｐゴシック" panose="020B0600070205080204" pitchFamily="34" charset="-128"/>
              </a:rPr>
              <a:t>initializes GLUT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glutInitWindowSize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glutInitWindowPosition,glutCreateWindow</a:t>
            </a:r>
            <a:r>
              <a:rPr 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ea typeface="ＭＳ Ｐゴシック" panose="020B0600070205080204" pitchFamily="34" charset="-128"/>
              </a:rPr>
              <a:t>Creates a window at the specified position and size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glutDisplayFunc</a:t>
            </a:r>
            <a:r>
              <a:rPr lang="en-US" sz="2200" dirty="0">
                <a:ea typeface="ＭＳ Ｐゴシック" panose="020B0600070205080204" pitchFamily="34" charset="-128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glutReshapeFunc</a:t>
            </a:r>
            <a:r>
              <a:rPr lang="en-US" sz="2200" dirty="0">
                <a:ea typeface="ＭＳ Ｐゴシック" panose="020B0600070205080204" pitchFamily="34" charset="-128"/>
              </a:rPr>
              <a:t> </a:t>
            </a:r>
            <a:r>
              <a:rPr lang="en-US" sz="2200" dirty="0" smtClean="0">
                <a:ea typeface="ＭＳ Ｐゴシック" panose="020B0600070205080204" pitchFamily="34" charset="-128"/>
              </a:rPr>
              <a:t>sets the display and reshape call back functions</a:t>
            </a:r>
            <a:endParaRPr 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glutMainLoop</a:t>
            </a:r>
            <a:r>
              <a:rPr lang="en-US" sz="2200" dirty="0" smtClean="0">
                <a:ea typeface="ＭＳ Ｐゴシック" panose="020B0600070205080204" pitchFamily="34" charset="-128"/>
              </a:rPr>
              <a:t> Enters an infinite processing loop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initGL</a:t>
            </a:r>
            <a:r>
              <a:rPr lang="en-US" sz="2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600" dirty="0" smtClean="0">
                <a:ea typeface="ＭＳ Ｐゴシック" panose="020B0600070205080204" pitchFamily="34" charset="-128"/>
              </a:rPr>
              <a:t>: </a:t>
            </a:r>
            <a:r>
              <a:rPr lang="en-US" sz="2600" dirty="0">
                <a:ea typeface="ＭＳ Ｐゴシック" panose="020B0600070205080204" pitchFamily="34" charset="-128"/>
              </a:rPr>
              <a:t>sets the state </a:t>
            </a:r>
            <a:r>
              <a:rPr lang="en-US" sz="2200" dirty="0">
                <a:ea typeface="ＭＳ Ｐゴシック" panose="020B0600070205080204" pitchFamily="34" charset="-128"/>
              </a:rPr>
              <a:t>variables</a:t>
            </a:r>
            <a:r>
              <a:rPr lang="en-US" sz="2600" dirty="0" smtClean="0">
                <a:ea typeface="ＭＳ Ｐゴシック" panose="020B0600070205080204" pitchFamily="34" charset="-128"/>
              </a:rPr>
              <a:t>, </a:t>
            </a:r>
            <a:r>
              <a:rPr lang="en-US" sz="2200" dirty="0" smtClean="0">
                <a:ea typeface="ＭＳ Ｐゴシック" panose="020B0600070205080204" pitchFamily="34" charset="-128"/>
              </a:rPr>
              <a:t>viewing, attributes (called directly in main to group once off initial commands)</a:t>
            </a:r>
          </a:p>
          <a:p>
            <a:r>
              <a:rPr lang="en-US" sz="2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display()</a:t>
            </a:r>
            <a:r>
              <a:rPr lang="en-US" sz="2200" b="1" dirty="0" smtClean="0">
                <a:ea typeface="ＭＳ Ｐゴシック" panose="020B0600070205080204" pitchFamily="34" charset="-128"/>
              </a:rPr>
              <a:t>- </a:t>
            </a:r>
            <a:r>
              <a:rPr lang="en-US" sz="2200" dirty="0" smtClean="0">
                <a:ea typeface="ＭＳ Ｐゴシック" panose="020B0600070205080204" pitchFamily="34" charset="-128"/>
              </a:rPr>
              <a:t>OpenGL statements to render objects</a:t>
            </a:r>
            <a:endParaRPr lang="en-US" sz="2200" dirty="0">
              <a:ea typeface="ＭＳ Ｐゴシック" panose="020B0600070205080204" pitchFamily="34" charset="-128"/>
            </a:endParaRPr>
          </a:p>
          <a:p>
            <a:r>
              <a:rPr lang="en-US" sz="2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r</a:t>
            </a:r>
            <a:r>
              <a:rPr lang="en-US" sz="26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eshape()- </a:t>
            </a:r>
            <a:r>
              <a:rPr lang="en-US" sz="2200" dirty="0" smtClean="0">
                <a:ea typeface="ＭＳ Ｐゴシック" panose="020B0600070205080204" pitchFamily="34" charset="-128"/>
              </a:rPr>
              <a:t>first </a:t>
            </a:r>
            <a:r>
              <a:rPr lang="en-US" sz="2200" dirty="0">
                <a:ea typeface="ＭＳ Ｐゴシック" panose="020B0600070205080204" pitchFamily="34" charset="-128"/>
              </a:rPr>
              <a:t>repaint after </a:t>
            </a:r>
            <a:r>
              <a:rPr lang="en-US" sz="2200" dirty="0" smtClean="0">
                <a:ea typeface="ＭＳ Ｐゴシック" panose="020B0600070205080204" pitchFamily="34" charset="-128"/>
              </a:rPr>
              <a:t>component has been resized and when window first appears</a:t>
            </a:r>
            <a:endParaRPr 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0261974-D8FB-4B8A-91D1-B6C67734BC92}" type="slidenum">
              <a:rPr lang="es-ES" sz="1000">
                <a:latin typeface="Arial" panose="020B0604020202020204" pitchFamily="34" charset="0"/>
              </a:rPr>
              <a:pPr lvl="1"/>
              <a:t>13</a:t>
            </a:fld>
            <a:endParaRPr lang="es-E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51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Two dimension transformations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Three general transformations </a:t>
            </a:r>
          </a:p>
          <a:p>
            <a:pPr lvl="1"/>
            <a:r>
              <a:rPr lang="en-ZA" dirty="0" smtClean="0"/>
              <a:t>Translation - </a:t>
            </a:r>
            <a:r>
              <a:rPr lang="en-ZA" dirty="0"/>
              <a:t>moves the world along the </a:t>
            </a:r>
            <a:r>
              <a:rPr lang="en-ZA" dirty="0" err="1"/>
              <a:t>x,y,z</a:t>
            </a:r>
            <a:r>
              <a:rPr lang="en-ZA" dirty="0"/>
              <a:t> </a:t>
            </a:r>
            <a:r>
              <a:rPr lang="en-ZA" dirty="0" smtClean="0"/>
              <a:t>axis</a:t>
            </a:r>
          </a:p>
          <a:p>
            <a:pPr lvl="1"/>
            <a:r>
              <a:rPr lang="en-ZA" dirty="0" smtClean="0"/>
              <a:t>Rotation </a:t>
            </a:r>
            <a:r>
              <a:rPr lang="en-ZA" dirty="0"/>
              <a:t>- rotates the world around the </a:t>
            </a:r>
            <a:r>
              <a:rPr lang="en-ZA" dirty="0" err="1"/>
              <a:t>x,y,z</a:t>
            </a:r>
            <a:r>
              <a:rPr lang="en-ZA" dirty="0"/>
              <a:t> axis</a:t>
            </a:r>
          </a:p>
          <a:p>
            <a:pPr lvl="1"/>
            <a:r>
              <a:rPr lang="en-ZA" dirty="0" smtClean="0"/>
              <a:t>S</a:t>
            </a:r>
            <a:r>
              <a:rPr lang="en-ZA" dirty="0"/>
              <a:t>caling - magnifies or shrinks the </a:t>
            </a:r>
            <a:r>
              <a:rPr lang="en-ZA" dirty="0" smtClean="0"/>
              <a:t>world</a:t>
            </a:r>
            <a:endParaRPr lang="en-ZA" dirty="0" smtClean="0"/>
          </a:p>
          <a:p>
            <a:r>
              <a:rPr lang="en-ZA" dirty="0" smtClean="0"/>
              <a:t>3D case is a simple extension of 2D method for translation and scaling but more complicated for rotation</a:t>
            </a:r>
          </a:p>
          <a:p>
            <a:r>
              <a:rPr lang="en-ZA" dirty="0" smtClean="0"/>
              <a:t>OpenGL provides the following function for 3D transformations</a:t>
            </a:r>
          </a:p>
          <a:p>
            <a:pPr lvl="1"/>
            <a:r>
              <a:rPr lang="en-ZA" dirty="0" smtClean="0"/>
              <a:t>Translation - 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glTranslate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dirty="0"/>
              <a:t> </a:t>
            </a:r>
          </a:p>
          <a:p>
            <a:pPr lvl="1"/>
            <a:r>
              <a:rPr lang="en-ZA" dirty="0" smtClean="0"/>
              <a:t>Scaling - 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glScale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ZA" dirty="0" smtClean="0"/>
              <a:t>Rotation - </a:t>
            </a:r>
            <a:r>
              <a:rPr lang="en-Z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glRotate</a:t>
            </a:r>
            <a:r>
              <a:rPr lang="en-Z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(angle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x, y, z</a:t>
            </a:r>
            <a:r>
              <a:rPr lang="en-Z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ZA" dirty="0"/>
              <a:t>See Nate Robbins Transformation tutor program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8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Translation -2D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650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ZA" sz="2000" dirty="0" smtClean="0"/>
                  <a:t>To translate a single 2D coordinate point (</a:t>
                </a:r>
                <a:r>
                  <a:rPr lang="en-ZA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ZA" sz="2000" dirty="0" smtClean="0"/>
                  <a:t>), we add offsets to the coordinate to generate a new position along a straight line path </a:t>
                </a:r>
                <a:r>
                  <a:rPr lang="en-ZA" sz="2000" dirty="0"/>
                  <a:t>(displacement </a:t>
                </a:r>
                <a:r>
                  <a:rPr lang="en-Z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ZA" sz="2000" dirty="0" smtClean="0"/>
                  <a:t>) to its new location (</a:t>
                </a:r>
                <a:r>
                  <a:rPr lang="en-Z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´</a:t>
                </a:r>
                <a:r>
                  <a:rPr lang="en-ZA" sz="2000" dirty="0" smtClean="0"/>
                  <a:t>)</a:t>
                </a:r>
              </a:p>
              <a:p>
                <a:r>
                  <a:rPr lang="en-ZA" sz="2000" dirty="0" smtClean="0"/>
                  <a:t>In a similar way we can apply a translation (</a:t>
                </a:r>
                <a:r>
                  <a:rPr lang="en-ZA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ZA" sz="2000" dirty="0" smtClean="0"/>
                  <a:t>) to an object with multiple coordinate positions by relocating all its coordinate positions by the same displacement</a:t>
                </a:r>
              </a:p>
              <a:p>
                <a:r>
                  <a:rPr lang="en-ZA" sz="2000" dirty="0" smtClean="0"/>
                  <a:t>We add </a:t>
                </a:r>
                <a:r>
                  <a:rPr lang="en-ZA" sz="2000" b="1" dirty="0" smtClean="0"/>
                  <a:t>translation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ZA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ZA" sz="2000" dirty="0" smtClean="0"/>
                  <a:t>to the original coordinates </a:t>
                </a:r>
                <a14:m>
                  <m:oMath xmlns:m="http://schemas.openxmlformats.org/officeDocument/2006/math">
                    <m:r>
                      <a:rPr lang="en-ZA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000" dirty="0" smtClean="0"/>
                  <a:t>and </a:t>
                </a:r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ZA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2000" dirty="0"/>
                        <m:t>´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ZA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ZA" sz="2000" b="0" i="0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ZA" sz="20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l-GR" sz="2000" dirty="0"/>
                        <m:t>´</m:t>
                      </m:r>
                      <m:r>
                        <a:rPr lang="en-ZA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ZA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ZA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ZA" sz="2000" b="0" i="1" dirty="0" smtClean="0">
                          <a:latin typeface="Cambria Math" panose="02040503050406030204" pitchFamily="18" charset="0"/>
                        </a:rPr>
                        <m:t>                (1)</m:t>
                      </m:r>
                    </m:oMath>
                  </m:oMathPara>
                </a14:m>
                <a:endParaRPr lang="en-ZA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ZA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ZA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Z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l-GR" sz="2000" dirty="0"/>
                      <m:t>´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l-GR" sz="2000" dirty="0"/>
                                <m:t>´</m:t>
                              </m:r>
                            </m:e>
                          </m:mr>
                          <m:mr>
                            <m:e>
                              <m:r>
                                <a:rPr lang="en-Z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l-GR" sz="2000" dirty="0"/>
                                <m:t>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ZA" sz="2000" dirty="0" smtClean="0"/>
                  <a:t> </a:t>
                </a:r>
                <a14:m>
                  <m:oMath xmlns:m="http://schemas.openxmlformats.org/officeDocument/2006/math"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ZA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                     (2)</m:t>
                    </m:r>
                  </m:oMath>
                </a14:m>
                <a:endParaRPr lang="en-ZA" sz="2000" dirty="0" smtClean="0"/>
              </a:p>
              <a:p>
                <a:pPr marL="0" indent="0" algn="ctr">
                  <a:buNone/>
                </a:pPr>
                <a:endParaRPr lang="en-ZA" sz="20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ZA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l-GR" sz="2000" dirty="0"/>
                        <m:t>´</m:t>
                      </m:r>
                      <m:r>
                        <a:rPr lang="en-ZA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ZA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(3)</m:t>
                      </m:r>
                    </m:oMath>
                  </m:oMathPara>
                </a14:m>
                <a:endParaRPr lang="en-ZA" sz="2000" dirty="0"/>
              </a:p>
              <a:p>
                <a:endParaRPr lang="en-ZA" sz="2000" dirty="0" smtClean="0"/>
              </a:p>
              <a:p>
                <a:r>
                  <a:rPr lang="en-ZA" sz="2000" dirty="0" smtClean="0"/>
                  <a:t>T is called the translation or shift vector</a:t>
                </a:r>
              </a:p>
              <a:p>
                <a:endParaRPr lang="en-ZA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6502" cy="4351338"/>
              </a:xfrm>
              <a:blipFill rotWithShape="0">
                <a:blip r:embed="rId2"/>
                <a:stretch>
                  <a:fillRect l="-604" t="-1961" r="-37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10"/>
          <p:cNvSpPr>
            <a:spLocks noChangeShapeType="1"/>
          </p:cNvSpPr>
          <p:nvPr/>
        </p:nvSpPr>
        <p:spPr bwMode="auto">
          <a:xfrm flipV="1">
            <a:off x="9138286" y="1690687"/>
            <a:ext cx="987226" cy="109184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ZA"/>
          </a:p>
        </p:txBody>
      </p:sp>
      <p:sp>
        <p:nvSpPr>
          <p:cNvPr id="10" name="Oval 9"/>
          <p:cNvSpPr/>
          <p:nvPr/>
        </p:nvSpPr>
        <p:spPr>
          <a:xfrm>
            <a:off x="8962117" y="2823746"/>
            <a:ext cx="176169" cy="151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9138286" y="2782530"/>
                <a:ext cx="611065" cy="623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dirty="0" smtClean="0"/>
                  <a:t>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5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05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ZA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8286" y="2782530"/>
                <a:ext cx="611065" cy="623248"/>
              </a:xfrm>
              <a:prstGeom prst="rect">
                <a:avLst/>
              </a:prstGeom>
              <a:blipFill rotWithShape="0">
                <a:blip r:embed="rId3"/>
                <a:stretch>
                  <a:fillRect l="-13000" t="-7767" b="-19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10289825" y="1522907"/>
                <a:ext cx="625492" cy="992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dirty="0" smtClean="0"/>
                  <a:t>P</a:t>
                </a:r>
                <a:r>
                  <a:rPr lang="el-GR" dirty="0" smtClean="0"/>
                  <a:t>´</a:t>
                </a:r>
                <a:endParaRPr lang="en-ZA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05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05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050" dirty="0"/>
                        <m:t>´</m:t>
                      </m:r>
                      <m:r>
                        <a:rPr lang="en-ZA" sz="105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05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l-GR" sz="1050" dirty="0"/>
                        <m:t>´</m:t>
                      </m:r>
                      <m:r>
                        <a:rPr lang="en-ZA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9825" y="1522907"/>
                <a:ext cx="625492" cy="992579"/>
              </a:xfrm>
              <a:prstGeom prst="rect">
                <a:avLst/>
              </a:prstGeom>
              <a:blipFill rotWithShape="0">
                <a:blip r:embed="rId4"/>
                <a:stretch>
                  <a:fillRect l="-15534" t="-49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0158077" y="1522907"/>
            <a:ext cx="176169" cy="151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9079015" y="1646160"/>
                <a:ext cx="77232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r>
                      <a:rPr lang="en-ZA" sz="105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ZA" sz="105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5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105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ZA" sz="105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ZA" sz="105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05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105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ZA" sz="10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5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9015" y="1646160"/>
                <a:ext cx="772327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1811" t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0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Translate 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(GL_MODELVIEW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);      // To operate on Model-View matrix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glLoadIdentity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// Reset the model-view matrix</a:t>
            </a:r>
          </a:p>
          <a:p>
            <a:pPr marL="0" indent="0">
              <a:buNone/>
            </a:pP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glTranslatef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(-0.5f, 0.4f, 0.0f); // Translate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left 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and up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(GL_QUADS);               // Each set of 4 vertices form a quad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glColor3f(1.0f, 0.0f, 0.0f);  // Red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glVertex2f(-0.3f, -0.3f);     // Define vertices in counter-clockwise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// (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CCW) order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glVertex2f( 0.3f, -0.3f);     //  so that the normal (front-face) is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// facing 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glVertex2f( 0.3f,  0.3f);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glVertex2f(-0.3f,  0.3f);</a:t>
            </a:r>
          </a:p>
          <a:p>
            <a:pPr marL="0" indent="0"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Z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9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Rotation 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glRotatef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(180.0f, 0.0f, 0.0f, 1.0f); // Rotate 180 </a:t>
            </a: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degrees around the x 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// axis</a:t>
            </a: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(GL_TRIANGLES);      </a:t>
            </a:r>
            <a:r>
              <a:rPr lang="en-Z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Each set of 3 vertices form a triangle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glColor3f(1.0f, 0.0f, 0.0f); // Red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glVertex2f(-0.3f, -0.2f);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glColor3f(0.0f, 1.0f, 0.0f); // Green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glVertex2f( 0.3f, -0.2f);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glColor3f(0.0f, 0.0f, 1.0f); // Blue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glVertex2f( 0.0f,  0.3f);</a:t>
            </a:r>
          </a:p>
          <a:p>
            <a:pPr marL="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1636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Transformation example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Work through </a:t>
            </a:r>
            <a:r>
              <a:rPr lang="en-Z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GL04ModelTransform.cpp</a:t>
            </a:r>
            <a:r>
              <a:rPr lang="en-ZA" dirty="0" smtClean="0"/>
              <a:t> program in the tutorial to gain an understanding of transformations on the world</a:t>
            </a:r>
          </a:p>
          <a:p>
            <a:endParaRPr lang="en-ZA" dirty="0"/>
          </a:p>
          <a:p>
            <a:r>
              <a:rPr lang="en-ZA" dirty="0" smtClean="0"/>
              <a:t>Check Howard’s OpenGL Tutorial and Reference, page 49 to gain a better understanding of the OpenGL transformation commands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315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327191" y="3535434"/>
                <a:ext cx="212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191" y="3535434"/>
                <a:ext cx="2125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14" r="-68571" b="-114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Rotation</a:t>
            </a:r>
            <a:endParaRPr lang="en-Z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21078" cy="4351338"/>
              </a:xfrm>
            </p:spPr>
            <p:txBody>
              <a:bodyPr>
                <a:noAutofit/>
              </a:bodyPr>
              <a:lstStyle/>
              <a:p>
                <a:r>
                  <a:rPr lang="en-ZA" sz="2000" dirty="0" smtClean="0"/>
                  <a:t>Given a point </a:t>
                </a:r>
                <a14:m>
                  <m:oMath xmlns:m="http://schemas.openxmlformats.org/officeDocument/2006/math">
                    <m:r>
                      <a:rPr lang="en-ZA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brk m:alnAt="7"/>
                      </m:rPr>
                      <a:rPr lang="en-ZA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2000" dirty="0" smtClean="0"/>
                  <a:t> the transformed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ZA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l-GR" sz="2000" dirty="0"/>
                          <m:t>´</m:t>
                        </m:r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l-GR" sz="2000" dirty="0"/>
                          <m:t>´</m:t>
                        </m:r>
                      </m:e>
                    </m:d>
                  </m:oMath>
                </a14:m>
                <a:r>
                  <a:rPr lang="en-ZA" sz="2000" dirty="0" smtClean="0"/>
                  <a:t> after rotating by </a:t>
                </a:r>
                <a14:m>
                  <m:oMath xmlns:m="http://schemas.openxmlformats.org/officeDocument/2006/math"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ZA" sz="2000" dirty="0" smtClean="0"/>
                  <a:t> is:</a:t>
                </a:r>
              </a:p>
              <a:p>
                <a:endParaRPr lang="en-ZA" sz="20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ZA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ZA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Z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Z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func>
                        <m:func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fName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Z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ZA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ZA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ZA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ZA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ZA" sz="18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ZA" sz="18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ZA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𝑟𝑐𝑜𝑠</m:t>
                      </m:r>
                      <m:func>
                        <m:funcPr>
                          <m:ctrlP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ZA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Z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fName>
                        <m:e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Z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ZA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ZA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ZA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ZA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ZA" sz="18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ZA" sz="1800" dirty="0" smtClean="0">
                    <a:ea typeface="Cambria Math" panose="02040503050406030204" pitchFamily="18" charset="0"/>
                  </a:rPr>
                  <a:t>							(4)     </a:t>
                </a:r>
                <a:endParaRPr lang="en-ZA" sz="1800" dirty="0">
                  <a:ea typeface="Cambria Math" panose="02040503050406030204" pitchFamily="18" charset="0"/>
                </a:endParaRPr>
              </a:p>
              <a:p>
                <a:r>
                  <a:rPr lang="en-ZA" sz="2000" dirty="0" smtClean="0"/>
                  <a:t>But we know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ZA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ZA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ZA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ZA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ZA" sz="200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ZA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ZA" sz="2000" dirty="0"/>
                  <a:t>	</a:t>
                </a:r>
                <a:r>
                  <a:rPr lang="en-ZA" sz="2000" dirty="0" smtClean="0"/>
                  <a:t>						(5)</a:t>
                </a:r>
              </a:p>
              <a:p>
                <a:r>
                  <a:rPr lang="en-ZA" sz="2000" dirty="0" smtClean="0"/>
                  <a:t>By substituting (5) in (4)</a:t>
                </a:r>
                <a:endParaRPr lang="en-ZA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ZA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ZA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ZA" sz="1800" b="0" i="0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l-GR" sz="1800" dirty="0"/>
                        <m:t>´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ZA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ZA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ZA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(6)</a:t>
                </a:r>
                <a:endParaRPr lang="en-ZA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21078" cy="4351338"/>
              </a:xfrm>
              <a:blipFill rotWithShape="0">
                <a:blip r:embed="rId3"/>
                <a:stretch>
                  <a:fillRect l="-693" t="-140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758496" y="1549885"/>
            <a:ext cx="7376" cy="229662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25634" y="3846513"/>
            <a:ext cx="2454528" cy="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752348" y="2533311"/>
            <a:ext cx="1500670" cy="131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246423" y="2533311"/>
            <a:ext cx="0" cy="1313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9182364" y="3680873"/>
            <a:ext cx="155070" cy="333649"/>
          </a:xfrm>
          <a:prstGeom prst="arc">
            <a:avLst/>
          </a:prstGeom>
          <a:ln w="0"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0262485" y="2242824"/>
                <a:ext cx="2286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ZA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l-GR" sz="1200" dirty="0"/>
                        <m:t>´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l-GR" sz="1200" dirty="0"/>
                        <m:t>´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485" y="2242824"/>
                <a:ext cx="2286393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0200529" y="2508050"/>
            <a:ext cx="78463" cy="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1180162" y="3694665"/>
                <a:ext cx="917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0162" y="3694665"/>
                <a:ext cx="91792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318226" y="1078071"/>
                <a:ext cx="917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226" y="1078071"/>
                <a:ext cx="9179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10676886" y="3192810"/>
            <a:ext cx="78463" cy="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p:cxnSp>
        <p:nvCxnSpPr>
          <p:cNvPr id="29" name="Straight Connector 28"/>
          <p:cNvCxnSpPr>
            <a:endCxn id="28" idx="2"/>
          </p:cNvCxnSpPr>
          <p:nvPr/>
        </p:nvCxnSpPr>
        <p:spPr>
          <a:xfrm flipV="1">
            <a:off x="8765872" y="3234276"/>
            <a:ext cx="1911014" cy="60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78027" y="2993863"/>
            <a:ext cx="212506" cy="39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endParaRPr lang="en-ZA" dirty="0"/>
          </a:p>
        </p:txBody>
      </p:sp>
      <p:sp>
        <p:nvSpPr>
          <p:cNvPr id="32" name="Arc 31"/>
          <p:cNvSpPr/>
          <p:nvPr/>
        </p:nvSpPr>
        <p:spPr>
          <a:xfrm>
            <a:off x="9236156" y="3176029"/>
            <a:ext cx="609550" cy="660563"/>
          </a:xfrm>
          <a:prstGeom prst="arc">
            <a:avLst/>
          </a:prstGeom>
          <a:ln w="0"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sz="4000"/>
          </a:p>
        </p:txBody>
      </p:sp>
      <p:cxnSp>
        <p:nvCxnSpPr>
          <p:cNvPr id="34" name="Straight Connector 33"/>
          <p:cNvCxnSpPr>
            <a:stCxn id="28" idx="4"/>
          </p:cNvCxnSpPr>
          <p:nvPr/>
        </p:nvCxnSpPr>
        <p:spPr>
          <a:xfrm>
            <a:off x="10716118" y="3275742"/>
            <a:ext cx="6087" cy="5707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0737819" y="3044669"/>
                <a:ext cx="2286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ZA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brk m:alnAt="7"/>
                        </m:rPr>
                        <a:rPr lang="en-ZA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ZA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19" y="3044669"/>
                <a:ext cx="2286393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3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2599C20-AF2C-423B-9C86-BFCF69C1F442}" type="slidenum">
              <a:rPr lang="es-ES" sz="1000">
                <a:latin typeface="Arial" panose="020B0604020202020204" pitchFamily="34" charset="0"/>
              </a:rPr>
              <a:pPr lvl="1"/>
              <a:t>2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Coordinate Systems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9813" y="1450258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The units in 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points</a:t>
            </a:r>
            <a:r>
              <a:rPr lang="en-US" dirty="0">
                <a:ea typeface="ＭＳ Ｐゴシック" panose="020B0600070205080204" pitchFamily="34" charset="-128"/>
              </a:rPr>
              <a:t> are determined by the application and are called </a:t>
            </a:r>
            <a:r>
              <a:rPr lang="en-US" i="1" dirty="0">
                <a:ea typeface="ＭＳ Ｐゴシック" panose="020B0600070205080204" pitchFamily="34" charset="-128"/>
              </a:rPr>
              <a:t>object, world, model</a:t>
            </a:r>
            <a:r>
              <a:rPr lang="en-US" dirty="0">
                <a:ea typeface="ＭＳ Ｐゴシック" panose="020B0600070205080204" pitchFamily="34" charset="-128"/>
              </a:rPr>
              <a:t> or </a:t>
            </a:r>
            <a:r>
              <a:rPr lang="en-US" i="1" dirty="0">
                <a:ea typeface="ＭＳ Ｐゴシック" panose="020B0600070205080204" pitchFamily="34" charset="-128"/>
              </a:rPr>
              <a:t>problem coordinates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Viewing specifications usually are also in object coordinates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Eventually pixels will be produced in </a:t>
            </a:r>
            <a:r>
              <a:rPr lang="en-US" i="1" dirty="0">
                <a:ea typeface="ＭＳ Ｐゴシック" panose="020B0600070205080204" pitchFamily="34" charset="-128"/>
              </a:rPr>
              <a:t>window coordinates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panose="020B0600070205080204" pitchFamily="34" charset="-128"/>
              </a:rPr>
              <a:t>OpenGL also uses some internal representations that usually are not visible to the application but are important in the </a:t>
            </a:r>
            <a:r>
              <a:rPr lang="en-US" dirty="0" err="1">
                <a:ea typeface="ＭＳ Ｐゴシック" panose="020B0600070205080204" pitchFamily="34" charset="-128"/>
              </a:rPr>
              <a:t>shaders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0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OpenGL tutorial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a typeface="ＭＳ Ｐゴシック" panose="020B0600070205080204" pitchFamily="34" charset="-128"/>
              </a:rPr>
              <a:t>You should work your way through the following tutorials </a:t>
            </a:r>
            <a:r>
              <a:rPr lang="en-ZA" dirty="0" smtClean="0">
                <a:ea typeface="ＭＳ Ｐゴシック" panose="020B0600070205080204" pitchFamily="34" charset="-128"/>
              </a:rPr>
              <a:t>to familiarise yourself with OpenGL in C++ </a:t>
            </a:r>
            <a:endParaRPr lang="en-ZA" dirty="0" smtClean="0">
              <a:hlinkClick r:id="rId3"/>
            </a:endParaRPr>
          </a:p>
          <a:p>
            <a:pPr marL="0" indent="0">
              <a:buNone/>
            </a:pPr>
            <a:endParaRPr lang="en-ZA" dirty="0" smtClean="0">
              <a:hlinkClick r:id="rId3"/>
            </a:endParaRPr>
          </a:p>
          <a:p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www3.ntu.edu.sg/home/ehchua/programming/opengl/CG_Introduction.html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/>
              <a:t>Toby Howard's </a:t>
            </a:r>
            <a:r>
              <a:rPr lang="en-ZA" dirty="0">
                <a:hlinkClick r:id="rId5"/>
              </a:rPr>
              <a:t>tutorial and reference </a:t>
            </a:r>
            <a:r>
              <a:rPr lang="en-ZA" dirty="0" smtClean="0">
                <a:hlinkClick r:id="rId5"/>
              </a:rPr>
              <a:t>guide</a:t>
            </a:r>
            <a:r>
              <a:rPr lang="en-ZA" dirty="0" smtClean="0"/>
              <a:t> on the course website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549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284DC79-2C11-4B0F-812B-9354886C18CB}" type="slidenum">
              <a:rPr lang="es-ES" sz="1000">
                <a:latin typeface="Arial" panose="020B0604020202020204" pitchFamily="34" charset="0"/>
              </a:rPr>
              <a:pPr lvl="1"/>
              <a:t>3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pic>
        <p:nvPicPr>
          <p:cNvPr id="30724" name="Picture 5" descr="an02f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1"/>
            <a:ext cx="4572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OpenGL Camera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OpenGL places a camera at the origin in object space pointing in the negative </a:t>
            </a:r>
            <a:r>
              <a:rPr lang="en-US" i="1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dirty="0" smtClean="0">
                <a:ea typeface="ＭＳ Ｐゴシック" panose="020B0600070205080204" pitchFamily="34" charset="-128"/>
              </a:rPr>
              <a:t> direction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The default viewing volume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panose="020B0600070205080204" pitchFamily="34" charset="-128"/>
              </a:rPr>
              <a:t>  is a box centered at the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panose="020B0600070205080204" pitchFamily="34" charset="-128"/>
              </a:rPr>
              <a:t>  origin with sides of </a:t>
            </a:r>
          </a:p>
          <a:p>
            <a:pPr>
              <a:buFontTx/>
              <a:buNone/>
            </a:pPr>
            <a:r>
              <a:rPr lang="en-US" dirty="0" smtClean="0">
                <a:ea typeface="ＭＳ Ｐゴシック" panose="020B0600070205080204" pitchFamily="34" charset="-128"/>
              </a:rPr>
              <a:t>  length 2, i.e.  x, y &amp; z values range </a:t>
            </a:r>
          </a:p>
          <a:p>
            <a:pPr>
              <a:buFontTx/>
              <a:buNone/>
            </a:pPr>
            <a:r>
              <a:rPr lang="en-US" dirty="0"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ea typeface="ＭＳ Ｐゴシック" panose="020B0600070205080204" pitchFamily="34" charset="-128"/>
              </a:rPr>
              <a:t> from -1 to 1</a:t>
            </a:r>
          </a:p>
        </p:txBody>
      </p:sp>
    </p:spTree>
    <p:extLst>
      <p:ext uri="{BB962C8B-B14F-4D97-AF65-F5344CB8AC3E}">
        <p14:creationId xmlns:p14="http://schemas.microsoft.com/office/powerpoint/2010/main" val="41723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172D780-E721-4A4F-99BA-46BF9037CCB3}" type="slidenum">
              <a:rPr lang="es-ES" sz="1000">
                <a:latin typeface="Arial" panose="020B0604020202020204" pitchFamily="34" charset="0"/>
              </a:rPr>
              <a:pPr lvl="1"/>
              <a:t>4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Orthographic Viewing</a:t>
            </a:r>
          </a:p>
        </p:txBody>
      </p:sp>
      <p:grpSp>
        <p:nvGrpSpPr>
          <p:cNvPr id="31749" name="Group 64"/>
          <p:cNvGrpSpPr>
            <a:grpSpLocks/>
          </p:cNvGrpSpPr>
          <p:nvPr/>
        </p:nvGrpSpPr>
        <p:grpSpPr bwMode="auto">
          <a:xfrm>
            <a:off x="2362200" y="2971801"/>
            <a:ext cx="4516438" cy="3051175"/>
            <a:chOff x="672" y="1248"/>
            <a:chExt cx="2845" cy="1922"/>
          </a:xfrm>
        </p:grpSpPr>
        <p:pic>
          <p:nvPicPr>
            <p:cNvPr id="31757" name="Picture 5" descr="an02f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8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600" i="1">
                  <a:latin typeface="Times New Roman" panose="02020603050405020304" pitchFamily="18" charset="0"/>
                </a:rPr>
                <a:t>z=0</a:t>
              </a:r>
            </a:p>
          </p:txBody>
        </p:sp>
        <p:sp>
          <p:nvSpPr>
            <p:cNvPr id="31759" name="Rectangle 11"/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750" name="Group 63"/>
          <p:cNvGrpSpPr>
            <a:grpSpLocks/>
          </p:cNvGrpSpPr>
          <p:nvPr/>
        </p:nvGrpSpPr>
        <p:grpSpPr bwMode="auto">
          <a:xfrm>
            <a:off x="7848600" y="2971801"/>
            <a:ext cx="2363788" cy="2847975"/>
            <a:chOff x="3600" y="1248"/>
            <a:chExt cx="1489" cy="1794"/>
          </a:xfrm>
        </p:grpSpPr>
        <p:pic>
          <p:nvPicPr>
            <p:cNvPr id="31752" name="Picture 7" descr="an02f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Rectangle 59"/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1754" name="Group 61"/>
            <p:cNvGrpSpPr>
              <a:grpSpLocks/>
            </p:cNvGrpSpPr>
            <p:nvPr/>
          </p:nvGrpSpPr>
          <p:grpSpPr bwMode="auto">
            <a:xfrm>
              <a:off x="4416" y="1680"/>
              <a:ext cx="384" cy="212"/>
              <a:chOff x="4848" y="1200"/>
              <a:chExt cx="384" cy="212"/>
            </a:xfrm>
          </p:grpSpPr>
          <p:sp>
            <p:nvSpPr>
              <p:cNvPr id="31755" name="Rectangle 60"/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756" name="Text Box 58"/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sz="1600" i="1">
                    <a:latin typeface="Times New Roman" panose="02020603050405020304" pitchFamily="18" charset="0"/>
                  </a:rPr>
                  <a:t>z=0</a:t>
                </a:r>
              </a:p>
            </p:txBody>
          </p:sp>
        </p:grpSp>
      </p:grpSp>
      <p:sp>
        <p:nvSpPr>
          <p:cNvPr id="31751" name="Text Box 65"/>
          <p:cNvSpPr txBox="1">
            <a:spLocks noChangeArrowheads="1"/>
          </p:cNvSpPr>
          <p:nvPr/>
        </p:nvSpPr>
        <p:spPr bwMode="auto">
          <a:xfrm>
            <a:off x="2344738" y="1600201"/>
            <a:ext cx="60555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In the default orthographic view, points are </a:t>
            </a:r>
          </a:p>
          <a:p>
            <a:r>
              <a:rPr lang="en-US">
                <a:latin typeface="Arial" panose="020B0604020202020204" pitchFamily="34" charset="0"/>
              </a:rPr>
              <a:t>projected forward along the </a:t>
            </a:r>
            <a:r>
              <a:rPr lang="en-US" i="1">
                <a:latin typeface="Times New Roman" panose="02020603050405020304" pitchFamily="18" charset="0"/>
              </a:rPr>
              <a:t>z</a:t>
            </a:r>
            <a:r>
              <a:rPr lang="en-US">
                <a:latin typeface="Arial" panose="020B0604020202020204" pitchFamily="34" charset="0"/>
              </a:rPr>
              <a:t> axis onto the</a:t>
            </a:r>
          </a:p>
          <a:p>
            <a:r>
              <a:rPr lang="en-US">
                <a:latin typeface="Arial" panose="020B0604020202020204" pitchFamily="34" charset="0"/>
              </a:rPr>
              <a:t>plane </a:t>
            </a:r>
            <a:r>
              <a:rPr lang="en-US" i="1">
                <a:latin typeface="Times New Roman" panose="02020603050405020304" pitchFamily="18" charset="0"/>
              </a:rPr>
              <a:t>z=0</a:t>
            </a:r>
          </a:p>
        </p:txBody>
      </p:sp>
    </p:spTree>
    <p:extLst>
      <p:ext uri="{BB962C8B-B14F-4D97-AF65-F5344CB8AC3E}">
        <p14:creationId xmlns:p14="http://schemas.microsoft.com/office/powerpoint/2010/main" val="17494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64" y="3635747"/>
            <a:ext cx="5848356" cy="2720603"/>
          </a:xfrm>
          <a:prstGeom prst="rect">
            <a:avLst/>
          </a:prstGeom>
        </p:spPr>
      </p:pic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1BC78FC-3ADB-4F8D-9D25-C5C5DD3EB1C1}" type="slidenum">
              <a:rPr lang="es-ES" sz="1000">
                <a:latin typeface="Arial" panose="020B0604020202020204" pitchFamily="34" charset="0"/>
              </a:rPr>
              <a:pPr lvl="1"/>
              <a:t>5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5581"/>
            <a:ext cx="70104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Transformations and Viewing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 smtClean="0">
                <a:ea typeface="ＭＳ Ｐゴシック" panose="020B0600070205080204" pitchFamily="34" charset="-128"/>
              </a:rPr>
              <a:t>The graphics system automatically transforms World (object) coordinates to screen coordinates</a:t>
            </a:r>
          </a:p>
          <a:p>
            <a:r>
              <a:rPr lang="en-US" sz="2700" dirty="0" smtClean="0">
                <a:ea typeface="ＭＳ Ｐゴシック" panose="020B0600070205080204" pitchFamily="34" charset="-128"/>
              </a:rPr>
              <a:t>In </a:t>
            </a:r>
            <a:r>
              <a:rPr lang="en-US" sz="2700" dirty="0">
                <a:ea typeface="ＭＳ Ｐゴシック" panose="020B0600070205080204" pitchFamily="34" charset="-128"/>
              </a:rPr>
              <a:t>OpenGL, projection is carried out by a projection matrix (transformation)</a:t>
            </a:r>
          </a:p>
          <a:p>
            <a:r>
              <a:rPr lang="en-US" sz="2700" dirty="0">
                <a:ea typeface="ＭＳ Ｐゴシック" panose="020B0600070205080204" pitchFamily="34" charset="-128"/>
              </a:rPr>
              <a:t>Transformation functions are also used for changes in coordinate systems</a:t>
            </a:r>
            <a:endParaRPr 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sz="2700" dirty="0">
                <a:ea typeface="ＭＳ Ｐゴシック" panose="020B0600070205080204" pitchFamily="34" charset="-128"/>
              </a:rPr>
              <a:t>Pre 3.0 OpenGL had a set of </a:t>
            </a:r>
            <a:endParaRPr lang="en-US" sz="27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700" dirty="0" smtClean="0">
                <a:ea typeface="ＭＳ Ｐゴシック" panose="020B0600070205080204" pitchFamily="34" charset="-128"/>
              </a:rPr>
              <a:t>transformation </a:t>
            </a:r>
            <a:r>
              <a:rPr lang="en-US" sz="2700" dirty="0">
                <a:ea typeface="ＭＳ Ｐゴシック" panose="020B0600070205080204" pitchFamily="34" charset="-128"/>
              </a:rPr>
              <a:t>functions </a:t>
            </a:r>
            <a:endParaRPr lang="en-US" sz="27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700" dirty="0" smtClean="0">
                <a:ea typeface="ＭＳ Ｐゴシック" panose="020B0600070205080204" pitchFamily="34" charset="-128"/>
              </a:rPr>
              <a:t>which </a:t>
            </a:r>
            <a:r>
              <a:rPr lang="en-US" sz="2700" dirty="0">
                <a:ea typeface="ＭＳ Ｐゴシック" panose="020B0600070205080204" pitchFamily="34" charset="-128"/>
              </a:rPr>
              <a:t>have been </a:t>
            </a:r>
            <a:r>
              <a:rPr lang="en-US" sz="2700" dirty="0" smtClean="0">
                <a:ea typeface="ＭＳ Ｐゴシック" panose="020B0600070205080204" pitchFamily="34" charset="-128"/>
              </a:rPr>
              <a:t>deprecated</a:t>
            </a:r>
          </a:p>
          <a:p>
            <a:r>
              <a:rPr lang="en-US" sz="2700" dirty="0">
                <a:ea typeface="ＭＳ Ｐゴシック" panose="020B0600070205080204" pitchFamily="34" charset="-128"/>
              </a:rPr>
              <a:t>Will look at these later</a:t>
            </a:r>
          </a:p>
          <a:p>
            <a:endParaRPr lang="en-US" sz="2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4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3C78C2D-6F82-4202-9D7D-91B3650C0110}" type="slidenum">
              <a:rPr lang="es-ES" sz="1000">
                <a:latin typeface="Arial" panose="020B0604020202020204" pitchFamily="34" charset="0"/>
              </a:rPr>
              <a:pPr lvl="1"/>
              <a:t>6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>
                <a:latin typeface="Times New Roman" panose="02020603050405020304" pitchFamily="18" charset="0"/>
              </a:rPr>
              <a:t>E. Angel and D. Shreiner: Interactive Computer Graphics 6E © Addison-Wesley 2012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Viewports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Do not have use the entire window for the image: </a:t>
            </a:r>
            <a:r>
              <a:rPr lang="en-US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glViewport(x,y,w,h)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Values in pixels (window coordinates)</a:t>
            </a:r>
          </a:p>
        </p:txBody>
      </p:sp>
      <p:pic>
        <p:nvPicPr>
          <p:cNvPr id="32774" name="Picture 5" descr="an02f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3200401"/>
            <a:ext cx="6645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7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6332"/>
            <a:ext cx="10713527" cy="288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Geometric primitives – outline shapes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Points, lines &amp; triangles are basic</a:t>
            </a:r>
          </a:p>
          <a:p>
            <a:r>
              <a:rPr lang="en-ZA" dirty="0" smtClean="0"/>
              <a:t>Other’s like quads, polygons are approximated using the basic primitives</a:t>
            </a:r>
          </a:p>
          <a:p>
            <a:r>
              <a:rPr lang="en-ZA" dirty="0" smtClean="0"/>
              <a:t>Outline shapes: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48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Geometric primitives – filled shapes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 smtClean="0"/>
          </a:p>
          <a:p>
            <a:r>
              <a:rPr lang="en-ZA" dirty="0" smtClean="0"/>
              <a:t>Polygon mode is used to create filled shapes</a:t>
            </a:r>
          </a:p>
          <a:p>
            <a:endParaRPr lang="en-ZA" dirty="0" smtClean="0"/>
          </a:p>
          <a:p>
            <a:r>
              <a:rPr lang="en-ZA" dirty="0" smtClean="0"/>
              <a:t>To generate a edge and the fill requires two renderings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49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Geometric primitives – filled shapes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 smtClean="0"/>
          </a:p>
          <a:p>
            <a:r>
              <a:rPr lang="en-ZA" dirty="0" smtClean="0"/>
              <a:t>Polygon mode is used to create filled shapes</a:t>
            </a:r>
          </a:p>
          <a:p>
            <a:endParaRPr lang="en-ZA" dirty="0" smtClean="0"/>
          </a:p>
          <a:p>
            <a:r>
              <a:rPr lang="en-ZA" dirty="0" smtClean="0"/>
              <a:t>To generate a edge and the fill requires two renderings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74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</TotalTime>
  <Words>1019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PGothic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COMP 315   Camera, projection and model view</vt:lpstr>
      <vt:lpstr>Coordinate Systems</vt:lpstr>
      <vt:lpstr>OpenGL Camera</vt:lpstr>
      <vt:lpstr>Orthographic Viewing</vt:lpstr>
      <vt:lpstr>Transformations and Viewing</vt:lpstr>
      <vt:lpstr>Viewports</vt:lpstr>
      <vt:lpstr>Geometric primitives – outline shapes</vt:lpstr>
      <vt:lpstr>Geometric primitives – filled shapes</vt:lpstr>
      <vt:lpstr>Geometric primitives – filled shapes</vt:lpstr>
      <vt:lpstr>Colour</vt:lpstr>
      <vt:lpstr>RGB color</vt:lpstr>
      <vt:lpstr>Smooth Color</vt:lpstr>
      <vt:lpstr>Program Structure</vt:lpstr>
      <vt:lpstr>Two dimension transformations</vt:lpstr>
      <vt:lpstr>Translation -2D</vt:lpstr>
      <vt:lpstr>Translate example</vt:lpstr>
      <vt:lpstr>Rotation example</vt:lpstr>
      <vt:lpstr>Transformation example</vt:lpstr>
      <vt:lpstr>Rotation</vt:lpstr>
      <vt:lpstr>OpenGL tutorial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 – Graphics &amp; Modelling</dc:title>
  <dc:creator>deshen</dc:creator>
  <cp:lastModifiedBy>Deshen Moodley</cp:lastModifiedBy>
  <cp:revision>42</cp:revision>
  <dcterms:created xsi:type="dcterms:W3CDTF">2014-07-20T05:30:06Z</dcterms:created>
  <dcterms:modified xsi:type="dcterms:W3CDTF">2015-03-06T04:52:32Z</dcterms:modified>
</cp:coreProperties>
</file>