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76" r:id="rId3"/>
    <p:sldId id="279" r:id="rId4"/>
    <p:sldId id="280" r:id="rId5"/>
    <p:sldId id="281" r:id="rId6"/>
    <p:sldId id="282" r:id="rId7"/>
    <p:sldId id="284" r:id="rId8"/>
    <p:sldId id="283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-108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0444F-C162-430D-A8DE-5B6458993658}" type="datetimeFigureOut">
              <a:rPr lang="en-ZA" smtClean="0"/>
              <a:t>2015/03/10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08679-A652-4DB6-883E-B0AFAA4C15B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503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395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549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098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25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821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771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693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97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946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867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859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9CDD-7E82-428C-8660-23858FB17912}" type="datetimeFigureOut">
              <a:rPr lang="en-ZA" smtClean="0"/>
              <a:t>2015/03/10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841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justinscsstuff/jogl-tutoria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COMP315 – Advanced Programming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OpenGL - Transformations and matrix stack</a:t>
            </a:r>
          </a:p>
          <a:p>
            <a:r>
              <a:rPr lang="en-ZA" dirty="0" smtClean="0"/>
              <a:t>Deshen Moodley</a:t>
            </a:r>
          </a:p>
          <a:p>
            <a:r>
              <a:rPr lang="en-ZA" dirty="0" smtClean="0"/>
              <a:t>2015</a:t>
            </a:r>
          </a:p>
          <a:p>
            <a:endParaRPr lang="en-ZA" dirty="0"/>
          </a:p>
          <a:p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42163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OGL – Current Transformation Matrix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ZA" dirty="0" smtClean="0"/>
                  <a:t>OpenGL stores </a:t>
                </a:r>
                <a:r>
                  <a:rPr lang="en-ZA" dirty="0"/>
                  <a:t>a 4x4 </a:t>
                </a:r>
                <a:r>
                  <a:rPr lang="en-ZA" dirty="0" smtClean="0"/>
                  <a:t>matrix, </a:t>
                </a:r>
                <a:r>
                  <a:rPr lang="en-ZA" dirty="0"/>
                  <a:t>the Current Transformation Matrix, lets call it M. By default this is the identity matrix. Every vertex, </a:t>
                </a:r>
                <a14:m>
                  <m:oMath xmlns:m="http://schemas.openxmlformats.org/officeDocument/2006/math">
                    <m:r>
                      <a:rPr lang="en-ZA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Z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ZA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ZA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A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ZA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Z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/>
                  <a:t>, is transformed to homogenous coordinates and then multiplied by the current matrix, M </a:t>
                </a:r>
                <a:endParaRPr lang="en-ZA" dirty="0" smtClean="0"/>
              </a:p>
              <a:p>
                <a:pPr marL="0" indent="0">
                  <a:buNone/>
                </a:pPr>
                <a:endParaRPr lang="en-Z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el-GR" dirty="0"/>
                        <m:t>´</m:t>
                      </m:r>
                      <m:r>
                        <m:rPr>
                          <m:nor/>
                        </m:rPr>
                        <a:rPr lang="en-ZA" dirty="0"/>
                        <m:t>=</m:t>
                      </m:r>
                      <m:r>
                        <a:rPr lang="en-ZA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ZA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ZA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ZA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ZA" dirty="0" smtClean="0"/>
              </a:p>
              <a:p>
                <a:pPr marL="0" indent="0">
                  <a:buNone/>
                </a:pPr>
                <a:endParaRPr lang="en-ZA" dirty="0"/>
              </a:p>
              <a:p>
                <a:pPr marL="0" indent="0">
                  <a:buNone/>
                </a:pPr>
                <a:r>
                  <a:rPr lang="en-ZA" dirty="0" smtClean="0"/>
                  <a:t>and </a:t>
                </a:r>
                <a:r>
                  <a:rPr lang="en-ZA" dirty="0"/>
                  <a:t>the transformed point </a:t>
                </a:r>
                <a14:m>
                  <m:oMath xmlns:m="http://schemas.openxmlformats.org/officeDocument/2006/math">
                    <m:r>
                      <a:rPr lang="en-ZA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l-GR" dirty="0"/>
                      <m:t>´</m:t>
                    </m:r>
                    <m:d>
                      <m:dPr>
                        <m:ctrlPr>
                          <a:rPr lang="en-ZA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ZA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l-GR" dirty="0"/>
                          <m:t>´</m:t>
                        </m:r>
                        <m:r>
                          <a:rPr lang="en-ZA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ZA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l-GR" dirty="0"/>
                          <m:t>´</m:t>
                        </m:r>
                        <m:r>
                          <a:rPr lang="en-ZA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ZA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l-GR" dirty="0"/>
                          <m:t>´</m:t>
                        </m:r>
                      </m:e>
                    </m:d>
                  </m:oMath>
                </a14:m>
                <a:r>
                  <a:rPr lang="en-ZA" i="1" dirty="0">
                    <a:latin typeface="Cambria Math" panose="02040503050406030204" pitchFamily="18" charset="0"/>
                  </a:rPr>
                  <a:t> </a:t>
                </a:r>
                <a:r>
                  <a:rPr lang="en-ZA" dirty="0"/>
                  <a:t>is rendered</a:t>
                </a:r>
                <a:r>
                  <a:rPr lang="en-ZA" dirty="0" smtClean="0"/>
                  <a:t>. </a:t>
                </a:r>
              </a:p>
              <a:p>
                <a:pPr marL="0" indent="0">
                  <a:buNone/>
                </a:pPr>
                <a:r>
                  <a:rPr lang="en-ZA" dirty="0" smtClean="0"/>
                  <a:t>In matrix form this is:</a:t>
                </a:r>
                <a:endParaRPr lang="en-ZA" dirty="0"/>
              </a:p>
              <a:p>
                <a:pPr marL="0" indent="0">
                  <a:buNone/>
                </a:pPr>
                <a:endParaRPr lang="en-Z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ZA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´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´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´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ZA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196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General transformation types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Three general transformations </a:t>
            </a:r>
          </a:p>
          <a:p>
            <a:pPr lvl="1"/>
            <a:r>
              <a:rPr lang="en-ZA" dirty="0" smtClean="0"/>
              <a:t>Translation - </a:t>
            </a:r>
            <a:r>
              <a:rPr lang="en-ZA" dirty="0"/>
              <a:t>moves the world along the </a:t>
            </a:r>
            <a:r>
              <a:rPr lang="en-ZA" dirty="0" err="1"/>
              <a:t>x,y,z</a:t>
            </a:r>
            <a:r>
              <a:rPr lang="en-ZA" dirty="0"/>
              <a:t> </a:t>
            </a:r>
            <a:r>
              <a:rPr lang="en-ZA" dirty="0" smtClean="0"/>
              <a:t>axis</a:t>
            </a:r>
          </a:p>
          <a:p>
            <a:pPr lvl="1"/>
            <a:r>
              <a:rPr lang="en-ZA" dirty="0" smtClean="0"/>
              <a:t>Rotation </a:t>
            </a:r>
            <a:r>
              <a:rPr lang="en-ZA" dirty="0"/>
              <a:t>- rotates the world </a:t>
            </a:r>
            <a:r>
              <a:rPr lang="en-ZA" dirty="0" smtClean="0"/>
              <a:t>counter-clockwise around </a:t>
            </a:r>
            <a:r>
              <a:rPr lang="en-ZA" dirty="0"/>
              <a:t>the </a:t>
            </a:r>
            <a:r>
              <a:rPr lang="en-ZA" dirty="0" err="1"/>
              <a:t>x,y,z</a:t>
            </a:r>
            <a:r>
              <a:rPr lang="en-ZA" dirty="0"/>
              <a:t> axis</a:t>
            </a:r>
          </a:p>
          <a:p>
            <a:pPr lvl="1"/>
            <a:r>
              <a:rPr lang="en-ZA" dirty="0" smtClean="0"/>
              <a:t>S</a:t>
            </a:r>
            <a:r>
              <a:rPr lang="en-ZA" dirty="0"/>
              <a:t>caling - magnifies or shrinks the </a:t>
            </a:r>
            <a:r>
              <a:rPr lang="en-ZA" dirty="0" smtClean="0"/>
              <a:t>world</a:t>
            </a:r>
          </a:p>
          <a:p>
            <a:r>
              <a:rPr lang="en-ZA" dirty="0" smtClean="0"/>
              <a:t>3D case is a simple extension of 2D method for translation and scaling but more complicated for rotation</a:t>
            </a:r>
          </a:p>
          <a:p>
            <a:r>
              <a:rPr lang="en-ZA" dirty="0" smtClean="0"/>
              <a:t>OpenGL provides the following function for 3D transformations</a:t>
            </a:r>
          </a:p>
          <a:p>
            <a:pPr lvl="1"/>
            <a:r>
              <a:rPr lang="en-ZA" dirty="0" smtClean="0"/>
              <a:t>Translation - </a:t>
            </a:r>
            <a:r>
              <a:rPr lang="en-Z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glTranslate</a:t>
            </a:r>
            <a:r>
              <a:rPr lang="en-Z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Z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ZA" dirty="0"/>
              <a:t> </a:t>
            </a:r>
          </a:p>
          <a:p>
            <a:pPr lvl="1"/>
            <a:r>
              <a:rPr lang="en-ZA" dirty="0" smtClean="0"/>
              <a:t>Scaling - </a:t>
            </a:r>
            <a:r>
              <a:rPr lang="en-Z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glScale</a:t>
            </a:r>
            <a:r>
              <a:rPr lang="en-Z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Z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ZA" dirty="0" smtClean="0"/>
              <a:t>Rotation - </a:t>
            </a:r>
            <a:r>
              <a:rPr lang="en-Z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glRotate</a:t>
            </a:r>
            <a:r>
              <a:rPr lang="en-Z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(angle</a:t>
            </a:r>
            <a:r>
              <a:rPr lang="en-Z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x, y, z</a:t>
            </a:r>
            <a:r>
              <a:rPr lang="en-Z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ZA" dirty="0"/>
              <a:t>See Nate Robbins Transformation tutor program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481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Translation -2D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7650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ZA" sz="2000" dirty="0" smtClean="0"/>
                  <a:t>To translate a single 2D coordinate point (</a:t>
                </a:r>
                <a:r>
                  <a:rPr lang="en-ZA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ZA" sz="2000" dirty="0" smtClean="0"/>
                  <a:t>), we add offsets to the coordinate to generate a new position along a straight line path </a:t>
                </a:r>
                <a:r>
                  <a:rPr lang="en-ZA" sz="2000" dirty="0"/>
                  <a:t>(displacement </a:t>
                </a:r>
                <a:r>
                  <a:rPr lang="en-ZA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ZA" sz="2000" dirty="0" smtClean="0"/>
                  <a:t>) to its new location (</a:t>
                </a:r>
                <a:r>
                  <a:rPr lang="en-ZA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´</a:t>
                </a:r>
                <a:r>
                  <a:rPr lang="en-ZA" sz="2000" dirty="0" smtClean="0"/>
                  <a:t>)</a:t>
                </a:r>
              </a:p>
              <a:p>
                <a:r>
                  <a:rPr lang="en-ZA" sz="2000" dirty="0" smtClean="0"/>
                  <a:t>In a similar way we can apply a translation (</a:t>
                </a:r>
                <a:r>
                  <a:rPr lang="en-ZA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ZA" sz="2000" dirty="0" smtClean="0"/>
                  <a:t>) to an object with multiple coordinate positions by relocating all its coordinate positions by the same displacement</a:t>
                </a:r>
              </a:p>
              <a:p>
                <a:r>
                  <a:rPr lang="en-ZA" sz="2000" dirty="0" smtClean="0"/>
                  <a:t>We add </a:t>
                </a:r>
                <a:r>
                  <a:rPr lang="en-ZA" sz="2000" b="1" dirty="0" smtClean="0"/>
                  <a:t>translation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ZA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ZA" sz="2000" dirty="0" smtClean="0"/>
                  <a:t>to the original coordinates </a:t>
                </a:r>
                <a14:m>
                  <m:oMath xmlns:m="http://schemas.openxmlformats.org/officeDocument/2006/math">
                    <m:r>
                      <a:rPr lang="en-ZA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ZA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2000" dirty="0" smtClean="0"/>
                  <a:t>and </a:t>
                </a:r>
                <a14:m>
                  <m:oMath xmlns:m="http://schemas.openxmlformats.org/officeDocument/2006/math">
                    <m:r>
                      <a:rPr lang="en-ZA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ZA" sz="2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l-GR" sz="2000" dirty="0"/>
                        <m:t>´</m:t>
                      </m:r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ZA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ZA" sz="2000" b="0" i="0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ZA" sz="2000" b="0" i="0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l-GR" sz="2000" dirty="0"/>
                        <m:t>´</m:t>
                      </m:r>
                      <m:r>
                        <a:rPr lang="en-ZA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ZA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ZA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                (1)</m:t>
                      </m:r>
                    </m:oMath>
                  </m:oMathPara>
                </a14:m>
                <a:endParaRPr lang="en-ZA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ZA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ZA" sz="20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ZA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ZA" sz="20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l-GR" sz="2000" dirty="0"/>
                      <m:t>´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ZA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l-GR" sz="2000" dirty="0"/>
                                <m:t>´</m:t>
                              </m:r>
                            </m:e>
                          </m:mr>
                          <m:mr>
                            <m:e>
                              <m:r>
                                <a:rPr lang="en-ZA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l-GR" sz="2000" dirty="0"/>
                                <m:t>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ZA" sz="2000" dirty="0" smtClean="0"/>
                  <a:t> </a:t>
                </a:r>
                <a14:m>
                  <m:oMath xmlns:m="http://schemas.openxmlformats.org/officeDocument/2006/math">
                    <m:r>
                      <a:rPr lang="en-ZA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ZA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ZA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ZA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ZA" sz="2000" b="0" i="0" smtClean="0">
                        <a:latin typeface="Cambria Math" panose="02040503050406030204" pitchFamily="18" charset="0"/>
                      </a:rPr>
                      <m:t>                     (2)</m:t>
                    </m:r>
                  </m:oMath>
                </a14:m>
                <a:endParaRPr lang="en-ZA" sz="2000" dirty="0" smtClean="0"/>
              </a:p>
              <a:p>
                <a:pPr marL="0" indent="0" algn="ctr">
                  <a:buNone/>
                </a:pPr>
                <a:endParaRPr lang="en-ZA" sz="20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ZA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el-GR" sz="2000" dirty="0"/>
                        <m:t>´</m:t>
                      </m:r>
                      <m:r>
                        <a:rPr lang="en-ZA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ZA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ZA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ZA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(3)</m:t>
                      </m:r>
                    </m:oMath>
                  </m:oMathPara>
                </a14:m>
                <a:endParaRPr lang="en-ZA" sz="2000" dirty="0"/>
              </a:p>
              <a:p>
                <a:endParaRPr lang="en-ZA" sz="2000" dirty="0" smtClean="0"/>
              </a:p>
              <a:p>
                <a:r>
                  <a:rPr lang="en-ZA" sz="2000" dirty="0" smtClean="0"/>
                  <a:t>T is called the translation or shift vector</a:t>
                </a:r>
              </a:p>
              <a:p>
                <a:endParaRPr lang="en-ZA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76502" cy="4351338"/>
              </a:xfrm>
              <a:blipFill rotWithShape="0">
                <a:blip r:embed="rId2"/>
                <a:stretch>
                  <a:fillRect l="-604" t="-1961" r="-37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10"/>
          <p:cNvSpPr>
            <a:spLocks noChangeShapeType="1"/>
          </p:cNvSpPr>
          <p:nvPr/>
        </p:nvSpPr>
        <p:spPr bwMode="auto">
          <a:xfrm flipV="1">
            <a:off x="9138286" y="1690687"/>
            <a:ext cx="987226" cy="1091842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ZA"/>
          </a:p>
        </p:txBody>
      </p:sp>
      <p:sp>
        <p:nvSpPr>
          <p:cNvPr id="10" name="Oval 9"/>
          <p:cNvSpPr/>
          <p:nvPr/>
        </p:nvSpPr>
        <p:spPr>
          <a:xfrm>
            <a:off x="8962117" y="2823746"/>
            <a:ext cx="176169" cy="151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9138286" y="2782530"/>
                <a:ext cx="611065" cy="623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dirty="0" smtClean="0"/>
                  <a:t>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5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brk m:alnAt="7"/>
                        </m:rPr>
                        <a:rPr lang="en-ZA" sz="105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ZA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ZA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ZA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38286" y="2782530"/>
                <a:ext cx="611065" cy="623248"/>
              </a:xfrm>
              <a:prstGeom prst="rect">
                <a:avLst/>
              </a:prstGeom>
              <a:blipFill rotWithShape="0">
                <a:blip r:embed="rId3"/>
                <a:stretch>
                  <a:fillRect l="-13000" t="-7767" b="-19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10289825" y="1522907"/>
                <a:ext cx="625492" cy="992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dirty="0" smtClean="0"/>
                  <a:t>P</a:t>
                </a:r>
                <a:r>
                  <a:rPr lang="el-GR" dirty="0" smtClean="0"/>
                  <a:t>´</a:t>
                </a:r>
                <a:endParaRPr lang="en-ZA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5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brk m:alnAt="7"/>
                        </m:rPr>
                        <a:rPr lang="en-ZA" sz="105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l-GR" sz="1050" dirty="0"/>
                        <m:t>´</m:t>
                      </m:r>
                      <m:r>
                        <a:rPr lang="en-ZA" sz="105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ZA" sz="10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l-GR" sz="1050" dirty="0"/>
                        <m:t>´</m:t>
                      </m:r>
                      <m:r>
                        <a:rPr lang="en-ZA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89825" y="1522907"/>
                <a:ext cx="625492" cy="992579"/>
              </a:xfrm>
              <a:prstGeom prst="rect">
                <a:avLst/>
              </a:prstGeom>
              <a:blipFill rotWithShape="0">
                <a:blip r:embed="rId4"/>
                <a:stretch>
                  <a:fillRect l="-15534" t="-49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10158077" y="1522907"/>
            <a:ext cx="176169" cy="151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9079015" y="1646160"/>
                <a:ext cx="77232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dirty="0" smtClean="0"/>
                  <a:t>T</a:t>
                </a:r>
                <a14:m>
                  <m:oMath xmlns:m="http://schemas.openxmlformats.org/officeDocument/2006/math">
                    <m:r>
                      <a:rPr lang="en-ZA" sz="105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ZA" sz="105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ZA" sz="105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105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ZA" sz="105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ZA" sz="105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ZA" sz="105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105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ZA" sz="10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5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9015" y="1646160"/>
                <a:ext cx="772327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1811" t="-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10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Translate example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glMatrixMode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(GL_MODELVIEW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);      // To operate on Model-View matrix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glLoadIdentity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// Reset the model-view matrix</a:t>
            </a:r>
          </a:p>
          <a:p>
            <a:pPr marL="0" indent="0">
              <a:buNone/>
            </a:pPr>
            <a:endParaRPr lang="en-Z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glTranslatef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(-0.5f, 0.4f, 0.0f); // Translate 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left 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and up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(GL_QUADS);               // Each set of 4 vertices form a quad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   glColor3f(1.0f, 0.0f, 0.0f);  // Red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glVertex2f(-0.3f, -0.3f);     // Define vertices in counter-clockwise 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 // (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CCW) order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glVertex2f( 0.3f, -0.3f);     //  so that the normal (front-face) is 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 // facing 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glVertex2f( 0.3f,  0.3f);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glVertex2f(-0.3f,  0.3f);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Z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3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Rotation example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glRotatef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(180.0f, 0.0f, 0.0f, 1.0f); // Rotate 180 </a:t>
            </a:r>
            <a:r>
              <a:rPr lang="en-Z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degrees around the x 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axis (</a:t>
            </a:r>
            <a:r>
              <a:rPr lang="en-Z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counterclockwise</a:t>
            </a:r>
            <a:r>
              <a:rPr lang="en-Z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Z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Z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(GL_TRIANGLES);      </a:t>
            </a:r>
            <a:r>
              <a:rPr lang="en-Z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Each set of 3 vertices form a triangle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glColor3f(1.0f, 0.0f, 0.0f); // Red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glVertex2f(-0.3f, -0.2f);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glColor3f(0.0f, 1.0f, 0.0f); // Green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glVertex2f( 0.3f, -0.2f);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glColor3f(0.0f, 0.0f, 1.0f); // Blue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glVertex2f( 0.0f,  0.3f);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923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327191" y="3535434"/>
                <a:ext cx="212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191" y="3535434"/>
                <a:ext cx="21250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714" r="-68571" b="-1147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Rotation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921078" cy="4351338"/>
              </a:xfrm>
            </p:spPr>
            <p:txBody>
              <a:bodyPr>
                <a:noAutofit/>
              </a:bodyPr>
              <a:lstStyle/>
              <a:p>
                <a:r>
                  <a:rPr lang="en-ZA" sz="2000" dirty="0" smtClean="0"/>
                  <a:t>Given a point </a:t>
                </a:r>
                <a14:m>
                  <m:oMath xmlns:m="http://schemas.openxmlformats.org/officeDocument/2006/math">
                    <m:r>
                      <a:rPr lang="en-ZA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brk m:alnAt="7"/>
                      </m:rPr>
                      <a:rPr lang="en-ZA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sz="2000" dirty="0" smtClean="0"/>
                  <a:t> the transformed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2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ZA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l-GR" sz="2000" dirty="0"/>
                          <m:t>´</m:t>
                        </m:r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l-GR" sz="2000" dirty="0"/>
                          <m:t>´</m:t>
                        </m:r>
                      </m:e>
                    </m:d>
                  </m:oMath>
                </a14:m>
                <a:r>
                  <a:rPr lang="en-ZA" sz="2000" dirty="0" smtClean="0"/>
                  <a:t> after rotating by </a:t>
                </a:r>
                <a14:m>
                  <m:oMath xmlns:m="http://schemas.openxmlformats.org/officeDocument/2006/math"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ZA" sz="2000" dirty="0" smtClean="0"/>
                  <a:t> is:</a:t>
                </a:r>
              </a:p>
              <a:p>
                <a:endParaRPr lang="en-ZA" sz="20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ZA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l-GR" sz="1800" dirty="0"/>
                        <m:t>´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ZA" sz="1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ZA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Z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𝑟𝑐𝑜𝑠</m:t>
                      </m:r>
                      <m:func>
                        <m:funcPr>
                          <m:ctrlPr>
                            <a:rPr lang="en-ZA" sz="1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Z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fName>
                        <m:e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ZA" sz="1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ZA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ZA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ZA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ZA" sz="180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ZA" sz="1800" b="0" i="0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l-GR" sz="1800" dirty="0"/>
                        <m:t>´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ZA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ZA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𝑟𝑐𝑜𝑠</m:t>
                      </m:r>
                      <m:func>
                        <m:funcPr>
                          <m:ctrlPr>
                            <a:rPr lang="en-ZA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ZA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Z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fName>
                        <m:e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ZA" sz="1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ZA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Z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ZA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ZA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ZA" sz="180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ZA" sz="1800" dirty="0" smtClean="0">
                    <a:ea typeface="Cambria Math" panose="02040503050406030204" pitchFamily="18" charset="0"/>
                  </a:rPr>
                  <a:t>							(4)     </a:t>
                </a:r>
                <a:endParaRPr lang="en-ZA" sz="1800" dirty="0">
                  <a:ea typeface="Cambria Math" panose="02040503050406030204" pitchFamily="18" charset="0"/>
                </a:endParaRPr>
              </a:p>
              <a:p>
                <a:r>
                  <a:rPr lang="en-ZA" sz="2000" dirty="0" smtClean="0"/>
                  <a:t>But we know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ZA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ZA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ZA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ZA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ZA" sz="200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ZA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ZA" sz="2000" dirty="0"/>
                  <a:t>	</a:t>
                </a:r>
                <a:r>
                  <a:rPr lang="en-ZA" sz="2000" dirty="0" smtClean="0"/>
                  <a:t>						(5)</a:t>
                </a:r>
              </a:p>
              <a:p>
                <a:r>
                  <a:rPr lang="en-ZA" sz="2000" dirty="0" smtClean="0"/>
                  <a:t>By substituting (5) in (4)</a:t>
                </a:r>
                <a:endParaRPr lang="en-ZA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ZA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l-GR" sz="1800" dirty="0"/>
                        <m:t>´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ZA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ZA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ZA" sz="1800" b="0" i="0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l-GR" sz="1800" dirty="0"/>
                        <m:t>´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ZA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ZA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ZA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(6)</a:t>
                </a:r>
                <a:endParaRPr lang="en-ZA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921078" cy="4351338"/>
              </a:xfrm>
              <a:blipFill rotWithShape="0">
                <a:blip r:embed="rId3"/>
                <a:stretch>
                  <a:fillRect l="-693" t="-140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758496" y="1549885"/>
            <a:ext cx="7376" cy="229662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725634" y="3846513"/>
            <a:ext cx="2454528" cy="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752348" y="2533311"/>
            <a:ext cx="1500670" cy="131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246423" y="2533311"/>
            <a:ext cx="0" cy="1313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9182364" y="3680873"/>
            <a:ext cx="155070" cy="333649"/>
          </a:xfrm>
          <a:prstGeom prst="arc">
            <a:avLst/>
          </a:prstGeom>
          <a:ln w="0"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262485" y="2242824"/>
                <a:ext cx="2286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ZA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brk m:alnAt="7"/>
                        </m:rPr>
                        <a:rPr lang="en-ZA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l-GR" sz="1200" dirty="0"/>
                        <m:t>´</m:t>
                      </m:r>
                      <m:r>
                        <a:rPr lang="en-ZA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ZA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l-GR" sz="1200" dirty="0"/>
                        <m:t>´</m:t>
                      </m:r>
                      <m:r>
                        <a:rPr lang="en-ZA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485" y="2242824"/>
                <a:ext cx="2286393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10200529" y="2508050"/>
            <a:ext cx="78463" cy="82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180162" y="3694665"/>
                <a:ext cx="917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0162" y="3694665"/>
                <a:ext cx="91792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318226" y="1078071"/>
                <a:ext cx="917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226" y="1078071"/>
                <a:ext cx="9179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10676886" y="3192810"/>
            <a:ext cx="78463" cy="82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4000"/>
          </a:p>
        </p:txBody>
      </p:sp>
      <p:cxnSp>
        <p:nvCxnSpPr>
          <p:cNvPr id="29" name="Straight Connector 28"/>
          <p:cNvCxnSpPr>
            <a:endCxn id="28" idx="2"/>
          </p:cNvCxnSpPr>
          <p:nvPr/>
        </p:nvCxnSpPr>
        <p:spPr>
          <a:xfrm flipV="1">
            <a:off x="8765872" y="3234276"/>
            <a:ext cx="1911014" cy="602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778027" y="2993863"/>
            <a:ext cx="212506" cy="39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endParaRPr lang="en-ZA" dirty="0"/>
          </a:p>
        </p:txBody>
      </p:sp>
      <p:sp>
        <p:nvSpPr>
          <p:cNvPr id="32" name="Arc 31"/>
          <p:cNvSpPr/>
          <p:nvPr/>
        </p:nvSpPr>
        <p:spPr>
          <a:xfrm>
            <a:off x="9236156" y="3176029"/>
            <a:ext cx="609550" cy="660563"/>
          </a:xfrm>
          <a:prstGeom prst="arc">
            <a:avLst/>
          </a:prstGeom>
          <a:ln w="0"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sz="4000"/>
          </a:p>
        </p:txBody>
      </p:sp>
      <p:cxnSp>
        <p:nvCxnSpPr>
          <p:cNvPr id="34" name="Straight Connector 33"/>
          <p:cNvCxnSpPr>
            <a:stCxn id="28" idx="4"/>
          </p:cNvCxnSpPr>
          <p:nvPr/>
        </p:nvCxnSpPr>
        <p:spPr>
          <a:xfrm>
            <a:off x="10716118" y="3275742"/>
            <a:ext cx="6087" cy="5707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737819" y="3044669"/>
                <a:ext cx="2286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ZA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brk m:alnAt="7"/>
                        </m:rPr>
                        <a:rPr lang="en-ZA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ZA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ZA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ZA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819" y="3044669"/>
                <a:ext cx="2286393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50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Transformation example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Work through 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GL04ModelTransform.cpp</a:t>
            </a:r>
            <a:r>
              <a:rPr lang="en-ZA" dirty="0" smtClean="0"/>
              <a:t> program in the tutorial to gain an understanding of transformations on the world</a:t>
            </a:r>
          </a:p>
          <a:p>
            <a:endParaRPr lang="en-ZA" dirty="0"/>
          </a:p>
          <a:p>
            <a:r>
              <a:rPr lang="en-ZA" dirty="0" smtClean="0"/>
              <a:t>Check Howard’s OpenGL Tutorial and Reference, page 49 to gain a better understanding of the OpenGL transformation </a:t>
            </a:r>
            <a:r>
              <a:rPr lang="en-ZA" dirty="0" smtClean="0"/>
              <a:t>commands</a:t>
            </a:r>
          </a:p>
          <a:p>
            <a:pPr marL="0" indent="0">
              <a:buNone/>
            </a:pPr>
            <a:endParaRPr lang="en-ZA" dirty="0">
              <a:hlinkClick r:id="rId2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203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OGL – Current Transformation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Recall, OpenGL is state based so all change to the matrix is cumulative unless you clear it, so we can quickly start losing track of transformations</a:t>
            </a:r>
          </a:p>
          <a:p>
            <a:endParaRPr lang="en-ZA" dirty="0" smtClean="0"/>
          </a:p>
          <a:p>
            <a:r>
              <a:rPr lang="en-ZA" dirty="0" smtClean="0"/>
              <a:t>Example program – 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TransformExample.java</a:t>
            </a:r>
          </a:p>
          <a:p>
            <a:endParaRPr lang="en-ZA" dirty="0" smtClean="0"/>
          </a:p>
          <a:p>
            <a:r>
              <a:rPr lang="en-ZA" dirty="0" smtClean="0"/>
              <a:t>OGL maintains multiple matrices in a stack, with the CTM on the top</a:t>
            </a:r>
          </a:p>
          <a:p>
            <a:pPr lvl="1"/>
            <a:r>
              <a:rPr lang="en-Z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glPushMatrix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ZA" dirty="0" smtClean="0"/>
              <a:t> adds a new matrix (a copy of the current 1) to the stack and makes it the current matrix. All subsequent transformations are applied to this new matrix</a:t>
            </a:r>
          </a:p>
          <a:p>
            <a:pPr lvl="1"/>
            <a:r>
              <a:rPr lang="en-Z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glPopMatrix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ZA" dirty="0" smtClean="0"/>
              <a:t>, deletes the top matrix from the stack and makes the previous one the CTM</a:t>
            </a:r>
          </a:p>
          <a:p>
            <a:pPr lvl="1"/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glLoadIdentity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ZA" dirty="0" smtClean="0"/>
              <a:t>loads the identity matrix into the CTM in column major form (col 1, col2 , col3, col 4)</a:t>
            </a:r>
          </a:p>
          <a:p>
            <a:pPr lvl="1"/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glLoadMatrix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ZA" dirty="0"/>
              <a:t>loads the identity matrix into the </a:t>
            </a:r>
            <a:r>
              <a:rPr lang="en-ZA" dirty="0" smtClean="0"/>
              <a:t>CTM in column major form</a:t>
            </a:r>
            <a:endParaRPr lang="en-ZA" dirty="0"/>
          </a:p>
          <a:p>
            <a:pPr lvl="1"/>
            <a:endParaRPr lang="en-ZA" dirty="0" smtClean="0"/>
          </a:p>
          <a:p>
            <a:r>
              <a:rPr lang="en-ZA" dirty="0" smtClean="0"/>
              <a:t>This is useful for hierarchical modelling, where we use simple objects (primitives) to compose complex scenes. We continuously change M (translate, rotate, scale) and then render some objects.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9304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814</Words>
  <Application>Microsoft Office PowerPoint</Application>
  <PresentationFormat>Custom</PresentationFormat>
  <Paragraphs>98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COMP315 – Advanced Programming</vt:lpstr>
      <vt:lpstr>OGL – Current Transformation Matrix</vt:lpstr>
      <vt:lpstr>General transformation types</vt:lpstr>
      <vt:lpstr>Translation -2D</vt:lpstr>
      <vt:lpstr>Translate example</vt:lpstr>
      <vt:lpstr>Rotation example</vt:lpstr>
      <vt:lpstr>Rotation</vt:lpstr>
      <vt:lpstr>Transformation example</vt:lpstr>
      <vt:lpstr>OGL – Current Transformation Matrix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COMP307 – Graphics &amp; Modelling</dc:title>
  <dc:creator>deshen</dc:creator>
  <cp:lastModifiedBy>deshen</cp:lastModifiedBy>
  <cp:revision>39</cp:revision>
  <dcterms:created xsi:type="dcterms:W3CDTF">2014-07-20T05:30:06Z</dcterms:created>
  <dcterms:modified xsi:type="dcterms:W3CDTF">2015-03-10T07:29:18Z</dcterms:modified>
</cp:coreProperties>
</file>