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57" r:id="rId5"/>
    <p:sldId id="268" r:id="rId6"/>
    <p:sldId id="259" r:id="rId7"/>
    <p:sldId id="272" r:id="rId8"/>
    <p:sldId id="273" r:id="rId9"/>
    <p:sldId id="274" r:id="rId10"/>
    <p:sldId id="276" r:id="rId11"/>
    <p:sldId id="278" r:id="rId12"/>
    <p:sldId id="279" r:id="rId13"/>
    <p:sldId id="280" r:id="rId14"/>
    <p:sldId id="281" r:id="rId15"/>
    <p:sldId id="282" r:id="rId16"/>
    <p:sldId id="277" r:id="rId17"/>
    <p:sldId id="275" r:id="rId18"/>
    <p:sldId id="283" r:id="rId19"/>
    <p:sldId id="285" r:id="rId20"/>
    <p:sldId id="284" r:id="rId21"/>
  </p:sldIdLst>
  <p:sldSz cx="12188825" cy="6858000"/>
  <p:notesSz cx="6858000" cy="9144000"/>
  <p:defaultTextStyle>
    <a:defPPr rtl="0">
      <a:defRPr lang="pl-pl"/>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742E2D-AE4A-49A4-A624-B05CCCB5CB6F}" v="6" dt="2022-11-09T10:20:49.5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Styl pośredni 2 — Ak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159" d="100"/>
          <a:sy n="159" d="100"/>
        </p:scale>
        <p:origin x="384" y="13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Data — symbol zastępczy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2016-08-01</a:t>
            </a:r>
            <a:endParaRPr/>
          </a:p>
        </p:txBody>
      </p:sp>
      <p:sp>
        <p:nvSpPr>
          <p:cNvPr id="4" name="Stopka — symbol zastępczy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5" name="Numer slajdu — symbol zastępczy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Data — symbol zastępczy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2016-08-01</a:t>
            </a:r>
            <a:endParaRPr/>
          </a:p>
        </p:txBody>
      </p:sp>
      <p:sp>
        <p:nvSpPr>
          <p:cNvPr id="4" name="Obraz slajdu — symbol zastępczy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Notatki — symbol zastępczy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Kliknij, aby edytować style wzorca tekstu</a:t>
            </a:r>
          </a:p>
          <a:p>
            <a:pPr lvl="1" rtl="0"/>
            <a:r>
              <a:t>Drugi poziom</a:t>
            </a:r>
          </a:p>
          <a:p>
            <a:pPr lvl="2" rtl="0"/>
            <a:r>
              <a:t>Trzeci poziom</a:t>
            </a:r>
          </a:p>
          <a:p>
            <a:pPr lvl="3" rtl="0"/>
            <a:r>
              <a:t>Czwarty poziom</a:t>
            </a:r>
          </a:p>
          <a:p>
            <a:pPr lvl="4" rtl="0"/>
            <a:r>
              <a:t>Piąty poziom</a:t>
            </a:r>
          </a:p>
        </p:txBody>
      </p:sp>
      <p:sp>
        <p:nvSpPr>
          <p:cNvPr id="6" name="Stopka — symbol zastępcz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Numer slajdu — symbol zastępcz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grpSp>
        <p:nvGrpSpPr>
          <p:cNvPr id="21" name="linie ukośne"/>
          <p:cNvGrpSpPr/>
          <p:nvPr/>
        </p:nvGrpSpPr>
        <p:grpSpPr>
          <a:xfrm>
            <a:off x="7516443" y="4145281"/>
            <a:ext cx="4686117" cy="2731407"/>
            <a:chOff x="5638800" y="3108960"/>
            <a:chExt cx="3515503" cy="2048555"/>
          </a:xfrm>
        </p:grpSpPr>
        <p:cxnSp>
          <p:nvCxnSpPr>
            <p:cNvPr id="14" name="Łącznik prosty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Łącznik prosty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Łącznik prosty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nie dolne"/>
          <p:cNvGrpSpPr/>
          <p:nvPr/>
        </p:nvGrpSpPr>
        <p:grpSpPr>
          <a:xfrm>
            <a:off x="-8916" y="6057149"/>
            <a:ext cx="5498726" cy="820207"/>
            <a:chOff x="-6689" y="4553748"/>
            <a:chExt cx="4125119" cy="615155"/>
          </a:xfrm>
        </p:grpSpPr>
        <p:sp>
          <p:nvSpPr>
            <p:cNvPr id="9" name="Dowolny kształt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0" name="Dowolny kształt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1" name="Dowolny kształt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grpSp>
      <p:sp>
        <p:nvSpPr>
          <p:cNvPr id="2" name="Tytuł 1"/>
          <p:cNvSpPr>
            <a:spLocks noGrp="1"/>
          </p:cNvSpPr>
          <p:nvPr>
            <p:ph type="ctrTitle"/>
          </p:nvPr>
        </p:nvSpPr>
        <p:spPr>
          <a:xfrm>
            <a:off x="1625176" y="584200"/>
            <a:ext cx="8735325" cy="2000251"/>
          </a:xfrm>
        </p:spPr>
        <p:txBody>
          <a:bodyPr rtlCol="0">
            <a:normAutofit/>
          </a:bodyPr>
          <a:lstStyle>
            <a:lvl1pPr algn="l" rtl="0">
              <a:defRPr sz="5400"/>
            </a:lvl1pPr>
          </a:lstStyle>
          <a:p>
            <a:pPr rtl="0"/>
            <a:r>
              <a:rPr lang="pl-PL"/>
              <a:t>Kliknij, aby edytować styl</a:t>
            </a:r>
            <a:endParaRPr/>
          </a:p>
        </p:txBody>
      </p:sp>
      <p:sp>
        <p:nvSpPr>
          <p:cNvPr id="3" name="Podtytuł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pl-PL"/>
              <a:t>Kliknij, aby edytować styl wzorca podtytułu</a:t>
            </a:r>
            <a:endParaRPr/>
          </a:p>
        </p:txBody>
      </p:sp>
      <p:sp>
        <p:nvSpPr>
          <p:cNvPr id="22" name="Data — symbol zastępczy 21"/>
          <p:cNvSpPr>
            <a:spLocks noGrp="1"/>
          </p:cNvSpPr>
          <p:nvPr>
            <p:ph type="dt" sz="half" idx="10"/>
          </p:nvPr>
        </p:nvSpPr>
        <p:spPr/>
        <p:txBody>
          <a:bodyPr rtlCol="0"/>
          <a:lstStyle/>
          <a:p>
            <a:pPr rtl="0"/>
            <a:r>
              <a:rPr lang="en-US"/>
              <a:t>2016-08-01</a:t>
            </a:r>
            <a:endParaRPr/>
          </a:p>
        </p:txBody>
      </p:sp>
      <p:sp>
        <p:nvSpPr>
          <p:cNvPr id="23" name="Stopka — symbol zastępczy 22"/>
          <p:cNvSpPr>
            <a:spLocks noGrp="1"/>
          </p:cNvSpPr>
          <p:nvPr>
            <p:ph type="ftr" sz="quarter" idx="11"/>
          </p:nvPr>
        </p:nvSpPr>
        <p:spPr/>
        <p:txBody>
          <a:bodyPr rtlCol="0"/>
          <a:lstStyle/>
          <a:p>
            <a:pPr rtl="0"/>
            <a:endParaRPr/>
          </a:p>
        </p:txBody>
      </p:sp>
      <p:sp>
        <p:nvSpPr>
          <p:cNvPr id="24" name="Numer slajdu — symbol zastępczy 23"/>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a:p>
        </p:txBody>
      </p:sp>
      <p:sp>
        <p:nvSpPr>
          <p:cNvPr id="3" name="Tekst pionowy — symbol zastępczy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4" name="Data — symbol zastępczy 3"/>
          <p:cNvSpPr>
            <a:spLocks noGrp="1"/>
          </p:cNvSpPr>
          <p:nvPr>
            <p:ph type="dt" sz="half" idx="10"/>
          </p:nvPr>
        </p:nvSpPr>
        <p:spPr/>
        <p:txBody>
          <a:bodyPr rtlCol="0"/>
          <a:lstStyle/>
          <a:p>
            <a:pPr rtl="0"/>
            <a:r>
              <a:rPr lang="en-US"/>
              <a:t>2016-08-01</a:t>
            </a:r>
            <a:endParaRPr/>
          </a:p>
        </p:txBody>
      </p:sp>
      <p:sp>
        <p:nvSpPr>
          <p:cNvPr id="5" name="Stopka — symbol zastępczy 4"/>
          <p:cNvSpPr>
            <a:spLocks noGrp="1"/>
          </p:cNvSpPr>
          <p:nvPr>
            <p:ph type="ftr" sz="quarter" idx="11"/>
          </p:nvPr>
        </p:nvSpPr>
        <p:spPr/>
        <p:txBody>
          <a:bodyPr rtlCol="0"/>
          <a:lstStyle/>
          <a:p>
            <a:pPr rtl="0"/>
            <a:endParaRPr/>
          </a:p>
        </p:txBody>
      </p:sp>
      <p:sp>
        <p:nvSpPr>
          <p:cNvPr id="6" name="Numer slajdu — symbol zastępczy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836898" y="584200"/>
            <a:ext cx="2742486" cy="5588000"/>
          </a:xfrm>
        </p:spPr>
        <p:txBody>
          <a:bodyPr vert="eaVert" rtlCol="0"/>
          <a:lstStyle/>
          <a:p>
            <a:pPr rtl="0"/>
            <a:r>
              <a:rPr lang="pl-PL"/>
              <a:t>Kliknij, aby edytować styl</a:t>
            </a:r>
            <a:endParaRPr/>
          </a:p>
        </p:txBody>
      </p:sp>
      <p:sp>
        <p:nvSpPr>
          <p:cNvPr id="3" name="Tekst pionowy — symbol zastępczy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4" name="Data — symbol zastępczy 3"/>
          <p:cNvSpPr>
            <a:spLocks noGrp="1"/>
          </p:cNvSpPr>
          <p:nvPr>
            <p:ph type="dt" sz="half" idx="10"/>
          </p:nvPr>
        </p:nvSpPr>
        <p:spPr/>
        <p:txBody>
          <a:bodyPr rtlCol="0"/>
          <a:lstStyle/>
          <a:p>
            <a:pPr rtl="0"/>
            <a:r>
              <a:rPr lang="en-US"/>
              <a:t>2016-08-01</a:t>
            </a:r>
            <a:endParaRPr/>
          </a:p>
        </p:txBody>
      </p:sp>
      <p:sp>
        <p:nvSpPr>
          <p:cNvPr id="5" name="Stopka — symbol zastępczy 4"/>
          <p:cNvSpPr>
            <a:spLocks noGrp="1"/>
          </p:cNvSpPr>
          <p:nvPr>
            <p:ph type="ftr" sz="quarter" idx="11"/>
          </p:nvPr>
        </p:nvSpPr>
        <p:spPr/>
        <p:txBody>
          <a:bodyPr rtlCol="0"/>
          <a:lstStyle/>
          <a:p>
            <a:pPr rtl="0"/>
            <a:endParaRPr/>
          </a:p>
        </p:txBody>
      </p:sp>
      <p:sp>
        <p:nvSpPr>
          <p:cNvPr id="6" name="Numer slajdu — symbol zastępczy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a:p>
        </p:txBody>
      </p:sp>
      <p:sp>
        <p:nvSpPr>
          <p:cNvPr id="3" name="Zawartość — symbol zastępczy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4" name="Data — symbol zastępczy 3"/>
          <p:cNvSpPr>
            <a:spLocks noGrp="1"/>
          </p:cNvSpPr>
          <p:nvPr>
            <p:ph type="dt" sz="half" idx="10"/>
          </p:nvPr>
        </p:nvSpPr>
        <p:spPr/>
        <p:txBody>
          <a:bodyPr rtlCol="0"/>
          <a:lstStyle/>
          <a:p>
            <a:pPr rtl="0"/>
            <a:r>
              <a:rPr lang="en-US"/>
              <a:t>2016-08-01</a:t>
            </a:r>
            <a:endParaRPr/>
          </a:p>
        </p:txBody>
      </p:sp>
      <p:sp>
        <p:nvSpPr>
          <p:cNvPr id="5" name="Stopka — symbol zastępczy 4"/>
          <p:cNvSpPr>
            <a:spLocks noGrp="1"/>
          </p:cNvSpPr>
          <p:nvPr>
            <p:ph type="ftr" sz="quarter" idx="11"/>
          </p:nvPr>
        </p:nvSpPr>
        <p:spPr/>
        <p:txBody>
          <a:bodyPr rtlCol="0"/>
          <a:lstStyle/>
          <a:p>
            <a:pPr rtl="0"/>
            <a:endParaRPr/>
          </a:p>
        </p:txBody>
      </p:sp>
      <p:sp>
        <p:nvSpPr>
          <p:cNvPr id="6" name="Numer slajdu — symbol zastępczy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grpSp>
        <p:nvGrpSpPr>
          <p:cNvPr id="11" name="linie ukośne"/>
          <p:cNvGrpSpPr/>
          <p:nvPr/>
        </p:nvGrpSpPr>
        <p:grpSpPr>
          <a:xfrm>
            <a:off x="7516443" y="4145281"/>
            <a:ext cx="4686117" cy="2731407"/>
            <a:chOff x="5638800" y="3108960"/>
            <a:chExt cx="3515503" cy="2048555"/>
          </a:xfrm>
        </p:grpSpPr>
        <p:cxnSp>
          <p:nvCxnSpPr>
            <p:cNvPr id="12" name="Łącznik prosty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Łącznik prosty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Łącznik prosty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ytuł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pl-PL"/>
              <a:t>Kliknij, aby edytować styl</a:t>
            </a:r>
            <a:endParaRPr/>
          </a:p>
        </p:txBody>
      </p:sp>
      <p:sp>
        <p:nvSpPr>
          <p:cNvPr id="3" name="Tekst — symbol zastępczy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pl-PL"/>
              <a:t>Kliknij, aby edytować style wzorca tekstu</a:t>
            </a:r>
          </a:p>
        </p:txBody>
      </p:sp>
      <p:sp>
        <p:nvSpPr>
          <p:cNvPr id="4" name="Data — symbol zastępczy 3"/>
          <p:cNvSpPr>
            <a:spLocks noGrp="1"/>
          </p:cNvSpPr>
          <p:nvPr>
            <p:ph type="dt" sz="half" idx="10"/>
          </p:nvPr>
        </p:nvSpPr>
        <p:spPr/>
        <p:txBody>
          <a:bodyPr rtlCol="0"/>
          <a:lstStyle/>
          <a:p>
            <a:pPr rtl="0"/>
            <a:r>
              <a:rPr lang="en-US"/>
              <a:t>2016-08-01</a:t>
            </a:r>
            <a:endParaRPr/>
          </a:p>
        </p:txBody>
      </p:sp>
      <p:sp>
        <p:nvSpPr>
          <p:cNvPr id="5" name="Stopka — symbol zastępczy 4"/>
          <p:cNvSpPr>
            <a:spLocks noGrp="1"/>
          </p:cNvSpPr>
          <p:nvPr>
            <p:ph type="ftr" sz="quarter" idx="11"/>
          </p:nvPr>
        </p:nvSpPr>
        <p:spPr/>
        <p:txBody>
          <a:bodyPr rtlCol="0"/>
          <a:lstStyle/>
          <a:p>
            <a:pPr rtl="0"/>
            <a:endParaRPr/>
          </a:p>
        </p:txBody>
      </p:sp>
      <p:sp>
        <p:nvSpPr>
          <p:cNvPr id="6" name="Numer slajdu — symbol zastępczy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a:p>
        </p:txBody>
      </p:sp>
      <p:sp>
        <p:nvSpPr>
          <p:cNvPr id="3" name="Zawartość — symbol zastępczy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4" name="Zawartość — symbol zastępczy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5" name="Data — symbol zastępczy 4"/>
          <p:cNvSpPr>
            <a:spLocks noGrp="1"/>
          </p:cNvSpPr>
          <p:nvPr>
            <p:ph type="dt" sz="half" idx="10"/>
          </p:nvPr>
        </p:nvSpPr>
        <p:spPr/>
        <p:txBody>
          <a:bodyPr rtlCol="0"/>
          <a:lstStyle/>
          <a:p>
            <a:pPr rtl="0"/>
            <a:r>
              <a:rPr lang="en-US"/>
              <a:t>2016-08-01</a:t>
            </a:r>
            <a:endParaRPr/>
          </a:p>
        </p:txBody>
      </p:sp>
      <p:sp>
        <p:nvSpPr>
          <p:cNvPr id="6" name="Stopka — symbol zastępczy 5"/>
          <p:cNvSpPr>
            <a:spLocks noGrp="1"/>
          </p:cNvSpPr>
          <p:nvPr>
            <p:ph type="ftr" sz="quarter" idx="11"/>
          </p:nvPr>
        </p:nvSpPr>
        <p:spPr/>
        <p:txBody>
          <a:bodyPr rtlCol="0"/>
          <a:lstStyle/>
          <a:p>
            <a:pPr rtl="0"/>
            <a:endParaRPr/>
          </a:p>
        </p:txBody>
      </p:sp>
      <p:sp>
        <p:nvSpPr>
          <p:cNvPr id="7" name="Numer slajdu — symbol zastępczy 6"/>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lvl1pPr algn="l" rtl="0">
              <a:defRPr/>
            </a:lvl1pPr>
          </a:lstStyle>
          <a:p>
            <a:pPr rtl="0"/>
            <a:r>
              <a:rPr lang="pl-PL"/>
              <a:t>Kliknij, aby edytować styl</a:t>
            </a:r>
            <a:endParaRPr/>
          </a:p>
        </p:txBody>
      </p:sp>
      <p:sp>
        <p:nvSpPr>
          <p:cNvPr id="3" name="Tekst — symbol zastępczy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l-PL"/>
              <a:t>Kliknij, aby edytować style wzorca tekstu</a:t>
            </a:r>
          </a:p>
        </p:txBody>
      </p:sp>
      <p:sp>
        <p:nvSpPr>
          <p:cNvPr id="4" name="Zawartość — symbol zastępczy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5" name="Tekst — symbol zastępczy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l-PL"/>
              <a:t>Kliknij, aby edytować style wzorca tekstu</a:t>
            </a:r>
          </a:p>
        </p:txBody>
      </p:sp>
      <p:sp>
        <p:nvSpPr>
          <p:cNvPr id="6" name="Zawartość — symbol zastępczy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7" name="Data — symbol zastępczy 6"/>
          <p:cNvSpPr>
            <a:spLocks noGrp="1"/>
          </p:cNvSpPr>
          <p:nvPr>
            <p:ph type="dt" sz="half" idx="10"/>
          </p:nvPr>
        </p:nvSpPr>
        <p:spPr/>
        <p:txBody>
          <a:bodyPr rtlCol="0"/>
          <a:lstStyle/>
          <a:p>
            <a:pPr rtl="0"/>
            <a:r>
              <a:rPr lang="en-US"/>
              <a:t>2016-08-01</a:t>
            </a:r>
            <a:endParaRPr/>
          </a:p>
        </p:txBody>
      </p:sp>
      <p:sp>
        <p:nvSpPr>
          <p:cNvPr id="8" name="Stopka — symbol zastępczy 7"/>
          <p:cNvSpPr>
            <a:spLocks noGrp="1"/>
          </p:cNvSpPr>
          <p:nvPr>
            <p:ph type="ftr" sz="quarter" idx="11"/>
          </p:nvPr>
        </p:nvSpPr>
        <p:spPr/>
        <p:txBody>
          <a:bodyPr rtlCol="0"/>
          <a:lstStyle/>
          <a:p>
            <a:pPr rtl="0"/>
            <a:endParaRPr/>
          </a:p>
        </p:txBody>
      </p:sp>
      <p:sp>
        <p:nvSpPr>
          <p:cNvPr id="9" name="Numer slajdu — symbol zastępczy 8"/>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a:p>
        </p:txBody>
      </p:sp>
      <p:sp>
        <p:nvSpPr>
          <p:cNvPr id="3" name="Data — symbol zastępczy 2"/>
          <p:cNvSpPr>
            <a:spLocks noGrp="1"/>
          </p:cNvSpPr>
          <p:nvPr>
            <p:ph type="dt" sz="half" idx="10"/>
          </p:nvPr>
        </p:nvSpPr>
        <p:spPr/>
        <p:txBody>
          <a:bodyPr rtlCol="0"/>
          <a:lstStyle/>
          <a:p>
            <a:pPr rtl="0"/>
            <a:r>
              <a:rPr lang="en-US"/>
              <a:t>2016-08-01</a:t>
            </a:r>
            <a:endParaRPr/>
          </a:p>
        </p:txBody>
      </p:sp>
      <p:sp>
        <p:nvSpPr>
          <p:cNvPr id="4" name="Stopka — symbol zastępczy 3"/>
          <p:cNvSpPr>
            <a:spLocks noGrp="1"/>
          </p:cNvSpPr>
          <p:nvPr>
            <p:ph type="ftr" sz="quarter" idx="11"/>
          </p:nvPr>
        </p:nvSpPr>
        <p:spPr/>
        <p:txBody>
          <a:bodyPr rtlCol="0"/>
          <a:lstStyle/>
          <a:p>
            <a:pPr rtl="0"/>
            <a:endParaRPr/>
          </a:p>
        </p:txBody>
      </p:sp>
      <p:sp>
        <p:nvSpPr>
          <p:cNvPr id="5" name="Numer slajdu — symbol zastępczy 4"/>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p:cNvSpPr>
            <a:spLocks noGrp="1"/>
          </p:cNvSpPr>
          <p:nvPr>
            <p:ph type="dt" sz="half" idx="10"/>
          </p:nvPr>
        </p:nvSpPr>
        <p:spPr/>
        <p:txBody>
          <a:bodyPr rtlCol="0"/>
          <a:lstStyle/>
          <a:p>
            <a:pPr rtl="0"/>
            <a:r>
              <a:rPr lang="en-US"/>
              <a:t>2016-08-01</a:t>
            </a:r>
            <a:endParaRPr/>
          </a:p>
        </p:txBody>
      </p:sp>
      <p:sp>
        <p:nvSpPr>
          <p:cNvPr id="3" name="Stopka — symbol zastępczy 2"/>
          <p:cNvSpPr>
            <a:spLocks noGrp="1"/>
          </p:cNvSpPr>
          <p:nvPr>
            <p:ph type="ftr" sz="quarter" idx="11"/>
          </p:nvPr>
        </p:nvSpPr>
        <p:spPr/>
        <p:txBody>
          <a:bodyPr rtlCol="0"/>
          <a:lstStyle/>
          <a:p>
            <a:pPr rtl="0"/>
            <a:endParaRPr/>
          </a:p>
        </p:txBody>
      </p:sp>
      <p:sp>
        <p:nvSpPr>
          <p:cNvPr id="4" name="Numer slajdu — symbol zastępczy 3"/>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pl-PL"/>
              <a:t>Kliknij, aby edytować styl</a:t>
            </a:r>
            <a:endParaRPr/>
          </a:p>
        </p:txBody>
      </p:sp>
      <p:sp>
        <p:nvSpPr>
          <p:cNvPr id="4" name="Tekst — symbol zastępczy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l-PL"/>
              <a:t>Kliknij, aby edytować style wzorca tekstu</a:t>
            </a:r>
          </a:p>
        </p:txBody>
      </p:sp>
      <p:sp>
        <p:nvSpPr>
          <p:cNvPr id="3" name="Zawartość — symbol zastępczy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5" name="Data — symbol zastępczy 4"/>
          <p:cNvSpPr>
            <a:spLocks noGrp="1"/>
          </p:cNvSpPr>
          <p:nvPr>
            <p:ph type="dt" sz="half" idx="10"/>
          </p:nvPr>
        </p:nvSpPr>
        <p:spPr/>
        <p:txBody>
          <a:bodyPr rtlCol="0"/>
          <a:lstStyle/>
          <a:p>
            <a:pPr rtl="0"/>
            <a:r>
              <a:rPr lang="en-US"/>
              <a:t>2016-08-01</a:t>
            </a:r>
            <a:endParaRPr/>
          </a:p>
        </p:txBody>
      </p:sp>
      <p:sp>
        <p:nvSpPr>
          <p:cNvPr id="6" name="Stopka — symbol zastępczy 5"/>
          <p:cNvSpPr>
            <a:spLocks noGrp="1"/>
          </p:cNvSpPr>
          <p:nvPr>
            <p:ph type="ftr" sz="quarter" idx="11"/>
          </p:nvPr>
        </p:nvSpPr>
        <p:spPr/>
        <p:txBody>
          <a:bodyPr rtlCol="0"/>
          <a:lstStyle/>
          <a:p>
            <a:pPr rtl="0"/>
            <a:endParaRPr/>
          </a:p>
        </p:txBody>
      </p:sp>
      <p:sp>
        <p:nvSpPr>
          <p:cNvPr id="7" name="Numer slajdu — symbol zastępczy 6"/>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pl-PL"/>
              <a:t>Kliknij, aby edytować styl</a:t>
            </a:r>
            <a:endParaRPr/>
          </a:p>
        </p:txBody>
      </p:sp>
      <p:sp>
        <p:nvSpPr>
          <p:cNvPr id="4" name="Tekst — symbol zastępczy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l-PL"/>
              <a:t>Kliknij, aby edytować style wzorca tekstu</a:t>
            </a:r>
          </a:p>
        </p:txBody>
      </p:sp>
      <p:sp>
        <p:nvSpPr>
          <p:cNvPr id="3" name="Obraz — symbol zastępczy 2" descr="Pusty symbol zastępczy pozwalający dodać obraz. Kliknij symbol zastępczy i wybierz obraz, który chcesz dodać."/>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l-PL"/>
              <a:t>Kliknij ikonę, aby dodać obraz</a:t>
            </a:r>
            <a:endParaRPr/>
          </a:p>
        </p:txBody>
      </p:sp>
      <p:sp>
        <p:nvSpPr>
          <p:cNvPr id="5" name="Data — symbol zastępczy 4"/>
          <p:cNvSpPr>
            <a:spLocks noGrp="1"/>
          </p:cNvSpPr>
          <p:nvPr>
            <p:ph type="dt" sz="half" idx="10"/>
          </p:nvPr>
        </p:nvSpPr>
        <p:spPr/>
        <p:txBody>
          <a:bodyPr rtlCol="0"/>
          <a:lstStyle/>
          <a:p>
            <a:pPr rtl="0"/>
            <a:r>
              <a:rPr lang="en-US"/>
              <a:t>2016-08-01</a:t>
            </a:r>
            <a:endParaRPr/>
          </a:p>
        </p:txBody>
      </p:sp>
      <p:sp>
        <p:nvSpPr>
          <p:cNvPr id="6" name="Stopka — symbol zastępczy 5"/>
          <p:cNvSpPr>
            <a:spLocks noGrp="1"/>
          </p:cNvSpPr>
          <p:nvPr>
            <p:ph type="ftr" sz="quarter" idx="11"/>
          </p:nvPr>
        </p:nvSpPr>
        <p:spPr/>
        <p:txBody>
          <a:bodyPr rtlCol="0"/>
          <a:lstStyle/>
          <a:p>
            <a:pPr rtl="0"/>
            <a:endParaRPr/>
          </a:p>
        </p:txBody>
      </p:sp>
      <p:sp>
        <p:nvSpPr>
          <p:cNvPr id="7" name="Numer slajdu — symbol zastępczy 6"/>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nie po lewej stronie"/>
          <p:cNvGrpSpPr/>
          <p:nvPr/>
        </p:nvGrpSpPr>
        <p:grpSpPr>
          <a:xfrm>
            <a:off x="-15870" y="-3174"/>
            <a:ext cx="819993" cy="5229225"/>
            <a:chOff x="-11906" y="-2381"/>
            <a:chExt cx="615155" cy="3921919"/>
          </a:xfrm>
        </p:grpSpPr>
        <p:sp>
          <p:nvSpPr>
            <p:cNvPr id="10" name="Dowolny kształt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1" name="Dowolny kształt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4" name="Dowolny kształt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grpSp>
      <p:sp>
        <p:nvSpPr>
          <p:cNvPr id="2" name="Tytuł — symbol zastępczy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pl"/>
              <a:t>Kliknij, aby edytować styl wzorca tytułu</a:t>
            </a:r>
            <a:endParaRPr/>
          </a:p>
        </p:txBody>
      </p:sp>
      <p:sp>
        <p:nvSpPr>
          <p:cNvPr id="3" name="Tekst — symbol zastępczy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pl"/>
              <a:t>Edytuj style wzorca tekstu</a:t>
            </a:r>
          </a:p>
          <a:p>
            <a:pPr lvl="1" rtl="0"/>
            <a:r>
              <a:rPr lang="pl"/>
              <a:t>Drugi poziom</a:t>
            </a:r>
          </a:p>
          <a:p>
            <a:pPr lvl="2" rtl="0"/>
            <a:r>
              <a:rPr lang="pl"/>
              <a:t>Trzeci poziom</a:t>
            </a:r>
          </a:p>
          <a:p>
            <a:pPr lvl="3" rtl="0"/>
            <a:r>
              <a:rPr lang="pl"/>
              <a:t>Czwarty poziom</a:t>
            </a:r>
          </a:p>
          <a:p>
            <a:pPr lvl="4" rtl="0"/>
            <a:r>
              <a:rPr lang="pl"/>
              <a:t>Piąty poziom</a:t>
            </a:r>
            <a:endParaRPr/>
          </a:p>
        </p:txBody>
      </p:sp>
      <p:sp>
        <p:nvSpPr>
          <p:cNvPr id="4" name="Data — symbol zastępczy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rtl="0"/>
            <a:r>
              <a:rPr lang="en-US"/>
              <a:t>2016-08-01</a:t>
            </a:r>
            <a:endParaRPr/>
          </a:p>
        </p:txBody>
      </p:sp>
      <p:sp>
        <p:nvSpPr>
          <p:cNvPr id="5" name="Stopka — symbol zastępczy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a:p>
        </p:txBody>
      </p:sp>
      <p:sp>
        <p:nvSpPr>
          <p:cNvPr id="6" name="Numer slajdu — symbol zastępczy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rtl="0"/>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sciencedirect.com/topics/engineering/modal-analysi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625177" y="980728"/>
            <a:ext cx="8501684" cy="2124720"/>
          </a:xfrm>
        </p:spPr>
        <p:txBody>
          <a:bodyPr rtlCol="0">
            <a:noAutofit/>
          </a:bodyPr>
          <a:lstStyle/>
          <a:p>
            <a:pPr rtl="0"/>
            <a:r>
              <a:rPr lang="pl-PL" sz="4400" dirty="0"/>
              <a:t>Wykorzystanie metod syntezy dźwięku do rekonstrukcji brzmienia instrumentu muzycznego</a:t>
            </a:r>
            <a:endParaRPr lang="pl" sz="4400" dirty="0"/>
          </a:p>
        </p:txBody>
      </p:sp>
      <p:sp>
        <p:nvSpPr>
          <p:cNvPr id="5" name="Podtytuł 4"/>
          <p:cNvSpPr>
            <a:spLocks noGrp="1"/>
          </p:cNvSpPr>
          <p:nvPr>
            <p:ph type="subTitle" idx="1"/>
          </p:nvPr>
        </p:nvSpPr>
        <p:spPr>
          <a:xfrm>
            <a:off x="1625177" y="3212976"/>
            <a:ext cx="8735325" cy="1752600"/>
          </a:xfrm>
        </p:spPr>
        <p:txBody>
          <a:bodyPr rtlCol="0"/>
          <a:lstStyle/>
          <a:p>
            <a:pPr rtl="0"/>
            <a:r>
              <a:rPr lang="pl" dirty="0"/>
              <a:t>INŻ. Dominik Ciesiołkiewicz</a:t>
            </a:r>
          </a:p>
          <a:p>
            <a:pPr rtl="0"/>
            <a:r>
              <a:rPr lang="pl" dirty="0"/>
              <a:t>Opiekun Pracy: Dr INŻ. Krzysztof Makles</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2BE95CA-4285-13A9-DE23-845221B7B44C}"/>
              </a:ext>
            </a:extLst>
          </p:cNvPr>
          <p:cNvSpPr>
            <a:spLocks noGrp="1"/>
          </p:cNvSpPr>
          <p:nvPr>
            <p:ph type="title"/>
          </p:nvPr>
        </p:nvSpPr>
        <p:spPr>
          <a:xfrm>
            <a:off x="1125860" y="404664"/>
            <a:ext cx="10381516" cy="589880"/>
          </a:xfrm>
        </p:spPr>
        <p:txBody>
          <a:bodyPr>
            <a:normAutofit fontScale="90000"/>
          </a:bodyPr>
          <a:lstStyle/>
          <a:p>
            <a:r>
              <a:rPr lang="pl-PL" dirty="0"/>
              <a:t>Pytania badawcze – Springer Link</a:t>
            </a:r>
          </a:p>
        </p:txBody>
      </p:sp>
      <p:graphicFrame>
        <p:nvGraphicFramePr>
          <p:cNvPr id="5" name="Symbol zastępczy zawartości 4">
            <a:extLst>
              <a:ext uri="{FF2B5EF4-FFF2-40B4-BE49-F238E27FC236}">
                <a16:creationId xmlns:a16="http://schemas.microsoft.com/office/drawing/2014/main" id="{3FC3D29D-9E30-FEC0-1D79-190A852044F7}"/>
              </a:ext>
            </a:extLst>
          </p:cNvPr>
          <p:cNvGraphicFramePr>
            <a:graphicFrameLocks noGrp="1"/>
          </p:cNvGraphicFramePr>
          <p:nvPr>
            <p:ph idx="1"/>
            <p:extLst>
              <p:ext uri="{D42A27DB-BD31-4B8C-83A1-F6EECF244321}">
                <p14:modId xmlns:p14="http://schemas.microsoft.com/office/powerpoint/2010/main" val="2272506409"/>
              </p:ext>
            </p:extLst>
          </p:nvPr>
        </p:nvGraphicFramePr>
        <p:xfrm>
          <a:off x="189756" y="2132856"/>
          <a:ext cx="11809313" cy="3554626"/>
        </p:xfrm>
        <a:graphic>
          <a:graphicData uri="http://schemas.openxmlformats.org/drawingml/2006/table">
            <a:tbl>
              <a:tblPr>
                <a:tableStyleId>{5C22544A-7EE6-4342-B048-85BDC9FD1C3A}</a:tableStyleId>
              </a:tblPr>
              <a:tblGrid>
                <a:gridCol w="6997054">
                  <a:extLst>
                    <a:ext uri="{9D8B030D-6E8A-4147-A177-3AD203B41FA5}">
                      <a16:colId xmlns:a16="http://schemas.microsoft.com/office/drawing/2014/main" val="32484589"/>
                    </a:ext>
                  </a:extLst>
                </a:gridCol>
                <a:gridCol w="1970600">
                  <a:extLst>
                    <a:ext uri="{9D8B030D-6E8A-4147-A177-3AD203B41FA5}">
                      <a16:colId xmlns:a16="http://schemas.microsoft.com/office/drawing/2014/main" val="3994483759"/>
                    </a:ext>
                  </a:extLst>
                </a:gridCol>
                <a:gridCol w="1285173">
                  <a:extLst>
                    <a:ext uri="{9D8B030D-6E8A-4147-A177-3AD203B41FA5}">
                      <a16:colId xmlns:a16="http://schemas.microsoft.com/office/drawing/2014/main" val="1329396853"/>
                    </a:ext>
                  </a:extLst>
                </a:gridCol>
                <a:gridCol w="685425">
                  <a:extLst>
                    <a:ext uri="{9D8B030D-6E8A-4147-A177-3AD203B41FA5}">
                      <a16:colId xmlns:a16="http://schemas.microsoft.com/office/drawing/2014/main" val="3826545901"/>
                    </a:ext>
                  </a:extLst>
                </a:gridCol>
                <a:gridCol w="871061">
                  <a:extLst>
                    <a:ext uri="{9D8B030D-6E8A-4147-A177-3AD203B41FA5}">
                      <a16:colId xmlns:a16="http://schemas.microsoft.com/office/drawing/2014/main" val="462246153"/>
                    </a:ext>
                  </a:extLst>
                </a:gridCol>
              </a:tblGrid>
              <a:tr h="408001">
                <a:tc>
                  <a:txBody>
                    <a:bodyPr/>
                    <a:lstStyle/>
                    <a:p>
                      <a:pPr algn="l" fontAlgn="b"/>
                      <a:r>
                        <a:rPr lang="pl-PL" sz="1400" b="1" u="none" strike="noStrike">
                          <a:effectLst/>
                        </a:rPr>
                        <a:t>Skrót</a:t>
                      </a:r>
                      <a:endParaRPr lang="pl-PL" sz="1400" b="1" i="0" u="none" strike="noStrike">
                        <a:solidFill>
                          <a:srgbClr val="000000"/>
                        </a:solidFill>
                        <a:effectLst/>
                        <a:latin typeface="Calibri" panose="020F0502020204030204" pitchFamily="34" charset="0"/>
                      </a:endParaRPr>
                    </a:p>
                  </a:txBody>
                  <a:tcPr marL="7516" marR="7516" marT="7516" marB="0" anchor="b"/>
                </a:tc>
                <a:tc>
                  <a:txBody>
                    <a:bodyPr/>
                    <a:lstStyle/>
                    <a:p>
                      <a:pPr algn="l" fontAlgn="b"/>
                      <a:r>
                        <a:rPr lang="pl-PL" sz="1400" b="1" u="none" strike="noStrike">
                          <a:effectLst/>
                        </a:rPr>
                        <a:t>Analiza</a:t>
                      </a:r>
                      <a:endParaRPr lang="pl-PL" sz="1400" b="1" i="0" u="none" strike="noStrike">
                        <a:solidFill>
                          <a:srgbClr val="000000"/>
                        </a:solidFill>
                        <a:effectLst/>
                        <a:latin typeface="Calibri" panose="020F0502020204030204" pitchFamily="34" charset="0"/>
                      </a:endParaRPr>
                    </a:p>
                  </a:txBody>
                  <a:tcPr marL="7516" marR="7516" marT="7516" marB="0" anchor="b"/>
                </a:tc>
                <a:tc>
                  <a:txBody>
                    <a:bodyPr/>
                    <a:lstStyle/>
                    <a:p>
                      <a:pPr algn="l" fontAlgn="b"/>
                      <a:r>
                        <a:rPr lang="pl-PL" sz="1400" b="1" u="none" strike="noStrike">
                          <a:effectLst/>
                        </a:rPr>
                        <a:t>Synteza</a:t>
                      </a:r>
                      <a:endParaRPr lang="pl-PL" sz="1400" b="1" i="0" u="none" strike="noStrike">
                        <a:solidFill>
                          <a:srgbClr val="000000"/>
                        </a:solidFill>
                        <a:effectLst/>
                        <a:latin typeface="Calibri" panose="020F0502020204030204" pitchFamily="34" charset="0"/>
                      </a:endParaRPr>
                    </a:p>
                  </a:txBody>
                  <a:tcPr marL="7516" marR="7516" marT="7516" marB="0" anchor="b"/>
                </a:tc>
                <a:tc>
                  <a:txBody>
                    <a:bodyPr/>
                    <a:lstStyle/>
                    <a:p>
                      <a:pPr algn="l" fontAlgn="b"/>
                      <a:r>
                        <a:rPr lang="pl-PL" sz="1400" b="1" u="none" strike="noStrike">
                          <a:effectLst/>
                        </a:rPr>
                        <a:t>ADSR?</a:t>
                      </a:r>
                      <a:endParaRPr lang="pl-PL" sz="1400" b="1" i="0" u="none" strike="noStrike">
                        <a:solidFill>
                          <a:srgbClr val="000000"/>
                        </a:solidFill>
                        <a:effectLst/>
                        <a:latin typeface="Calibri" panose="020F0502020204030204" pitchFamily="34" charset="0"/>
                      </a:endParaRPr>
                    </a:p>
                  </a:txBody>
                  <a:tcPr marL="7516" marR="7516" marT="7516" marB="0" anchor="b"/>
                </a:tc>
                <a:tc>
                  <a:txBody>
                    <a:bodyPr/>
                    <a:lstStyle/>
                    <a:p>
                      <a:pPr algn="l" fontAlgn="b"/>
                      <a:r>
                        <a:rPr lang="pl-PL" sz="1400" b="1" u="none" strike="noStrike" dirty="0">
                          <a:effectLst/>
                        </a:rPr>
                        <a:t>Instrumenty</a:t>
                      </a:r>
                      <a:endParaRPr lang="pl-PL" sz="1400" b="1" i="0" u="none" strike="noStrike" dirty="0">
                        <a:solidFill>
                          <a:srgbClr val="000000"/>
                        </a:solidFill>
                        <a:effectLst/>
                        <a:latin typeface="Calibri" panose="020F0502020204030204" pitchFamily="34" charset="0"/>
                      </a:endParaRPr>
                    </a:p>
                  </a:txBody>
                  <a:tcPr marL="7516" marR="7516" marT="7516" marB="0" anchor="b"/>
                </a:tc>
                <a:extLst>
                  <a:ext uri="{0D108BD9-81ED-4DB2-BD59-A6C34878D82A}">
                    <a16:rowId xmlns:a16="http://schemas.microsoft.com/office/drawing/2014/main" val="2281735199"/>
                  </a:ext>
                </a:extLst>
              </a:tr>
              <a:tr h="706379">
                <a:tc>
                  <a:txBody>
                    <a:bodyPr/>
                    <a:lstStyle/>
                    <a:p>
                      <a:pPr algn="l" fontAlgn="b"/>
                      <a:r>
                        <a:rPr lang="pl-PL" sz="1100" u="none" strike="noStrike">
                          <a:effectLst/>
                        </a:rPr>
                        <a:t>Tatar, K., Bisig, D. &amp; Pasquier, P. Latent Timbre Synthesis. Neural Comput &amp; Applic 33, 67–84 (2021). https://doi.org/10.1007/s00521-020-05424-2</a:t>
                      </a:r>
                      <a:endParaRPr lang="pl-PL" sz="1100" b="0" i="0" u="none" strike="noStrike">
                        <a:solidFill>
                          <a:srgbClr val="333333"/>
                        </a:solidFill>
                        <a:effectLst/>
                        <a:latin typeface="Segoe UI" panose="020B0502040204020203" pitchFamily="34" charset="0"/>
                      </a:endParaRPr>
                    </a:p>
                  </a:txBody>
                  <a:tcPr marL="7516" marR="7516" marT="7516" marB="0" anchor="b"/>
                </a:tc>
                <a:tc>
                  <a:txBody>
                    <a:bodyPr/>
                    <a:lstStyle/>
                    <a:p>
                      <a:pPr algn="l" fontAlgn="b"/>
                      <a:r>
                        <a:rPr lang="pl-PL" sz="1400" u="none" strike="noStrike">
                          <a:effectLst/>
                        </a:rPr>
                        <a:t>Sieci neuronowe</a:t>
                      </a:r>
                      <a:endParaRPr lang="pl-PL" sz="1400" b="0" i="0" u="none" strike="noStrike">
                        <a:solidFill>
                          <a:srgbClr val="000000"/>
                        </a:solidFill>
                        <a:effectLst/>
                        <a:latin typeface="Calibri" panose="020F0502020204030204" pitchFamily="34" charset="0"/>
                      </a:endParaRPr>
                    </a:p>
                  </a:txBody>
                  <a:tcPr marL="7516" marR="7516" marT="7516" marB="0" anchor="b"/>
                </a:tc>
                <a:tc>
                  <a:txBody>
                    <a:bodyPr/>
                    <a:lstStyle/>
                    <a:p>
                      <a:pPr algn="l" fontAlgn="b"/>
                      <a:r>
                        <a:rPr lang="pl-PL" sz="1400" u="none" strike="noStrike">
                          <a:effectLst/>
                        </a:rPr>
                        <a:t>Sieci Neuronowe</a:t>
                      </a:r>
                      <a:endParaRPr lang="pl-PL" sz="1400" b="0" i="0" u="none" strike="noStrike">
                        <a:solidFill>
                          <a:srgbClr val="000000"/>
                        </a:solidFill>
                        <a:effectLst/>
                        <a:latin typeface="Calibri" panose="020F0502020204030204" pitchFamily="34" charset="0"/>
                      </a:endParaRPr>
                    </a:p>
                  </a:txBody>
                  <a:tcPr marL="7516" marR="7516" marT="7516" marB="0" anchor="b"/>
                </a:tc>
                <a:tc>
                  <a:txBody>
                    <a:bodyPr/>
                    <a:lstStyle/>
                    <a:p>
                      <a:pPr algn="l" fontAlgn="b"/>
                      <a:r>
                        <a:rPr lang="pl-PL" sz="1400" u="none" strike="noStrike">
                          <a:effectLst/>
                        </a:rPr>
                        <a:t>Nie</a:t>
                      </a:r>
                      <a:endParaRPr lang="pl-PL" sz="1400" b="0" i="0" u="none" strike="noStrike">
                        <a:solidFill>
                          <a:srgbClr val="000000"/>
                        </a:solidFill>
                        <a:effectLst/>
                        <a:latin typeface="Calibri" panose="020F0502020204030204" pitchFamily="34" charset="0"/>
                      </a:endParaRPr>
                    </a:p>
                  </a:txBody>
                  <a:tcPr marL="7516" marR="7516" marT="7516" marB="0" anchor="b"/>
                </a:tc>
                <a:tc>
                  <a:txBody>
                    <a:bodyPr/>
                    <a:lstStyle/>
                    <a:p>
                      <a:pPr algn="l" fontAlgn="b"/>
                      <a:r>
                        <a:rPr lang="pl-PL" sz="1400" u="none" strike="noStrike">
                          <a:effectLst/>
                        </a:rPr>
                        <a:t>Wszystkie</a:t>
                      </a:r>
                      <a:endParaRPr lang="pl-PL" sz="1400" b="0" i="0" u="none" strike="noStrike">
                        <a:solidFill>
                          <a:srgbClr val="000000"/>
                        </a:solidFill>
                        <a:effectLst/>
                        <a:latin typeface="Calibri" panose="020F0502020204030204" pitchFamily="34" charset="0"/>
                      </a:endParaRPr>
                    </a:p>
                  </a:txBody>
                  <a:tcPr marL="7516" marR="7516" marT="7516" marB="0" anchor="b"/>
                </a:tc>
                <a:extLst>
                  <a:ext uri="{0D108BD9-81ED-4DB2-BD59-A6C34878D82A}">
                    <a16:rowId xmlns:a16="http://schemas.microsoft.com/office/drawing/2014/main" val="2996992519"/>
                  </a:ext>
                </a:extLst>
              </a:tr>
              <a:tr h="1377006">
                <a:tc>
                  <a:txBody>
                    <a:bodyPr/>
                    <a:lstStyle/>
                    <a:p>
                      <a:pPr algn="l" fontAlgn="b"/>
                      <a:r>
                        <a:rPr lang="pl-PL" sz="1100" u="none" strike="noStrike">
                          <a:effectLst/>
                        </a:rPr>
                        <a:t>Quatieri, T.F., McAulay, R.J. (2002). Audio Signal Processing Based on Sinusoidal Analysis/Synthesis. In: Kahrs, M., Brandenburg, K. (eds) Applications of Digital Signal Processing to Audio and Acoustics. The International Series in Engineering and Computer Science, vol 437. Springer, Boston, MA. https://doi.org/10.1007/0-306-47042-X_9</a:t>
                      </a:r>
                      <a:endParaRPr lang="pl-PL" sz="1100" b="0" i="0" u="none" strike="noStrike">
                        <a:solidFill>
                          <a:srgbClr val="333333"/>
                        </a:solidFill>
                        <a:effectLst/>
                        <a:latin typeface="Segoe UI" panose="020B0502040204020203" pitchFamily="34" charset="0"/>
                      </a:endParaRPr>
                    </a:p>
                  </a:txBody>
                  <a:tcPr marL="7516" marR="7516" marT="7516" marB="0" anchor="b"/>
                </a:tc>
                <a:tc>
                  <a:txBody>
                    <a:bodyPr/>
                    <a:lstStyle/>
                    <a:p>
                      <a:pPr algn="l" fontAlgn="b"/>
                      <a:r>
                        <a:rPr lang="pl-PL" sz="1400" u="none" strike="noStrike">
                          <a:effectLst/>
                        </a:rPr>
                        <a:t>STFT</a:t>
                      </a:r>
                      <a:endParaRPr lang="pl-PL" sz="1400" b="0" i="0" u="none" strike="noStrike">
                        <a:solidFill>
                          <a:srgbClr val="000000"/>
                        </a:solidFill>
                        <a:effectLst/>
                        <a:latin typeface="Calibri" panose="020F0502020204030204" pitchFamily="34" charset="0"/>
                      </a:endParaRPr>
                    </a:p>
                  </a:txBody>
                  <a:tcPr marL="7516" marR="7516" marT="7516" marB="0" anchor="b"/>
                </a:tc>
                <a:tc>
                  <a:txBody>
                    <a:bodyPr/>
                    <a:lstStyle/>
                    <a:p>
                      <a:pPr algn="l" fontAlgn="b"/>
                      <a:r>
                        <a:rPr lang="pl-PL" sz="1400" u="none" strike="noStrike">
                          <a:effectLst/>
                        </a:rPr>
                        <a:t>Synteza addytywna</a:t>
                      </a:r>
                      <a:endParaRPr lang="pl-PL" sz="1400" b="0" i="0" u="none" strike="noStrike">
                        <a:solidFill>
                          <a:srgbClr val="000000"/>
                        </a:solidFill>
                        <a:effectLst/>
                        <a:latin typeface="Calibri" panose="020F0502020204030204" pitchFamily="34" charset="0"/>
                      </a:endParaRPr>
                    </a:p>
                  </a:txBody>
                  <a:tcPr marL="7516" marR="7516" marT="7516" marB="0" anchor="b"/>
                </a:tc>
                <a:tc>
                  <a:txBody>
                    <a:bodyPr/>
                    <a:lstStyle/>
                    <a:p>
                      <a:pPr algn="l" fontAlgn="b"/>
                      <a:r>
                        <a:rPr lang="pl-PL" sz="1400" u="none" strike="noStrike">
                          <a:effectLst/>
                        </a:rPr>
                        <a:t>Nie</a:t>
                      </a:r>
                      <a:endParaRPr lang="pl-PL" sz="1400" b="0" i="0" u="none" strike="noStrike">
                        <a:solidFill>
                          <a:srgbClr val="000000"/>
                        </a:solidFill>
                        <a:effectLst/>
                        <a:latin typeface="Calibri" panose="020F0502020204030204" pitchFamily="34" charset="0"/>
                      </a:endParaRPr>
                    </a:p>
                  </a:txBody>
                  <a:tcPr marL="7516" marR="7516" marT="7516" marB="0" anchor="b"/>
                </a:tc>
                <a:tc>
                  <a:txBody>
                    <a:bodyPr/>
                    <a:lstStyle/>
                    <a:p>
                      <a:pPr algn="l" fontAlgn="b"/>
                      <a:r>
                        <a:rPr lang="pl-PL" sz="1400" u="none" strike="noStrike">
                          <a:effectLst/>
                        </a:rPr>
                        <a:t>Wszystkie</a:t>
                      </a:r>
                      <a:endParaRPr lang="pl-PL" sz="1400" b="0" i="0" u="none" strike="noStrike">
                        <a:solidFill>
                          <a:srgbClr val="000000"/>
                        </a:solidFill>
                        <a:effectLst/>
                        <a:latin typeface="Calibri" panose="020F0502020204030204" pitchFamily="34" charset="0"/>
                      </a:endParaRPr>
                    </a:p>
                  </a:txBody>
                  <a:tcPr marL="7516" marR="7516" marT="7516" marB="0" anchor="b"/>
                </a:tc>
                <a:extLst>
                  <a:ext uri="{0D108BD9-81ED-4DB2-BD59-A6C34878D82A}">
                    <a16:rowId xmlns:a16="http://schemas.microsoft.com/office/drawing/2014/main" val="179525641"/>
                  </a:ext>
                </a:extLst>
              </a:tr>
              <a:tr h="1037005">
                <a:tc>
                  <a:txBody>
                    <a:bodyPr/>
                    <a:lstStyle/>
                    <a:p>
                      <a:pPr algn="l" fontAlgn="b"/>
                      <a:r>
                        <a:rPr lang="pl-PL" sz="1100" u="none" strike="noStrike">
                          <a:effectLst/>
                        </a:rPr>
                        <a:t>Esquef, P.A.A., Karjalainen, M. &amp; Välimäki, V. Frequency-Zooming ARMA Modeling for Analysis of Noisy String Instrument Tones. EURASIP J. Adv. Signal Process. 2003, 409784 (2003). https://doi.org/10.1155/S1110865703304020</a:t>
                      </a:r>
                      <a:endParaRPr lang="pl-PL" sz="1100" b="0" i="0" u="none" strike="noStrike">
                        <a:solidFill>
                          <a:srgbClr val="333333"/>
                        </a:solidFill>
                        <a:effectLst/>
                        <a:latin typeface="Segoe UI" panose="020B0502040204020203" pitchFamily="34" charset="0"/>
                      </a:endParaRPr>
                    </a:p>
                  </a:txBody>
                  <a:tcPr marL="7516" marR="7516" marT="7516" marB="0" anchor="b"/>
                </a:tc>
                <a:tc>
                  <a:txBody>
                    <a:bodyPr/>
                    <a:lstStyle/>
                    <a:p>
                      <a:pPr algn="l" fontAlgn="b"/>
                      <a:r>
                        <a:rPr lang="pl-PL" sz="1400" u="none" strike="noStrike">
                          <a:effectLst/>
                        </a:rPr>
                        <a:t>ARMA (model autoregresyjny)</a:t>
                      </a:r>
                      <a:endParaRPr lang="pl-PL" sz="1400" b="0" i="0" u="none" strike="noStrike">
                        <a:solidFill>
                          <a:srgbClr val="000000"/>
                        </a:solidFill>
                        <a:effectLst/>
                        <a:latin typeface="Calibri" panose="020F0502020204030204" pitchFamily="34" charset="0"/>
                      </a:endParaRPr>
                    </a:p>
                  </a:txBody>
                  <a:tcPr marL="7516" marR="7516" marT="7516" marB="0" anchor="b"/>
                </a:tc>
                <a:tc>
                  <a:txBody>
                    <a:bodyPr/>
                    <a:lstStyle/>
                    <a:p>
                      <a:pPr algn="l" fontAlgn="b"/>
                      <a:r>
                        <a:rPr lang="pl-PL" sz="1400" u="none" strike="noStrike">
                          <a:effectLst/>
                        </a:rPr>
                        <a:t>-</a:t>
                      </a:r>
                      <a:endParaRPr lang="pl-PL" sz="1400" b="0" i="0" u="none" strike="noStrike">
                        <a:solidFill>
                          <a:srgbClr val="000000"/>
                        </a:solidFill>
                        <a:effectLst/>
                        <a:latin typeface="Calibri" panose="020F0502020204030204" pitchFamily="34" charset="0"/>
                      </a:endParaRPr>
                    </a:p>
                  </a:txBody>
                  <a:tcPr marL="7516" marR="7516" marT="7516" marB="0" anchor="b"/>
                </a:tc>
                <a:tc>
                  <a:txBody>
                    <a:bodyPr/>
                    <a:lstStyle/>
                    <a:p>
                      <a:pPr algn="l" fontAlgn="b"/>
                      <a:r>
                        <a:rPr lang="pl-PL" sz="1400" u="none" strike="noStrike">
                          <a:effectLst/>
                        </a:rPr>
                        <a:t>Nie</a:t>
                      </a:r>
                      <a:endParaRPr lang="pl-PL" sz="1400" b="0" i="0" u="none" strike="noStrike">
                        <a:solidFill>
                          <a:srgbClr val="000000"/>
                        </a:solidFill>
                        <a:effectLst/>
                        <a:latin typeface="Calibri" panose="020F0502020204030204" pitchFamily="34" charset="0"/>
                      </a:endParaRPr>
                    </a:p>
                  </a:txBody>
                  <a:tcPr marL="7516" marR="7516" marT="7516" marB="0" anchor="b"/>
                </a:tc>
                <a:tc>
                  <a:txBody>
                    <a:bodyPr/>
                    <a:lstStyle/>
                    <a:p>
                      <a:pPr algn="l" fontAlgn="b"/>
                      <a:r>
                        <a:rPr lang="pl-PL" sz="1400" u="none" strike="noStrike" dirty="0">
                          <a:effectLst/>
                        </a:rPr>
                        <a:t>Smyczkowe</a:t>
                      </a:r>
                      <a:endParaRPr lang="pl-PL" sz="1400" b="0" i="0" u="none" strike="noStrike" dirty="0">
                        <a:solidFill>
                          <a:srgbClr val="000000"/>
                        </a:solidFill>
                        <a:effectLst/>
                        <a:latin typeface="Calibri" panose="020F0502020204030204" pitchFamily="34" charset="0"/>
                      </a:endParaRPr>
                    </a:p>
                  </a:txBody>
                  <a:tcPr marL="7516" marR="7516" marT="7516" marB="0" anchor="b"/>
                </a:tc>
                <a:extLst>
                  <a:ext uri="{0D108BD9-81ED-4DB2-BD59-A6C34878D82A}">
                    <a16:rowId xmlns:a16="http://schemas.microsoft.com/office/drawing/2014/main" val="2784502979"/>
                  </a:ext>
                </a:extLst>
              </a:tr>
            </a:tbl>
          </a:graphicData>
        </a:graphic>
      </p:graphicFrame>
    </p:spTree>
    <p:extLst>
      <p:ext uri="{BB962C8B-B14F-4D97-AF65-F5344CB8AC3E}">
        <p14:creationId xmlns:p14="http://schemas.microsoft.com/office/powerpoint/2010/main" val="1330257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2BE95CA-4285-13A9-DE23-845221B7B44C}"/>
              </a:ext>
            </a:extLst>
          </p:cNvPr>
          <p:cNvSpPr>
            <a:spLocks noGrp="1"/>
          </p:cNvSpPr>
          <p:nvPr>
            <p:ph type="title"/>
          </p:nvPr>
        </p:nvSpPr>
        <p:spPr>
          <a:xfrm>
            <a:off x="1125860" y="404664"/>
            <a:ext cx="10381516" cy="589880"/>
          </a:xfrm>
        </p:spPr>
        <p:txBody>
          <a:bodyPr>
            <a:normAutofit fontScale="90000"/>
          </a:bodyPr>
          <a:lstStyle/>
          <a:p>
            <a:r>
              <a:rPr lang="pl-PL" dirty="0"/>
              <a:t>Pytania badawcze – Science Direct</a:t>
            </a:r>
          </a:p>
        </p:txBody>
      </p:sp>
      <p:graphicFrame>
        <p:nvGraphicFramePr>
          <p:cNvPr id="7" name="Symbol zastępczy zawartości 6">
            <a:extLst>
              <a:ext uri="{FF2B5EF4-FFF2-40B4-BE49-F238E27FC236}">
                <a16:creationId xmlns:a16="http://schemas.microsoft.com/office/drawing/2014/main" id="{18E88770-468B-3114-608A-F25DC296AFBA}"/>
              </a:ext>
            </a:extLst>
          </p:cNvPr>
          <p:cNvGraphicFramePr>
            <a:graphicFrameLocks noGrp="1"/>
          </p:cNvGraphicFramePr>
          <p:nvPr>
            <p:ph idx="1"/>
            <p:extLst>
              <p:ext uri="{D42A27DB-BD31-4B8C-83A1-F6EECF244321}">
                <p14:modId xmlns:p14="http://schemas.microsoft.com/office/powerpoint/2010/main" val="1231136304"/>
              </p:ext>
            </p:extLst>
          </p:nvPr>
        </p:nvGraphicFramePr>
        <p:xfrm>
          <a:off x="189756" y="1478398"/>
          <a:ext cx="11809312" cy="4907092"/>
        </p:xfrm>
        <a:graphic>
          <a:graphicData uri="http://schemas.openxmlformats.org/drawingml/2006/table">
            <a:tbl>
              <a:tblPr>
                <a:tableStyleId>{5C22544A-7EE6-4342-B048-85BDC9FD1C3A}</a:tableStyleId>
              </a:tblPr>
              <a:tblGrid>
                <a:gridCol w="4099276">
                  <a:extLst>
                    <a:ext uri="{9D8B030D-6E8A-4147-A177-3AD203B41FA5}">
                      <a16:colId xmlns:a16="http://schemas.microsoft.com/office/drawing/2014/main" val="689826660"/>
                    </a:ext>
                  </a:extLst>
                </a:gridCol>
                <a:gridCol w="3578901">
                  <a:extLst>
                    <a:ext uri="{9D8B030D-6E8A-4147-A177-3AD203B41FA5}">
                      <a16:colId xmlns:a16="http://schemas.microsoft.com/office/drawing/2014/main" val="2283259640"/>
                    </a:ext>
                  </a:extLst>
                </a:gridCol>
                <a:gridCol w="2546959">
                  <a:extLst>
                    <a:ext uri="{9D8B030D-6E8A-4147-A177-3AD203B41FA5}">
                      <a16:colId xmlns:a16="http://schemas.microsoft.com/office/drawing/2014/main" val="2072284090"/>
                    </a:ext>
                  </a:extLst>
                </a:gridCol>
                <a:gridCol w="720080">
                  <a:extLst>
                    <a:ext uri="{9D8B030D-6E8A-4147-A177-3AD203B41FA5}">
                      <a16:colId xmlns:a16="http://schemas.microsoft.com/office/drawing/2014/main" val="1012157287"/>
                    </a:ext>
                  </a:extLst>
                </a:gridCol>
                <a:gridCol w="864096">
                  <a:extLst>
                    <a:ext uri="{9D8B030D-6E8A-4147-A177-3AD203B41FA5}">
                      <a16:colId xmlns:a16="http://schemas.microsoft.com/office/drawing/2014/main" val="1926772251"/>
                    </a:ext>
                  </a:extLst>
                </a:gridCol>
              </a:tblGrid>
              <a:tr h="522300">
                <a:tc>
                  <a:txBody>
                    <a:bodyPr/>
                    <a:lstStyle/>
                    <a:p>
                      <a:pPr algn="l" fontAlgn="b"/>
                      <a:r>
                        <a:rPr lang="pl-PL" sz="1600" b="1" u="none" strike="noStrike">
                          <a:effectLst/>
                        </a:rPr>
                        <a:t>Skrót</a:t>
                      </a:r>
                      <a:endParaRPr lang="pl-PL" sz="1600" b="1" i="0" u="none" strike="noStrike">
                        <a:solidFill>
                          <a:srgbClr val="000000"/>
                        </a:solidFill>
                        <a:effectLst/>
                        <a:latin typeface="Calibri" panose="020F0502020204030204" pitchFamily="34" charset="0"/>
                      </a:endParaRPr>
                    </a:p>
                  </a:txBody>
                  <a:tcPr marL="5590" marR="5590" marT="5590" marB="0" anchor="b"/>
                </a:tc>
                <a:tc>
                  <a:txBody>
                    <a:bodyPr/>
                    <a:lstStyle/>
                    <a:p>
                      <a:pPr algn="l" fontAlgn="b"/>
                      <a:r>
                        <a:rPr lang="pl-PL" sz="1600" b="1" u="none" strike="noStrike">
                          <a:effectLst/>
                        </a:rPr>
                        <a:t>Analiza</a:t>
                      </a:r>
                      <a:endParaRPr lang="pl-PL" sz="1600" b="1" i="0" u="none" strike="noStrike">
                        <a:solidFill>
                          <a:srgbClr val="000000"/>
                        </a:solidFill>
                        <a:effectLst/>
                        <a:latin typeface="Calibri" panose="020F0502020204030204" pitchFamily="34" charset="0"/>
                      </a:endParaRPr>
                    </a:p>
                  </a:txBody>
                  <a:tcPr marL="5590" marR="5590" marT="5590" marB="0" anchor="b"/>
                </a:tc>
                <a:tc>
                  <a:txBody>
                    <a:bodyPr/>
                    <a:lstStyle/>
                    <a:p>
                      <a:pPr algn="l" fontAlgn="b"/>
                      <a:r>
                        <a:rPr lang="pl-PL" sz="1600" b="1" u="none" strike="noStrike">
                          <a:effectLst/>
                        </a:rPr>
                        <a:t>Synteza</a:t>
                      </a:r>
                      <a:endParaRPr lang="pl-PL" sz="1600" b="1" i="0" u="none" strike="noStrike">
                        <a:solidFill>
                          <a:srgbClr val="000000"/>
                        </a:solidFill>
                        <a:effectLst/>
                        <a:latin typeface="Calibri" panose="020F0502020204030204" pitchFamily="34" charset="0"/>
                      </a:endParaRPr>
                    </a:p>
                  </a:txBody>
                  <a:tcPr marL="5590" marR="5590" marT="5590" marB="0" anchor="b"/>
                </a:tc>
                <a:tc>
                  <a:txBody>
                    <a:bodyPr/>
                    <a:lstStyle/>
                    <a:p>
                      <a:pPr algn="l" fontAlgn="b"/>
                      <a:r>
                        <a:rPr lang="pl-PL" sz="1600" b="1" u="none" strike="noStrike">
                          <a:effectLst/>
                        </a:rPr>
                        <a:t>ADSR?</a:t>
                      </a:r>
                      <a:endParaRPr lang="pl-PL" sz="1600" b="1" i="0" u="none" strike="noStrike">
                        <a:solidFill>
                          <a:srgbClr val="000000"/>
                        </a:solidFill>
                        <a:effectLst/>
                        <a:latin typeface="Calibri" panose="020F0502020204030204" pitchFamily="34" charset="0"/>
                      </a:endParaRPr>
                    </a:p>
                  </a:txBody>
                  <a:tcPr marL="5590" marR="5590" marT="5590" marB="0" anchor="b"/>
                </a:tc>
                <a:tc>
                  <a:txBody>
                    <a:bodyPr/>
                    <a:lstStyle/>
                    <a:p>
                      <a:pPr algn="l" fontAlgn="b"/>
                      <a:r>
                        <a:rPr lang="pl-PL" sz="1600" b="1" u="none" strike="noStrike" dirty="0">
                          <a:effectLst/>
                        </a:rPr>
                        <a:t>Instrumenty</a:t>
                      </a:r>
                      <a:endParaRPr lang="pl-PL" sz="1600" b="1" i="0" u="none" strike="noStrike" dirty="0">
                        <a:solidFill>
                          <a:srgbClr val="000000"/>
                        </a:solidFill>
                        <a:effectLst/>
                        <a:latin typeface="Calibri" panose="020F0502020204030204" pitchFamily="34" charset="0"/>
                      </a:endParaRPr>
                    </a:p>
                  </a:txBody>
                  <a:tcPr marL="5590" marR="5590" marT="5590" marB="0" anchor="b"/>
                </a:tc>
                <a:extLst>
                  <a:ext uri="{0D108BD9-81ED-4DB2-BD59-A6C34878D82A}">
                    <a16:rowId xmlns:a16="http://schemas.microsoft.com/office/drawing/2014/main" val="340936294"/>
                  </a:ext>
                </a:extLst>
              </a:tr>
              <a:tr h="1458081">
                <a:tc>
                  <a:txBody>
                    <a:bodyPr/>
                    <a:lstStyle/>
                    <a:p>
                      <a:pPr algn="l" fontAlgn="b"/>
                      <a:r>
                        <a:rPr lang="pl-PL" sz="1600" u="none" strike="noStrike">
                          <a:effectLst/>
                        </a:rPr>
                        <a:t>Pascal Bestle, Peter Eberhard, Michael Hanss, Musical instruments – Sound synthesis of virtual idiophones,Journal of Sound and Vibration,Volume 395,2017,Pages 187-200,ISSN 0022-460X,</a:t>
                      </a:r>
                      <a:endParaRPr lang="pl-PL" sz="1600" b="0" i="0" u="none" strike="noStrike">
                        <a:solidFill>
                          <a:srgbClr val="000000"/>
                        </a:solidFill>
                        <a:effectLst/>
                        <a:latin typeface="Calibri" panose="020F0502020204030204" pitchFamily="34" charset="0"/>
                      </a:endParaRPr>
                    </a:p>
                  </a:txBody>
                  <a:tcPr marL="5590" marR="5590" marT="5590" marB="0" anchor="b"/>
                </a:tc>
                <a:tc>
                  <a:txBody>
                    <a:bodyPr/>
                    <a:lstStyle/>
                    <a:p>
                      <a:pPr algn="l" fontAlgn="b"/>
                      <a:r>
                        <a:rPr lang="pl-PL" sz="1600" u="sng" strike="noStrike">
                          <a:effectLst/>
                          <a:hlinkClick r:id="rId2" tooltip="Learn more about modal analysis from ScienceDirect's AI-generated Topic Pages"/>
                        </a:rPr>
                        <a:t>experimental modal analysis (EMA) with Laser Doppler Vibrometers (LDVs)</a:t>
                      </a:r>
                      <a:endParaRPr lang="pl-PL" sz="1600" b="0" i="0" u="sng" strike="noStrike">
                        <a:solidFill>
                          <a:srgbClr val="0563C1"/>
                        </a:solidFill>
                        <a:effectLst/>
                        <a:latin typeface="Calibri" panose="020F0502020204030204" pitchFamily="34" charset="0"/>
                      </a:endParaRPr>
                    </a:p>
                  </a:txBody>
                  <a:tcPr marL="5590" marR="5590" marT="5590" marB="0" anchor="b"/>
                </a:tc>
                <a:tc>
                  <a:txBody>
                    <a:bodyPr/>
                    <a:lstStyle/>
                    <a:p>
                      <a:pPr algn="l" fontAlgn="b"/>
                      <a:r>
                        <a:rPr lang="pl-PL" sz="1600" u="none" strike="noStrike">
                          <a:effectLst/>
                        </a:rPr>
                        <a:t>Analiza ciśnienia</a:t>
                      </a:r>
                      <a:endParaRPr lang="pl-PL" sz="1600" b="0" i="0" u="none" strike="noStrike">
                        <a:solidFill>
                          <a:srgbClr val="000000"/>
                        </a:solidFill>
                        <a:effectLst/>
                        <a:latin typeface="Calibri" panose="020F0502020204030204" pitchFamily="34" charset="0"/>
                      </a:endParaRPr>
                    </a:p>
                  </a:txBody>
                  <a:tcPr marL="5590" marR="5590" marT="5590" marB="0" anchor="b"/>
                </a:tc>
                <a:tc>
                  <a:txBody>
                    <a:bodyPr/>
                    <a:lstStyle/>
                    <a:p>
                      <a:pPr algn="l" fontAlgn="b"/>
                      <a:r>
                        <a:rPr lang="pl-PL" sz="1600" u="none" strike="noStrike">
                          <a:effectLst/>
                        </a:rPr>
                        <a:t>NIE</a:t>
                      </a:r>
                      <a:endParaRPr lang="pl-PL" sz="1600" b="0" i="0" u="none" strike="noStrike">
                        <a:solidFill>
                          <a:srgbClr val="000000"/>
                        </a:solidFill>
                        <a:effectLst/>
                        <a:latin typeface="Calibri" panose="020F0502020204030204" pitchFamily="34" charset="0"/>
                      </a:endParaRPr>
                    </a:p>
                  </a:txBody>
                  <a:tcPr marL="5590" marR="5590" marT="5590" marB="0" anchor="b"/>
                </a:tc>
                <a:tc>
                  <a:txBody>
                    <a:bodyPr/>
                    <a:lstStyle/>
                    <a:p>
                      <a:pPr algn="l" fontAlgn="b"/>
                      <a:r>
                        <a:rPr lang="pl-PL" sz="1600" u="none" strike="noStrike">
                          <a:effectLst/>
                        </a:rPr>
                        <a:t>Idiofony</a:t>
                      </a:r>
                      <a:endParaRPr lang="pl-PL" sz="1600" b="0" i="0" u="none" strike="noStrike">
                        <a:solidFill>
                          <a:srgbClr val="000000"/>
                        </a:solidFill>
                        <a:effectLst/>
                        <a:latin typeface="Calibri" panose="020F0502020204030204" pitchFamily="34" charset="0"/>
                      </a:endParaRPr>
                    </a:p>
                  </a:txBody>
                  <a:tcPr marL="5590" marR="5590" marT="5590" marB="0" anchor="b"/>
                </a:tc>
                <a:extLst>
                  <a:ext uri="{0D108BD9-81ED-4DB2-BD59-A6C34878D82A}">
                    <a16:rowId xmlns:a16="http://schemas.microsoft.com/office/drawing/2014/main" val="1962234469"/>
                  </a:ext>
                </a:extLst>
              </a:tr>
              <a:tr h="1458081">
                <a:tc>
                  <a:txBody>
                    <a:bodyPr/>
                    <a:lstStyle/>
                    <a:p>
                      <a:pPr algn="l" fontAlgn="b"/>
                      <a:r>
                        <a:rPr lang="en-US" sz="1600" u="none" strike="noStrike">
                          <a:effectLst/>
                        </a:rPr>
                        <a:t>P.-A. Taillard, F. Silva, Ph. Guillemain, J. Kergomard,Modal analysis of the input impedance of wind instruments. Application to the sound synthesis of a clarinet, Applied Acoustics, Volume 141, 2018, Pages 271-280, ISSN 0003-682X</a:t>
                      </a:r>
                      <a:endParaRPr lang="en-US" sz="1600" b="0" i="0" u="none" strike="noStrike">
                        <a:solidFill>
                          <a:srgbClr val="000000"/>
                        </a:solidFill>
                        <a:effectLst/>
                        <a:latin typeface="Calibri" panose="020F0502020204030204" pitchFamily="34" charset="0"/>
                      </a:endParaRPr>
                    </a:p>
                  </a:txBody>
                  <a:tcPr marL="5590" marR="5590" marT="5590" marB="0" anchor="b"/>
                </a:tc>
                <a:tc>
                  <a:txBody>
                    <a:bodyPr/>
                    <a:lstStyle/>
                    <a:p>
                      <a:pPr algn="l" fontAlgn="b"/>
                      <a:r>
                        <a:rPr lang="pl-PL" sz="1600" u="none" strike="noStrike">
                          <a:effectLst/>
                        </a:rPr>
                        <a:t>Prony's Method</a:t>
                      </a:r>
                      <a:endParaRPr lang="pl-PL" sz="1600" b="0" i="0" u="none" strike="noStrike">
                        <a:solidFill>
                          <a:srgbClr val="000000"/>
                        </a:solidFill>
                        <a:effectLst/>
                        <a:latin typeface="Calibri" panose="020F0502020204030204" pitchFamily="34" charset="0"/>
                      </a:endParaRPr>
                    </a:p>
                  </a:txBody>
                  <a:tcPr marL="5590" marR="5590" marT="5590" marB="0" anchor="b"/>
                </a:tc>
                <a:tc>
                  <a:txBody>
                    <a:bodyPr/>
                    <a:lstStyle/>
                    <a:p>
                      <a:pPr algn="l" fontAlgn="b"/>
                      <a:r>
                        <a:rPr lang="pl-PL" sz="1600" u="none" strike="noStrike">
                          <a:effectLst/>
                        </a:rPr>
                        <a:t>Synteza Modalna z użyciem IFT</a:t>
                      </a:r>
                      <a:endParaRPr lang="pl-PL" sz="1600" b="0" i="0" u="none" strike="noStrike">
                        <a:solidFill>
                          <a:srgbClr val="000000"/>
                        </a:solidFill>
                        <a:effectLst/>
                        <a:latin typeface="Calibri" panose="020F0502020204030204" pitchFamily="34" charset="0"/>
                      </a:endParaRPr>
                    </a:p>
                  </a:txBody>
                  <a:tcPr marL="5590" marR="5590" marT="5590" marB="0" anchor="b"/>
                </a:tc>
                <a:tc>
                  <a:txBody>
                    <a:bodyPr/>
                    <a:lstStyle/>
                    <a:p>
                      <a:pPr algn="l" fontAlgn="b"/>
                      <a:r>
                        <a:rPr lang="pl-PL" sz="1600" u="none" strike="noStrike">
                          <a:effectLst/>
                        </a:rPr>
                        <a:t>NIE</a:t>
                      </a:r>
                      <a:endParaRPr lang="pl-PL" sz="1600" b="0" i="0" u="none" strike="noStrike">
                        <a:solidFill>
                          <a:srgbClr val="000000"/>
                        </a:solidFill>
                        <a:effectLst/>
                        <a:latin typeface="Calibri" panose="020F0502020204030204" pitchFamily="34" charset="0"/>
                      </a:endParaRPr>
                    </a:p>
                  </a:txBody>
                  <a:tcPr marL="5590" marR="5590" marT="5590" marB="0" anchor="b"/>
                </a:tc>
                <a:tc>
                  <a:txBody>
                    <a:bodyPr/>
                    <a:lstStyle/>
                    <a:p>
                      <a:pPr algn="l" fontAlgn="b"/>
                      <a:r>
                        <a:rPr lang="pl-PL" sz="1600" u="none" strike="noStrike">
                          <a:effectLst/>
                        </a:rPr>
                        <a:t>Dęte</a:t>
                      </a:r>
                      <a:endParaRPr lang="pl-PL" sz="1600" b="0" i="0" u="none" strike="noStrike">
                        <a:solidFill>
                          <a:srgbClr val="000000"/>
                        </a:solidFill>
                        <a:effectLst/>
                        <a:latin typeface="Calibri" panose="020F0502020204030204" pitchFamily="34" charset="0"/>
                      </a:endParaRPr>
                    </a:p>
                  </a:txBody>
                  <a:tcPr marL="5590" marR="5590" marT="5590" marB="0" anchor="b"/>
                </a:tc>
                <a:extLst>
                  <a:ext uri="{0D108BD9-81ED-4DB2-BD59-A6C34878D82A}">
                    <a16:rowId xmlns:a16="http://schemas.microsoft.com/office/drawing/2014/main" val="2152699102"/>
                  </a:ext>
                </a:extLst>
              </a:tr>
              <a:tr h="1458081">
                <a:tc>
                  <a:txBody>
                    <a:bodyPr/>
                    <a:lstStyle/>
                    <a:p>
                      <a:pPr algn="l" fontAlgn="b"/>
                      <a:r>
                        <a:rPr lang="en-US" sz="1600" u="none" strike="noStrike">
                          <a:effectLst/>
                        </a:rPr>
                        <a:t>Francesco Centracchio, Umberto Iemma, An integrated approach to the direct simulation of brasses in the performance environment, Applied Acoustics, Volume 177, 2021, 107935, ISSN 0003-682X</a:t>
                      </a:r>
                      <a:endParaRPr lang="en-US" sz="1600" b="0" i="0" u="none" strike="noStrike">
                        <a:solidFill>
                          <a:srgbClr val="000000"/>
                        </a:solidFill>
                        <a:effectLst/>
                        <a:latin typeface="Calibri" panose="020F0502020204030204" pitchFamily="34" charset="0"/>
                      </a:endParaRPr>
                    </a:p>
                  </a:txBody>
                  <a:tcPr marL="5590" marR="5590" marT="5590" marB="0" anchor="b"/>
                </a:tc>
                <a:tc>
                  <a:txBody>
                    <a:bodyPr/>
                    <a:lstStyle/>
                    <a:p>
                      <a:pPr algn="l" fontAlgn="b"/>
                      <a:r>
                        <a:rPr lang="pl-PL" sz="1600" u="none" strike="noStrike">
                          <a:effectLst/>
                        </a:rPr>
                        <a:t>Analiza częstotliwości/analiza w domenie czasowej</a:t>
                      </a:r>
                      <a:endParaRPr lang="pl-PL" sz="1600" b="0" i="0" u="none" strike="noStrike">
                        <a:solidFill>
                          <a:srgbClr val="000000"/>
                        </a:solidFill>
                        <a:effectLst/>
                        <a:latin typeface="Calibri" panose="020F0502020204030204" pitchFamily="34" charset="0"/>
                      </a:endParaRPr>
                    </a:p>
                  </a:txBody>
                  <a:tcPr marL="5590" marR="5590" marT="5590" marB="0" anchor="b"/>
                </a:tc>
                <a:tc>
                  <a:txBody>
                    <a:bodyPr/>
                    <a:lstStyle/>
                    <a:p>
                      <a:pPr algn="l" fontAlgn="b"/>
                      <a:r>
                        <a:rPr lang="pl-PL" sz="1600" u="none" strike="noStrike">
                          <a:effectLst/>
                        </a:rPr>
                        <a:t>Modelowanie fizyczne</a:t>
                      </a:r>
                      <a:endParaRPr lang="pl-PL" sz="1600" b="0" i="0" u="none" strike="noStrike">
                        <a:solidFill>
                          <a:srgbClr val="000000"/>
                        </a:solidFill>
                        <a:effectLst/>
                        <a:latin typeface="Calibri" panose="020F0502020204030204" pitchFamily="34" charset="0"/>
                      </a:endParaRPr>
                    </a:p>
                  </a:txBody>
                  <a:tcPr marL="5590" marR="5590" marT="5590" marB="0" anchor="b"/>
                </a:tc>
                <a:tc>
                  <a:txBody>
                    <a:bodyPr/>
                    <a:lstStyle/>
                    <a:p>
                      <a:pPr algn="l" fontAlgn="b"/>
                      <a:r>
                        <a:rPr lang="pl-PL" sz="1600" u="none" strike="noStrike">
                          <a:effectLst/>
                        </a:rPr>
                        <a:t>TAK</a:t>
                      </a:r>
                      <a:endParaRPr lang="pl-PL" sz="1600" b="0" i="0" u="none" strike="noStrike">
                        <a:solidFill>
                          <a:srgbClr val="000000"/>
                        </a:solidFill>
                        <a:effectLst/>
                        <a:latin typeface="Calibri" panose="020F0502020204030204" pitchFamily="34" charset="0"/>
                      </a:endParaRPr>
                    </a:p>
                  </a:txBody>
                  <a:tcPr marL="5590" marR="5590" marT="5590" marB="0" anchor="b"/>
                </a:tc>
                <a:tc>
                  <a:txBody>
                    <a:bodyPr/>
                    <a:lstStyle/>
                    <a:p>
                      <a:pPr algn="l" fontAlgn="b"/>
                      <a:r>
                        <a:rPr lang="pl-PL" sz="1600" u="none" strike="noStrike" dirty="0">
                          <a:effectLst/>
                        </a:rPr>
                        <a:t>Dęte</a:t>
                      </a:r>
                      <a:endParaRPr lang="pl-PL" sz="1600" b="0" i="0" u="none" strike="noStrike" dirty="0">
                        <a:solidFill>
                          <a:srgbClr val="000000"/>
                        </a:solidFill>
                        <a:effectLst/>
                        <a:latin typeface="Calibri" panose="020F0502020204030204" pitchFamily="34" charset="0"/>
                      </a:endParaRPr>
                    </a:p>
                  </a:txBody>
                  <a:tcPr marL="5590" marR="5590" marT="5590" marB="0" anchor="b"/>
                </a:tc>
                <a:extLst>
                  <a:ext uri="{0D108BD9-81ED-4DB2-BD59-A6C34878D82A}">
                    <a16:rowId xmlns:a16="http://schemas.microsoft.com/office/drawing/2014/main" val="3654783256"/>
                  </a:ext>
                </a:extLst>
              </a:tr>
            </a:tbl>
          </a:graphicData>
        </a:graphic>
      </p:graphicFrame>
      <p:sp>
        <p:nvSpPr>
          <p:cNvPr id="6" name="Symbol zastępczy zawartości 3">
            <a:extLst>
              <a:ext uri="{FF2B5EF4-FFF2-40B4-BE49-F238E27FC236}">
                <a16:creationId xmlns:a16="http://schemas.microsoft.com/office/drawing/2014/main" id="{D6606ABE-2A2C-1D8B-0299-2AE6391023FA}"/>
              </a:ext>
            </a:extLst>
          </p:cNvPr>
          <p:cNvSpPr txBox="1">
            <a:spLocks/>
          </p:cNvSpPr>
          <p:nvPr/>
        </p:nvSpPr>
        <p:spPr>
          <a:xfrm>
            <a:off x="1164827" y="1700808"/>
            <a:ext cx="10360501" cy="4462272"/>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endParaRPr lang="pl-PL" dirty="0"/>
          </a:p>
        </p:txBody>
      </p:sp>
    </p:spTree>
    <p:extLst>
      <p:ext uri="{BB962C8B-B14F-4D97-AF65-F5344CB8AC3E}">
        <p14:creationId xmlns:p14="http://schemas.microsoft.com/office/powerpoint/2010/main" val="2768123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A0B054D7-88EE-B489-6B12-F6E11AF9B066}"/>
              </a:ext>
            </a:extLst>
          </p:cNvPr>
          <p:cNvSpPr>
            <a:spLocks noGrp="1"/>
          </p:cNvSpPr>
          <p:nvPr>
            <p:ph idx="1"/>
          </p:nvPr>
        </p:nvSpPr>
        <p:spPr>
          <a:xfrm>
            <a:off x="1269876" y="2781422"/>
            <a:ext cx="10360501" cy="1295155"/>
          </a:xfrm>
        </p:spPr>
        <p:txBody>
          <a:bodyPr>
            <a:normAutofit lnSpcReduction="10000"/>
          </a:bodyPr>
          <a:lstStyle/>
          <a:p>
            <a:pPr marL="0" indent="0" algn="ctr">
              <a:buNone/>
            </a:pPr>
            <a:r>
              <a:rPr lang="pl-PL" sz="4400" dirty="0"/>
              <a:t>Taylor &amp; Francis oraz </a:t>
            </a:r>
            <a:r>
              <a:rPr lang="pl-PL" sz="4400" dirty="0" err="1"/>
              <a:t>Wiley</a:t>
            </a:r>
            <a:r>
              <a:rPr lang="pl-PL" sz="4400" dirty="0"/>
              <a:t> Online – Brak dostępu od ZUT!</a:t>
            </a:r>
          </a:p>
        </p:txBody>
      </p:sp>
    </p:spTree>
    <p:extLst>
      <p:ext uri="{BB962C8B-B14F-4D97-AF65-F5344CB8AC3E}">
        <p14:creationId xmlns:p14="http://schemas.microsoft.com/office/powerpoint/2010/main" val="2504485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2BE95CA-4285-13A9-DE23-845221B7B44C}"/>
              </a:ext>
            </a:extLst>
          </p:cNvPr>
          <p:cNvSpPr>
            <a:spLocks noGrp="1"/>
          </p:cNvSpPr>
          <p:nvPr>
            <p:ph type="title"/>
          </p:nvPr>
        </p:nvSpPr>
        <p:spPr>
          <a:xfrm>
            <a:off x="1197868" y="188640"/>
            <a:ext cx="10360501" cy="733896"/>
          </a:xfrm>
        </p:spPr>
        <p:txBody>
          <a:bodyPr/>
          <a:lstStyle/>
          <a:p>
            <a:r>
              <a:rPr lang="pl-PL" dirty="0"/>
              <a:t>Pytania badawcze – Inne źródła</a:t>
            </a:r>
          </a:p>
        </p:txBody>
      </p:sp>
      <p:graphicFrame>
        <p:nvGraphicFramePr>
          <p:cNvPr id="6" name="Symbol zastępczy zawartości 5">
            <a:extLst>
              <a:ext uri="{FF2B5EF4-FFF2-40B4-BE49-F238E27FC236}">
                <a16:creationId xmlns:a16="http://schemas.microsoft.com/office/drawing/2014/main" id="{D4B965DA-3734-8359-8B65-D2969E245A18}"/>
              </a:ext>
            </a:extLst>
          </p:cNvPr>
          <p:cNvGraphicFramePr>
            <a:graphicFrameLocks noGrp="1"/>
          </p:cNvGraphicFramePr>
          <p:nvPr>
            <p:ph idx="1"/>
            <p:extLst>
              <p:ext uri="{D42A27DB-BD31-4B8C-83A1-F6EECF244321}">
                <p14:modId xmlns:p14="http://schemas.microsoft.com/office/powerpoint/2010/main" val="614102904"/>
              </p:ext>
            </p:extLst>
          </p:nvPr>
        </p:nvGraphicFramePr>
        <p:xfrm>
          <a:off x="-1" y="1340768"/>
          <a:ext cx="12188825" cy="4612280"/>
        </p:xfrm>
        <a:graphic>
          <a:graphicData uri="http://schemas.openxmlformats.org/drawingml/2006/table">
            <a:tbl>
              <a:tblPr>
                <a:tableStyleId>{5C22544A-7EE6-4342-B048-85BDC9FD1C3A}</a:tableStyleId>
              </a:tblPr>
              <a:tblGrid>
                <a:gridCol w="4783971">
                  <a:extLst>
                    <a:ext uri="{9D8B030D-6E8A-4147-A177-3AD203B41FA5}">
                      <a16:colId xmlns:a16="http://schemas.microsoft.com/office/drawing/2014/main" val="2359709955"/>
                    </a:ext>
                  </a:extLst>
                </a:gridCol>
                <a:gridCol w="1773960">
                  <a:extLst>
                    <a:ext uri="{9D8B030D-6E8A-4147-A177-3AD203B41FA5}">
                      <a16:colId xmlns:a16="http://schemas.microsoft.com/office/drawing/2014/main" val="3528105170"/>
                    </a:ext>
                  </a:extLst>
                </a:gridCol>
                <a:gridCol w="3496921">
                  <a:extLst>
                    <a:ext uri="{9D8B030D-6E8A-4147-A177-3AD203B41FA5}">
                      <a16:colId xmlns:a16="http://schemas.microsoft.com/office/drawing/2014/main" val="3841462697"/>
                    </a:ext>
                  </a:extLst>
                </a:gridCol>
                <a:gridCol w="576064">
                  <a:extLst>
                    <a:ext uri="{9D8B030D-6E8A-4147-A177-3AD203B41FA5}">
                      <a16:colId xmlns:a16="http://schemas.microsoft.com/office/drawing/2014/main" val="1928301205"/>
                    </a:ext>
                  </a:extLst>
                </a:gridCol>
                <a:gridCol w="1557909">
                  <a:extLst>
                    <a:ext uri="{9D8B030D-6E8A-4147-A177-3AD203B41FA5}">
                      <a16:colId xmlns:a16="http://schemas.microsoft.com/office/drawing/2014/main" val="1165756119"/>
                    </a:ext>
                  </a:extLst>
                </a:gridCol>
              </a:tblGrid>
              <a:tr h="293501">
                <a:tc>
                  <a:txBody>
                    <a:bodyPr/>
                    <a:lstStyle/>
                    <a:p>
                      <a:pPr algn="l" fontAlgn="b"/>
                      <a:r>
                        <a:rPr lang="pl-PL" sz="1050" b="1" u="none" strike="noStrike">
                          <a:effectLst/>
                        </a:rPr>
                        <a:t>Skrót</a:t>
                      </a:r>
                      <a:endParaRPr lang="pl-PL" sz="1050" b="1"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050" b="1" u="none" strike="noStrike">
                          <a:effectLst/>
                        </a:rPr>
                        <a:t>Analiza</a:t>
                      </a:r>
                      <a:endParaRPr lang="pl-PL" sz="1050" b="1"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050" b="1" u="none" strike="noStrike">
                          <a:effectLst/>
                        </a:rPr>
                        <a:t>Synteza</a:t>
                      </a:r>
                      <a:endParaRPr lang="pl-PL" sz="1050" b="1"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050" b="1" u="none" strike="noStrike" dirty="0">
                          <a:effectLst/>
                        </a:rPr>
                        <a:t>ADSR?</a:t>
                      </a:r>
                      <a:endParaRPr lang="pl-PL" sz="1050" b="1" i="0" u="none" strike="noStrike" dirty="0">
                        <a:solidFill>
                          <a:srgbClr val="000000"/>
                        </a:solidFill>
                        <a:effectLst/>
                        <a:latin typeface="Calibri" panose="020F0502020204030204" pitchFamily="34" charset="0"/>
                      </a:endParaRPr>
                    </a:p>
                  </a:txBody>
                  <a:tcPr marL="5837" marR="5837" marT="5837" marB="0" anchor="b"/>
                </a:tc>
                <a:tc>
                  <a:txBody>
                    <a:bodyPr/>
                    <a:lstStyle/>
                    <a:p>
                      <a:pPr algn="l" fontAlgn="b"/>
                      <a:r>
                        <a:rPr lang="pl-PL" sz="1050" b="1" u="none" strike="noStrike" dirty="0">
                          <a:effectLst/>
                        </a:rPr>
                        <a:t>Instrumenty</a:t>
                      </a:r>
                      <a:endParaRPr lang="pl-PL" sz="1050" b="1" i="0" u="none" strike="noStrike" dirty="0">
                        <a:solidFill>
                          <a:srgbClr val="000000"/>
                        </a:solidFill>
                        <a:effectLst/>
                        <a:latin typeface="Calibri" panose="020F0502020204030204" pitchFamily="34" charset="0"/>
                      </a:endParaRPr>
                    </a:p>
                  </a:txBody>
                  <a:tcPr marL="5837" marR="5837" marT="5837" marB="0" anchor="b"/>
                </a:tc>
                <a:extLst>
                  <a:ext uri="{0D108BD9-81ED-4DB2-BD59-A6C34878D82A}">
                    <a16:rowId xmlns:a16="http://schemas.microsoft.com/office/drawing/2014/main" val="1764176888"/>
                  </a:ext>
                </a:extLst>
              </a:tr>
              <a:tr h="0">
                <a:tc>
                  <a:txBody>
                    <a:bodyPr/>
                    <a:lstStyle/>
                    <a:p>
                      <a:pPr algn="l" fontAlgn="b"/>
                      <a:r>
                        <a:rPr lang="pl-PL" sz="800" u="none" strike="noStrike" dirty="0" err="1">
                          <a:effectLst/>
                        </a:rPr>
                        <a:t>Rodet</a:t>
                      </a:r>
                      <a:r>
                        <a:rPr lang="pl-PL" sz="800" u="none" strike="noStrike" dirty="0">
                          <a:effectLst/>
                        </a:rPr>
                        <a:t>, Xavier &amp; </a:t>
                      </a:r>
                      <a:r>
                        <a:rPr lang="pl-PL" sz="800" u="none" strike="noStrike" dirty="0" err="1">
                          <a:effectLst/>
                        </a:rPr>
                        <a:t>Jaillet</a:t>
                      </a:r>
                      <a:r>
                        <a:rPr lang="pl-PL" sz="800" u="none" strike="noStrike" dirty="0">
                          <a:effectLst/>
                        </a:rPr>
                        <a:t>, </a:t>
                      </a:r>
                      <a:r>
                        <a:rPr lang="pl-PL" sz="800" u="none" strike="noStrike" dirty="0" err="1">
                          <a:effectLst/>
                        </a:rPr>
                        <a:t>Florent</a:t>
                      </a:r>
                      <a:r>
                        <a:rPr lang="pl-PL" sz="800" u="none" strike="noStrike" dirty="0">
                          <a:effectLst/>
                        </a:rPr>
                        <a:t>. (2001). </a:t>
                      </a:r>
                      <a:r>
                        <a:rPr lang="pl-PL" sz="800" u="none" strike="noStrike" dirty="0" err="1">
                          <a:effectLst/>
                        </a:rPr>
                        <a:t>Detection</a:t>
                      </a:r>
                      <a:r>
                        <a:rPr lang="pl-PL" sz="800" u="none" strike="noStrike" dirty="0">
                          <a:effectLst/>
                        </a:rPr>
                        <a:t> and Modeling of Fast Attack </a:t>
                      </a:r>
                      <a:r>
                        <a:rPr lang="pl-PL" sz="800" u="none" strike="noStrike" dirty="0" err="1">
                          <a:effectLst/>
                        </a:rPr>
                        <a:t>Transients</a:t>
                      </a:r>
                      <a:r>
                        <a:rPr lang="pl-PL" sz="800" u="none" strike="noStrike" dirty="0">
                          <a:effectLst/>
                        </a:rPr>
                        <a:t>. </a:t>
                      </a:r>
                      <a:endParaRPr lang="pl-PL" sz="800" b="0" i="0" u="none" strike="noStrike" dirty="0">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STFT</a:t>
                      </a:r>
                      <a:endParaRPr lang="pl-PL" sz="16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STFT</a:t>
                      </a:r>
                      <a:endParaRPr lang="pl-PL" sz="16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Nie</a:t>
                      </a:r>
                      <a:endParaRPr lang="pl-PL" sz="16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dirty="0">
                          <a:effectLst/>
                        </a:rPr>
                        <a:t>Wszystkie</a:t>
                      </a:r>
                      <a:endParaRPr lang="pl-PL" sz="1600" b="0" i="0" u="none" strike="noStrike" dirty="0">
                        <a:solidFill>
                          <a:srgbClr val="000000"/>
                        </a:solidFill>
                        <a:effectLst/>
                        <a:latin typeface="Calibri" panose="020F0502020204030204" pitchFamily="34" charset="0"/>
                      </a:endParaRPr>
                    </a:p>
                  </a:txBody>
                  <a:tcPr marL="5837" marR="5837" marT="5837" marB="0" anchor="b"/>
                </a:tc>
                <a:extLst>
                  <a:ext uri="{0D108BD9-81ED-4DB2-BD59-A6C34878D82A}">
                    <a16:rowId xmlns:a16="http://schemas.microsoft.com/office/drawing/2014/main" val="1980331746"/>
                  </a:ext>
                </a:extLst>
              </a:tr>
              <a:tr h="320918">
                <a:tc>
                  <a:txBody>
                    <a:bodyPr/>
                    <a:lstStyle/>
                    <a:p>
                      <a:pPr algn="l" fontAlgn="b"/>
                      <a:r>
                        <a:rPr lang="pl-PL" sz="800" u="none" strike="noStrike">
                          <a:effectLst/>
                        </a:rPr>
                        <a:t>KARHUNEN-LOEVE BASED ADDITIVE SYNTHESIS OF MUSICAL TONES (AUDIO, SOUND, STAPLETON, JOHN CHARLES.   Purdue University ProQuest Dissertations Publishing,  1985. 8606624.TRANSFORM, SIGNAL)</a:t>
                      </a:r>
                      <a:endParaRPr lang="pl-PL" sz="8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a:t>
                      </a:r>
                      <a:endParaRPr lang="pl-PL" sz="16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Karhunen-Loeve Transform</a:t>
                      </a:r>
                      <a:endParaRPr lang="pl-PL" sz="16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Nie</a:t>
                      </a:r>
                      <a:endParaRPr lang="pl-PL" sz="16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dirty="0">
                          <a:effectLst/>
                        </a:rPr>
                        <a:t>Wszystkie</a:t>
                      </a:r>
                      <a:endParaRPr lang="pl-PL" sz="1600" b="0" i="0" u="none" strike="noStrike" dirty="0">
                        <a:solidFill>
                          <a:srgbClr val="000000"/>
                        </a:solidFill>
                        <a:effectLst/>
                        <a:latin typeface="Calibri" panose="020F0502020204030204" pitchFamily="34" charset="0"/>
                      </a:endParaRPr>
                    </a:p>
                  </a:txBody>
                  <a:tcPr marL="5837" marR="5837" marT="5837" marB="0" anchor="b"/>
                </a:tc>
                <a:extLst>
                  <a:ext uri="{0D108BD9-81ED-4DB2-BD59-A6C34878D82A}">
                    <a16:rowId xmlns:a16="http://schemas.microsoft.com/office/drawing/2014/main" val="130202699"/>
                  </a:ext>
                </a:extLst>
              </a:tr>
              <a:tr h="295601">
                <a:tc>
                  <a:txBody>
                    <a:bodyPr/>
                    <a:lstStyle/>
                    <a:p>
                      <a:pPr algn="l" fontAlgn="b"/>
                      <a:r>
                        <a:rPr lang="pl-PL" sz="800" u="none" strike="noStrike">
                          <a:effectLst/>
                        </a:rPr>
                        <a:t>C. Kreutzer, J. Walker and M. O'Neill, "A parametric model for spectral sound synthesis of musical sounds," 2008 International Conference on Audio, Language and Image Processing, Shanghai, China, 2008, pp. 633-637, doi: 10.1109/ICALIP.2008.4590233.</a:t>
                      </a:r>
                      <a:endParaRPr lang="pl-PL" sz="8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STFT</a:t>
                      </a:r>
                      <a:endParaRPr lang="pl-PL" sz="16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Spectral Modeling Synthesis (SMS) (Oparte na syntezie addytywnej oraz STFT)</a:t>
                      </a:r>
                      <a:endParaRPr lang="pl-PL" sz="16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Nie</a:t>
                      </a:r>
                      <a:endParaRPr lang="pl-PL" sz="16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Wszystkie</a:t>
                      </a:r>
                      <a:endParaRPr lang="pl-PL" sz="1600" b="0" i="0" u="none" strike="noStrike">
                        <a:solidFill>
                          <a:srgbClr val="000000"/>
                        </a:solidFill>
                        <a:effectLst/>
                        <a:latin typeface="Calibri" panose="020F0502020204030204" pitchFamily="34" charset="0"/>
                      </a:endParaRPr>
                    </a:p>
                  </a:txBody>
                  <a:tcPr marL="5837" marR="5837" marT="5837" marB="0" anchor="b"/>
                </a:tc>
                <a:extLst>
                  <a:ext uri="{0D108BD9-81ED-4DB2-BD59-A6C34878D82A}">
                    <a16:rowId xmlns:a16="http://schemas.microsoft.com/office/drawing/2014/main" val="1903728218"/>
                  </a:ext>
                </a:extLst>
              </a:tr>
              <a:tr h="403597">
                <a:tc>
                  <a:txBody>
                    <a:bodyPr/>
                    <a:lstStyle/>
                    <a:p>
                      <a:pPr algn="l" fontAlgn="b"/>
                      <a:r>
                        <a:rPr lang="pl-PL" sz="800" u="none" strike="noStrike">
                          <a:effectLst/>
                        </a:rPr>
                        <a:t>Serra X. A System for sound analysis/transformation/synthesis based on a deterministic plus stochastic decomposition [dissertation]. [Stanford]: Stanford University, 1989. 166 p.</a:t>
                      </a:r>
                      <a:endParaRPr lang="pl-PL" sz="8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STFT</a:t>
                      </a:r>
                      <a:endParaRPr lang="pl-PL" sz="16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ISTFT</a:t>
                      </a:r>
                      <a:endParaRPr lang="pl-PL" sz="16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Nie</a:t>
                      </a:r>
                      <a:endParaRPr lang="pl-PL" sz="16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Wszystkie</a:t>
                      </a:r>
                      <a:endParaRPr lang="pl-PL" sz="1600" b="0" i="0" u="none" strike="noStrike">
                        <a:solidFill>
                          <a:srgbClr val="000000"/>
                        </a:solidFill>
                        <a:effectLst/>
                        <a:latin typeface="Calibri" panose="020F0502020204030204" pitchFamily="34" charset="0"/>
                      </a:endParaRPr>
                    </a:p>
                  </a:txBody>
                  <a:tcPr marL="5837" marR="5837" marT="5837" marB="0" anchor="b"/>
                </a:tc>
                <a:extLst>
                  <a:ext uri="{0D108BD9-81ED-4DB2-BD59-A6C34878D82A}">
                    <a16:rowId xmlns:a16="http://schemas.microsoft.com/office/drawing/2014/main" val="19066657"/>
                  </a:ext>
                </a:extLst>
              </a:tr>
              <a:tr h="371214">
                <a:tc>
                  <a:txBody>
                    <a:bodyPr/>
                    <a:lstStyle/>
                    <a:p>
                      <a:pPr algn="l" fontAlgn="b"/>
                      <a:r>
                        <a:rPr lang="pl-PL" sz="800" u="none" strike="noStrike">
                          <a:effectLst/>
                        </a:rPr>
                        <a:t>Matthieu Macret, Philippe Pasquier, and Tamara Smyth, " Automatic calibration of modified fm synthesis to harmonic sounds using genetic algorithms," in Proceedings of the 9th Sound and Music Computing Conference, Copenhagen, Denmark, July 2012.</a:t>
                      </a:r>
                      <a:endParaRPr lang="pl-PL" sz="800" b="0" i="0" u="none" strike="noStrike">
                        <a:solidFill>
                          <a:srgbClr val="212529"/>
                        </a:solidFill>
                        <a:effectLst/>
                        <a:latin typeface="Roboto"/>
                      </a:endParaRPr>
                    </a:p>
                  </a:txBody>
                  <a:tcPr marL="5837" marR="5837" marT="5837" marB="0" anchor="b"/>
                </a:tc>
                <a:tc>
                  <a:txBody>
                    <a:bodyPr/>
                    <a:lstStyle/>
                    <a:p>
                      <a:pPr algn="l" fontAlgn="b"/>
                      <a:r>
                        <a:rPr lang="pl-PL" sz="1600" u="none" strike="noStrike">
                          <a:effectLst/>
                        </a:rPr>
                        <a:t>AG</a:t>
                      </a:r>
                      <a:endParaRPr lang="pl-PL" sz="16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AG</a:t>
                      </a:r>
                      <a:endParaRPr lang="pl-PL" sz="16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Nie</a:t>
                      </a:r>
                      <a:endParaRPr lang="pl-PL" sz="16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Wszystkie</a:t>
                      </a:r>
                      <a:endParaRPr lang="pl-PL" sz="1600" b="0" i="0" u="none" strike="noStrike">
                        <a:solidFill>
                          <a:srgbClr val="000000"/>
                        </a:solidFill>
                        <a:effectLst/>
                        <a:latin typeface="Calibri" panose="020F0502020204030204" pitchFamily="34" charset="0"/>
                      </a:endParaRPr>
                    </a:p>
                  </a:txBody>
                  <a:tcPr marL="5837" marR="5837" marT="5837" marB="0" anchor="b"/>
                </a:tc>
                <a:extLst>
                  <a:ext uri="{0D108BD9-81ED-4DB2-BD59-A6C34878D82A}">
                    <a16:rowId xmlns:a16="http://schemas.microsoft.com/office/drawing/2014/main" val="461039910"/>
                  </a:ext>
                </a:extLst>
              </a:tr>
              <a:tr h="359657">
                <a:tc>
                  <a:txBody>
                    <a:bodyPr/>
                    <a:lstStyle/>
                    <a:p>
                      <a:pPr algn="l" fontAlgn="b"/>
                      <a:r>
                        <a:rPr lang="en-US" sz="800" u="none" strike="noStrike">
                          <a:effectLst/>
                        </a:rPr>
                        <a:t>Naotake Masuda, &amp; Daisuke Saito. (2021). Synthesizer Sound Matching with Differentiable DSP. Proceedings of the 22nd International Society for Music Information Retrieval Conference, 428–434. https://doi.org/10.5281/zenodo.5624609</a:t>
                      </a:r>
                      <a:endParaRPr lang="en-US" sz="8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DSP</a:t>
                      </a:r>
                      <a:endParaRPr lang="pl-PL" sz="16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Synteza subtraktywna + Sieci neuronowe</a:t>
                      </a:r>
                      <a:endParaRPr lang="pl-PL" sz="16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Nie</a:t>
                      </a:r>
                      <a:endParaRPr lang="pl-PL" sz="16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Wszystkie</a:t>
                      </a:r>
                      <a:endParaRPr lang="pl-PL" sz="1600" b="0" i="0" u="none" strike="noStrike">
                        <a:solidFill>
                          <a:srgbClr val="000000"/>
                        </a:solidFill>
                        <a:effectLst/>
                        <a:latin typeface="Calibri" panose="020F0502020204030204" pitchFamily="34" charset="0"/>
                      </a:endParaRPr>
                    </a:p>
                  </a:txBody>
                  <a:tcPr marL="5837" marR="5837" marT="5837" marB="0" anchor="b"/>
                </a:tc>
                <a:extLst>
                  <a:ext uri="{0D108BD9-81ED-4DB2-BD59-A6C34878D82A}">
                    <a16:rowId xmlns:a16="http://schemas.microsoft.com/office/drawing/2014/main" val="1703083910"/>
                  </a:ext>
                </a:extLst>
              </a:tr>
              <a:tr h="276092">
                <a:tc>
                  <a:txBody>
                    <a:bodyPr/>
                    <a:lstStyle/>
                    <a:p>
                      <a:pPr algn="l" fontAlgn="b"/>
                      <a:r>
                        <a:rPr lang="en-US" sz="800" u="none" strike="noStrike">
                          <a:effectLst/>
                        </a:rPr>
                        <a:t>APPLICATIONS OF ANALYSIS AND SYNTHESIS TECHNIQUES FOR COMPLEX SOUNDS XINGLEI ZHU (B.E. (Hons.), USTC, CHINA)</a:t>
                      </a:r>
                      <a:endParaRPr lang="en-US" sz="8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Przegląd</a:t>
                      </a:r>
                      <a:endParaRPr lang="pl-PL" sz="16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Przegląd</a:t>
                      </a:r>
                      <a:endParaRPr lang="pl-PL" sz="16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Nie</a:t>
                      </a:r>
                      <a:endParaRPr lang="pl-PL" sz="16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Wszystkie</a:t>
                      </a:r>
                      <a:endParaRPr lang="pl-PL" sz="1600" b="0" i="0" u="none" strike="noStrike">
                        <a:solidFill>
                          <a:srgbClr val="000000"/>
                        </a:solidFill>
                        <a:effectLst/>
                        <a:latin typeface="Calibri" panose="020F0502020204030204" pitchFamily="34" charset="0"/>
                      </a:endParaRPr>
                    </a:p>
                  </a:txBody>
                  <a:tcPr marL="5837" marR="5837" marT="5837" marB="0" anchor="b"/>
                </a:tc>
                <a:extLst>
                  <a:ext uri="{0D108BD9-81ED-4DB2-BD59-A6C34878D82A}">
                    <a16:rowId xmlns:a16="http://schemas.microsoft.com/office/drawing/2014/main" val="1203902947"/>
                  </a:ext>
                </a:extLst>
              </a:tr>
              <a:tr h="432048">
                <a:tc>
                  <a:txBody>
                    <a:bodyPr/>
                    <a:lstStyle/>
                    <a:p>
                      <a:pPr algn="l" fontAlgn="b"/>
                      <a:r>
                        <a:rPr lang="pl-PL" sz="800" u="none" strike="noStrike">
                          <a:effectLst/>
                        </a:rPr>
                        <a:t>S. Le Groux and P. F. Verschure, "Perceptsynth: mapping perceptual musical features to sound synthesis parameters," 2008 IEEE International Conference on Acoustics, Speech and Signal Processing, Las Vegas, NV, USA, 2008, pp. 125-128, doi: 10.1109/ICASSP.2008.4517562.</a:t>
                      </a:r>
                      <a:endParaRPr lang="pl-PL" sz="8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Harmonic Additive Model</a:t>
                      </a:r>
                      <a:endParaRPr lang="pl-PL" sz="16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Principal Component Synthesis</a:t>
                      </a:r>
                      <a:endParaRPr lang="pl-PL" sz="16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Nie</a:t>
                      </a:r>
                      <a:endParaRPr lang="pl-PL" sz="16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Wszystkie</a:t>
                      </a:r>
                      <a:endParaRPr lang="pl-PL" sz="1600" b="0" i="0" u="none" strike="noStrike">
                        <a:solidFill>
                          <a:srgbClr val="000000"/>
                        </a:solidFill>
                        <a:effectLst/>
                        <a:latin typeface="Calibri" panose="020F0502020204030204" pitchFamily="34" charset="0"/>
                      </a:endParaRPr>
                    </a:p>
                  </a:txBody>
                  <a:tcPr marL="5837" marR="5837" marT="5837" marB="0" anchor="b"/>
                </a:tc>
                <a:extLst>
                  <a:ext uri="{0D108BD9-81ED-4DB2-BD59-A6C34878D82A}">
                    <a16:rowId xmlns:a16="http://schemas.microsoft.com/office/drawing/2014/main" val="2013131748"/>
                  </a:ext>
                </a:extLst>
              </a:tr>
              <a:tr h="600910">
                <a:tc>
                  <a:txBody>
                    <a:bodyPr/>
                    <a:lstStyle/>
                    <a:p>
                      <a:pPr algn="l" fontAlgn="b"/>
                      <a:r>
                        <a:rPr lang="pl-PL" sz="800" u="none" strike="noStrike" dirty="0">
                          <a:effectLst/>
                        </a:rPr>
                        <a:t>G. </a:t>
                      </a:r>
                      <a:r>
                        <a:rPr lang="pl-PL" sz="800" u="none" strike="noStrike" dirty="0" err="1">
                          <a:effectLst/>
                        </a:rPr>
                        <a:t>Biagetti</a:t>
                      </a:r>
                      <a:r>
                        <a:rPr lang="pl-PL" sz="800" u="none" strike="noStrike" dirty="0">
                          <a:effectLst/>
                        </a:rPr>
                        <a:t>, P. </a:t>
                      </a:r>
                      <a:r>
                        <a:rPr lang="pl-PL" sz="800" u="none" strike="noStrike" dirty="0" err="1">
                          <a:effectLst/>
                        </a:rPr>
                        <a:t>Crippa</a:t>
                      </a:r>
                      <a:r>
                        <a:rPr lang="pl-PL" sz="800" u="none" strike="noStrike" dirty="0">
                          <a:effectLst/>
                        </a:rPr>
                        <a:t>, C. </a:t>
                      </a:r>
                      <a:r>
                        <a:rPr lang="pl-PL" sz="800" u="none" strike="noStrike" dirty="0" err="1">
                          <a:effectLst/>
                        </a:rPr>
                        <a:t>Turchetti</a:t>
                      </a:r>
                      <a:r>
                        <a:rPr lang="pl-PL" sz="800" u="none" strike="noStrike" dirty="0">
                          <a:effectLst/>
                        </a:rPr>
                        <a:t> and A. </a:t>
                      </a:r>
                      <a:r>
                        <a:rPr lang="pl-PL" sz="800" u="none" strike="noStrike" dirty="0" err="1">
                          <a:effectLst/>
                        </a:rPr>
                        <a:t>Morici</a:t>
                      </a:r>
                      <a:r>
                        <a:rPr lang="pl-PL" sz="800" u="none" strike="noStrike" dirty="0">
                          <a:effectLst/>
                        </a:rPr>
                        <a:t>, "</a:t>
                      </a:r>
                      <a:r>
                        <a:rPr lang="pl-PL" sz="800" u="none" strike="noStrike" dirty="0" err="1">
                          <a:effectLst/>
                        </a:rPr>
                        <a:t>Efficient</a:t>
                      </a:r>
                      <a:r>
                        <a:rPr lang="pl-PL" sz="800" u="none" strike="noStrike" dirty="0">
                          <a:effectLst/>
                        </a:rPr>
                        <a:t> </a:t>
                      </a:r>
                      <a:r>
                        <a:rPr lang="pl-PL" sz="800" u="none" strike="noStrike" dirty="0" err="1">
                          <a:effectLst/>
                        </a:rPr>
                        <a:t>Synthesis</a:t>
                      </a:r>
                      <a:r>
                        <a:rPr lang="pl-PL" sz="800" u="none" strike="noStrike" dirty="0">
                          <a:effectLst/>
                        </a:rPr>
                        <a:t> of Piano </a:t>
                      </a:r>
                      <a:r>
                        <a:rPr lang="pl-PL" sz="800" u="none" strike="noStrike" dirty="0" err="1">
                          <a:effectLst/>
                        </a:rPr>
                        <a:t>Tones</a:t>
                      </a:r>
                      <a:r>
                        <a:rPr lang="pl-PL" sz="800" u="none" strike="noStrike" dirty="0">
                          <a:effectLst/>
                        </a:rPr>
                        <a:t> with </a:t>
                      </a:r>
                      <a:r>
                        <a:rPr lang="pl-PL" sz="800" u="none" strike="noStrike" dirty="0" err="1">
                          <a:effectLst/>
                        </a:rPr>
                        <a:t>Damped</a:t>
                      </a:r>
                      <a:r>
                        <a:rPr lang="pl-PL" sz="800" u="none" strike="noStrike" dirty="0">
                          <a:effectLst/>
                        </a:rPr>
                        <a:t> Bessel </a:t>
                      </a:r>
                      <a:r>
                        <a:rPr lang="pl-PL" sz="800" u="none" strike="noStrike" dirty="0" err="1">
                          <a:effectLst/>
                        </a:rPr>
                        <a:t>Functions</a:t>
                      </a:r>
                      <a:r>
                        <a:rPr lang="pl-PL" sz="800" u="none" strike="noStrike" dirty="0">
                          <a:effectLst/>
                        </a:rPr>
                        <a:t>," 2007 15th International Conference on Digital </a:t>
                      </a:r>
                      <a:r>
                        <a:rPr lang="pl-PL" sz="800" u="none" strike="noStrike" dirty="0" err="1">
                          <a:effectLst/>
                        </a:rPr>
                        <a:t>Signal</a:t>
                      </a:r>
                      <a:r>
                        <a:rPr lang="pl-PL" sz="800" u="none" strike="noStrike" dirty="0">
                          <a:effectLst/>
                        </a:rPr>
                        <a:t> Processing, Cardiff, UK, 2007, pp. 539-542, doi: 10.1109/ICDSP.2007.4288638.</a:t>
                      </a:r>
                      <a:endParaRPr lang="pl-PL" sz="800" b="0" i="0" u="none" strike="noStrike" dirty="0">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Orthogonal Bessel functions</a:t>
                      </a:r>
                      <a:endParaRPr lang="pl-PL" sz="16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Macierz przekształceń</a:t>
                      </a:r>
                      <a:endParaRPr lang="pl-PL" sz="16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Tak</a:t>
                      </a:r>
                      <a:endParaRPr lang="pl-PL" sz="16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Pianino</a:t>
                      </a:r>
                      <a:endParaRPr lang="pl-PL" sz="1600" b="0" i="0" u="none" strike="noStrike">
                        <a:solidFill>
                          <a:srgbClr val="000000"/>
                        </a:solidFill>
                        <a:effectLst/>
                        <a:latin typeface="Calibri" panose="020F0502020204030204" pitchFamily="34" charset="0"/>
                      </a:endParaRPr>
                    </a:p>
                  </a:txBody>
                  <a:tcPr marL="5837" marR="5837" marT="5837" marB="0" anchor="b"/>
                </a:tc>
                <a:extLst>
                  <a:ext uri="{0D108BD9-81ED-4DB2-BD59-A6C34878D82A}">
                    <a16:rowId xmlns:a16="http://schemas.microsoft.com/office/drawing/2014/main" val="2882952392"/>
                  </a:ext>
                </a:extLst>
              </a:tr>
              <a:tr h="353302">
                <a:tc>
                  <a:txBody>
                    <a:bodyPr/>
                    <a:lstStyle/>
                    <a:p>
                      <a:pPr algn="l" fontAlgn="b"/>
                      <a:r>
                        <a:rPr lang="en-US" sz="800" u="none" strike="noStrike" dirty="0">
                          <a:effectLst/>
                        </a:rPr>
                        <a:t>M. </a:t>
                      </a:r>
                      <a:r>
                        <a:rPr lang="en-US" sz="800" u="none" strike="noStrike" dirty="0" err="1">
                          <a:effectLst/>
                        </a:rPr>
                        <a:t>Aramaki</a:t>
                      </a:r>
                      <a:r>
                        <a:rPr lang="en-US" sz="800" u="none" strike="noStrike" dirty="0">
                          <a:effectLst/>
                        </a:rPr>
                        <a:t> and R. </a:t>
                      </a:r>
                      <a:r>
                        <a:rPr lang="en-US" sz="800" u="none" strike="noStrike" dirty="0" err="1">
                          <a:effectLst/>
                        </a:rPr>
                        <a:t>Kronland</a:t>
                      </a:r>
                      <a:r>
                        <a:rPr lang="en-US" sz="800" u="none" strike="noStrike" dirty="0">
                          <a:effectLst/>
                        </a:rPr>
                        <a:t>-Martinet, "Analysis-synthesis of impact sounds by real-time dynamic filtering," in IEEE Transactions on Audio, Speech, and Language Processing, vol. 14, no. 2, pp. 695-705, March 2006, </a:t>
                      </a:r>
                      <a:r>
                        <a:rPr lang="en-US" sz="800" u="none" strike="noStrike" dirty="0" err="1">
                          <a:effectLst/>
                        </a:rPr>
                        <a:t>doi</a:t>
                      </a:r>
                      <a:r>
                        <a:rPr lang="en-US" sz="800" u="none" strike="noStrike" dirty="0">
                          <a:effectLst/>
                        </a:rPr>
                        <a:t>: 10.1109/TSA.2005.855831.</a:t>
                      </a:r>
                      <a:endParaRPr lang="en-US" sz="800" b="0" i="0" u="none" strike="noStrike" dirty="0">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Własna, oparta o cechy materiału</a:t>
                      </a:r>
                      <a:endParaRPr lang="pl-PL" sz="16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400" u="none" strike="noStrike" dirty="0">
                          <a:effectLst/>
                        </a:rPr>
                        <a:t>Synteza </a:t>
                      </a:r>
                      <a:r>
                        <a:rPr lang="pl-PL" sz="1400" u="none" strike="noStrike" dirty="0" err="1">
                          <a:effectLst/>
                        </a:rPr>
                        <a:t>subtraktywna</a:t>
                      </a:r>
                      <a:r>
                        <a:rPr lang="pl-PL" sz="1400" u="none" strike="noStrike" dirty="0">
                          <a:effectLst/>
                        </a:rPr>
                        <a:t> oparta o dynamiczne filtrowanie/</a:t>
                      </a:r>
                      <a:r>
                        <a:rPr lang="pl-PL" sz="1400" u="none" strike="noStrike" dirty="0" err="1">
                          <a:effectLst/>
                        </a:rPr>
                        <a:t>Banded</a:t>
                      </a:r>
                      <a:r>
                        <a:rPr lang="pl-PL" sz="1400" u="none" strike="noStrike" dirty="0">
                          <a:effectLst/>
                        </a:rPr>
                        <a:t> </a:t>
                      </a:r>
                      <a:r>
                        <a:rPr lang="pl-PL" sz="1400" u="none" strike="noStrike" dirty="0" err="1">
                          <a:effectLst/>
                        </a:rPr>
                        <a:t>waveguide</a:t>
                      </a:r>
                      <a:r>
                        <a:rPr lang="pl-PL" sz="1400" u="none" strike="noStrike" dirty="0">
                          <a:effectLst/>
                        </a:rPr>
                        <a:t> </a:t>
                      </a:r>
                      <a:r>
                        <a:rPr lang="pl-PL" sz="1400" u="none" strike="noStrike" dirty="0" err="1">
                          <a:effectLst/>
                        </a:rPr>
                        <a:t>synthesis</a:t>
                      </a:r>
                      <a:endParaRPr lang="pl-PL" sz="1400" b="0" i="0" u="none" strike="noStrike" dirty="0">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a:effectLst/>
                        </a:rPr>
                        <a:t>Nie</a:t>
                      </a:r>
                      <a:endParaRPr lang="pl-PL" sz="1600" b="0" i="0" u="none" strike="noStrike">
                        <a:solidFill>
                          <a:srgbClr val="000000"/>
                        </a:solidFill>
                        <a:effectLst/>
                        <a:latin typeface="Calibri" panose="020F0502020204030204" pitchFamily="34" charset="0"/>
                      </a:endParaRPr>
                    </a:p>
                  </a:txBody>
                  <a:tcPr marL="5837" marR="5837" marT="5837" marB="0" anchor="b"/>
                </a:tc>
                <a:tc>
                  <a:txBody>
                    <a:bodyPr/>
                    <a:lstStyle/>
                    <a:p>
                      <a:pPr algn="l" fontAlgn="b"/>
                      <a:r>
                        <a:rPr lang="pl-PL" sz="1600" u="none" strike="noStrike" dirty="0">
                          <a:effectLst/>
                        </a:rPr>
                        <a:t>Pianino/Inne</a:t>
                      </a:r>
                      <a:endParaRPr lang="pl-PL" sz="1600" b="0" i="0" u="none" strike="noStrike" dirty="0">
                        <a:solidFill>
                          <a:srgbClr val="000000"/>
                        </a:solidFill>
                        <a:effectLst/>
                        <a:latin typeface="Calibri" panose="020F0502020204030204" pitchFamily="34" charset="0"/>
                      </a:endParaRPr>
                    </a:p>
                  </a:txBody>
                  <a:tcPr marL="5837" marR="5837" marT="5837" marB="0" anchor="b"/>
                </a:tc>
                <a:extLst>
                  <a:ext uri="{0D108BD9-81ED-4DB2-BD59-A6C34878D82A}">
                    <a16:rowId xmlns:a16="http://schemas.microsoft.com/office/drawing/2014/main" val="2341389800"/>
                  </a:ext>
                </a:extLst>
              </a:tr>
            </a:tbl>
          </a:graphicData>
        </a:graphic>
      </p:graphicFrame>
    </p:spTree>
    <p:extLst>
      <p:ext uri="{BB962C8B-B14F-4D97-AF65-F5344CB8AC3E}">
        <p14:creationId xmlns:p14="http://schemas.microsoft.com/office/powerpoint/2010/main" val="2434344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B1FAB57-8EE9-A403-9162-56F13839AA8F}"/>
              </a:ext>
            </a:extLst>
          </p:cNvPr>
          <p:cNvSpPr>
            <a:spLocks noGrp="1"/>
          </p:cNvSpPr>
          <p:nvPr>
            <p:ph type="title"/>
          </p:nvPr>
        </p:nvSpPr>
        <p:spPr/>
        <p:txBody>
          <a:bodyPr/>
          <a:lstStyle/>
          <a:p>
            <a:r>
              <a:rPr lang="pl-PL" dirty="0"/>
              <a:t>Podejścia w literaturze (zebrane)</a:t>
            </a:r>
          </a:p>
        </p:txBody>
      </p:sp>
      <p:sp>
        <p:nvSpPr>
          <p:cNvPr id="3" name="Symbol zastępczy zawartości 2">
            <a:extLst>
              <a:ext uri="{FF2B5EF4-FFF2-40B4-BE49-F238E27FC236}">
                <a16:creationId xmlns:a16="http://schemas.microsoft.com/office/drawing/2014/main" id="{1C0424BE-99F9-B42D-B3DB-EE14152187D1}"/>
              </a:ext>
            </a:extLst>
          </p:cNvPr>
          <p:cNvSpPr>
            <a:spLocks noGrp="1"/>
          </p:cNvSpPr>
          <p:nvPr>
            <p:ph sz="half" idx="1"/>
          </p:nvPr>
        </p:nvSpPr>
        <p:spPr/>
        <p:txBody>
          <a:bodyPr>
            <a:normAutofit/>
          </a:bodyPr>
          <a:lstStyle/>
          <a:p>
            <a:r>
              <a:rPr lang="pl-PL" sz="2400" dirty="0"/>
              <a:t>Synteza addytywna,</a:t>
            </a:r>
          </a:p>
          <a:p>
            <a:r>
              <a:rPr lang="pl-PL" sz="2400" dirty="0"/>
              <a:t>Dyskretna transformata </a:t>
            </a:r>
            <a:r>
              <a:rPr lang="pl-PL" sz="2400" dirty="0" err="1"/>
              <a:t>falkowa</a:t>
            </a:r>
            <a:r>
              <a:rPr lang="pl-PL" sz="2400" dirty="0"/>
              <a:t> (DWT),</a:t>
            </a:r>
          </a:p>
          <a:p>
            <a:r>
              <a:rPr lang="pl-PL" sz="2400" dirty="0"/>
              <a:t>Ciągła transformata </a:t>
            </a:r>
            <a:r>
              <a:rPr lang="pl-PL" sz="2400" dirty="0" err="1"/>
              <a:t>falkowa</a:t>
            </a:r>
            <a:r>
              <a:rPr lang="pl-PL" sz="2400" dirty="0"/>
              <a:t> (CWT),</a:t>
            </a:r>
          </a:p>
          <a:p>
            <a:r>
              <a:rPr lang="pl-PL" sz="2400" dirty="0"/>
              <a:t>Analiza obwiedni,</a:t>
            </a:r>
          </a:p>
          <a:p>
            <a:r>
              <a:rPr lang="pl-PL" sz="2400" dirty="0"/>
              <a:t>SFFT,</a:t>
            </a:r>
          </a:p>
          <a:p>
            <a:r>
              <a:rPr lang="pl-PL" sz="2400" dirty="0"/>
              <a:t>STFT.</a:t>
            </a:r>
          </a:p>
        </p:txBody>
      </p:sp>
      <p:sp>
        <p:nvSpPr>
          <p:cNvPr id="4" name="Symbol zastępczy zawartości 3">
            <a:extLst>
              <a:ext uri="{FF2B5EF4-FFF2-40B4-BE49-F238E27FC236}">
                <a16:creationId xmlns:a16="http://schemas.microsoft.com/office/drawing/2014/main" id="{D111ACC4-50CD-1527-B40D-B741BB991457}"/>
              </a:ext>
            </a:extLst>
          </p:cNvPr>
          <p:cNvSpPr>
            <a:spLocks noGrp="1"/>
          </p:cNvSpPr>
          <p:nvPr>
            <p:ph sz="half" idx="2"/>
          </p:nvPr>
        </p:nvSpPr>
        <p:spPr/>
        <p:txBody>
          <a:bodyPr/>
          <a:lstStyle/>
          <a:p>
            <a:r>
              <a:rPr lang="pl-PL" sz="2400" dirty="0"/>
              <a:t>IFFT,</a:t>
            </a:r>
          </a:p>
          <a:p>
            <a:r>
              <a:rPr lang="pl-PL" sz="2400" dirty="0"/>
              <a:t>Sieci neuronowe,</a:t>
            </a:r>
          </a:p>
          <a:p>
            <a:r>
              <a:rPr lang="pl-PL" sz="2400" dirty="0"/>
              <a:t>Synteza </a:t>
            </a:r>
            <a:r>
              <a:rPr lang="pl-PL" sz="2400" dirty="0" err="1"/>
              <a:t>granularna</a:t>
            </a:r>
            <a:r>
              <a:rPr lang="pl-PL" sz="2400" dirty="0"/>
              <a:t>,</a:t>
            </a:r>
          </a:p>
          <a:p>
            <a:r>
              <a:rPr lang="pl-PL" sz="2400" dirty="0"/>
              <a:t>Filtracja dynamiczna,</a:t>
            </a:r>
          </a:p>
          <a:p>
            <a:r>
              <a:rPr lang="pl-PL" sz="2400" dirty="0"/>
              <a:t>Kombinacje powyższych metod,</a:t>
            </a:r>
          </a:p>
          <a:p>
            <a:endParaRPr lang="pl-PL" dirty="0"/>
          </a:p>
        </p:txBody>
      </p:sp>
    </p:spTree>
    <p:extLst>
      <p:ext uri="{BB962C8B-B14F-4D97-AF65-F5344CB8AC3E}">
        <p14:creationId xmlns:p14="http://schemas.microsoft.com/office/powerpoint/2010/main" val="120919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4F358C1-1B90-01DB-1937-5CAE1342B3D0}"/>
              </a:ext>
            </a:extLst>
          </p:cNvPr>
          <p:cNvSpPr>
            <a:spLocks noGrp="1"/>
          </p:cNvSpPr>
          <p:nvPr>
            <p:ph type="title"/>
          </p:nvPr>
        </p:nvSpPr>
        <p:spPr/>
        <p:txBody>
          <a:bodyPr/>
          <a:lstStyle/>
          <a:p>
            <a:r>
              <a:rPr lang="pl-PL" dirty="0"/>
              <a:t>Wybrana metoda</a:t>
            </a:r>
          </a:p>
        </p:txBody>
      </p:sp>
      <p:sp>
        <p:nvSpPr>
          <p:cNvPr id="3" name="Symbol zastępczy zawartości 2">
            <a:extLst>
              <a:ext uri="{FF2B5EF4-FFF2-40B4-BE49-F238E27FC236}">
                <a16:creationId xmlns:a16="http://schemas.microsoft.com/office/drawing/2014/main" id="{5D178677-312C-FA6B-8913-3400A05770FB}"/>
              </a:ext>
            </a:extLst>
          </p:cNvPr>
          <p:cNvSpPr>
            <a:spLocks noGrp="1"/>
          </p:cNvSpPr>
          <p:nvPr>
            <p:ph sz="half" idx="1"/>
          </p:nvPr>
        </p:nvSpPr>
        <p:spPr/>
        <p:txBody>
          <a:bodyPr/>
          <a:lstStyle/>
          <a:p>
            <a:pPr>
              <a:buFont typeface="Wingdings" panose="05000000000000000000" pitchFamily="2" charset="2"/>
              <a:buChar char="q"/>
            </a:pPr>
            <a:r>
              <a:rPr lang="pl-PL" dirty="0"/>
              <a:t>Analiza:</a:t>
            </a:r>
            <a:br>
              <a:rPr lang="pl-PL" dirty="0"/>
            </a:br>
            <a:r>
              <a:rPr lang="pl-PL" dirty="0"/>
              <a:t>STFT – ze względu na mnogość </a:t>
            </a:r>
            <a:r>
              <a:rPr lang="pl-PL" u="sng" dirty="0"/>
              <a:t>jakościowych</a:t>
            </a:r>
            <a:r>
              <a:rPr lang="pl-PL" dirty="0"/>
              <a:t> opracowań i możliwość ulepszania tej metody o inne (np. o analizę ADSR).</a:t>
            </a:r>
          </a:p>
        </p:txBody>
      </p:sp>
      <p:sp>
        <p:nvSpPr>
          <p:cNvPr id="4" name="Symbol zastępczy zawartości 3">
            <a:extLst>
              <a:ext uri="{FF2B5EF4-FFF2-40B4-BE49-F238E27FC236}">
                <a16:creationId xmlns:a16="http://schemas.microsoft.com/office/drawing/2014/main" id="{C4689DF4-E08D-BFE3-D569-2254C16D4D54}"/>
              </a:ext>
            </a:extLst>
          </p:cNvPr>
          <p:cNvSpPr>
            <a:spLocks noGrp="1"/>
          </p:cNvSpPr>
          <p:nvPr>
            <p:ph sz="half" idx="2"/>
          </p:nvPr>
        </p:nvSpPr>
        <p:spPr/>
        <p:txBody>
          <a:bodyPr/>
          <a:lstStyle/>
          <a:p>
            <a:pPr>
              <a:buFont typeface="Wingdings" panose="05000000000000000000" pitchFamily="2" charset="2"/>
              <a:buChar char="q"/>
            </a:pPr>
            <a:r>
              <a:rPr lang="pl-PL" dirty="0"/>
              <a:t>Synteza:</a:t>
            </a:r>
          </a:p>
          <a:p>
            <a:pPr marL="304746" lvl="1" indent="0">
              <a:buNone/>
            </a:pPr>
            <a:r>
              <a:rPr lang="pl-PL" sz="2800" dirty="0"/>
              <a:t>Synteza addytywna wsparta ISTFT – ze względu na łatwość opracowania syntezy addytywnej oraz możliwość poprawienia jej wyników poprzez ISTFT. Zakładamy łatwość napisania ISTFT przy opracowaniu własnej implementacji STFT.</a:t>
            </a:r>
          </a:p>
        </p:txBody>
      </p:sp>
    </p:spTree>
    <p:extLst>
      <p:ext uri="{BB962C8B-B14F-4D97-AF65-F5344CB8AC3E}">
        <p14:creationId xmlns:p14="http://schemas.microsoft.com/office/powerpoint/2010/main" val="224676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FDBF1EE7-9B43-AFA5-A57C-F539962EE720}"/>
              </a:ext>
            </a:extLst>
          </p:cNvPr>
          <p:cNvSpPr>
            <a:spLocks noGrp="1"/>
          </p:cNvSpPr>
          <p:nvPr>
            <p:ph type="title"/>
          </p:nvPr>
        </p:nvSpPr>
        <p:spPr/>
        <p:txBody>
          <a:bodyPr/>
          <a:lstStyle/>
          <a:p>
            <a:r>
              <a:rPr lang="pl-PL" dirty="0"/>
              <a:t>Cel pracy</a:t>
            </a:r>
          </a:p>
        </p:txBody>
      </p:sp>
      <p:sp>
        <p:nvSpPr>
          <p:cNvPr id="6" name="Symbol zastępczy zawartości 5">
            <a:extLst>
              <a:ext uri="{FF2B5EF4-FFF2-40B4-BE49-F238E27FC236}">
                <a16:creationId xmlns:a16="http://schemas.microsoft.com/office/drawing/2014/main" id="{2D119BC0-F6CE-3AD4-073C-AEED0A30C81A}"/>
              </a:ext>
            </a:extLst>
          </p:cNvPr>
          <p:cNvSpPr>
            <a:spLocks noGrp="1"/>
          </p:cNvSpPr>
          <p:nvPr>
            <p:ph idx="1"/>
          </p:nvPr>
        </p:nvSpPr>
        <p:spPr>
          <a:xfrm>
            <a:off x="1218883" y="2708919"/>
            <a:ext cx="10360501" cy="3455149"/>
          </a:xfrm>
        </p:spPr>
        <p:txBody>
          <a:bodyPr/>
          <a:lstStyle/>
          <a:p>
            <a:pPr>
              <a:buFont typeface="Wingdings" panose="05000000000000000000" pitchFamily="2" charset="2"/>
              <a:buChar char="§"/>
            </a:pPr>
            <a:r>
              <a:rPr lang="pl-PL" dirty="0"/>
              <a:t>Stworzenie charakteryzującego się dużą skutecznością mechanizmu analizy i syntezy dźwięków instrumentu muzycznego.</a:t>
            </a:r>
          </a:p>
          <a:p>
            <a:pPr>
              <a:buFont typeface="Wingdings" panose="05000000000000000000" pitchFamily="2" charset="2"/>
              <a:buChar char="§"/>
            </a:pPr>
            <a:r>
              <a:rPr lang="pl-PL" dirty="0"/>
              <a:t>Nie eksperymentujemy z nowymi metodami, nie używamy SI oraz nie tworzymy nieprzetestowanych kombinacji metod.</a:t>
            </a:r>
          </a:p>
        </p:txBody>
      </p:sp>
    </p:spTree>
    <p:extLst>
      <p:ext uri="{BB962C8B-B14F-4D97-AF65-F5344CB8AC3E}">
        <p14:creationId xmlns:p14="http://schemas.microsoft.com/office/powerpoint/2010/main" val="3312715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4D8CED86-65F2-7E62-76BD-73A26B0565C7}"/>
              </a:ext>
            </a:extLst>
          </p:cNvPr>
          <p:cNvSpPr>
            <a:spLocks noGrp="1"/>
          </p:cNvSpPr>
          <p:nvPr>
            <p:ph type="title"/>
          </p:nvPr>
        </p:nvSpPr>
        <p:spPr>
          <a:xfrm>
            <a:off x="3592134" y="3023625"/>
            <a:ext cx="5004556" cy="810749"/>
          </a:xfrm>
        </p:spPr>
        <p:txBody>
          <a:bodyPr>
            <a:normAutofit/>
          </a:bodyPr>
          <a:lstStyle/>
          <a:p>
            <a:r>
              <a:rPr lang="pl-PL" sz="4800" dirty="0"/>
              <a:t>Dziękuję za uwagę!</a:t>
            </a:r>
          </a:p>
        </p:txBody>
      </p:sp>
    </p:spTree>
    <p:extLst>
      <p:ext uri="{BB962C8B-B14F-4D97-AF65-F5344CB8AC3E}">
        <p14:creationId xmlns:p14="http://schemas.microsoft.com/office/powerpoint/2010/main" val="1489610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ytuł 12"/>
          <p:cNvSpPr>
            <a:spLocks noGrp="1"/>
          </p:cNvSpPr>
          <p:nvPr>
            <p:ph type="title"/>
          </p:nvPr>
        </p:nvSpPr>
        <p:spPr/>
        <p:txBody>
          <a:bodyPr rtlCol="0"/>
          <a:lstStyle/>
          <a:p>
            <a:pPr rtl="0"/>
            <a:r>
              <a:rPr lang="pl" dirty="0"/>
              <a:t>Cel pracy</a:t>
            </a:r>
            <a:endParaRPr lang="en-US" dirty="0"/>
          </a:p>
        </p:txBody>
      </p:sp>
      <p:sp>
        <p:nvSpPr>
          <p:cNvPr id="14" name="Zawartość — symbol zastępczy 13"/>
          <p:cNvSpPr>
            <a:spLocks noGrp="1"/>
          </p:cNvSpPr>
          <p:nvPr>
            <p:ph idx="1"/>
          </p:nvPr>
        </p:nvSpPr>
        <p:spPr>
          <a:xfrm>
            <a:off x="1218883" y="2132856"/>
            <a:ext cx="10360501" cy="3023347"/>
          </a:xfrm>
        </p:spPr>
        <p:txBody>
          <a:bodyPr rtlCol="0"/>
          <a:lstStyle/>
          <a:p>
            <a:pPr rtl="0">
              <a:spcAft>
                <a:spcPts val="1200"/>
              </a:spcAft>
            </a:pPr>
            <a:r>
              <a:rPr lang="pl" dirty="0"/>
              <a:t>Odtworzenie dźwięku instrumentu muzycznego (zarówno cyfrowego, jak i analogowego):</a:t>
            </a:r>
          </a:p>
          <a:p>
            <a:pPr lvl="1"/>
            <a:r>
              <a:rPr lang="pl" dirty="0"/>
              <a:t>Możliwość użycia efektów tej pracy do stworzenia wtyczek VST (nie opartych o sampling) „udających” realne instrumenty muzyczne, </a:t>
            </a:r>
          </a:p>
          <a:p>
            <a:pPr lvl="1"/>
            <a:r>
              <a:rPr lang="pl" dirty="0"/>
              <a:t>Można będzie również próbować odtworzyć uszkodzone nagrania muzyczne na bazie możliwych do wyodrębnienia fragmentów audio zawierających nagrania instrumentów.</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rtlCol="0"/>
          <a:lstStyle/>
          <a:p>
            <a:pPr rtl="0"/>
            <a:r>
              <a:rPr lang="pl" dirty="0"/>
              <a:t>Schemat działania</a:t>
            </a:r>
          </a:p>
        </p:txBody>
      </p:sp>
      <p:sp>
        <p:nvSpPr>
          <p:cNvPr id="2" name="Symbol zastępczy zawartości 1">
            <a:extLst>
              <a:ext uri="{FF2B5EF4-FFF2-40B4-BE49-F238E27FC236}">
                <a16:creationId xmlns:a16="http://schemas.microsoft.com/office/drawing/2014/main" id="{2D5C1371-EF7F-A1AB-515D-8F7049F23DF8}"/>
              </a:ext>
            </a:extLst>
          </p:cNvPr>
          <p:cNvSpPr>
            <a:spLocks noGrp="1"/>
          </p:cNvSpPr>
          <p:nvPr>
            <p:ph idx="1"/>
          </p:nvPr>
        </p:nvSpPr>
        <p:spPr>
          <a:xfrm>
            <a:off x="1218883" y="2276872"/>
            <a:ext cx="10360501" cy="2663307"/>
          </a:xfrm>
        </p:spPr>
        <p:txBody>
          <a:bodyPr>
            <a:normAutofit lnSpcReduction="10000"/>
          </a:bodyPr>
          <a:lstStyle/>
          <a:p>
            <a:pPr marL="514350" indent="-514350">
              <a:buFont typeface="+mj-lt"/>
              <a:buAutoNum type="arabicPeriod"/>
            </a:pPr>
            <a:r>
              <a:rPr lang="pl-PL" dirty="0"/>
              <a:t>Pobranie próbki danych z instrumentu muzycznego (prawdopodobnie będzie to syntezator </a:t>
            </a:r>
            <a:r>
              <a:rPr lang="pl-PL" dirty="0" err="1"/>
              <a:t>Korg</a:t>
            </a:r>
            <a:r>
              <a:rPr lang="pl-PL" dirty="0"/>
              <a:t> </a:t>
            </a:r>
            <a:r>
              <a:rPr lang="pl-PL" dirty="0" err="1"/>
              <a:t>Kross</a:t>
            </a:r>
            <a:r>
              <a:rPr lang="pl-PL" dirty="0"/>
              <a:t>),</a:t>
            </a:r>
          </a:p>
          <a:p>
            <a:pPr marL="514350" indent="-514350">
              <a:buFont typeface="+mj-lt"/>
              <a:buAutoNum type="arabicPeriod"/>
            </a:pPr>
            <a:r>
              <a:rPr lang="pl-PL" dirty="0"/>
              <a:t>Analiza spektralna oraz analiza dynamiki zmian spektrum (zależna od wybranej metody),</a:t>
            </a:r>
          </a:p>
          <a:p>
            <a:pPr marL="514350" indent="-514350">
              <a:buFont typeface="+mj-lt"/>
              <a:buAutoNum type="arabicPeriod"/>
            </a:pPr>
            <a:r>
              <a:rPr lang="pl-PL" dirty="0"/>
              <a:t>Resynteza, czyli algorytm rekonstrukcji (np. synteza addytywna i algorytm </a:t>
            </a:r>
            <a:r>
              <a:rPr lang="pl-PL" dirty="0" err="1"/>
              <a:t>wokoderowy</a:t>
            </a:r>
            <a:r>
              <a:rPr lang="pl-PL" dirty="0"/>
              <a:t>).</a:t>
            </a:r>
          </a:p>
        </p:txBody>
      </p:sp>
      <p:pic>
        <p:nvPicPr>
          <p:cNvPr id="1026" name="Picture 2">
            <a:extLst>
              <a:ext uri="{FF2B5EF4-FFF2-40B4-BE49-F238E27FC236}">
                <a16:creationId xmlns:a16="http://schemas.microsoft.com/office/drawing/2014/main" id="{F75282BD-5FE5-A1AB-21C4-AA626B32A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4452" y="4940179"/>
            <a:ext cx="4938936" cy="151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ytuł 12"/>
          <p:cNvSpPr>
            <a:spLocks noGrp="1"/>
          </p:cNvSpPr>
          <p:nvPr>
            <p:ph type="title"/>
          </p:nvPr>
        </p:nvSpPr>
        <p:spPr/>
        <p:txBody>
          <a:bodyPr rtlCol="0"/>
          <a:lstStyle/>
          <a:p>
            <a:pPr rtl="0"/>
            <a:r>
              <a:rPr lang="pl" dirty="0"/>
              <a:t>Co chcemy uzyskać?</a:t>
            </a:r>
            <a:endParaRPr lang="en-US" dirty="0"/>
          </a:p>
        </p:txBody>
      </p:sp>
      <p:sp>
        <p:nvSpPr>
          <p:cNvPr id="14" name="Zawartość — symbol zastępczy 13"/>
          <p:cNvSpPr>
            <a:spLocks noGrp="1"/>
          </p:cNvSpPr>
          <p:nvPr>
            <p:ph idx="1"/>
          </p:nvPr>
        </p:nvSpPr>
        <p:spPr/>
        <p:txBody>
          <a:bodyPr rtlCol="0"/>
          <a:lstStyle/>
          <a:p>
            <a:pPr rtl="0">
              <a:spcAft>
                <a:spcPts val="1200"/>
              </a:spcAft>
            </a:pPr>
            <a:r>
              <a:rPr lang="pl" dirty="0"/>
              <a:t>Wybrać na bazie obecnych prac naukowych najlepszy algorytm (bądź najlepszy dedykowany wybranemu instrumentowi muzycznemu, w przypadku gdy algorytmy uniwersalne okażą się niezadowalające),</a:t>
            </a:r>
          </a:p>
          <a:p>
            <a:pPr rtl="0">
              <a:spcAft>
                <a:spcPts val="1200"/>
              </a:spcAft>
            </a:pPr>
            <a:r>
              <a:rPr lang="pl" dirty="0"/>
              <a:t>Stworzyć aplikację, która pobierze od użytkownika plik typu „.wav”, dokona jego analizy w wybrany przez nas sposób oraz wykona resyntezę z porównaniem spektrów oryginalnego i zresyntezowanego dźwięku.</a:t>
            </a:r>
          </a:p>
          <a:p>
            <a:pPr lvl="1">
              <a:spcAft>
                <a:spcPts val="1200"/>
              </a:spcAft>
            </a:pPr>
            <a:r>
              <a:rPr lang="pl" dirty="0"/>
              <a:t>Prawdopodobnie będzie to aplikacja MatLab, bądź aplikacja napisana w C++ korzystająca z kodu wygenerowanego przez MatLaba.</a:t>
            </a:r>
          </a:p>
        </p:txBody>
      </p:sp>
    </p:spTree>
    <p:extLst>
      <p:ext uri="{BB962C8B-B14F-4D97-AF65-F5344CB8AC3E}">
        <p14:creationId xmlns:p14="http://schemas.microsoft.com/office/powerpoint/2010/main" val="46279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ytuł 12"/>
          <p:cNvSpPr>
            <a:spLocks noGrp="1"/>
          </p:cNvSpPr>
          <p:nvPr>
            <p:ph type="title"/>
          </p:nvPr>
        </p:nvSpPr>
        <p:spPr/>
        <p:txBody>
          <a:bodyPr rtlCol="0"/>
          <a:lstStyle/>
          <a:p>
            <a:pPr rtl="0"/>
            <a:r>
              <a:rPr lang="pl" dirty="0"/>
              <a:t>Materiały dostarczone przez opiekuna</a:t>
            </a:r>
            <a:endParaRPr lang="en-US" dirty="0"/>
          </a:p>
        </p:txBody>
      </p:sp>
      <p:sp>
        <p:nvSpPr>
          <p:cNvPr id="14" name="Zawartość — symbol zastępczy 13"/>
          <p:cNvSpPr>
            <a:spLocks noGrp="1"/>
          </p:cNvSpPr>
          <p:nvPr>
            <p:ph idx="1"/>
          </p:nvPr>
        </p:nvSpPr>
        <p:spPr/>
        <p:txBody>
          <a:bodyPr rtlCol="0">
            <a:normAutofit fontScale="92500" lnSpcReduction="10000"/>
          </a:bodyPr>
          <a:lstStyle/>
          <a:p>
            <a:pPr rtl="0">
              <a:spcAft>
                <a:spcPts val="1200"/>
              </a:spcAft>
            </a:pPr>
            <a:r>
              <a:rPr lang="pl" dirty="0"/>
              <a:t>„</a:t>
            </a:r>
            <a:r>
              <a:rPr lang="pl-PL" dirty="0" err="1"/>
              <a:t>Sylvain</a:t>
            </a:r>
            <a:r>
              <a:rPr lang="pl-PL" dirty="0"/>
              <a:t> Marchand. </a:t>
            </a:r>
            <a:r>
              <a:rPr lang="pl-PL" dirty="0" err="1"/>
              <a:t>ReSpect</a:t>
            </a:r>
            <a:r>
              <a:rPr lang="pl-PL" dirty="0"/>
              <a:t>: A </a:t>
            </a:r>
            <a:r>
              <a:rPr lang="pl-PL" dirty="0" err="1"/>
              <a:t>Free</a:t>
            </a:r>
            <a:r>
              <a:rPr lang="pl-PL" dirty="0"/>
              <a:t> Software Library for </a:t>
            </a:r>
            <a:r>
              <a:rPr lang="pl-PL" dirty="0" err="1"/>
              <a:t>Spectral</a:t>
            </a:r>
            <a:r>
              <a:rPr lang="pl-PL" dirty="0"/>
              <a:t> Sound </a:t>
            </a:r>
            <a:r>
              <a:rPr lang="pl-PL" dirty="0" err="1"/>
              <a:t>Synthesis</a:t>
            </a:r>
            <a:r>
              <a:rPr lang="pl-PL" dirty="0"/>
              <a:t>. </a:t>
            </a:r>
            <a:r>
              <a:rPr lang="pl-PL" dirty="0" err="1"/>
              <a:t>Proceedings</a:t>
            </a:r>
            <a:r>
              <a:rPr lang="pl-PL" dirty="0"/>
              <a:t> of the </a:t>
            </a:r>
            <a:r>
              <a:rPr lang="pl-PL" dirty="0" err="1"/>
              <a:t>Journées</a:t>
            </a:r>
            <a:r>
              <a:rPr lang="pl-PL" dirty="0"/>
              <a:t> </a:t>
            </a:r>
            <a:r>
              <a:rPr lang="pl-PL" dirty="0" err="1"/>
              <a:t>d’Informatique</a:t>
            </a:r>
            <a:r>
              <a:rPr lang="pl-PL" dirty="0"/>
              <a:t> Musicale (JIM07), </a:t>
            </a:r>
            <a:r>
              <a:rPr lang="pl-PL" dirty="0" err="1"/>
              <a:t>Apr</a:t>
            </a:r>
            <a:r>
              <a:rPr lang="pl-PL" dirty="0"/>
              <a:t> 2007, France. pp.33–43. ffhal-00308037f”,</a:t>
            </a:r>
          </a:p>
          <a:p>
            <a:pPr rtl="0">
              <a:spcAft>
                <a:spcPts val="1200"/>
              </a:spcAft>
            </a:pPr>
            <a:r>
              <a:rPr lang="pl-PL" dirty="0"/>
              <a:t>„Julius O. </a:t>
            </a:r>
            <a:r>
              <a:rPr lang="pl-PL" dirty="0" err="1"/>
              <a:t>Smith</a:t>
            </a:r>
            <a:r>
              <a:rPr lang="pl-PL" dirty="0"/>
              <a:t> III, Xavier </a:t>
            </a:r>
            <a:r>
              <a:rPr lang="pl-PL" dirty="0" err="1"/>
              <a:t>Serra</a:t>
            </a:r>
            <a:r>
              <a:rPr lang="pl-PL" dirty="0"/>
              <a:t>. </a:t>
            </a:r>
            <a:r>
              <a:rPr lang="en-US" dirty="0"/>
              <a:t>PARSHL: An Analysis/Synthesis Program for Non-Harmonic Sounds Based on a Sinusoidal Representation</a:t>
            </a:r>
            <a:r>
              <a:rPr lang="pl-PL" dirty="0"/>
              <a:t>,</a:t>
            </a:r>
            <a:r>
              <a:rPr lang="en-US" dirty="0"/>
              <a:t> Proceedings of the International Computer Music Conference (ICMC-87, Tokyo), Computer Music Association, 1987.</a:t>
            </a:r>
            <a:r>
              <a:rPr lang="pl-PL" dirty="0"/>
              <a:t>”</a:t>
            </a:r>
          </a:p>
          <a:p>
            <a:pPr rtl="0">
              <a:spcAft>
                <a:spcPts val="1200"/>
              </a:spcAft>
            </a:pPr>
            <a:r>
              <a:rPr lang="pl-PL" dirty="0"/>
              <a:t>Słowa kluczowe: </a:t>
            </a:r>
            <a:r>
              <a:rPr lang="pl-PL" dirty="0" err="1"/>
              <a:t>additive</a:t>
            </a:r>
            <a:r>
              <a:rPr lang="pl-PL" dirty="0"/>
              <a:t> </a:t>
            </a:r>
            <a:r>
              <a:rPr lang="pl-PL" dirty="0" err="1"/>
              <a:t>synthesis</a:t>
            </a:r>
            <a:r>
              <a:rPr lang="pl-PL" dirty="0"/>
              <a:t>, </a:t>
            </a:r>
            <a:r>
              <a:rPr lang="pl-PL" dirty="0" err="1"/>
              <a:t>sound</a:t>
            </a:r>
            <a:r>
              <a:rPr lang="pl-PL" dirty="0"/>
              <a:t> </a:t>
            </a:r>
            <a:r>
              <a:rPr lang="pl-PL" dirty="0" err="1"/>
              <a:t>reconstruction</a:t>
            </a:r>
            <a:r>
              <a:rPr lang="pl-PL" dirty="0"/>
              <a:t>.</a:t>
            </a:r>
          </a:p>
          <a:p>
            <a:pPr rtl="0">
              <a:spcAft>
                <a:spcPts val="1200"/>
              </a:spcAft>
            </a:pPr>
            <a:r>
              <a:rPr lang="pl" dirty="0"/>
              <a:t>Słowa kluczowe dobrane dodatkowo: sound resynthesis, real-time synthesis.</a:t>
            </a:r>
          </a:p>
        </p:txBody>
      </p:sp>
    </p:spTree>
    <p:extLst>
      <p:ext uri="{BB962C8B-B14F-4D97-AF65-F5344CB8AC3E}">
        <p14:creationId xmlns:p14="http://schemas.microsoft.com/office/powerpoint/2010/main" val="58583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2BE95CA-4285-13A9-DE23-845221B7B44C}"/>
              </a:ext>
            </a:extLst>
          </p:cNvPr>
          <p:cNvSpPr>
            <a:spLocks noGrp="1"/>
          </p:cNvSpPr>
          <p:nvPr>
            <p:ph type="title"/>
          </p:nvPr>
        </p:nvSpPr>
        <p:spPr/>
        <p:txBody>
          <a:bodyPr/>
          <a:lstStyle/>
          <a:p>
            <a:r>
              <a:rPr lang="pl-PL" dirty="0"/>
              <a:t>Pytania badawcze</a:t>
            </a:r>
          </a:p>
        </p:txBody>
      </p:sp>
      <p:sp>
        <p:nvSpPr>
          <p:cNvPr id="5" name="Symbol zastępczy zawartości 4">
            <a:extLst>
              <a:ext uri="{FF2B5EF4-FFF2-40B4-BE49-F238E27FC236}">
                <a16:creationId xmlns:a16="http://schemas.microsoft.com/office/drawing/2014/main" id="{A8DE3CD6-0F45-18DA-EF68-A7D861739FB8}"/>
              </a:ext>
            </a:extLst>
          </p:cNvPr>
          <p:cNvSpPr>
            <a:spLocks noGrp="1"/>
          </p:cNvSpPr>
          <p:nvPr>
            <p:ph idx="1"/>
          </p:nvPr>
        </p:nvSpPr>
        <p:spPr>
          <a:xfrm>
            <a:off x="1218883" y="2780927"/>
            <a:ext cx="10360501" cy="3383141"/>
          </a:xfrm>
        </p:spPr>
        <p:txBody>
          <a:bodyPr/>
          <a:lstStyle/>
          <a:p>
            <a:r>
              <a:rPr lang="pl-PL" dirty="0"/>
              <a:t>Jakiego algorytmu/zestawu algorytmów warto użyć do analizy pobranej próbki dźwięku instrumentu muzycznego?</a:t>
            </a:r>
          </a:p>
          <a:p>
            <a:r>
              <a:rPr lang="pl-PL" dirty="0"/>
              <a:t>Jakiego algorytmu/zestawu algorytmów warto użyć do resyntezy dźwięku instrumentu muzycznego?</a:t>
            </a:r>
          </a:p>
        </p:txBody>
      </p:sp>
    </p:spTree>
    <p:extLst>
      <p:ext uri="{BB962C8B-B14F-4D97-AF65-F5344CB8AC3E}">
        <p14:creationId xmlns:p14="http://schemas.microsoft.com/office/powerpoint/2010/main" val="781675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2BE95CA-4285-13A9-DE23-845221B7B44C}"/>
              </a:ext>
            </a:extLst>
          </p:cNvPr>
          <p:cNvSpPr>
            <a:spLocks noGrp="1"/>
          </p:cNvSpPr>
          <p:nvPr>
            <p:ph type="title"/>
          </p:nvPr>
        </p:nvSpPr>
        <p:spPr/>
        <p:txBody>
          <a:bodyPr/>
          <a:lstStyle/>
          <a:p>
            <a:r>
              <a:rPr lang="pl-PL" dirty="0"/>
              <a:t>Pytania badawcze - wstępne</a:t>
            </a:r>
          </a:p>
        </p:txBody>
      </p:sp>
      <p:graphicFrame>
        <p:nvGraphicFramePr>
          <p:cNvPr id="4" name="Symbol zastępczy zawartości 3">
            <a:extLst>
              <a:ext uri="{FF2B5EF4-FFF2-40B4-BE49-F238E27FC236}">
                <a16:creationId xmlns:a16="http://schemas.microsoft.com/office/drawing/2014/main" id="{E15BAA41-F582-8CDC-A44B-DD5DE556CD58}"/>
              </a:ext>
            </a:extLst>
          </p:cNvPr>
          <p:cNvGraphicFramePr>
            <a:graphicFrameLocks noGrp="1"/>
          </p:cNvGraphicFramePr>
          <p:nvPr>
            <p:ph idx="1"/>
            <p:extLst>
              <p:ext uri="{D42A27DB-BD31-4B8C-83A1-F6EECF244321}">
                <p14:modId xmlns:p14="http://schemas.microsoft.com/office/powerpoint/2010/main" val="3301435806"/>
              </p:ext>
            </p:extLst>
          </p:nvPr>
        </p:nvGraphicFramePr>
        <p:xfrm>
          <a:off x="693812" y="1988840"/>
          <a:ext cx="10873208" cy="3528390"/>
        </p:xfrm>
        <a:graphic>
          <a:graphicData uri="http://schemas.openxmlformats.org/drawingml/2006/table">
            <a:tbl>
              <a:tblPr>
                <a:tableStyleId>{93296810-A885-4BE3-A3E7-6D5BEEA58F35}</a:tableStyleId>
              </a:tblPr>
              <a:tblGrid>
                <a:gridCol w="1278376">
                  <a:extLst>
                    <a:ext uri="{9D8B030D-6E8A-4147-A177-3AD203B41FA5}">
                      <a16:colId xmlns:a16="http://schemas.microsoft.com/office/drawing/2014/main" val="1617522224"/>
                    </a:ext>
                  </a:extLst>
                </a:gridCol>
                <a:gridCol w="1190469">
                  <a:extLst>
                    <a:ext uri="{9D8B030D-6E8A-4147-A177-3AD203B41FA5}">
                      <a16:colId xmlns:a16="http://schemas.microsoft.com/office/drawing/2014/main" val="215132115"/>
                    </a:ext>
                  </a:extLst>
                </a:gridCol>
                <a:gridCol w="6432091">
                  <a:extLst>
                    <a:ext uri="{9D8B030D-6E8A-4147-A177-3AD203B41FA5}">
                      <a16:colId xmlns:a16="http://schemas.microsoft.com/office/drawing/2014/main" val="4207218766"/>
                    </a:ext>
                  </a:extLst>
                </a:gridCol>
                <a:gridCol w="995020">
                  <a:extLst>
                    <a:ext uri="{9D8B030D-6E8A-4147-A177-3AD203B41FA5}">
                      <a16:colId xmlns:a16="http://schemas.microsoft.com/office/drawing/2014/main" val="118881261"/>
                    </a:ext>
                  </a:extLst>
                </a:gridCol>
                <a:gridCol w="977252">
                  <a:extLst>
                    <a:ext uri="{9D8B030D-6E8A-4147-A177-3AD203B41FA5}">
                      <a16:colId xmlns:a16="http://schemas.microsoft.com/office/drawing/2014/main" val="4256286590"/>
                    </a:ext>
                  </a:extLst>
                </a:gridCol>
              </a:tblGrid>
              <a:tr h="588065">
                <a:tc>
                  <a:txBody>
                    <a:bodyPr/>
                    <a:lstStyle/>
                    <a:p>
                      <a:pPr algn="ctr" fontAlgn="b"/>
                      <a:r>
                        <a:rPr lang="pl-PL" sz="1600" b="1" u="none" strike="noStrike" dirty="0">
                          <a:effectLst/>
                        </a:rPr>
                        <a:t>Publisher</a:t>
                      </a:r>
                      <a:endParaRPr lang="pl-PL"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pl-PL" sz="1600" b="1" u="none" strike="noStrike" dirty="0">
                          <a:effectLst/>
                        </a:rPr>
                        <a:t>Database</a:t>
                      </a:r>
                      <a:endParaRPr lang="pl-PL"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pl-PL" sz="1600" b="1" u="none" strike="noStrike" dirty="0" err="1">
                          <a:effectLst/>
                        </a:rPr>
                        <a:t>Queries</a:t>
                      </a:r>
                      <a:r>
                        <a:rPr lang="pl-PL" sz="1600" b="1" u="none" strike="noStrike" dirty="0">
                          <a:effectLst/>
                        </a:rPr>
                        <a:t> and </a:t>
                      </a:r>
                      <a:r>
                        <a:rPr lang="pl-PL" sz="1600" b="1" u="none" strike="noStrike" dirty="0" err="1">
                          <a:effectLst/>
                        </a:rPr>
                        <a:t>titles</a:t>
                      </a:r>
                      <a:endParaRPr lang="pl-PL"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pl-PL" sz="1600" b="1" u="none" strike="noStrike" dirty="0" err="1">
                          <a:effectLst/>
                        </a:rPr>
                        <a:t>Results</a:t>
                      </a:r>
                      <a:endParaRPr lang="pl-PL"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pl-PL" sz="1600" b="1" u="none" strike="noStrike" dirty="0" err="1">
                          <a:effectLst/>
                        </a:rPr>
                        <a:t>Date</a:t>
                      </a:r>
                      <a:endParaRPr lang="pl-PL" sz="16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73006560"/>
                  </a:ext>
                </a:extLst>
              </a:tr>
              <a:tr h="588065">
                <a:tc>
                  <a:txBody>
                    <a:bodyPr/>
                    <a:lstStyle/>
                    <a:p>
                      <a:pPr algn="ctr" fontAlgn="b"/>
                      <a:r>
                        <a:rPr lang="pl-PL" sz="1600" u="none" strike="noStrike">
                          <a:effectLst/>
                        </a:rPr>
                        <a:t>Elsevier</a:t>
                      </a:r>
                      <a:endParaRPr lang="pl-PL"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pl-PL" sz="1600" u="none" strike="noStrike" dirty="0">
                          <a:effectLst/>
                        </a:rPr>
                        <a:t>Science Direct</a:t>
                      </a:r>
                      <a:endParaRPr lang="pl-PL"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pl-PL" sz="1600" u="none" strike="noStrike" dirty="0" err="1">
                          <a:effectLst/>
                        </a:rPr>
                        <a:t>sound</a:t>
                      </a:r>
                      <a:r>
                        <a:rPr lang="pl-PL" sz="1600" u="none" strike="noStrike" dirty="0">
                          <a:effectLst/>
                        </a:rPr>
                        <a:t> </a:t>
                      </a:r>
                      <a:r>
                        <a:rPr lang="pl-PL" sz="1600" u="none" strike="noStrike" dirty="0" err="1">
                          <a:effectLst/>
                        </a:rPr>
                        <a:t>reconstruction</a:t>
                      </a:r>
                      <a:r>
                        <a:rPr lang="pl-PL" sz="1600" u="none" strike="noStrike" dirty="0">
                          <a:effectLst/>
                        </a:rPr>
                        <a:t> </a:t>
                      </a:r>
                      <a:r>
                        <a:rPr lang="pl-PL" sz="1600" u="none" strike="noStrike" dirty="0" err="1">
                          <a:effectLst/>
                        </a:rPr>
                        <a:t>additive</a:t>
                      </a:r>
                      <a:r>
                        <a:rPr lang="pl-PL" sz="1600" u="none" strike="noStrike" dirty="0">
                          <a:effectLst/>
                        </a:rPr>
                        <a:t> </a:t>
                      </a:r>
                      <a:r>
                        <a:rPr lang="pl-PL" sz="1600" u="none" strike="noStrike" dirty="0" err="1">
                          <a:effectLst/>
                        </a:rPr>
                        <a:t>synthesis</a:t>
                      </a:r>
                      <a:endParaRPr lang="pl-PL"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pl-PL" sz="1600" u="none" strike="noStrike">
                          <a:effectLst/>
                        </a:rPr>
                        <a:t>122 results</a:t>
                      </a:r>
                      <a:endParaRPr lang="pl-PL"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pl-PL" sz="1600" u="none" strike="noStrike">
                          <a:effectLst/>
                        </a:rPr>
                        <a:t>13.12.2022</a:t>
                      </a:r>
                      <a:endParaRPr lang="pl-PL"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50627688"/>
                  </a:ext>
                </a:extLst>
              </a:tr>
              <a:tr h="588065">
                <a:tc>
                  <a:txBody>
                    <a:bodyPr/>
                    <a:lstStyle/>
                    <a:p>
                      <a:pPr algn="ctr" fontAlgn="b"/>
                      <a:r>
                        <a:rPr lang="pl-PL" sz="1600" u="none" strike="noStrike">
                          <a:effectLst/>
                        </a:rPr>
                        <a:t>IEEE</a:t>
                      </a:r>
                      <a:endParaRPr lang="pl-PL"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pl-PL" sz="1600" u="none" strike="noStrike">
                          <a:effectLst/>
                        </a:rPr>
                        <a:t>Xplore</a:t>
                      </a:r>
                      <a:endParaRPr lang="pl-PL"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pl-PL" sz="1600" u="none" strike="noStrike" dirty="0" err="1">
                          <a:effectLst/>
                        </a:rPr>
                        <a:t>sound</a:t>
                      </a:r>
                      <a:r>
                        <a:rPr lang="pl-PL" sz="1600" u="none" strike="noStrike" dirty="0">
                          <a:effectLst/>
                        </a:rPr>
                        <a:t> </a:t>
                      </a:r>
                      <a:r>
                        <a:rPr lang="pl-PL" sz="1600" u="none" strike="noStrike" dirty="0" err="1">
                          <a:effectLst/>
                        </a:rPr>
                        <a:t>reconstruction</a:t>
                      </a:r>
                      <a:r>
                        <a:rPr lang="pl-PL" sz="1600" u="none" strike="noStrike" dirty="0">
                          <a:effectLst/>
                        </a:rPr>
                        <a:t> </a:t>
                      </a:r>
                      <a:r>
                        <a:rPr lang="pl-PL" sz="1600" u="none" strike="noStrike" dirty="0" err="1">
                          <a:effectLst/>
                        </a:rPr>
                        <a:t>synthesis</a:t>
                      </a:r>
                      <a:endParaRPr lang="pl-PL" sz="1600" b="0" i="0" u="none" strike="noStrike" dirty="0">
                        <a:solidFill>
                          <a:srgbClr val="000000"/>
                        </a:solidFill>
                        <a:effectLst/>
                        <a:latin typeface="Calibri" panose="020F0502020204030204" pitchFamily="34" charset="0"/>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b"/>
                      <a:r>
                        <a:rPr lang="pl-PL" sz="1600" u="none" strike="noStrike" dirty="0">
                          <a:effectLst/>
                        </a:rPr>
                        <a:t>108 </a:t>
                      </a:r>
                      <a:r>
                        <a:rPr lang="pl-PL" sz="1600" u="none" strike="noStrike" dirty="0" err="1">
                          <a:effectLst/>
                        </a:rPr>
                        <a:t>results</a:t>
                      </a:r>
                      <a:endParaRPr lang="pl-PL"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pl-PL" sz="1600" u="none" strike="noStrike" dirty="0">
                          <a:effectLst/>
                        </a:rPr>
                        <a:t>13.12.2022</a:t>
                      </a:r>
                      <a:endParaRPr lang="pl-PL"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559493208"/>
                  </a:ext>
                </a:extLst>
              </a:tr>
              <a:tr h="588065">
                <a:tc>
                  <a:txBody>
                    <a:bodyPr/>
                    <a:lstStyle/>
                    <a:p>
                      <a:pPr algn="ctr" fontAlgn="b"/>
                      <a:r>
                        <a:rPr lang="pl-PL" sz="1600" u="none" strike="noStrike">
                          <a:effectLst/>
                        </a:rPr>
                        <a:t>Springer</a:t>
                      </a:r>
                      <a:endParaRPr lang="pl-PL"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pl-PL" sz="1600" u="none" strike="noStrike">
                          <a:effectLst/>
                        </a:rPr>
                        <a:t>Springer Link</a:t>
                      </a:r>
                      <a:endParaRPr lang="pl-PL" sz="1600" b="0" i="0" u="none" strike="noStrike">
                        <a:solidFill>
                          <a:srgbClr val="000000"/>
                        </a:solidFill>
                        <a:effectLst/>
                        <a:latin typeface="Calibri" panose="020F0502020204030204" pitchFamily="34" charset="0"/>
                      </a:endParaRPr>
                    </a:p>
                  </a:txBody>
                  <a:tcPr marL="7620" marR="7620" marT="7620" marB="0" anchor="ctr">
                    <a:lnR w="12700" cap="flat" cmpd="sng" algn="ctr">
                      <a:solidFill>
                        <a:schemeClr val="tx1"/>
                      </a:solidFill>
                      <a:prstDash val="solid"/>
                      <a:round/>
                      <a:headEnd type="none" w="med" len="med"/>
                      <a:tailEnd type="none" w="med" len="med"/>
                    </a:lnR>
                  </a:tcPr>
                </a:tc>
                <a:tc>
                  <a:txBody>
                    <a:bodyPr/>
                    <a:lstStyle/>
                    <a:p>
                      <a:pPr algn="ctr" fontAlgn="b"/>
                      <a:r>
                        <a:rPr lang="pl-PL" sz="1600" u="none" strike="noStrike" dirty="0" err="1">
                          <a:effectLst/>
                        </a:rPr>
                        <a:t>sound</a:t>
                      </a:r>
                      <a:r>
                        <a:rPr lang="pl-PL" sz="1600" u="none" strike="noStrike" dirty="0">
                          <a:effectLst/>
                        </a:rPr>
                        <a:t> </a:t>
                      </a:r>
                      <a:r>
                        <a:rPr lang="pl-PL" sz="1600" u="none" strike="noStrike" dirty="0" err="1">
                          <a:effectLst/>
                        </a:rPr>
                        <a:t>reconstruction</a:t>
                      </a:r>
                      <a:r>
                        <a:rPr lang="pl-PL" sz="1600" u="none" strike="noStrike" dirty="0">
                          <a:effectLst/>
                        </a:rPr>
                        <a:t> </a:t>
                      </a:r>
                      <a:r>
                        <a:rPr lang="pl-PL" sz="1600" u="none" strike="noStrike" dirty="0" err="1">
                          <a:effectLst/>
                        </a:rPr>
                        <a:t>additive</a:t>
                      </a:r>
                      <a:r>
                        <a:rPr lang="pl-PL" sz="1600" u="none" strike="noStrike" dirty="0">
                          <a:effectLst/>
                        </a:rPr>
                        <a:t> </a:t>
                      </a:r>
                      <a:r>
                        <a:rPr lang="pl-PL" sz="1600" u="none" strike="noStrike" dirty="0" err="1">
                          <a:effectLst/>
                        </a:rPr>
                        <a:t>synthesis</a:t>
                      </a:r>
                      <a:r>
                        <a:rPr lang="pl-PL" sz="1600" u="none" strike="noStrike" dirty="0">
                          <a:effectLst/>
                        </a:rPr>
                        <a:t> (filtr "</a:t>
                      </a:r>
                      <a:r>
                        <a:rPr lang="pl-PL" sz="1600" u="none" strike="noStrike" dirty="0" err="1">
                          <a:effectLst/>
                        </a:rPr>
                        <a:t>Article</a:t>
                      </a:r>
                      <a:r>
                        <a:rPr lang="pl-PL" sz="1600" u="none" strike="noStrike" dirty="0">
                          <a:effectLst/>
                        </a:rPr>
                        <a:t>" oraz "</a:t>
                      </a:r>
                      <a:r>
                        <a:rPr lang="pl-PL" sz="1600" u="none" strike="noStrike" dirty="0" err="1">
                          <a:effectLst/>
                        </a:rPr>
                        <a:t>Computer</a:t>
                      </a:r>
                      <a:r>
                        <a:rPr lang="pl-PL" sz="1600" u="none" strike="noStrike" dirty="0">
                          <a:effectLst/>
                        </a:rPr>
                        <a:t> Science")</a:t>
                      </a:r>
                      <a:endParaRPr lang="pl-PL" sz="16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600" u="none" strike="noStrike">
                          <a:effectLst/>
                        </a:rPr>
                        <a:t>49 results</a:t>
                      </a:r>
                      <a:endParaRPr lang="pl-PL" sz="16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tcPr>
                </a:tc>
                <a:tc>
                  <a:txBody>
                    <a:bodyPr/>
                    <a:lstStyle/>
                    <a:p>
                      <a:pPr algn="ctr" fontAlgn="b"/>
                      <a:r>
                        <a:rPr lang="pl-PL" sz="1600" u="none" strike="noStrike">
                          <a:effectLst/>
                        </a:rPr>
                        <a:t>13.12.2022</a:t>
                      </a:r>
                      <a:endParaRPr lang="pl-PL"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156101682"/>
                  </a:ext>
                </a:extLst>
              </a:tr>
              <a:tr h="588065">
                <a:tc>
                  <a:txBody>
                    <a:bodyPr/>
                    <a:lstStyle/>
                    <a:p>
                      <a:pPr algn="ctr" fontAlgn="b"/>
                      <a:r>
                        <a:rPr lang="pl-PL" sz="1600" u="none" strike="noStrike">
                          <a:effectLst/>
                        </a:rPr>
                        <a:t>Wiley</a:t>
                      </a:r>
                      <a:endParaRPr lang="pl-PL"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pl-PL" sz="1600" u="none" strike="noStrike">
                          <a:effectLst/>
                        </a:rPr>
                        <a:t>Wiley Online</a:t>
                      </a:r>
                      <a:endParaRPr lang="pl-PL"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effectLst/>
                        </a:rPr>
                        <a:t>sound reconstruction additive synthesis (</a:t>
                      </a:r>
                      <a:r>
                        <a:rPr lang="en-US" sz="1600" u="none" strike="noStrike" dirty="0" err="1">
                          <a:effectLst/>
                        </a:rPr>
                        <a:t>filtr</a:t>
                      </a:r>
                      <a:r>
                        <a:rPr lang="en-US" sz="1600" u="none" strike="noStrike" dirty="0">
                          <a:effectLst/>
                        </a:rPr>
                        <a:t> "Computer Science")</a:t>
                      </a:r>
                      <a:endParaRPr lang="en-US" sz="1600" b="0"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b"/>
                      <a:r>
                        <a:rPr lang="pl-PL" sz="1600" u="none" strike="noStrike" dirty="0">
                          <a:effectLst/>
                        </a:rPr>
                        <a:t>430 </a:t>
                      </a:r>
                      <a:r>
                        <a:rPr lang="pl-PL" sz="1600" u="none" strike="noStrike" dirty="0" err="1">
                          <a:effectLst/>
                        </a:rPr>
                        <a:t>results</a:t>
                      </a:r>
                      <a:endParaRPr lang="pl-PL"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pl-PL" sz="1600" u="none" strike="noStrike" dirty="0">
                          <a:effectLst/>
                        </a:rPr>
                        <a:t>13.12.2022</a:t>
                      </a:r>
                      <a:endParaRPr lang="pl-PL"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85057296"/>
                  </a:ext>
                </a:extLst>
              </a:tr>
              <a:tr h="588065">
                <a:tc>
                  <a:txBody>
                    <a:bodyPr/>
                    <a:lstStyle/>
                    <a:p>
                      <a:pPr algn="ctr" fontAlgn="b"/>
                      <a:r>
                        <a:rPr lang="pl-PL" sz="1600" u="none" strike="noStrike">
                          <a:effectLst/>
                        </a:rPr>
                        <a:t>Taylor &amp; Francis</a:t>
                      </a:r>
                      <a:endParaRPr lang="pl-PL"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pl-PL" sz="1600" u="none" strike="noStrike">
                          <a:effectLst/>
                        </a:rPr>
                        <a:t>T&amp;F Online</a:t>
                      </a:r>
                      <a:endParaRPr lang="pl-PL"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sound reconstruction additive synthesis (filtr "Computer Science")</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pl-PL" sz="1600" u="none" strike="noStrike">
                          <a:effectLst/>
                        </a:rPr>
                        <a:t>231 results</a:t>
                      </a:r>
                      <a:endParaRPr lang="pl-PL"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pl-PL" sz="1600" u="none" strike="noStrike" dirty="0">
                          <a:effectLst/>
                        </a:rPr>
                        <a:t>13.12.2022</a:t>
                      </a:r>
                      <a:endParaRPr lang="pl-PL"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63026727"/>
                  </a:ext>
                </a:extLst>
              </a:tr>
            </a:tbl>
          </a:graphicData>
        </a:graphic>
      </p:graphicFrame>
    </p:spTree>
    <p:extLst>
      <p:ext uri="{BB962C8B-B14F-4D97-AF65-F5344CB8AC3E}">
        <p14:creationId xmlns:p14="http://schemas.microsoft.com/office/powerpoint/2010/main" val="383829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2BE95CA-4285-13A9-DE23-845221B7B44C}"/>
              </a:ext>
            </a:extLst>
          </p:cNvPr>
          <p:cNvSpPr>
            <a:spLocks noGrp="1"/>
          </p:cNvSpPr>
          <p:nvPr>
            <p:ph type="title"/>
          </p:nvPr>
        </p:nvSpPr>
        <p:spPr>
          <a:xfrm>
            <a:off x="1125860" y="188640"/>
            <a:ext cx="10381516" cy="661888"/>
          </a:xfrm>
        </p:spPr>
        <p:txBody>
          <a:bodyPr/>
          <a:lstStyle/>
          <a:p>
            <a:r>
              <a:rPr lang="pl-PL" dirty="0"/>
              <a:t>Pytania badawcze – zapytania wstępne - rozszerzone</a:t>
            </a:r>
          </a:p>
        </p:txBody>
      </p:sp>
      <p:graphicFrame>
        <p:nvGraphicFramePr>
          <p:cNvPr id="6" name="Symbol zastępczy zawartości 5">
            <a:extLst>
              <a:ext uri="{FF2B5EF4-FFF2-40B4-BE49-F238E27FC236}">
                <a16:creationId xmlns:a16="http://schemas.microsoft.com/office/drawing/2014/main" id="{AB4CF21D-B639-1D1E-AC14-2E29ADD30D09}"/>
              </a:ext>
            </a:extLst>
          </p:cNvPr>
          <p:cNvGraphicFramePr>
            <a:graphicFrameLocks noGrp="1"/>
          </p:cNvGraphicFramePr>
          <p:nvPr>
            <p:ph idx="1"/>
            <p:extLst>
              <p:ext uri="{D42A27DB-BD31-4B8C-83A1-F6EECF244321}">
                <p14:modId xmlns:p14="http://schemas.microsoft.com/office/powerpoint/2010/main" val="3927521449"/>
              </p:ext>
            </p:extLst>
          </p:nvPr>
        </p:nvGraphicFramePr>
        <p:xfrm>
          <a:off x="117748" y="1334580"/>
          <a:ext cx="11953328" cy="5334780"/>
        </p:xfrm>
        <a:graphic>
          <a:graphicData uri="http://schemas.openxmlformats.org/drawingml/2006/table">
            <a:tbl>
              <a:tblPr>
                <a:tableStyleId>{5C22544A-7EE6-4342-B048-85BDC9FD1C3A}</a:tableStyleId>
              </a:tblPr>
              <a:tblGrid>
                <a:gridCol w="1368152">
                  <a:extLst>
                    <a:ext uri="{9D8B030D-6E8A-4147-A177-3AD203B41FA5}">
                      <a16:colId xmlns:a16="http://schemas.microsoft.com/office/drawing/2014/main" val="1378927078"/>
                    </a:ext>
                  </a:extLst>
                </a:gridCol>
                <a:gridCol w="1206134">
                  <a:extLst>
                    <a:ext uri="{9D8B030D-6E8A-4147-A177-3AD203B41FA5}">
                      <a16:colId xmlns:a16="http://schemas.microsoft.com/office/drawing/2014/main" val="4265239993"/>
                    </a:ext>
                  </a:extLst>
                </a:gridCol>
                <a:gridCol w="6516724">
                  <a:extLst>
                    <a:ext uri="{9D8B030D-6E8A-4147-A177-3AD203B41FA5}">
                      <a16:colId xmlns:a16="http://schemas.microsoft.com/office/drawing/2014/main" val="2401673263"/>
                    </a:ext>
                  </a:extLst>
                </a:gridCol>
                <a:gridCol w="1008112">
                  <a:extLst>
                    <a:ext uri="{9D8B030D-6E8A-4147-A177-3AD203B41FA5}">
                      <a16:colId xmlns:a16="http://schemas.microsoft.com/office/drawing/2014/main" val="3159955670"/>
                    </a:ext>
                  </a:extLst>
                </a:gridCol>
                <a:gridCol w="990110">
                  <a:extLst>
                    <a:ext uri="{9D8B030D-6E8A-4147-A177-3AD203B41FA5}">
                      <a16:colId xmlns:a16="http://schemas.microsoft.com/office/drawing/2014/main" val="548173509"/>
                    </a:ext>
                  </a:extLst>
                </a:gridCol>
                <a:gridCol w="864096">
                  <a:extLst>
                    <a:ext uri="{9D8B030D-6E8A-4147-A177-3AD203B41FA5}">
                      <a16:colId xmlns:a16="http://schemas.microsoft.com/office/drawing/2014/main" val="2530346323"/>
                    </a:ext>
                  </a:extLst>
                </a:gridCol>
              </a:tblGrid>
              <a:tr h="403290">
                <a:tc>
                  <a:txBody>
                    <a:bodyPr/>
                    <a:lstStyle/>
                    <a:p>
                      <a:pPr algn="ctr" fontAlgn="b"/>
                      <a:r>
                        <a:rPr lang="pl-PL" sz="1600" b="1" u="none" strike="noStrike" dirty="0">
                          <a:effectLst/>
                        </a:rPr>
                        <a:t>Publisher</a:t>
                      </a:r>
                      <a:endParaRPr lang="pl-PL"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pl-PL" sz="1600" b="1" u="none" strike="noStrike">
                          <a:effectLst/>
                        </a:rPr>
                        <a:t>Database</a:t>
                      </a:r>
                      <a:endParaRPr lang="pl-PL" sz="1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pl-PL" sz="1600" b="1" u="none" strike="noStrike" dirty="0" err="1">
                          <a:effectLst/>
                        </a:rPr>
                        <a:t>Queries</a:t>
                      </a:r>
                      <a:r>
                        <a:rPr lang="pl-PL" sz="1600" b="1" u="none" strike="noStrike" dirty="0">
                          <a:effectLst/>
                        </a:rPr>
                        <a:t> and </a:t>
                      </a:r>
                      <a:r>
                        <a:rPr lang="pl-PL" sz="1600" b="1" u="none" strike="noStrike" dirty="0" err="1">
                          <a:effectLst/>
                        </a:rPr>
                        <a:t>titles</a:t>
                      </a:r>
                      <a:endParaRPr lang="pl-PL"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pl-PL" sz="1600" b="1" u="none" strike="noStrike" dirty="0" err="1">
                          <a:effectLst/>
                        </a:rPr>
                        <a:t>Results</a:t>
                      </a:r>
                      <a:endParaRPr lang="pl-PL"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pl-PL" sz="1600" b="1" u="none" strike="noStrike" dirty="0" err="1">
                          <a:effectLst/>
                        </a:rPr>
                        <a:t>Date</a:t>
                      </a:r>
                      <a:endParaRPr lang="pl-PL"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pl-PL" sz="1600" b="1" u="none" strike="noStrike" dirty="0" err="1">
                          <a:effectLst/>
                        </a:rPr>
                        <a:t>Relevant</a:t>
                      </a:r>
                      <a:endParaRPr lang="pl-PL"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39864685"/>
                  </a:ext>
                </a:extLst>
              </a:tr>
              <a:tr h="403290">
                <a:tc>
                  <a:txBody>
                    <a:bodyPr/>
                    <a:lstStyle/>
                    <a:p>
                      <a:pPr algn="l" fontAlgn="b"/>
                      <a:r>
                        <a:rPr lang="pl-PL" sz="1600" u="none" strike="noStrike" dirty="0" err="1">
                          <a:effectLst/>
                        </a:rPr>
                        <a:t>Elsevier</a:t>
                      </a:r>
                      <a:endParaRPr lang="pl-PL"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pl-PL" sz="1600" u="none" strike="noStrike" dirty="0">
                          <a:effectLst/>
                        </a:rPr>
                        <a:t>Science Direct</a:t>
                      </a:r>
                      <a:endParaRPr lang="pl-PL"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dirty="0">
                          <a:effectLst/>
                        </a:rPr>
                        <a:t>musical instrument analysis synthesis sound reconstruction</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pl-PL" sz="1600" u="none" strike="noStrike">
                          <a:effectLst/>
                        </a:rPr>
                        <a:t>139 results</a:t>
                      </a:r>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pl-PL" sz="1600" u="none" strike="noStrike">
                          <a:effectLst/>
                        </a:rPr>
                        <a:t>16.01.2023</a:t>
                      </a:r>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pl-PL" sz="1600" u="none" strike="noStrike">
                          <a:effectLst/>
                        </a:rPr>
                        <a:t>3</a:t>
                      </a:r>
                      <a:endParaRPr lang="pl-PL"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58367119"/>
                  </a:ext>
                </a:extLst>
              </a:tr>
              <a:tr h="403290">
                <a:tc>
                  <a:txBody>
                    <a:bodyPr/>
                    <a:lstStyle/>
                    <a:p>
                      <a:pPr algn="l" fontAlgn="b"/>
                      <a:r>
                        <a:rPr lang="pl-PL" sz="1600" u="none" strike="noStrike">
                          <a:effectLst/>
                        </a:rPr>
                        <a:t>IEEE</a:t>
                      </a:r>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l-PL" sz="1600" u="none" strike="noStrike" dirty="0" err="1">
                          <a:effectLst/>
                        </a:rPr>
                        <a:t>Xplore</a:t>
                      </a:r>
                      <a:endParaRPr lang="pl-PL"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pl-PL" sz="1600" u="none" strike="noStrike">
                          <a:effectLst/>
                        </a:rPr>
                        <a:t>sound reconstruction synthesis</a:t>
                      </a:r>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pl-PL" sz="1600" u="none" strike="noStrike">
                          <a:effectLst/>
                        </a:rPr>
                        <a:t>108</a:t>
                      </a:r>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pl-PL" sz="1600" u="none" strike="noStrike">
                          <a:effectLst/>
                        </a:rPr>
                        <a:t>13.12.2022</a:t>
                      </a:r>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pl-PL" sz="1600" u="none" strike="noStrike">
                          <a:effectLst/>
                        </a:rPr>
                        <a:t>4</a:t>
                      </a:r>
                      <a:endParaRPr lang="pl-PL"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9406019"/>
                  </a:ext>
                </a:extLst>
              </a:tr>
              <a:tr h="403290">
                <a:tc>
                  <a:txBody>
                    <a:bodyPr/>
                    <a:lstStyle/>
                    <a:p>
                      <a:pPr algn="l" fontAlgn="b"/>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dirty="0">
                          <a:effectLst/>
                        </a:rPr>
                        <a:t>musical instrument analysis synthesis sound reconstruction</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pl-PL" sz="1600" u="none" strike="noStrike">
                          <a:effectLst/>
                        </a:rPr>
                        <a:t>5</a:t>
                      </a:r>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pl-PL" sz="1600" u="none" strike="noStrike">
                          <a:effectLst/>
                        </a:rPr>
                        <a:t>16.01.2023</a:t>
                      </a:r>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pl-PL" sz="1600" u="none" strike="noStrike">
                          <a:effectLst/>
                        </a:rPr>
                        <a:t>3</a:t>
                      </a:r>
                      <a:endParaRPr lang="pl-PL"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41267150"/>
                  </a:ext>
                </a:extLst>
              </a:tr>
              <a:tr h="403290">
                <a:tc>
                  <a:txBody>
                    <a:bodyPr/>
                    <a:lstStyle/>
                    <a:p>
                      <a:pPr algn="l" fontAlgn="b"/>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dirty="0">
                          <a:effectLst/>
                        </a:rPr>
                        <a:t>("All </a:t>
                      </a:r>
                      <a:r>
                        <a:rPr lang="en-US" sz="1600" u="none" strike="noStrike" dirty="0" err="1">
                          <a:effectLst/>
                        </a:rPr>
                        <a:t>Metadata":Prony's</a:t>
                      </a:r>
                      <a:r>
                        <a:rPr lang="en-US" sz="1600" u="none" strike="noStrike" dirty="0">
                          <a:effectLst/>
                        </a:rPr>
                        <a:t> algorithm) AND ("All </a:t>
                      </a:r>
                      <a:r>
                        <a:rPr lang="en-US" sz="1600" u="none" strike="noStrike" dirty="0" err="1">
                          <a:effectLst/>
                        </a:rPr>
                        <a:t>Metadata":sound</a:t>
                      </a:r>
                      <a:r>
                        <a:rPr lang="en-US" sz="1600" u="none" strike="noStrike" dirty="0">
                          <a:effectLst/>
                        </a:rPr>
                        <a:t> synthesis)</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pl-PL" sz="1600" u="none" strike="noStrike">
                          <a:effectLst/>
                        </a:rPr>
                        <a:t>1</a:t>
                      </a:r>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pl-PL" sz="1600" u="none" strike="noStrike">
                          <a:effectLst/>
                        </a:rPr>
                        <a:t>18.01.2023</a:t>
                      </a:r>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pl-PL" sz="1600" u="none" strike="noStrike">
                          <a:effectLst/>
                        </a:rPr>
                        <a:t>1</a:t>
                      </a:r>
                      <a:endParaRPr lang="pl-PL"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1298650"/>
                  </a:ext>
                </a:extLst>
              </a:tr>
              <a:tr h="403290">
                <a:tc>
                  <a:txBody>
                    <a:bodyPr/>
                    <a:lstStyle/>
                    <a:p>
                      <a:pPr algn="l" fontAlgn="b"/>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l-PL" sz="1600" u="none" strike="noStrike" dirty="0">
                          <a:effectLst/>
                        </a:rPr>
                        <a:t>STFT </a:t>
                      </a:r>
                      <a:r>
                        <a:rPr lang="pl-PL" sz="1600" u="none" strike="noStrike" dirty="0" err="1">
                          <a:effectLst/>
                        </a:rPr>
                        <a:t>sound</a:t>
                      </a:r>
                      <a:r>
                        <a:rPr lang="pl-PL" sz="1600" u="none" strike="noStrike" dirty="0">
                          <a:effectLst/>
                        </a:rPr>
                        <a:t> </a:t>
                      </a:r>
                      <a:r>
                        <a:rPr lang="pl-PL" sz="1600" u="none" strike="noStrike" dirty="0" err="1">
                          <a:effectLst/>
                        </a:rPr>
                        <a:t>synthesis</a:t>
                      </a:r>
                      <a:endParaRPr lang="pl-PL"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pl-PL" sz="1600" u="none" strike="noStrike">
                          <a:effectLst/>
                        </a:rPr>
                        <a:t>14</a:t>
                      </a:r>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pl-PL" sz="1600" u="none" strike="noStrike">
                          <a:effectLst/>
                        </a:rPr>
                        <a:t>18.01.2023</a:t>
                      </a:r>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pl-PL" sz="1600" u="none" strike="noStrike">
                          <a:effectLst/>
                        </a:rPr>
                        <a:t>0</a:t>
                      </a:r>
                      <a:endParaRPr lang="pl-PL"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30693844"/>
                  </a:ext>
                </a:extLst>
              </a:tr>
              <a:tr h="403290">
                <a:tc>
                  <a:txBody>
                    <a:bodyPr/>
                    <a:lstStyle/>
                    <a:p>
                      <a:pPr algn="l" fontAlgn="b"/>
                      <a:r>
                        <a:rPr lang="pl-PL" sz="1600" u="none" strike="noStrike">
                          <a:effectLst/>
                        </a:rPr>
                        <a:t>Springer</a:t>
                      </a:r>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l-PL" sz="1600" u="none" strike="noStrike">
                          <a:effectLst/>
                        </a:rPr>
                        <a:t>Springer Link</a:t>
                      </a:r>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l-PL" sz="1600" u="none" strike="noStrike">
                          <a:effectLst/>
                        </a:rPr>
                        <a:t>sound reconstruction additive synthesis (filtr "Article" oraz "Computer Science")</a:t>
                      </a:r>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l-PL" sz="1600" u="none" strike="noStrike">
                          <a:effectLst/>
                        </a:rPr>
                        <a:t>49 results</a:t>
                      </a:r>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pl-PL" sz="1600" u="none" strike="noStrike">
                          <a:effectLst/>
                        </a:rPr>
                        <a:t>13.12.2022</a:t>
                      </a:r>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pl-PL"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12064070"/>
                  </a:ext>
                </a:extLst>
              </a:tr>
              <a:tr h="403290">
                <a:tc>
                  <a:txBody>
                    <a:bodyPr/>
                    <a:lstStyle/>
                    <a:p>
                      <a:pPr algn="l" fontAlgn="b"/>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dirty="0">
                          <a:effectLst/>
                        </a:rPr>
                        <a:t>musical instrument analysis synthesis sound reconstruction</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pl-PL" sz="1600" u="none" strike="noStrike">
                          <a:effectLst/>
                        </a:rPr>
                        <a:t>26</a:t>
                      </a:r>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pl-PL" sz="1600" u="none" strike="noStrike">
                          <a:effectLst/>
                        </a:rPr>
                        <a:t>16.01.2023</a:t>
                      </a:r>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pl-PL" sz="1600" u="none" strike="noStrike">
                          <a:effectLst/>
                        </a:rPr>
                        <a:t>1</a:t>
                      </a:r>
                      <a:endParaRPr lang="pl-PL"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63416584"/>
                  </a:ext>
                </a:extLst>
              </a:tr>
              <a:tr h="403290">
                <a:tc>
                  <a:txBody>
                    <a:bodyPr/>
                    <a:lstStyle/>
                    <a:p>
                      <a:pPr algn="l" fontAlgn="b"/>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l-PL" sz="1600" u="none" strike="noStrike">
                          <a:effectLst/>
                        </a:rPr>
                        <a:t>Prony's algorithm sound synthesis</a:t>
                      </a:r>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pl-PL" sz="1600" u="none" strike="noStrike">
                          <a:effectLst/>
                        </a:rPr>
                        <a:t>14</a:t>
                      </a:r>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pl-PL" sz="1600" u="none" strike="noStrike" dirty="0">
                          <a:effectLst/>
                        </a:rPr>
                        <a:t>18.01.2023</a:t>
                      </a:r>
                      <a:endParaRPr lang="pl-PL"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pl-PL" sz="1600" u="none" strike="noStrike">
                          <a:effectLst/>
                        </a:rPr>
                        <a:t>2</a:t>
                      </a:r>
                      <a:endParaRPr lang="pl-PL"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4838597"/>
                  </a:ext>
                </a:extLst>
              </a:tr>
              <a:tr h="403290">
                <a:tc>
                  <a:txBody>
                    <a:bodyPr/>
                    <a:lstStyle/>
                    <a:p>
                      <a:pPr algn="l" fontAlgn="b"/>
                      <a:r>
                        <a:rPr lang="pl-PL" sz="1600" u="none" strike="noStrike">
                          <a:effectLst/>
                        </a:rPr>
                        <a:t>Wiley</a:t>
                      </a:r>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l-PL" sz="1600" u="none" strike="noStrike">
                          <a:effectLst/>
                        </a:rPr>
                        <a:t>Wiley Online</a:t>
                      </a:r>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a:effectLst/>
                        </a:rPr>
                        <a:t>sound reconstruction additive synthesis (filtr "Computer Science")</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l-PL" sz="1600" u="none" strike="noStrike">
                          <a:effectLst/>
                        </a:rPr>
                        <a:t>430 results</a:t>
                      </a:r>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pl-PL" sz="1600" u="none" strike="noStrike">
                          <a:effectLst/>
                        </a:rPr>
                        <a:t>13.12.2022</a:t>
                      </a:r>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pl-PL"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89060237"/>
                  </a:ext>
                </a:extLst>
              </a:tr>
              <a:tr h="403290">
                <a:tc>
                  <a:txBody>
                    <a:bodyPr/>
                    <a:lstStyle/>
                    <a:p>
                      <a:pPr algn="l" fontAlgn="b"/>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a:effectLst/>
                        </a:rPr>
                        <a:t>musical instrument analysis synthesis sound reconstruction</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pl-PL" sz="1600" u="none" strike="noStrike">
                          <a:effectLst/>
                        </a:rPr>
                        <a:t>38</a:t>
                      </a:r>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pl-PL" sz="1600" u="none" strike="noStrike">
                          <a:effectLst/>
                        </a:rPr>
                        <a:t>16.01.2023</a:t>
                      </a:r>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pl-PL" sz="1600" u="none" strike="noStrike" dirty="0">
                          <a:effectLst/>
                        </a:rPr>
                        <a:t>1</a:t>
                      </a:r>
                      <a:endParaRPr lang="pl-PL"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6139235"/>
                  </a:ext>
                </a:extLst>
              </a:tr>
              <a:tr h="403290">
                <a:tc>
                  <a:txBody>
                    <a:bodyPr/>
                    <a:lstStyle/>
                    <a:p>
                      <a:pPr algn="l" fontAlgn="b"/>
                      <a:r>
                        <a:rPr lang="pl-PL" sz="1600" u="none" strike="noStrike">
                          <a:effectLst/>
                        </a:rPr>
                        <a:t>Taylor &amp; Francis</a:t>
                      </a:r>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l-PL" sz="1600" u="none" strike="noStrike">
                          <a:effectLst/>
                        </a:rPr>
                        <a:t>T&amp;F Online</a:t>
                      </a:r>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a:effectLst/>
                        </a:rPr>
                        <a:t>sound reconstruction additive synthesis (filtr "Computer Science")</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l-PL" sz="1600" u="none" strike="noStrike">
                          <a:effectLst/>
                        </a:rPr>
                        <a:t>231 results</a:t>
                      </a:r>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pl-PL" sz="1600" u="none" strike="noStrike">
                          <a:effectLst/>
                        </a:rPr>
                        <a:t>13.12.2022</a:t>
                      </a:r>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pl-PL"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05360104"/>
                  </a:ext>
                </a:extLst>
              </a:tr>
              <a:tr h="403290">
                <a:tc>
                  <a:txBody>
                    <a:bodyPr/>
                    <a:lstStyle/>
                    <a:p>
                      <a:pPr algn="l" fontAlgn="b"/>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a:effectLst/>
                        </a:rPr>
                        <a:t>musical instrument analysis synthesis sound reconstruction</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pl-PL" sz="1600" u="none" strike="noStrike">
                          <a:effectLst/>
                        </a:rPr>
                        <a:t>33</a:t>
                      </a:r>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pl-PL" sz="1600" u="none" strike="noStrike">
                          <a:effectLst/>
                        </a:rPr>
                        <a:t>16.01.2023</a:t>
                      </a:r>
                      <a:endParaRPr lang="pl-PL"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pl-PL" sz="1600" u="none" strike="noStrike" dirty="0">
                          <a:effectLst/>
                        </a:rPr>
                        <a:t>2</a:t>
                      </a:r>
                      <a:endParaRPr lang="pl-PL"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28826924"/>
                  </a:ext>
                </a:extLst>
              </a:tr>
            </a:tbl>
          </a:graphicData>
        </a:graphic>
      </p:graphicFrame>
    </p:spTree>
    <p:extLst>
      <p:ext uri="{BB962C8B-B14F-4D97-AF65-F5344CB8AC3E}">
        <p14:creationId xmlns:p14="http://schemas.microsoft.com/office/powerpoint/2010/main" val="2892186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2BE95CA-4285-13A9-DE23-845221B7B44C}"/>
              </a:ext>
            </a:extLst>
          </p:cNvPr>
          <p:cNvSpPr>
            <a:spLocks noGrp="1"/>
          </p:cNvSpPr>
          <p:nvPr>
            <p:ph type="title"/>
          </p:nvPr>
        </p:nvSpPr>
        <p:spPr>
          <a:xfrm>
            <a:off x="1125860" y="404664"/>
            <a:ext cx="10381516" cy="589880"/>
          </a:xfrm>
        </p:spPr>
        <p:txBody>
          <a:bodyPr>
            <a:normAutofit fontScale="90000"/>
          </a:bodyPr>
          <a:lstStyle/>
          <a:p>
            <a:r>
              <a:rPr lang="pl-PL" dirty="0"/>
              <a:t>Pytania badawcze – IEEE </a:t>
            </a:r>
            <a:r>
              <a:rPr lang="pl-PL" dirty="0" err="1"/>
              <a:t>Xplore</a:t>
            </a:r>
            <a:endParaRPr lang="pl-PL" dirty="0"/>
          </a:p>
        </p:txBody>
      </p:sp>
      <p:graphicFrame>
        <p:nvGraphicFramePr>
          <p:cNvPr id="6" name="Symbol zastępczy zawartości 5">
            <a:extLst>
              <a:ext uri="{FF2B5EF4-FFF2-40B4-BE49-F238E27FC236}">
                <a16:creationId xmlns:a16="http://schemas.microsoft.com/office/drawing/2014/main" id="{EBDBD6B4-F69A-994A-073A-FE2DA8FCBADC}"/>
              </a:ext>
            </a:extLst>
          </p:cNvPr>
          <p:cNvGraphicFramePr>
            <a:graphicFrameLocks noGrp="1"/>
          </p:cNvGraphicFramePr>
          <p:nvPr>
            <p:ph idx="1"/>
            <p:extLst>
              <p:ext uri="{D42A27DB-BD31-4B8C-83A1-F6EECF244321}">
                <p14:modId xmlns:p14="http://schemas.microsoft.com/office/powerpoint/2010/main" val="534757645"/>
              </p:ext>
            </p:extLst>
          </p:nvPr>
        </p:nvGraphicFramePr>
        <p:xfrm>
          <a:off x="117748" y="1268760"/>
          <a:ext cx="11953328" cy="5472606"/>
        </p:xfrm>
        <a:graphic>
          <a:graphicData uri="http://schemas.openxmlformats.org/drawingml/2006/table">
            <a:tbl>
              <a:tblPr>
                <a:tableStyleId>{5C22544A-7EE6-4342-B048-85BDC9FD1C3A}</a:tableStyleId>
              </a:tblPr>
              <a:tblGrid>
                <a:gridCol w="6438227">
                  <a:extLst>
                    <a:ext uri="{9D8B030D-6E8A-4147-A177-3AD203B41FA5}">
                      <a16:colId xmlns:a16="http://schemas.microsoft.com/office/drawing/2014/main" val="2354178132"/>
                    </a:ext>
                  </a:extLst>
                </a:gridCol>
                <a:gridCol w="1254508">
                  <a:extLst>
                    <a:ext uri="{9D8B030D-6E8A-4147-A177-3AD203B41FA5}">
                      <a16:colId xmlns:a16="http://schemas.microsoft.com/office/drawing/2014/main" val="4031956269"/>
                    </a:ext>
                  </a:extLst>
                </a:gridCol>
                <a:gridCol w="2461676">
                  <a:extLst>
                    <a:ext uri="{9D8B030D-6E8A-4147-A177-3AD203B41FA5}">
                      <a16:colId xmlns:a16="http://schemas.microsoft.com/office/drawing/2014/main" val="3446366767"/>
                    </a:ext>
                  </a:extLst>
                </a:gridCol>
                <a:gridCol w="568079">
                  <a:extLst>
                    <a:ext uri="{9D8B030D-6E8A-4147-A177-3AD203B41FA5}">
                      <a16:colId xmlns:a16="http://schemas.microsoft.com/office/drawing/2014/main" val="3858169213"/>
                    </a:ext>
                  </a:extLst>
                </a:gridCol>
                <a:gridCol w="1230838">
                  <a:extLst>
                    <a:ext uri="{9D8B030D-6E8A-4147-A177-3AD203B41FA5}">
                      <a16:colId xmlns:a16="http://schemas.microsoft.com/office/drawing/2014/main" val="847090099"/>
                    </a:ext>
                  </a:extLst>
                </a:gridCol>
              </a:tblGrid>
              <a:tr h="263206">
                <a:tc>
                  <a:txBody>
                    <a:bodyPr/>
                    <a:lstStyle/>
                    <a:p>
                      <a:pPr algn="l" fontAlgn="b"/>
                      <a:r>
                        <a:rPr lang="pl-PL" sz="1400" b="1" u="none" strike="noStrike">
                          <a:effectLst/>
                        </a:rPr>
                        <a:t>Skrót</a:t>
                      </a:r>
                      <a:endParaRPr lang="pl-PL" sz="1400" b="1" i="0" u="none" strike="noStrike">
                        <a:solidFill>
                          <a:srgbClr val="000000"/>
                        </a:solidFill>
                        <a:effectLst/>
                        <a:latin typeface="Calibri" panose="020F0502020204030204" pitchFamily="34" charset="0"/>
                      </a:endParaRPr>
                    </a:p>
                  </a:txBody>
                  <a:tcPr marL="6154" marR="6154" marT="6154" marB="0" anchor="b"/>
                </a:tc>
                <a:tc>
                  <a:txBody>
                    <a:bodyPr/>
                    <a:lstStyle/>
                    <a:p>
                      <a:pPr algn="l" fontAlgn="b"/>
                      <a:r>
                        <a:rPr lang="pl-PL" sz="1400" b="1" u="none" strike="noStrike">
                          <a:effectLst/>
                        </a:rPr>
                        <a:t>Analiza</a:t>
                      </a:r>
                      <a:endParaRPr lang="pl-PL" sz="1400" b="1" i="0" u="none" strike="noStrike">
                        <a:solidFill>
                          <a:srgbClr val="000000"/>
                        </a:solidFill>
                        <a:effectLst/>
                        <a:latin typeface="Calibri" panose="020F0502020204030204" pitchFamily="34" charset="0"/>
                      </a:endParaRPr>
                    </a:p>
                  </a:txBody>
                  <a:tcPr marL="6154" marR="6154" marT="6154" marB="0" anchor="b"/>
                </a:tc>
                <a:tc>
                  <a:txBody>
                    <a:bodyPr/>
                    <a:lstStyle/>
                    <a:p>
                      <a:pPr algn="l" fontAlgn="b"/>
                      <a:r>
                        <a:rPr lang="pl-PL" sz="1400" b="1" u="none" strike="noStrike">
                          <a:effectLst/>
                        </a:rPr>
                        <a:t>Synteza</a:t>
                      </a:r>
                      <a:endParaRPr lang="pl-PL" sz="1400" b="1" i="0" u="none" strike="noStrike">
                        <a:solidFill>
                          <a:srgbClr val="000000"/>
                        </a:solidFill>
                        <a:effectLst/>
                        <a:latin typeface="Calibri" panose="020F0502020204030204" pitchFamily="34" charset="0"/>
                      </a:endParaRPr>
                    </a:p>
                  </a:txBody>
                  <a:tcPr marL="6154" marR="6154" marT="6154" marB="0" anchor="b"/>
                </a:tc>
                <a:tc>
                  <a:txBody>
                    <a:bodyPr/>
                    <a:lstStyle/>
                    <a:p>
                      <a:pPr algn="l" fontAlgn="b"/>
                      <a:r>
                        <a:rPr lang="pl-PL" sz="1400" b="1" u="none" strike="noStrike">
                          <a:effectLst/>
                        </a:rPr>
                        <a:t>ADSR?</a:t>
                      </a:r>
                      <a:endParaRPr lang="pl-PL" sz="1400" b="1" i="0" u="none" strike="noStrike">
                        <a:solidFill>
                          <a:srgbClr val="000000"/>
                        </a:solidFill>
                        <a:effectLst/>
                        <a:latin typeface="Calibri" panose="020F0502020204030204" pitchFamily="34" charset="0"/>
                      </a:endParaRPr>
                    </a:p>
                  </a:txBody>
                  <a:tcPr marL="6154" marR="6154" marT="6154" marB="0" anchor="b"/>
                </a:tc>
                <a:tc>
                  <a:txBody>
                    <a:bodyPr/>
                    <a:lstStyle/>
                    <a:p>
                      <a:pPr algn="l" fontAlgn="b"/>
                      <a:r>
                        <a:rPr lang="pl-PL" sz="1400" b="1" u="none" strike="noStrike" dirty="0">
                          <a:effectLst/>
                        </a:rPr>
                        <a:t>Instrumenty</a:t>
                      </a:r>
                      <a:endParaRPr lang="pl-PL" sz="1400" b="1" i="0" u="none" strike="noStrike" dirty="0">
                        <a:solidFill>
                          <a:srgbClr val="000000"/>
                        </a:solidFill>
                        <a:effectLst/>
                        <a:latin typeface="Calibri" panose="020F0502020204030204" pitchFamily="34" charset="0"/>
                      </a:endParaRPr>
                    </a:p>
                  </a:txBody>
                  <a:tcPr marL="6154" marR="6154" marT="6154" marB="0" anchor="b"/>
                </a:tc>
                <a:extLst>
                  <a:ext uri="{0D108BD9-81ED-4DB2-BD59-A6C34878D82A}">
                    <a16:rowId xmlns:a16="http://schemas.microsoft.com/office/drawing/2014/main" val="1886590804"/>
                  </a:ext>
                </a:extLst>
              </a:tr>
              <a:tr h="744200">
                <a:tc>
                  <a:txBody>
                    <a:bodyPr/>
                    <a:lstStyle/>
                    <a:p>
                      <a:pPr algn="l" fontAlgn="b"/>
                      <a:r>
                        <a:rPr lang="pl-PL" sz="900" u="none" strike="noStrike">
                          <a:effectLst/>
                        </a:rPr>
                        <a:t>S. Wager, L. Chen, M. Kim and C. Raphael, "Towards expressive instrument synthesis through smooth frame-by-frame reconstruction: From string to woodwind," 2017 IEEE International Conference on Acoustics, Speech and Signal Processing (ICASSP), New Orleans, LA, USA, 2017, pp. 391-395, doi: 10.1109/ICASSP.2017.7952184.</a:t>
                      </a:r>
                      <a:endParaRPr lang="pl-PL" sz="900" b="0" i="0" u="none" strike="noStrike">
                        <a:solidFill>
                          <a:srgbClr val="000000"/>
                        </a:solidFill>
                        <a:effectLst/>
                        <a:latin typeface="Calibri" panose="020F0502020204030204" pitchFamily="34" charset="0"/>
                      </a:endParaRPr>
                    </a:p>
                  </a:txBody>
                  <a:tcPr marL="6154" marR="6154" marT="6154" marB="0" anchor="b"/>
                </a:tc>
                <a:tc>
                  <a:txBody>
                    <a:bodyPr/>
                    <a:lstStyle/>
                    <a:p>
                      <a:pPr algn="l" fontAlgn="b"/>
                      <a:r>
                        <a:rPr lang="pl-PL" sz="1600" u="none" strike="noStrike">
                          <a:effectLst/>
                        </a:rPr>
                        <a:t>-</a:t>
                      </a:r>
                      <a:endParaRPr lang="pl-PL" sz="1600" b="0" i="0" u="none" strike="noStrike">
                        <a:solidFill>
                          <a:srgbClr val="000000"/>
                        </a:solidFill>
                        <a:effectLst/>
                        <a:latin typeface="Calibri" panose="020F0502020204030204" pitchFamily="34" charset="0"/>
                      </a:endParaRPr>
                    </a:p>
                  </a:txBody>
                  <a:tcPr marL="6154" marR="6154" marT="6154" marB="0" anchor="b"/>
                </a:tc>
                <a:tc>
                  <a:txBody>
                    <a:bodyPr/>
                    <a:lstStyle/>
                    <a:p>
                      <a:pPr algn="l" fontAlgn="b"/>
                      <a:r>
                        <a:rPr lang="en-US" sz="1600" u="none" strike="noStrike">
                          <a:effectLst/>
                        </a:rPr>
                        <a:t>Sample Based Concatenative Sound Synthesis</a:t>
                      </a:r>
                      <a:endParaRPr lang="en-US" sz="1600" b="0" i="0" u="none" strike="noStrike">
                        <a:solidFill>
                          <a:srgbClr val="000000"/>
                        </a:solidFill>
                        <a:effectLst/>
                        <a:latin typeface="Calibri" panose="020F0502020204030204" pitchFamily="34" charset="0"/>
                      </a:endParaRPr>
                    </a:p>
                  </a:txBody>
                  <a:tcPr marL="6154" marR="6154" marT="6154" marB="0" anchor="b"/>
                </a:tc>
                <a:tc>
                  <a:txBody>
                    <a:bodyPr/>
                    <a:lstStyle/>
                    <a:p>
                      <a:pPr algn="l" fontAlgn="b"/>
                      <a:r>
                        <a:rPr lang="pl-PL" sz="1600" u="none" strike="noStrike">
                          <a:effectLst/>
                        </a:rPr>
                        <a:t>Nie</a:t>
                      </a:r>
                      <a:endParaRPr lang="pl-PL" sz="1600" b="0" i="0" u="none" strike="noStrike">
                        <a:solidFill>
                          <a:srgbClr val="000000"/>
                        </a:solidFill>
                        <a:effectLst/>
                        <a:latin typeface="Calibri" panose="020F0502020204030204" pitchFamily="34" charset="0"/>
                      </a:endParaRPr>
                    </a:p>
                  </a:txBody>
                  <a:tcPr marL="6154" marR="6154" marT="6154" marB="0" anchor="b"/>
                </a:tc>
                <a:tc>
                  <a:txBody>
                    <a:bodyPr/>
                    <a:lstStyle/>
                    <a:p>
                      <a:pPr algn="l" fontAlgn="b"/>
                      <a:r>
                        <a:rPr lang="pl-PL" sz="1600" u="none" strike="noStrike" dirty="0">
                          <a:effectLst/>
                        </a:rPr>
                        <a:t>Smyczkowe, dęte, głos</a:t>
                      </a:r>
                      <a:endParaRPr lang="pl-PL" sz="1600" b="0" i="0" u="none" strike="noStrike" dirty="0">
                        <a:solidFill>
                          <a:srgbClr val="000000"/>
                        </a:solidFill>
                        <a:effectLst/>
                        <a:latin typeface="Calibri" panose="020F0502020204030204" pitchFamily="34" charset="0"/>
                      </a:endParaRPr>
                    </a:p>
                  </a:txBody>
                  <a:tcPr marL="6154" marR="6154" marT="6154" marB="0" anchor="b"/>
                </a:tc>
                <a:extLst>
                  <a:ext uri="{0D108BD9-81ED-4DB2-BD59-A6C34878D82A}">
                    <a16:rowId xmlns:a16="http://schemas.microsoft.com/office/drawing/2014/main" val="1322991224"/>
                  </a:ext>
                </a:extLst>
              </a:tr>
              <a:tr h="744200">
                <a:tc>
                  <a:txBody>
                    <a:bodyPr/>
                    <a:lstStyle/>
                    <a:p>
                      <a:pPr algn="l" fontAlgn="b"/>
                      <a:r>
                        <a:rPr lang="en-US" sz="900" u="none" strike="noStrike">
                          <a:effectLst/>
                        </a:rPr>
                        <a:t>E. Maestre, M. Blaauw, J. Bonada, E. Guaus and A. Perez, "Statistical Modeling of Bowing Control Applied to Violin Sound Synthesis," in IEEE Transactions on Audio, Speech, and Language Processing, vol. 18, no. 4, pp. 855-871, May 2010, doi: 10.1109/TASL.2010.2040783.</a:t>
                      </a:r>
                      <a:endParaRPr lang="en-US" sz="900" b="0" i="0" u="none" strike="noStrike">
                        <a:solidFill>
                          <a:srgbClr val="000000"/>
                        </a:solidFill>
                        <a:effectLst/>
                        <a:latin typeface="Calibri" panose="020F0502020204030204" pitchFamily="34" charset="0"/>
                      </a:endParaRPr>
                    </a:p>
                  </a:txBody>
                  <a:tcPr marL="6154" marR="6154" marT="6154" marB="0" anchor="b"/>
                </a:tc>
                <a:tc>
                  <a:txBody>
                    <a:bodyPr/>
                    <a:lstStyle/>
                    <a:p>
                      <a:pPr algn="l" fontAlgn="b"/>
                      <a:r>
                        <a:rPr lang="pl-PL" sz="1600" u="none" strike="noStrike">
                          <a:effectLst/>
                        </a:rPr>
                        <a:t>Contour Measurement</a:t>
                      </a:r>
                      <a:endParaRPr lang="pl-PL" sz="1600" b="0" i="0" u="none" strike="noStrike">
                        <a:solidFill>
                          <a:srgbClr val="000000"/>
                        </a:solidFill>
                        <a:effectLst/>
                        <a:latin typeface="Calibri" panose="020F0502020204030204" pitchFamily="34" charset="0"/>
                      </a:endParaRPr>
                    </a:p>
                  </a:txBody>
                  <a:tcPr marL="6154" marR="6154" marT="6154" marB="0" anchor="b"/>
                </a:tc>
                <a:tc>
                  <a:txBody>
                    <a:bodyPr/>
                    <a:lstStyle/>
                    <a:p>
                      <a:pPr algn="l" fontAlgn="b"/>
                      <a:r>
                        <a:rPr lang="pl-PL" sz="1600" u="none" strike="noStrike">
                          <a:effectLst/>
                        </a:rPr>
                        <a:t>Modelowanie fizyczne &amp; sample based</a:t>
                      </a:r>
                      <a:endParaRPr lang="pl-PL" sz="1600" b="0" i="0" u="none" strike="noStrike">
                        <a:solidFill>
                          <a:srgbClr val="000000"/>
                        </a:solidFill>
                        <a:effectLst/>
                        <a:latin typeface="Calibri" panose="020F0502020204030204" pitchFamily="34" charset="0"/>
                      </a:endParaRPr>
                    </a:p>
                  </a:txBody>
                  <a:tcPr marL="6154" marR="6154" marT="6154" marB="0" anchor="b"/>
                </a:tc>
                <a:tc>
                  <a:txBody>
                    <a:bodyPr/>
                    <a:lstStyle/>
                    <a:p>
                      <a:pPr algn="l" fontAlgn="b"/>
                      <a:r>
                        <a:rPr lang="pl-PL" sz="1600" u="none" strike="noStrike">
                          <a:effectLst/>
                        </a:rPr>
                        <a:t>Nie</a:t>
                      </a:r>
                      <a:endParaRPr lang="pl-PL" sz="1600" b="0" i="0" u="none" strike="noStrike">
                        <a:solidFill>
                          <a:srgbClr val="000000"/>
                        </a:solidFill>
                        <a:effectLst/>
                        <a:latin typeface="Calibri" panose="020F0502020204030204" pitchFamily="34" charset="0"/>
                      </a:endParaRPr>
                    </a:p>
                  </a:txBody>
                  <a:tcPr marL="6154" marR="6154" marT="6154" marB="0" anchor="b"/>
                </a:tc>
                <a:tc>
                  <a:txBody>
                    <a:bodyPr/>
                    <a:lstStyle/>
                    <a:p>
                      <a:pPr algn="l" fontAlgn="b"/>
                      <a:r>
                        <a:rPr lang="pl-PL" sz="1600" u="none" strike="noStrike">
                          <a:effectLst/>
                        </a:rPr>
                        <a:t>Skrzypce</a:t>
                      </a:r>
                      <a:endParaRPr lang="pl-PL" sz="1600" b="0" i="0" u="none" strike="noStrike">
                        <a:solidFill>
                          <a:srgbClr val="000000"/>
                        </a:solidFill>
                        <a:effectLst/>
                        <a:latin typeface="Calibri" panose="020F0502020204030204" pitchFamily="34" charset="0"/>
                      </a:endParaRPr>
                    </a:p>
                  </a:txBody>
                  <a:tcPr marL="6154" marR="6154" marT="6154" marB="0" anchor="b"/>
                </a:tc>
                <a:extLst>
                  <a:ext uri="{0D108BD9-81ED-4DB2-BD59-A6C34878D82A}">
                    <a16:rowId xmlns:a16="http://schemas.microsoft.com/office/drawing/2014/main" val="1375664480"/>
                  </a:ext>
                </a:extLst>
              </a:tr>
              <a:tr h="744200">
                <a:tc>
                  <a:txBody>
                    <a:bodyPr/>
                    <a:lstStyle/>
                    <a:p>
                      <a:pPr algn="l" fontAlgn="b"/>
                      <a:r>
                        <a:rPr lang="pl-PL" sz="900" u="none" strike="noStrike">
                          <a:effectLst/>
                        </a:rPr>
                        <a:t>K. Subramani, P. Rao and A. D’Hooge, "Vapar Synth - A Variational Parametric Model for Audio Synthesis," ICASSP 2020 - 2020 IEEE International Conference on Acoustics, Speech and Signal Processing (ICASSP), Barcelona, Spain, 2020, pp. 796-800, doi: 10.1109/ICASSP40776.2020.9054181.</a:t>
                      </a:r>
                      <a:endParaRPr lang="pl-PL" sz="900" b="0" i="0" u="none" strike="noStrike">
                        <a:solidFill>
                          <a:srgbClr val="000000"/>
                        </a:solidFill>
                        <a:effectLst/>
                        <a:latin typeface="Calibri" panose="020F0502020204030204" pitchFamily="34" charset="0"/>
                      </a:endParaRPr>
                    </a:p>
                  </a:txBody>
                  <a:tcPr marL="6154" marR="6154" marT="6154" marB="0" anchor="b"/>
                </a:tc>
                <a:tc>
                  <a:txBody>
                    <a:bodyPr/>
                    <a:lstStyle/>
                    <a:p>
                      <a:pPr algn="l" fontAlgn="b"/>
                      <a:r>
                        <a:rPr lang="pl-PL" sz="1600" u="none" strike="noStrike">
                          <a:effectLst/>
                        </a:rPr>
                        <a:t>-</a:t>
                      </a:r>
                      <a:endParaRPr lang="pl-PL" sz="1600" b="0" i="0" u="none" strike="noStrike">
                        <a:solidFill>
                          <a:srgbClr val="000000"/>
                        </a:solidFill>
                        <a:effectLst/>
                        <a:latin typeface="Calibri" panose="020F0502020204030204" pitchFamily="34" charset="0"/>
                      </a:endParaRPr>
                    </a:p>
                  </a:txBody>
                  <a:tcPr marL="6154" marR="6154" marT="6154" marB="0" anchor="b"/>
                </a:tc>
                <a:tc>
                  <a:txBody>
                    <a:bodyPr/>
                    <a:lstStyle/>
                    <a:p>
                      <a:pPr algn="l" fontAlgn="b"/>
                      <a:r>
                        <a:rPr lang="pl-PL" sz="1600" u="none" strike="noStrike">
                          <a:effectLst/>
                        </a:rPr>
                        <a:t>Sieci neuronowe</a:t>
                      </a:r>
                      <a:endParaRPr lang="pl-PL" sz="1600" b="0" i="0" u="none" strike="noStrike">
                        <a:solidFill>
                          <a:srgbClr val="000000"/>
                        </a:solidFill>
                        <a:effectLst/>
                        <a:latin typeface="Calibri" panose="020F0502020204030204" pitchFamily="34" charset="0"/>
                      </a:endParaRPr>
                    </a:p>
                  </a:txBody>
                  <a:tcPr marL="6154" marR="6154" marT="6154" marB="0" anchor="b"/>
                </a:tc>
                <a:tc>
                  <a:txBody>
                    <a:bodyPr/>
                    <a:lstStyle/>
                    <a:p>
                      <a:pPr algn="l" fontAlgn="b"/>
                      <a:r>
                        <a:rPr lang="pl-PL" sz="1600" u="none" strike="noStrike">
                          <a:effectLst/>
                        </a:rPr>
                        <a:t>Nie</a:t>
                      </a:r>
                      <a:endParaRPr lang="pl-PL" sz="1600" b="0" i="0" u="none" strike="noStrike">
                        <a:solidFill>
                          <a:srgbClr val="000000"/>
                        </a:solidFill>
                        <a:effectLst/>
                        <a:latin typeface="Calibri" panose="020F0502020204030204" pitchFamily="34" charset="0"/>
                      </a:endParaRPr>
                    </a:p>
                  </a:txBody>
                  <a:tcPr marL="6154" marR="6154" marT="6154" marB="0" anchor="b"/>
                </a:tc>
                <a:tc>
                  <a:txBody>
                    <a:bodyPr/>
                    <a:lstStyle/>
                    <a:p>
                      <a:pPr algn="l" fontAlgn="b"/>
                      <a:r>
                        <a:rPr lang="pl-PL" sz="1600" u="none" strike="noStrike">
                          <a:effectLst/>
                        </a:rPr>
                        <a:t>Wszystkie</a:t>
                      </a:r>
                      <a:endParaRPr lang="pl-PL" sz="1600" b="0" i="0" u="none" strike="noStrike">
                        <a:solidFill>
                          <a:srgbClr val="000000"/>
                        </a:solidFill>
                        <a:effectLst/>
                        <a:latin typeface="Calibri" panose="020F0502020204030204" pitchFamily="34" charset="0"/>
                      </a:endParaRPr>
                    </a:p>
                  </a:txBody>
                  <a:tcPr marL="6154" marR="6154" marT="6154" marB="0" anchor="b"/>
                </a:tc>
                <a:extLst>
                  <a:ext uri="{0D108BD9-81ED-4DB2-BD59-A6C34878D82A}">
                    <a16:rowId xmlns:a16="http://schemas.microsoft.com/office/drawing/2014/main" val="1335962378"/>
                  </a:ext>
                </a:extLst>
              </a:tr>
              <a:tr h="744200">
                <a:tc>
                  <a:txBody>
                    <a:bodyPr/>
                    <a:lstStyle/>
                    <a:p>
                      <a:pPr algn="l" fontAlgn="b"/>
                      <a:r>
                        <a:rPr lang="pl-PL" sz="900" u="none" strike="noStrike">
                          <a:effectLst/>
                        </a:rPr>
                        <a:t>J. Laroche, "A new analysis/synthesis system of musical signals using Prony's method-application to heavily damped percussive sounds," International Conference on Acoustics, Speech, and Signal Processing,, Glasgow, UK, 1989, pp. 2053-2056 vol.3, doi: 10.1109/ICASSP.1989.266864.</a:t>
                      </a:r>
                      <a:endParaRPr lang="pl-PL" sz="900" b="0" i="0" u="none" strike="noStrike">
                        <a:solidFill>
                          <a:srgbClr val="000000"/>
                        </a:solidFill>
                        <a:effectLst/>
                        <a:latin typeface="Calibri" panose="020F0502020204030204" pitchFamily="34" charset="0"/>
                      </a:endParaRPr>
                    </a:p>
                  </a:txBody>
                  <a:tcPr marL="6154" marR="6154" marT="6154" marB="0" anchor="b"/>
                </a:tc>
                <a:tc>
                  <a:txBody>
                    <a:bodyPr/>
                    <a:lstStyle/>
                    <a:p>
                      <a:pPr algn="l" fontAlgn="b"/>
                      <a:r>
                        <a:rPr lang="pl-PL" sz="1600" u="none" strike="noStrike">
                          <a:effectLst/>
                        </a:rPr>
                        <a:t>Prony's algorithm</a:t>
                      </a:r>
                      <a:endParaRPr lang="pl-PL" sz="1600" b="0" i="0" u="none" strike="noStrike">
                        <a:solidFill>
                          <a:srgbClr val="000000"/>
                        </a:solidFill>
                        <a:effectLst/>
                        <a:latin typeface="Calibri" panose="020F0502020204030204" pitchFamily="34" charset="0"/>
                      </a:endParaRPr>
                    </a:p>
                  </a:txBody>
                  <a:tcPr marL="6154" marR="6154" marT="6154" marB="0" anchor="b"/>
                </a:tc>
                <a:tc>
                  <a:txBody>
                    <a:bodyPr/>
                    <a:lstStyle/>
                    <a:p>
                      <a:pPr algn="l" fontAlgn="b"/>
                      <a:r>
                        <a:rPr lang="pl-PL" sz="1600" u="none" strike="noStrike">
                          <a:effectLst/>
                        </a:rPr>
                        <a:t>Synteza addytywna</a:t>
                      </a:r>
                      <a:endParaRPr lang="pl-PL" sz="1600" b="0" i="0" u="none" strike="noStrike">
                        <a:solidFill>
                          <a:srgbClr val="000000"/>
                        </a:solidFill>
                        <a:effectLst/>
                        <a:latin typeface="Calibri" panose="020F0502020204030204" pitchFamily="34" charset="0"/>
                      </a:endParaRPr>
                    </a:p>
                  </a:txBody>
                  <a:tcPr marL="6154" marR="6154" marT="6154" marB="0" anchor="b"/>
                </a:tc>
                <a:tc>
                  <a:txBody>
                    <a:bodyPr/>
                    <a:lstStyle/>
                    <a:p>
                      <a:pPr algn="l" fontAlgn="b"/>
                      <a:r>
                        <a:rPr lang="pl-PL" sz="1600" u="none" strike="noStrike">
                          <a:effectLst/>
                        </a:rPr>
                        <a:t>Nie</a:t>
                      </a:r>
                      <a:endParaRPr lang="pl-PL" sz="1600" b="0" i="0" u="none" strike="noStrike">
                        <a:solidFill>
                          <a:srgbClr val="000000"/>
                        </a:solidFill>
                        <a:effectLst/>
                        <a:latin typeface="Calibri" panose="020F0502020204030204" pitchFamily="34" charset="0"/>
                      </a:endParaRPr>
                    </a:p>
                  </a:txBody>
                  <a:tcPr marL="6154" marR="6154" marT="6154" marB="0" anchor="b"/>
                </a:tc>
                <a:tc>
                  <a:txBody>
                    <a:bodyPr/>
                    <a:lstStyle/>
                    <a:p>
                      <a:pPr algn="l" fontAlgn="b"/>
                      <a:r>
                        <a:rPr lang="pl-PL" sz="1600" u="none" strike="noStrike">
                          <a:effectLst/>
                        </a:rPr>
                        <a:t>Wszystkie</a:t>
                      </a:r>
                      <a:endParaRPr lang="pl-PL" sz="1600" b="0" i="0" u="none" strike="noStrike">
                        <a:solidFill>
                          <a:srgbClr val="000000"/>
                        </a:solidFill>
                        <a:effectLst/>
                        <a:latin typeface="Calibri" panose="020F0502020204030204" pitchFamily="34" charset="0"/>
                      </a:endParaRPr>
                    </a:p>
                  </a:txBody>
                  <a:tcPr marL="6154" marR="6154" marT="6154" marB="0" anchor="b"/>
                </a:tc>
                <a:extLst>
                  <a:ext uri="{0D108BD9-81ED-4DB2-BD59-A6C34878D82A}">
                    <a16:rowId xmlns:a16="http://schemas.microsoft.com/office/drawing/2014/main" val="1517832344"/>
                  </a:ext>
                </a:extLst>
              </a:tr>
              <a:tr h="744200">
                <a:tc>
                  <a:txBody>
                    <a:bodyPr/>
                    <a:lstStyle/>
                    <a:p>
                      <a:pPr algn="l" fontAlgn="b"/>
                      <a:r>
                        <a:rPr lang="pl-PL" sz="900" u="none" strike="noStrike">
                          <a:effectLst/>
                        </a:rPr>
                        <a:t>H. Chen and D. Charalampidis, "Fast Basis Selection and Instantaneous Frequency Tracking for Audio Signal Analysis and Synthesis," 2007 IEEE International Symposium on Circuits and Systems, New Orleans, LA, USA, 2007, pp. 341-344, doi: 10.1109/ISCAS.2007.378459.</a:t>
                      </a:r>
                      <a:endParaRPr lang="pl-PL" sz="900" b="0" i="0" u="none" strike="noStrike">
                        <a:solidFill>
                          <a:srgbClr val="000000"/>
                        </a:solidFill>
                        <a:effectLst/>
                        <a:latin typeface="Calibri" panose="020F0502020204030204" pitchFamily="34" charset="0"/>
                      </a:endParaRPr>
                    </a:p>
                  </a:txBody>
                  <a:tcPr marL="6154" marR="6154" marT="6154" marB="0" anchor="b"/>
                </a:tc>
                <a:tc>
                  <a:txBody>
                    <a:bodyPr/>
                    <a:lstStyle/>
                    <a:p>
                      <a:pPr algn="l" fontAlgn="b"/>
                      <a:r>
                        <a:rPr lang="pl-PL" sz="1600" u="none" strike="noStrike">
                          <a:effectLst/>
                        </a:rPr>
                        <a:t>random sampling</a:t>
                      </a:r>
                      <a:endParaRPr lang="pl-PL" sz="1600" b="0" i="0" u="none" strike="noStrike">
                        <a:solidFill>
                          <a:srgbClr val="000000"/>
                        </a:solidFill>
                        <a:effectLst/>
                        <a:latin typeface="Calibri" panose="020F0502020204030204" pitchFamily="34" charset="0"/>
                      </a:endParaRPr>
                    </a:p>
                  </a:txBody>
                  <a:tcPr marL="6154" marR="6154" marT="6154" marB="0" anchor="b"/>
                </a:tc>
                <a:tc>
                  <a:txBody>
                    <a:bodyPr/>
                    <a:lstStyle/>
                    <a:p>
                      <a:pPr algn="l" fontAlgn="b"/>
                      <a:r>
                        <a:rPr lang="pl-PL" sz="1600" u="none" strike="noStrike">
                          <a:effectLst/>
                        </a:rPr>
                        <a:t>iterative refinement</a:t>
                      </a:r>
                      <a:endParaRPr lang="pl-PL" sz="1600" b="0" i="0" u="none" strike="noStrike">
                        <a:solidFill>
                          <a:srgbClr val="000000"/>
                        </a:solidFill>
                        <a:effectLst/>
                        <a:latin typeface="Calibri" panose="020F0502020204030204" pitchFamily="34" charset="0"/>
                      </a:endParaRPr>
                    </a:p>
                  </a:txBody>
                  <a:tcPr marL="6154" marR="6154" marT="6154" marB="0" anchor="b"/>
                </a:tc>
                <a:tc>
                  <a:txBody>
                    <a:bodyPr/>
                    <a:lstStyle/>
                    <a:p>
                      <a:pPr algn="l" fontAlgn="b"/>
                      <a:r>
                        <a:rPr lang="pl-PL" sz="1600" u="none" strike="noStrike">
                          <a:effectLst/>
                        </a:rPr>
                        <a:t>Nie</a:t>
                      </a:r>
                      <a:endParaRPr lang="pl-PL" sz="1600" b="0" i="0" u="none" strike="noStrike">
                        <a:solidFill>
                          <a:srgbClr val="000000"/>
                        </a:solidFill>
                        <a:effectLst/>
                        <a:latin typeface="Calibri" panose="020F0502020204030204" pitchFamily="34" charset="0"/>
                      </a:endParaRPr>
                    </a:p>
                  </a:txBody>
                  <a:tcPr marL="6154" marR="6154" marT="6154" marB="0" anchor="b"/>
                </a:tc>
                <a:tc>
                  <a:txBody>
                    <a:bodyPr/>
                    <a:lstStyle/>
                    <a:p>
                      <a:pPr algn="l" fontAlgn="b"/>
                      <a:r>
                        <a:rPr lang="pl-PL" sz="1600" u="none" strike="noStrike">
                          <a:effectLst/>
                        </a:rPr>
                        <a:t>Wszystkie</a:t>
                      </a:r>
                      <a:endParaRPr lang="pl-PL" sz="1600" b="0" i="0" u="none" strike="noStrike">
                        <a:solidFill>
                          <a:srgbClr val="000000"/>
                        </a:solidFill>
                        <a:effectLst/>
                        <a:latin typeface="Calibri" panose="020F0502020204030204" pitchFamily="34" charset="0"/>
                      </a:endParaRPr>
                    </a:p>
                  </a:txBody>
                  <a:tcPr marL="6154" marR="6154" marT="6154" marB="0" anchor="b"/>
                </a:tc>
                <a:extLst>
                  <a:ext uri="{0D108BD9-81ED-4DB2-BD59-A6C34878D82A}">
                    <a16:rowId xmlns:a16="http://schemas.microsoft.com/office/drawing/2014/main" val="575159548"/>
                  </a:ext>
                </a:extLst>
              </a:tr>
              <a:tr h="744200">
                <a:tc>
                  <a:txBody>
                    <a:bodyPr/>
                    <a:lstStyle/>
                    <a:p>
                      <a:pPr algn="l" fontAlgn="b"/>
                      <a:r>
                        <a:rPr lang="en-US" sz="900" u="none" strike="noStrike">
                          <a:effectLst/>
                        </a:rPr>
                        <a:t>M. Liuni, A. Robel, E. Matusiak, M. Romito and X. Rodet, "Automatic Adaptation of the Time-Frequency Resolution for Sound Analysis and Re-Synthesis," in IEEE Transactions on Audio, Speech, and Language Processing, vol. 21, no. 5, pp. 959-970, May 2013, doi: 10.1109/TASL.2013.2239989.</a:t>
                      </a:r>
                      <a:endParaRPr lang="en-US" sz="900" b="0" i="0" u="none" strike="noStrike">
                        <a:solidFill>
                          <a:srgbClr val="000000"/>
                        </a:solidFill>
                        <a:effectLst/>
                        <a:latin typeface="Calibri" panose="020F0502020204030204" pitchFamily="34" charset="0"/>
                      </a:endParaRPr>
                    </a:p>
                  </a:txBody>
                  <a:tcPr marL="6154" marR="6154" marT="6154" marB="0" anchor="b"/>
                </a:tc>
                <a:tc>
                  <a:txBody>
                    <a:bodyPr/>
                    <a:lstStyle/>
                    <a:p>
                      <a:pPr algn="l" fontAlgn="b"/>
                      <a:r>
                        <a:rPr lang="pl-PL" sz="1600" u="none" strike="noStrike">
                          <a:effectLst/>
                        </a:rPr>
                        <a:t>SFFT</a:t>
                      </a:r>
                      <a:endParaRPr lang="pl-PL" sz="1600" b="0" i="0" u="none" strike="noStrike">
                        <a:solidFill>
                          <a:srgbClr val="000000"/>
                        </a:solidFill>
                        <a:effectLst/>
                        <a:latin typeface="Calibri" panose="020F0502020204030204" pitchFamily="34" charset="0"/>
                      </a:endParaRPr>
                    </a:p>
                  </a:txBody>
                  <a:tcPr marL="6154" marR="6154" marT="6154" marB="0" anchor="b"/>
                </a:tc>
                <a:tc>
                  <a:txBody>
                    <a:bodyPr/>
                    <a:lstStyle/>
                    <a:p>
                      <a:pPr algn="l" fontAlgn="b"/>
                      <a:r>
                        <a:rPr lang="pl-PL" sz="1600" u="none" strike="noStrike">
                          <a:effectLst/>
                        </a:rPr>
                        <a:t>ISFFT</a:t>
                      </a:r>
                      <a:endParaRPr lang="pl-PL" sz="1600" b="0" i="0" u="none" strike="noStrike">
                        <a:solidFill>
                          <a:srgbClr val="000000"/>
                        </a:solidFill>
                        <a:effectLst/>
                        <a:latin typeface="Calibri" panose="020F0502020204030204" pitchFamily="34" charset="0"/>
                      </a:endParaRPr>
                    </a:p>
                  </a:txBody>
                  <a:tcPr marL="6154" marR="6154" marT="6154" marB="0" anchor="b"/>
                </a:tc>
                <a:tc>
                  <a:txBody>
                    <a:bodyPr/>
                    <a:lstStyle/>
                    <a:p>
                      <a:pPr algn="l" fontAlgn="b"/>
                      <a:r>
                        <a:rPr lang="pl-PL" sz="1600" u="none" strike="noStrike">
                          <a:effectLst/>
                        </a:rPr>
                        <a:t>Nie</a:t>
                      </a:r>
                      <a:endParaRPr lang="pl-PL" sz="1600" b="0" i="0" u="none" strike="noStrike">
                        <a:solidFill>
                          <a:srgbClr val="000000"/>
                        </a:solidFill>
                        <a:effectLst/>
                        <a:latin typeface="Calibri" panose="020F0502020204030204" pitchFamily="34" charset="0"/>
                      </a:endParaRPr>
                    </a:p>
                  </a:txBody>
                  <a:tcPr marL="6154" marR="6154" marT="6154" marB="0" anchor="b"/>
                </a:tc>
                <a:tc>
                  <a:txBody>
                    <a:bodyPr/>
                    <a:lstStyle/>
                    <a:p>
                      <a:pPr algn="l" fontAlgn="b"/>
                      <a:r>
                        <a:rPr lang="pl-PL" sz="1600" u="none" strike="noStrike">
                          <a:effectLst/>
                        </a:rPr>
                        <a:t>Wszystkie</a:t>
                      </a:r>
                      <a:endParaRPr lang="pl-PL" sz="1600" b="0" i="0" u="none" strike="noStrike">
                        <a:solidFill>
                          <a:srgbClr val="000000"/>
                        </a:solidFill>
                        <a:effectLst/>
                        <a:latin typeface="Calibri" panose="020F0502020204030204" pitchFamily="34" charset="0"/>
                      </a:endParaRPr>
                    </a:p>
                  </a:txBody>
                  <a:tcPr marL="6154" marR="6154" marT="6154" marB="0" anchor="b"/>
                </a:tc>
                <a:extLst>
                  <a:ext uri="{0D108BD9-81ED-4DB2-BD59-A6C34878D82A}">
                    <a16:rowId xmlns:a16="http://schemas.microsoft.com/office/drawing/2014/main" val="3951410945"/>
                  </a:ext>
                </a:extLst>
              </a:tr>
              <a:tr h="744200">
                <a:tc>
                  <a:txBody>
                    <a:bodyPr/>
                    <a:lstStyle/>
                    <a:p>
                      <a:pPr algn="l" fontAlgn="b"/>
                      <a:r>
                        <a:rPr lang="pl-PL" sz="900" u="none" strike="noStrike" dirty="0">
                          <a:effectLst/>
                        </a:rPr>
                        <a:t>C. </a:t>
                      </a:r>
                      <a:r>
                        <a:rPr lang="pl-PL" sz="900" u="none" strike="noStrike" dirty="0" err="1">
                          <a:effectLst/>
                        </a:rPr>
                        <a:t>Nguyen</a:t>
                      </a:r>
                      <a:r>
                        <a:rPr lang="pl-PL" sz="900" u="none" strike="noStrike" dirty="0">
                          <a:effectLst/>
                        </a:rPr>
                        <a:t>, R. L. Morrison and M. N. Do, "</a:t>
                      </a:r>
                      <a:r>
                        <a:rPr lang="pl-PL" sz="900" u="none" strike="noStrike" dirty="0" err="1">
                          <a:effectLst/>
                        </a:rPr>
                        <a:t>Reduction</a:t>
                      </a:r>
                      <a:r>
                        <a:rPr lang="pl-PL" sz="900" u="none" strike="noStrike" dirty="0">
                          <a:effectLst/>
                        </a:rPr>
                        <a:t> of </a:t>
                      </a:r>
                      <a:r>
                        <a:rPr lang="pl-PL" sz="900" u="none" strike="noStrike" dirty="0" err="1">
                          <a:effectLst/>
                        </a:rPr>
                        <a:t>Spatial</a:t>
                      </a:r>
                      <a:r>
                        <a:rPr lang="pl-PL" sz="900" u="none" strike="noStrike" dirty="0">
                          <a:effectLst/>
                        </a:rPr>
                        <a:t> </a:t>
                      </a:r>
                      <a:r>
                        <a:rPr lang="pl-PL" sz="900" u="none" strike="noStrike" dirty="0" err="1">
                          <a:effectLst/>
                        </a:rPr>
                        <a:t>Sampling</a:t>
                      </a:r>
                      <a:r>
                        <a:rPr lang="pl-PL" sz="900" u="none" strike="noStrike" dirty="0">
                          <a:effectLst/>
                        </a:rPr>
                        <a:t> </a:t>
                      </a:r>
                      <a:r>
                        <a:rPr lang="pl-PL" sz="900" u="none" strike="noStrike" dirty="0" err="1">
                          <a:effectLst/>
                        </a:rPr>
                        <a:t>Requirement</a:t>
                      </a:r>
                      <a:r>
                        <a:rPr lang="pl-PL" sz="900" u="none" strike="noStrike" dirty="0">
                          <a:effectLst/>
                        </a:rPr>
                        <a:t> in Sound-</a:t>
                      </a:r>
                      <a:r>
                        <a:rPr lang="pl-PL" sz="900" u="none" strike="noStrike" dirty="0" err="1">
                          <a:effectLst/>
                        </a:rPr>
                        <a:t>Based</a:t>
                      </a:r>
                      <a:r>
                        <a:rPr lang="pl-PL" sz="900" u="none" strike="noStrike" dirty="0">
                          <a:effectLst/>
                        </a:rPr>
                        <a:t> </a:t>
                      </a:r>
                      <a:r>
                        <a:rPr lang="pl-PL" sz="900" u="none" strike="noStrike" dirty="0" err="1">
                          <a:effectLst/>
                        </a:rPr>
                        <a:t>Synthesis</a:t>
                      </a:r>
                      <a:r>
                        <a:rPr lang="pl-PL" sz="900" u="none" strike="noStrike" dirty="0">
                          <a:effectLst/>
                        </a:rPr>
                        <a:t>," 2007 2nd IEEE International Workshop on </a:t>
                      </a:r>
                      <a:r>
                        <a:rPr lang="pl-PL" sz="900" u="none" strike="noStrike" dirty="0" err="1">
                          <a:effectLst/>
                        </a:rPr>
                        <a:t>Computational</a:t>
                      </a:r>
                      <a:r>
                        <a:rPr lang="pl-PL" sz="900" u="none" strike="noStrike" dirty="0">
                          <a:effectLst/>
                        </a:rPr>
                        <a:t> </a:t>
                      </a:r>
                      <a:r>
                        <a:rPr lang="pl-PL" sz="900" u="none" strike="noStrike" dirty="0" err="1">
                          <a:effectLst/>
                        </a:rPr>
                        <a:t>Advances</a:t>
                      </a:r>
                      <a:r>
                        <a:rPr lang="pl-PL" sz="900" u="none" strike="noStrike" dirty="0">
                          <a:effectLst/>
                        </a:rPr>
                        <a:t> in Multi-Sensor </a:t>
                      </a:r>
                      <a:r>
                        <a:rPr lang="pl-PL" sz="900" u="none" strike="noStrike" dirty="0" err="1">
                          <a:effectLst/>
                        </a:rPr>
                        <a:t>Adaptive</a:t>
                      </a:r>
                      <a:r>
                        <a:rPr lang="pl-PL" sz="900" u="none" strike="noStrike" dirty="0">
                          <a:effectLst/>
                        </a:rPr>
                        <a:t> Processing, St. Thomas, VI, USA, 2007, pp. 289-292, doi: 10.1109/CAMSAP.2007.4498022.</a:t>
                      </a:r>
                      <a:endParaRPr lang="pl-PL" sz="900" b="0" i="0" u="none" strike="noStrike" dirty="0">
                        <a:solidFill>
                          <a:srgbClr val="000000"/>
                        </a:solidFill>
                        <a:effectLst/>
                        <a:latin typeface="Calibri" panose="020F0502020204030204" pitchFamily="34" charset="0"/>
                      </a:endParaRPr>
                    </a:p>
                  </a:txBody>
                  <a:tcPr marL="6154" marR="6154" marT="6154" marB="0" anchor="b"/>
                </a:tc>
                <a:tc>
                  <a:txBody>
                    <a:bodyPr/>
                    <a:lstStyle/>
                    <a:p>
                      <a:pPr algn="l" fontAlgn="b"/>
                      <a:r>
                        <a:rPr lang="pl-PL" sz="1600" u="none" strike="noStrike">
                          <a:effectLst/>
                        </a:rPr>
                        <a:t>FT</a:t>
                      </a:r>
                      <a:endParaRPr lang="pl-PL" sz="1600" b="0" i="0" u="none" strike="noStrike">
                        <a:solidFill>
                          <a:srgbClr val="000000"/>
                        </a:solidFill>
                        <a:effectLst/>
                        <a:latin typeface="Calibri" panose="020F0502020204030204" pitchFamily="34" charset="0"/>
                      </a:endParaRPr>
                    </a:p>
                  </a:txBody>
                  <a:tcPr marL="6154" marR="6154" marT="6154" marB="0" anchor="b"/>
                </a:tc>
                <a:tc>
                  <a:txBody>
                    <a:bodyPr/>
                    <a:lstStyle/>
                    <a:p>
                      <a:pPr algn="l" fontAlgn="b"/>
                      <a:r>
                        <a:rPr lang="pl-PL" sz="1600" u="none" strike="noStrike">
                          <a:effectLst/>
                        </a:rPr>
                        <a:t>Interpolacja</a:t>
                      </a:r>
                      <a:endParaRPr lang="pl-PL" sz="1600" b="0" i="0" u="none" strike="noStrike">
                        <a:solidFill>
                          <a:srgbClr val="000000"/>
                        </a:solidFill>
                        <a:effectLst/>
                        <a:latin typeface="Calibri" panose="020F0502020204030204" pitchFamily="34" charset="0"/>
                      </a:endParaRPr>
                    </a:p>
                  </a:txBody>
                  <a:tcPr marL="6154" marR="6154" marT="6154" marB="0" anchor="b"/>
                </a:tc>
                <a:tc>
                  <a:txBody>
                    <a:bodyPr/>
                    <a:lstStyle/>
                    <a:p>
                      <a:pPr algn="l" fontAlgn="b"/>
                      <a:r>
                        <a:rPr lang="pl-PL" sz="1600" u="none" strike="noStrike">
                          <a:effectLst/>
                        </a:rPr>
                        <a:t>Nie</a:t>
                      </a:r>
                      <a:endParaRPr lang="pl-PL" sz="1600" b="0" i="0" u="none" strike="noStrike">
                        <a:solidFill>
                          <a:srgbClr val="000000"/>
                        </a:solidFill>
                        <a:effectLst/>
                        <a:latin typeface="Calibri" panose="020F0502020204030204" pitchFamily="34" charset="0"/>
                      </a:endParaRPr>
                    </a:p>
                  </a:txBody>
                  <a:tcPr marL="6154" marR="6154" marT="6154" marB="0" anchor="b"/>
                </a:tc>
                <a:tc>
                  <a:txBody>
                    <a:bodyPr/>
                    <a:lstStyle/>
                    <a:p>
                      <a:pPr algn="l" fontAlgn="b"/>
                      <a:r>
                        <a:rPr lang="pl-PL" sz="1600" u="none" strike="noStrike" dirty="0">
                          <a:effectLst/>
                        </a:rPr>
                        <a:t>Wszystkie</a:t>
                      </a:r>
                      <a:endParaRPr lang="pl-PL" sz="1600" b="0" i="0" u="none" strike="noStrike" dirty="0">
                        <a:solidFill>
                          <a:srgbClr val="000000"/>
                        </a:solidFill>
                        <a:effectLst/>
                        <a:latin typeface="Calibri" panose="020F0502020204030204" pitchFamily="34" charset="0"/>
                      </a:endParaRPr>
                    </a:p>
                  </a:txBody>
                  <a:tcPr marL="6154" marR="6154" marT="6154" marB="0" anchor="b"/>
                </a:tc>
                <a:extLst>
                  <a:ext uri="{0D108BD9-81ED-4DB2-BD59-A6C34878D82A}">
                    <a16:rowId xmlns:a16="http://schemas.microsoft.com/office/drawing/2014/main" val="2363906985"/>
                  </a:ext>
                </a:extLst>
              </a:tr>
            </a:tbl>
          </a:graphicData>
        </a:graphic>
      </p:graphicFrame>
    </p:spTree>
    <p:extLst>
      <p:ext uri="{BB962C8B-B14F-4D97-AF65-F5344CB8AC3E}">
        <p14:creationId xmlns:p14="http://schemas.microsoft.com/office/powerpoint/2010/main" val="37693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nika 16: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45_TF02787990_TF02787990" id="{E00529DA-E8C7-496A-B228-21B879F95DFC}" vid="{0B659D47-CB99-4BE9-B333-032F2F4003AC}"/>
    </a:ext>
  </a:extLst>
</a:theme>
</file>

<file path=ppt/theme/theme2.xml><?xml version="1.0" encoding="utf-8"?>
<a:theme xmlns:a="http://schemas.openxmlformats.org/drawingml/2006/main" name="Motyw pakietu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Motyw pakietu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34fcb2db-c6c9-4e88-9c94-0e3e506e520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14D0699D3F68974C8B5A22D54E051744" ma:contentTypeVersion="14" ma:contentTypeDescription="Utwórz nowy dokument." ma:contentTypeScope="" ma:versionID="376cffbe52bdad611c4705c219d33eb2">
  <xsd:schema xmlns:xsd="http://www.w3.org/2001/XMLSchema" xmlns:xs="http://www.w3.org/2001/XMLSchema" xmlns:p="http://schemas.microsoft.com/office/2006/metadata/properties" xmlns:ns3="34fcb2db-c6c9-4e88-9c94-0e3e506e520d" xmlns:ns4="6aac9a56-423e-4942-9d1d-21fff32bd996" targetNamespace="http://schemas.microsoft.com/office/2006/metadata/properties" ma:root="true" ma:fieldsID="6e72af09a61d396dd93bdc07140c4910" ns3:_="" ns4:_="">
    <xsd:import namespace="34fcb2db-c6c9-4e88-9c94-0e3e506e520d"/>
    <xsd:import namespace="6aac9a56-423e-4942-9d1d-21fff32bd99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AutoKeyPoints" minOccurs="0"/>
                <xsd:element ref="ns3:MediaServiceKeyPoints"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fcb2db-c6c9-4e88-9c94-0e3e506e52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aac9a56-423e-4942-9d1d-21fff32bd996" elementFormDefault="qualified">
    <xsd:import namespace="http://schemas.microsoft.com/office/2006/documentManagement/types"/>
    <xsd:import namespace="http://schemas.microsoft.com/office/infopath/2007/PartnerControls"/>
    <xsd:element name="SharedWithUsers" ma:index="10"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Udostępnione dla — szczegóły" ma:internalName="SharedWithDetails" ma:readOnly="true">
      <xsd:simpleType>
        <xsd:restriction base="dms:Note">
          <xsd:maxLength value="255"/>
        </xsd:restriction>
      </xsd:simpleType>
    </xsd:element>
    <xsd:element name="SharingHintHash" ma:index="12" nillable="true" ma:displayName="Skrót wskazówki dotyczącej udostępniani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http://schemas.microsoft.com/office/2006/metadata/properties"/>
    <ds:schemaRef ds:uri="http://purl.org/dc/elements/1.1/"/>
    <ds:schemaRef ds:uri="http://purl.org/dc/terms/"/>
    <ds:schemaRef ds:uri="6aac9a56-423e-4942-9d1d-21fff32bd996"/>
    <ds:schemaRef ds:uri="http://schemas.microsoft.com/office/2006/documentManagement/types"/>
    <ds:schemaRef ds:uri="http://schemas.microsoft.com/office/infopath/2007/PartnerControls"/>
    <ds:schemaRef ds:uri="http://www.w3.org/XML/1998/namespace"/>
    <ds:schemaRef ds:uri="34fcb2db-c6c9-4e88-9c94-0e3e506e520d"/>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BA7CBF13-0EF2-42E0-93F0-CBF2CA8DBD6D}">
  <ds:schemaRefs>
    <ds:schemaRef ds:uri="http://schemas.microsoft.com/sharepoint/v3/contenttype/forms"/>
  </ds:schemaRefs>
</ds:datastoreItem>
</file>

<file path=customXml/itemProps3.xml><?xml version="1.0" encoding="utf-8"?>
<ds:datastoreItem xmlns:ds="http://schemas.openxmlformats.org/officeDocument/2006/customXml" ds:itemID="{8DD50BE5-1061-4992-977B-D79D5EE9EF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fcb2db-c6c9-4e88-9c94-0e3e506e520d"/>
    <ds:schemaRef ds:uri="6aac9a56-423e-4942-9d1d-21fff32bd9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Prezentacja Potrójne linie obwodów elektrycznych (panoramiczna)</Template>
  <TotalTime>1325</TotalTime>
  <Words>2062</Words>
  <Application>Microsoft Office PowerPoint</Application>
  <PresentationFormat>Niestandardowy</PresentationFormat>
  <Paragraphs>276</Paragraphs>
  <Slides>17</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17</vt:i4>
      </vt:variant>
    </vt:vector>
  </HeadingPairs>
  <TitlesOfParts>
    <vt:vector size="23" baseType="lpstr">
      <vt:lpstr>Arial</vt:lpstr>
      <vt:lpstr>Calibri</vt:lpstr>
      <vt:lpstr>Roboto</vt:lpstr>
      <vt:lpstr>Segoe UI</vt:lpstr>
      <vt:lpstr>Wingdings</vt:lpstr>
      <vt:lpstr>Technika 16:9</vt:lpstr>
      <vt:lpstr>Wykorzystanie metod syntezy dźwięku do rekonstrukcji brzmienia instrumentu muzycznego</vt:lpstr>
      <vt:lpstr>Cel pracy</vt:lpstr>
      <vt:lpstr>Schemat działania</vt:lpstr>
      <vt:lpstr>Co chcemy uzyskać?</vt:lpstr>
      <vt:lpstr>Materiały dostarczone przez opiekuna</vt:lpstr>
      <vt:lpstr>Pytania badawcze</vt:lpstr>
      <vt:lpstr>Pytania badawcze - wstępne</vt:lpstr>
      <vt:lpstr>Pytania badawcze – zapytania wstępne - rozszerzone</vt:lpstr>
      <vt:lpstr>Pytania badawcze – IEEE Xplore</vt:lpstr>
      <vt:lpstr>Pytania badawcze – Springer Link</vt:lpstr>
      <vt:lpstr>Pytania badawcze – Science Direct</vt:lpstr>
      <vt:lpstr>Prezentacja programu PowerPoint</vt:lpstr>
      <vt:lpstr>Pytania badawcze – Inne źródła</vt:lpstr>
      <vt:lpstr>Podejścia w literaturze (zebrane)</vt:lpstr>
      <vt:lpstr>Wybrana metoda</vt:lpstr>
      <vt:lpstr>Cel pracy</vt:lpstr>
      <vt:lpstr>Dziękuję za uwagę!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Rekonstrukcja brzmienia instrumentu muzycznego</dc:title>
  <dc:creator>Dominik Ciesiołkiewicz</dc:creator>
  <cp:lastModifiedBy>Dominik Ciesiołkiewicz</cp:lastModifiedBy>
  <cp:revision>33</cp:revision>
  <dcterms:created xsi:type="dcterms:W3CDTF">2022-11-09T09:36:40Z</dcterms:created>
  <dcterms:modified xsi:type="dcterms:W3CDTF">2023-07-01T12:24:01Z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0x01010014D0699D3F68974C8B5A22D54E051744</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