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reenaBatavia/Secure-Data-Hiding-In-Images-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90525" y="1821635"/>
            <a:ext cx="11334749"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KREENA BATAVIA</a:t>
            </a:r>
          </a:p>
          <a:p>
            <a:r>
              <a:rPr lang="en-US" sz="2000" b="1" dirty="0">
                <a:solidFill>
                  <a:schemeClr val="accent1">
                    <a:lumMod val="75000"/>
                  </a:schemeClr>
                </a:solidFill>
                <a:latin typeface="Arial"/>
                <a:cs typeface="Arial"/>
              </a:rPr>
              <a:t>Student Name : KREENA BATAVIA</a:t>
            </a:r>
          </a:p>
          <a:p>
            <a:r>
              <a:rPr lang="en-US" sz="2000" b="1" dirty="0">
                <a:solidFill>
                  <a:schemeClr val="accent1">
                    <a:lumMod val="75000"/>
                  </a:schemeClr>
                </a:solidFill>
                <a:latin typeface="Arial"/>
                <a:cs typeface="Arial"/>
              </a:rPr>
              <a:t>College Name &amp; Department : V.V.P Engineering College , Computer Engineering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000" dirty="0">
                <a:hlinkClick r:id="rId2"/>
              </a:rPr>
              <a:t>https://github.com/KreenaBatavia/Secure-Data-Hiding-In-Images-Using-Steganography.git</a:t>
            </a:r>
            <a:r>
              <a:rPr lang="en-IN" sz="2000" dirty="0"/>
              <a:t>	</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chemeClr val="tx1"/>
                </a:solidFill>
              </a:rPr>
              <a:t>In an era of increasing cyber threats, protecting sensitive information during digital communication is a major challenge. Traditional encryption methods can alert attackers to the presence of confidential data, making steganography a preferable alternative. This project aims to develop a secure and efficient technique for embedding and extracting hidden messages within images without noticeable distortion. The proposed method will ensure confidentiality, integrity, and undetectability, enhancing secure communication and data privacy in various applications.</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3200" dirty="0">
                <a:solidFill>
                  <a:schemeClr val="tx1"/>
                </a:solidFill>
              </a:rPr>
              <a:t>Libraries used in this project are – </a:t>
            </a:r>
            <a:r>
              <a:rPr lang="en-IN" sz="3200" b="1" dirty="0" err="1">
                <a:solidFill>
                  <a:schemeClr val="tx1"/>
                </a:solidFill>
              </a:rPr>
              <a:t>os</a:t>
            </a:r>
            <a:r>
              <a:rPr lang="en-IN" sz="3200" b="1" dirty="0">
                <a:solidFill>
                  <a:schemeClr val="tx1"/>
                </a:solidFill>
              </a:rPr>
              <a:t> , cv2, string , </a:t>
            </a:r>
            <a:r>
              <a:rPr lang="en-IN" sz="3200" b="1" dirty="0" err="1">
                <a:solidFill>
                  <a:schemeClr val="tx1"/>
                </a:solidFill>
              </a:rPr>
              <a:t>numpy</a:t>
            </a:r>
            <a:r>
              <a:rPr lang="en-IN" sz="3200" dirty="0">
                <a:solidFill>
                  <a:schemeClr val="tx1"/>
                </a:solidFill>
              </a:rPr>
              <a:t> and the platforms used are Python IDLE and 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t>This project stands out by integrating </a:t>
            </a:r>
            <a:r>
              <a:rPr lang="en-US" sz="2400" b="1" dirty="0"/>
              <a:t>multi-layer encryption</a:t>
            </a:r>
            <a:r>
              <a:rPr lang="en-US" sz="2400" dirty="0"/>
              <a:t> with </a:t>
            </a:r>
            <a:r>
              <a:rPr lang="en-US" sz="2400" b="1" dirty="0"/>
              <a:t>adaptive pixel encoding</a:t>
            </a:r>
            <a:r>
              <a:rPr lang="en-US" sz="2400" dirty="0"/>
              <a:t>, ensuring both security and undetectability. It uses </a:t>
            </a:r>
            <a:r>
              <a:rPr lang="en-US" sz="2400" b="1" dirty="0"/>
              <a:t>password-protected access</a:t>
            </a:r>
            <a:r>
              <a:rPr lang="en-US" sz="2400" dirty="0"/>
              <a:t> and </a:t>
            </a:r>
            <a:r>
              <a:rPr lang="en-US" sz="2400" b="1" dirty="0"/>
              <a:t>randomized pixel selection</a:t>
            </a:r>
            <a:r>
              <a:rPr lang="en-US" sz="2400" dirty="0"/>
              <a:t> to prevent unauthorized decryption and detection. Unlike basic methods, it features </a:t>
            </a:r>
            <a:r>
              <a:rPr lang="en-US" sz="2400" b="1" dirty="0"/>
              <a:t>automatic message length detection</a:t>
            </a:r>
            <a:r>
              <a:rPr lang="en-US" sz="2400" dirty="0"/>
              <a:t> and </a:t>
            </a:r>
            <a:r>
              <a:rPr lang="en-US" sz="2400" b="1" dirty="0"/>
              <a:t>lossless image quality preservation</a:t>
            </a:r>
            <a:r>
              <a:rPr lang="en-US" sz="2400" dirty="0"/>
              <a:t>, making hidden data nearly impossible to trace. Additionally, it supports </a:t>
            </a:r>
            <a:r>
              <a:rPr lang="en-US" sz="2400" b="1" dirty="0"/>
              <a:t>multiple image formats</a:t>
            </a:r>
            <a:r>
              <a:rPr lang="en-US" sz="2400" dirty="0"/>
              <a:t>, making it highly secure, efficient, and practical for real-world applications like </a:t>
            </a:r>
            <a:r>
              <a:rPr lang="en-US" sz="2400" b="1" dirty="0"/>
              <a:t>secure communication, digital watermarking, and forensic investigations</a:t>
            </a:r>
            <a:r>
              <a:rPr lang="en-US" sz="2400" dirty="0"/>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2000" dirty="0"/>
              <a:t>The end users of this steganography-based secure data hiding system include </a:t>
            </a:r>
            <a:r>
              <a:rPr lang="en-US" sz="2000" b="1" dirty="0"/>
              <a:t>government and defense agencies</a:t>
            </a:r>
            <a:r>
              <a:rPr lang="en-US" sz="2000" dirty="0"/>
              <a:t> for confidential communication and intelligence sharing, ensuring sensitive data remains protected from cyber threats. </a:t>
            </a:r>
            <a:r>
              <a:rPr lang="en-US" sz="2000" b="1" dirty="0"/>
              <a:t>Journalists and whistleblowers</a:t>
            </a:r>
            <a:r>
              <a:rPr lang="en-US" sz="2000" dirty="0"/>
              <a:t> can use it to securely transmit sensitive information without detection, maintaining privacy and anonymity. </a:t>
            </a:r>
            <a:r>
              <a:rPr lang="en-US" sz="2000" b="1" dirty="0"/>
              <a:t>Corporate professionals and IT security experts</a:t>
            </a:r>
            <a:r>
              <a:rPr lang="en-US" sz="2000" dirty="0"/>
              <a:t> benefit from safeguarding trade secrets and preventing unauthorized access to critical business data. Additionally, </a:t>
            </a:r>
            <a:r>
              <a:rPr lang="en-US" sz="2000" b="1" dirty="0"/>
              <a:t>law enforcement and forensic investigators</a:t>
            </a:r>
            <a:r>
              <a:rPr lang="en-US" sz="2000" dirty="0"/>
              <a:t> can utilize it to embed hidden information in digital evidence for secure storage and authentication. Even </a:t>
            </a:r>
            <a:r>
              <a:rPr lang="en-US" sz="2000" b="1" dirty="0"/>
              <a:t>general users and privacy enthusiasts</a:t>
            </a:r>
            <a:r>
              <a:rPr lang="en-US" sz="2000" dirty="0"/>
              <a:t> can leverage this technology for secure personal communication, ensuring their sensitive messages remain undetectable.</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F3566C5-4A63-481F-9359-E177A891EE7F}"/>
              </a:ext>
            </a:extLst>
          </p:cNvPr>
          <p:cNvPicPr>
            <a:picLocks noGrp="1" noChangeAspect="1"/>
          </p:cNvPicPr>
          <p:nvPr>
            <p:ph idx="1"/>
          </p:nvPr>
        </p:nvPicPr>
        <p:blipFill>
          <a:blip r:embed="rId2"/>
          <a:stretch>
            <a:fillRect/>
          </a:stretch>
        </p:blipFill>
        <p:spPr>
          <a:xfrm>
            <a:off x="581192" y="2662130"/>
            <a:ext cx="4925112" cy="1533739"/>
          </a:xfrm>
        </p:spPr>
      </p:pic>
      <p:pic>
        <p:nvPicPr>
          <p:cNvPr id="7" name="Picture 6">
            <a:extLst>
              <a:ext uri="{FF2B5EF4-FFF2-40B4-BE49-F238E27FC236}">
                <a16:creationId xmlns:a16="http://schemas.microsoft.com/office/drawing/2014/main" id="{9C3E077B-D6B8-4B61-A9AB-7E534BADBE4B}"/>
              </a:ext>
            </a:extLst>
          </p:cNvPr>
          <p:cNvPicPr>
            <a:picLocks noChangeAspect="1"/>
          </p:cNvPicPr>
          <p:nvPr/>
        </p:nvPicPr>
        <p:blipFill>
          <a:blip r:embed="rId3"/>
          <a:stretch>
            <a:fillRect/>
          </a:stretch>
        </p:blipFill>
        <p:spPr>
          <a:xfrm>
            <a:off x="6096000" y="2662130"/>
            <a:ext cx="4838590" cy="3376994"/>
          </a:xfrm>
          <a:prstGeom prst="rect">
            <a:avLst/>
          </a:prstGeom>
        </p:spPr>
      </p:pic>
      <p:sp>
        <p:nvSpPr>
          <p:cNvPr id="11" name="TextBox 10">
            <a:extLst>
              <a:ext uri="{FF2B5EF4-FFF2-40B4-BE49-F238E27FC236}">
                <a16:creationId xmlns:a16="http://schemas.microsoft.com/office/drawing/2014/main" id="{B7CFE56D-765B-4742-A0CA-E1875851CE96}"/>
              </a:ext>
            </a:extLst>
          </p:cNvPr>
          <p:cNvSpPr txBox="1"/>
          <p:nvPr/>
        </p:nvSpPr>
        <p:spPr>
          <a:xfrm>
            <a:off x="4077708" y="1393293"/>
            <a:ext cx="4036584" cy="400110"/>
          </a:xfrm>
          <a:prstGeom prst="rect">
            <a:avLst/>
          </a:prstGeom>
          <a:noFill/>
        </p:spPr>
        <p:txBody>
          <a:bodyPr wrap="square" rtlCol="0">
            <a:spAutoFit/>
          </a:bodyPr>
          <a:lstStyle/>
          <a:p>
            <a:r>
              <a:rPr lang="en-IN" sz="2000" dirty="0"/>
              <a:t>Images of Output of stego.py file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CF2646-A456-4107-BCA2-1F1633FF2BE9}"/>
              </a:ext>
            </a:extLst>
          </p:cNvPr>
          <p:cNvPicPr>
            <a:picLocks noChangeAspect="1"/>
          </p:cNvPicPr>
          <p:nvPr/>
        </p:nvPicPr>
        <p:blipFill>
          <a:blip r:embed="rId2"/>
          <a:stretch>
            <a:fillRect/>
          </a:stretch>
        </p:blipFill>
        <p:spPr>
          <a:xfrm>
            <a:off x="804451" y="1628760"/>
            <a:ext cx="4991797" cy="1762371"/>
          </a:xfrm>
          <a:prstGeom prst="rect">
            <a:avLst/>
          </a:prstGeom>
        </p:spPr>
      </p:pic>
      <p:pic>
        <p:nvPicPr>
          <p:cNvPr id="5" name="Picture 4">
            <a:extLst>
              <a:ext uri="{FF2B5EF4-FFF2-40B4-BE49-F238E27FC236}">
                <a16:creationId xmlns:a16="http://schemas.microsoft.com/office/drawing/2014/main" id="{3DCF1AB5-DDAC-4A4E-9CBB-0FD44309686B}"/>
              </a:ext>
            </a:extLst>
          </p:cNvPr>
          <p:cNvPicPr>
            <a:picLocks noChangeAspect="1"/>
          </p:cNvPicPr>
          <p:nvPr/>
        </p:nvPicPr>
        <p:blipFill>
          <a:blip r:embed="rId3"/>
          <a:stretch>
            <a:fillRect/>
          </a:stretch>
        </p:blipFill>
        <p:spPr>
          <a:xfrm>
            <a:off x="804451" y="4348054"/>
            <a:ext cx="5896798" cy="1552792"/>
          </a:xfrm>
          <a:prstGeom prst="rect">
            <a:avLst/>
          </a:prstGeom>
        </p:spPr>
      </p:pic>
      <p:sp>
        <p:nvSpPr>
          <p:cNvPr id="7" name="TextBox 6">
            <a:extLst>
              <a:ext uri="{FF2B5EF4-FFF2-40B4-BE49-F238E27FC236}">
                <a16:creationId xmlns:a16="http://schemas.microsoft.com/office/drawing/2014/main" id="{C57CBB53-7D18-4A75-8787-81270D9D82EB}"/>
              </a:ext>
            </a:extLst>
          </p:cNvPr>
          <p:cNvSpPr txBox="1"/>
          <p:nvPr/>
        </p:nvSpPr>
        <p:spPr>
          <a:xfrm>
            <a:off x="804451" y="957154"/>
            <a:ext cx="3971925" cy="400110"/>
          </a:xfrm>
          <a:prstGeom prst="rect">
            <a:avLst/>
          </a:prstGeom>
          <a:noFill/>
        </p:spPr>
        <p:txBody>
          <a:bodyPr wrap="square" rtlCol="0">
            <a:spAutoFit/>
          </a:bodyPr>
          <a:lstStyle/>
          <a:p>
            <a:r>
              <a:rPr lang="en-IN" sz="2000" dirty="0"/>
              <a:t>Image of output of encrypt.py file</a:t>
            </a:r>
          </a:p>
        </p:txBody>
      </p:sp>
      <p:sp>
        <p:nvSpPr>
          <p:cNvPr id="11" name="TextBox 10">
            <a:extLst>
              <a:ext uri="{FF2B5EF4-FFF2-40B4-BE49-F238E27FC236}">
                <a16:creationId xmlns:a16="http://schemas.microsoft.com/office/drawing/2014/main" id="{D8914B28-DFD3-43ED-8B43-0552D3AA563A}"/>
              </a:ext>
            </a:extLst>
          </p:cNvPr>
          <p:cNvSpPr txBox="1"/>
          <p:nvPr/>
        </p:nvSpPr>
        <p:spPr>
          <a:xfrm>
            <a:off x="804451" y="3694221"/>
            <a:ext cx="6096000" cy="400110"/>
          </a:xfrm>
          <a:prstGeom prst="rect">
            <a:avLst/>
          </a:prstGeom>
          <a:noFill/>
        </p:spPr>
        <p:txBody>
          <a:bodyPr wrap="square">
            <a:spAutoFit/>
          </a:bodyPr>
          <a:lstStyle/>
          <a:p>
            <a:r>
              <a:rPr lang="en-IN" sz="2000" dirty="0"/>
              <a:t>Image of output of decrypt.py file</a:t>
            </a:r>
          </a:p>
        </p:txBody>
      </p:sp>
    </p:spTree>
    <p:extLst>
      <p:ext uri="{BB962C8B-B14F-4D97-AF65-F5344CB8AC3E}">
        <p14:creationId xmlns:p14="http://schemas.microsoft.com/office/powerpoint/2010/main" val="117459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successfully addresses the challenge of </a:t>
            </a:r>
            <a:r>
              <a:rPr lang="en-US" sz="2000" b="1" dirty="0"/>
              <a:t>secure data transmission</a:t>
            </a:r>
            <a:r>
              <a:rPr lang="en-US" sz="2000" dirty="0"/>
              <a:t> by implementing an advanced </a:t>
            </a:r>
            <a:r>
              <a:rPr lang="en-US" sz="2000" b="1" dirty="0"/>
              <a:t>steganography-based data hiding technique</a:t>
            </a:r>
            <a:r>
              <a:rPr lang="en-US" sz="2000" dirty="0"/>
              <a:t> in images. By integrating </a:t>
            </a:r>
            <a:r>
              <a:rPr lang="en-US" sz="2000" b="1" dirty="0"/>
              <a:t>multi-layer encryption, adaptive pixel encoding, and password-protected access</a:t>
            </a:r>
            <a:r>
              <a:rPr lang="en-US" sz="2000" dirty="0"/>
              <a:t>, it ensures </a:t>
            </a:r>
            <a:r>
              <a:rPr lang="en-US" sz="2000" b="1" dirty="0"/>
              <a:t>high security, confidentiality, and undetectability</a:t>
            </a:r>
            <a:r>
              <a:rPr lang="en-US" sz="2000" dirty="0"/>
              <a:t> of hidden messages. Unlike traditional encryption, which can attract unwanted attention, this method seamlessly conceals sensitive information within images while maintaining their visual integrity. The system is </a:t>
            </a:r>
            <a:r>
              <a:rPr lang="en-US" sz="2000" b="1" dirty="0"/>
              <a:t>efficient, reliable, and resistant to detection</a:t>
            </a:r>
            <a:r>
              <a:rPr lang="en-US" sz="2000" dirty="0"/>
              <a:t>, making it highly applicable in </a:t>
            </a:r>
            <a:r>
              <a:rPr lang="en-US" sz="2000" b="1" dirty="0"/>
              <a:t>secure communication, digital watermarking, and forensic investigations</a:t>
            </a:r>
            <a:r>
              <a:rPr lang="en-US" sz="2000" dirty="0"/>
              <a:t>. Ultimately, this project provides a </a:t>
            </a:r>
            <a:r>
              <a:rPr lang="en-US" sz="2000" b="1" dirty="0"/>
              <a:t>robust solution</a:t>
            </a:r>
            <a:r>
              <a:rPr lang="en-US" sz="2000" dirty="0"/>
              <a:t> to modern </a:t>
            </a:r>
            <a:r>
              <a:rPr lang="en-US" sz="2000" b="1" dirty="0"/>
              <a:t>cybersecurity challenges</a:t>
            </a:r>
            <a:r>
              <a:rPr lang="en-US" sz="2000" dirty="0"/>
              <a:t>, ensuring safe and covert data transmission in various fields. </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532</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Kreena Batavia</cp:lastModifiedBy>
  <cp:revision>26</cp:revision>
  <dcterms:created xsi:type="dcterms:W3CDTF">2021-05-26T16:50:10Z</dcterms:created>
  <dcterms:modified xsi:type="dcterms:W3CDTF">2025-02-23T11:17:35Z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