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584f41d7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584f41d7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Oriol </a:t>
            </a:r>
            <a:r>
              <a:rPr lang="ca"/>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584f41d7d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584f41d7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Oriol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584f41d7d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584f41d7d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Geri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584f41d7d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584f41d7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Geri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584f41d7d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584f41d7d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Oriol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584f41d7d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584f41d7d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Geri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584f41d7d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584f41d7d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Oriol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34f12d87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34f12d87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32979967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32979967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ca"/>
              <a:t>Propòsit i abast - requisitos</a:t>
            </a:r>
            <a:endParaRPr/>
          </a:p>
          <a:p>
            <a:pPr indent="457200" lvl="0" marL="0" rtl="0" algn="l">
              <a:lnSpc>
                <a:spcPct val="100000"/>
              </a:lnSpc>
              <a:spcBef>
                <a:spcPts val="0"/>
              </a:spcBef>
              <a:spcAft>
                <a:spcPts val="0"/>
              </a:spcAft>
              <a:buNone/>
            </a:pPr>
            <a:r>
              <a:rPr lang="ca"/>
              <a:t>Recordar al cliente los requisitos que expuso en la primera acta - 1</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lang="ca"/>
              <a:t>Estudi de mercat - Estudi de mercat</a:t>
            </a:r>
            <a:endParaRPr/>
          </a:p>
          <a:p>
            <a:pPr indent="0" lvl="0" marL="0" rtl="0" algn="l">
              <a:lnSpc>
                <a:spcPct val="100000"/>
              </a:lnSpc>
              <a:spcBef>
                <a:spcPts val="0"/>
              </a:spcBef>
              <a:spcAft>
                <a:spcPts val="0"/>
              </a:spcAft>
              <a:buNone/>
            </a:pPr>
            <a:r>
              <a:rPr lang="ca"/>
              <a:t>	Pros/contras de las aplicaciones analizadas y conclusión del análisi - 2</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lang="ca"/>
              <a:t>Descripció del projecte - clases/funcionamiento</a:t>
            </a:r>
            <a:endParaRPr/>
          </a:p>
          <a:p>
            <a:pPr indent="0" lvl="0" marL="0" rtl="0" algn="l">
              <a:lnSpc>
                <a:spcPct val="100000"/>
              </a:lnSpc>
              <a:spcBef>
                <a:spcPts val="0"/>
              </a:spcBef>
              <a:spcAft>
                <a:spcPts val="0"/>
              </a:spcAft>
              <a:buNone/>
            </a:pPr>
            <a:r>
              <a:rPr lang="ca"/>
              <a:t>	Definir los actores(usuarios de la aplicación) - 3</a:t>
            </a:r>
            <a:endParaRPr/>
          </a:p>
          <a:p>
            <a:pPr indent="0" lvl="0" marL="0" rtl="0" algn="l">
              <a:lnSpc>
                <a:spcPct val="100000"/>
              </a:lnSpc>
              <a:spcBef>
                <a:spcPts val="0"/>
              </a:spcBef>
              <a:spcAft>
                <a:spcPts val="0"/>
              </a:spcAft>
              <a:buNone/>
            </a:pPr>
            <a:r>
              <a:rPr lang="ca"/>
              <a:t>	Definir los casos de uso(funcionalidades de la aplicación) - 3/4</a:t>
            </a:r>
            <a:endParaRPr/>
          </a:p>
          <a:p>
            <a:pPr indent="0" lvl="0" marL="0" rtl="0" algn="l">
              <a:lnSpc>
                <a:spcPct val="100000"/>
              </a:lnSpc>
              <a:spcBef>
                <a:spcPts val="0"/>
              </a:spcBef>
              <a:spcAft>
                <a:spcPts val="0"/>
              </a:spcAft>
              <a:buNone/>
            </a:pPr>
            <a:r>
              <a:rPr lang="ca"/>
              <a:t>	Definir los datos guardados(clases/BBDD) - 4</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lang="ca"/>
              <a:t>Disseny de l’aplicació - Mockups/Guia estils</a:t>
            </a:r>
            <a:endParaRPr/>
          </a:p>
          <a:p>
            <a:pPr indent="0" lvl="0" marL="0" rtl="0" algn="l">
              <a:lnSpc>
                <a:spcPct val="100000"/>
              </a:lnSpc>
              <a:spcBef>
                <a:spcPts val="0"/>
              </a:spcBef>
              <a:spcAft>
                <a:spcPts val="0"/>
              </a:spcAft>
              <a:buNone/>
            </a:pPr>
            <a:r>
              <a:rPr lang="ca"/>
              <a:t>	MockUp - Estructura + disseny + tamanys + tipografia + colors. (Raonament) (5/6)</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ca"/>
              <a:t>Conclusions</a:t>
            </a:r>
            <a:endParaRPr/>
          </a:p>
          <a:p>
            <a:pPr indent="0" lvl="0" marL="0" rtl="0" algn="l">
              <a:lnSpc>
                <a:spcPct val="100000"/>
              </a:lnSpc>
              <a:spcBef>
                <a:spcPts val="0"/>
              </a:spcBef>
              <a:spcAft>
                <a:spcPts val="0"/>
              </a:spcAft>
              <a:buNone/>
            </a:pPr>
            <a:r>
              <a:rPr lang="ca"/>
              <a:t>	Complicaciones a la hora de ver los objetivos  - 6</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ca"/>
              <a:t>Preguntas</a:t>
            </a:r>
            <a:endParaRPr/>
          </a:p>
          <a:p>
            <a:pPr indent="0" lvl="0" marL="0" rtl="0" algn="l">
              <a:lnSpc>
                <a:spcPct val="100000"/>
              </a:lnSpc>
              <a:spcBef>
                <a:spcPts val="0"/>
              </a:spcBef>
              <a:spcAft>
                <a:spcPts val="0"/>
              </a:spcAft>
              <a:buNone/>
            </a:pPr>
            <a:r>
              <a:rPr lang="ca"/>
              <a:t>	Preguntas del cliente en relación al funcionamiento/diseño de la aplicación - todos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ca"/>
              <a:t>1 - Marc</a:t>
            </a:r>
            <a:endParaRPr/>
          </a:p>
          <a:p>
            <a:pPr indent="0" lvl="0" marL="0" rtl="0" algn="l">
              <a:lnSpc>
                <a:spcPct val="100000"/>
              </a:lnSpc>
              <a:spcBef>
                <a:spcPts val="0"/>
              </a:spcBef>
              <a:spcAft>
                <a:spcPts val="0"/>
              </a:spcAft>
              <a:buNone/>
            </a:pPr>
            <a:r>
              <a:rPr lang="ca"/>
              <a:t>2 - </a:t>
            </a:r>
            <a:endParaRPr/>
          </a:p>
          <a:p>
            <a:pPr indent="0" lvl="0" marL="0" rtl="0" algn="l">
              <a:lnSpc>
                <a:spcPct val="100000"/>
              </a:lnSpc>
              <a:spcBef>
                <a:spcPts val="0"/>
              </a:spcBef>
              <a:spcAft>
                <a:spcPts val="0"/>
              </a:spcAft>
              <a:buNone/>
            </a:pPr>
            <a:r>
              <a:rPr lang="ca"/>
              <a:t>3 - Pablo</a:t>
            </a:r>
            <a:endParaRPr/>
          </a:p>
          <a:p>
            <a:pPr indent="0" lvl="0" marL="0" rtl="0" algn="l">
              <a:lnSpc>
                <a:spcPct val="100000"/>
              </a:lnSpc>
              <a:spcBef>
                <a:spcPts val="0"/>
              </a:spcBef>
              <a:spcAft>
                <a:spcPts val="0"/>
              </a:spcAft>
              <a:buNone/>
            </a:pPr>
            <a:r>
              <a:rPr lang="ca"/>
              <a:t>4 - Diego</a:t>
            </a:r>
            <a:endParaRPr/>
          </a:p>
          <a:p>
            <a:pPr indent="0" lvl="0" marL="0" rtl="0" algn="l">
              <a:lnSpc>
                <a:spcPct val="100000"/>
              </a:lnSpc>
              <a:spcBef>
                <a:spcPts val="0"/>
              </a:spcBef>
              <a:spcAft>
                <a:spcPts val="0"/>
              </a:spcAft>
              <a:buNone/>
            </a:pPr>
            <a:r>
              <a:rPr lang="ca"/>
              <a:t>5 - Oriol FF’s</a:t>
            </a:r>
            <a:endParaRPr/>
          </a:p>
          <a:p>
            <a:pPr indent="0" lvl="0" marL="0" rtl="0" algn="l">
              <a:lnSpc>
                <a:spcPct val="100000"/>
              </a:lnSpc>
              <a:spcBef>
                <a:spcPts val="0"/>
              </a:spcBef>
              <a:spcAft>
                <a:spcPts val="0"/>
              </a:spcAft>
              <a:buNone/>
            </a:pPr>
            <a:r>
              <a:rPr lang="ca"/>
              <a:t>6 - Geri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32979967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32979967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34f12d87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34f12d87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584f41d7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584f41d7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584f41d7d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584f41d7d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34f12d87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34f12d87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ca">
                <a:solidFill>
                  <a:schemeClr val="dk1"/>
                </a:solidFill>
              </a:rPr>
              <a:t>Alumno: Un alumno puede realizar actividades así como ver los resultados de la misma. Necesita tener un usuario para poder acceder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ca">
                <a:solidFill>
                  <a:schemeClr val="dk1"/>
                </a:solidFill>
              </a:rPr>
              <a:t>Anónimo: Es un tipo de alumno el cual no necesita una cuenta de usuario para poder realizar actividades, hay que resaltar que, sus estadísticas no serán almacenadas en la base de datos (podrá revisar las respuestas pero no contarán en estadísticas).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ca">
                <a:solidFill>
                  <a:schemeClr val="dk1"/>
                </a:solidFill>
              </a:rPr>
              <a:t>Profesor: Un profesor podrá gestionar actividades (Crear, Modificar, Borrar, etc) así como las estadísticas del grupo, actividad y alumno. También podrá exportar e importar actividades.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ca">
                <a:solidFill>
                  <a:schemeClr val="dk1"/>
                </a:solidFill>
              </a:rPr>
              <a:t>Admin: El administrador es el encargado de gestionar incidencias, gestionar datos de los usuarios, darlos de alta/baja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e8158ad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e8158ad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ca"/>
              <a:t>Esto lo explicamos como si un actor usase la aplicación</a:t>
            </a:r>
            <a:endParaRPr i="1"/>
          </a:p>
          <a:p>
            <a:pPr indent="0" lvl="0" marL="0" rtl="0" algn="l">
              <a:spcBef>
                <a:spcPts val="0"/>
              </a:spcBef>
              <a:spcAft>
                <a:spcPts val="0"/>
              </a:spcAft>
              <a:buNone/>
            </a:pPr>
            <a:r>
              <a:rPr i="1" lang="ca">
                <a:solidFill>
                  <a:schemeClr val="dk1"/>
                </a:solidFill>
              </a:rPr>
              <a:t>  Uso de un anónimo -&gt; fácil</a:t>
            </a:r>
            <a:endParaRPr i="1">
              <a:solidFill>
                <a:schemeClr val="dk1"/>
              </a:solidFill>
            </a:endParaRPr>
          </a:p>
          <a:p>
            <a:pPr indent="0" lvl="0" marL="0" rtl="0" algn="l">
              <a:spcBef>
                <a:spcPts val="0"/>
              </a:spcBef>
              <a:spcAft>
                <a:spcPts val="0"/>
              </a:spcAft>
              <a:buNone/>
            </a:pPr>
            <a:r>
              <a:rPr i="1" lang="ca">
                <a:solidFill>
                  <a:schemeClr val="dk1"/>
                </a:solidFill>
              </a:rPr>
              <a:t>  Uso de un alumno</a:t>
            </a:r>
            <a:endParaRPr i="1">
              <a:solidFill>
                <a:schemeClr val="dk1"/>
              </a:solidFill>
            </a:endParaRPr>
          </a:p>
          <a:p>
            <a:pPr indent="0" lvl="0" marL="0" rtl="0" algn="l">
              <a:spcBef>
                <a:spcPts val="0"/>
              </a:spcBef>
              <a:spcAft>
                <a:spcPts val="0"/>
              </a:spcAft>
              <a:buNone/>
            </a:pPr>
            <a:r>
              <a:rPr i="1" lang="ca">
                <a:solidFill>
                  <a:schemeClr val="dk1"/>
                </a:solidFill>
              </a:rPr>
              <a:t>  Uso de un profesor</a:t>
            </a:r>
            <a:endParaRPr i="1">
              <a:solidFill>
                <a:schemeClr val="dk1"/>
              </a:solidFill>
            </a:endParaRPr>
          </a:p>
          <a:p>
            <a:pPr indent="0" lvl="0" marL="0" rtl="0" algn="l">
              <a:spcBef>
                <a:spcPts val="0"/>
              </a:spcBef>
              <a:spcAft>
                <a:spcPts val="0"/>
              </a:spcAft>
              <a:buClr>
                <a:schemeClr val="dk1"/>
              </a:buClr>
              <a:buSzPts val="1100"/>
              <a:buFont typeface="Arial"/>
              <a:buNone/>
            </a:pPr>
            <a:r>
              <a:rPr i="1" lang="ca">
                <a:solidFill>
                  <a:schemeClr val="dk1"/>
                </a:solidFill>
              </a:rPr>
              <a:t>  Uso de un administrador -&gt; fácil</a:t>
            </a:r>
            <a:endParaRPr i="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ca"/>
              <a:t>Funcionalidades de la aplicación: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  Anónimo:</a:t>
            </a:r>
            <a:endParaRPr/>
          </a:p>
          <a:p>
            <a:pPr indent="0" lvl="0" marL="0" rtl="0" algn="l">
              <a:spcBef>
                <a:spcPts val="0"/>
              </a:spcBef>
              <a:spcAft>
                <a:spcPts val="0"/>
              </a:spcAft>
              <a:buNone/>
            </a:pPr>
            <a:r>
              <a:rPr lang="ca">
                <a:solidFill>
                  <a:schemeClr val="dk1"/>
                </a:solidFill>
              </a:rPr>
              <a:t>    //TODO</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A partir de aquí todos los usuarios deben iniciar sesión</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  Alumno:</a:t>
            </a:r>
            <a:endParaRPr/>
          </a:p>
          <a:p>
            <a:pPr indent="0" lvl="0" marL="0" rtl="0" algn="l">
              <a:spcBef>
                <a:spcPts val="0"/>
              </a:spcBef>
              <a:spcAft>
                <a:spcPts val="0"/>
              </a:spcAft>
              <a:buNone/>
            </a:pPr>
            <a:r>
              <a:rPr lang="ca"/>
              <a:t>    //TODO</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  Profesor:</a:t>
            </a:r>
            <a:endParaRPr/>
          </a:p>
          <a:p>
            <a:pPr indent="0" lvl="0" marL="0" rtl="0" algn="l">
              <a:spcBef>
                <a:spcPts val="0"/>
              </a:spcBef>
              <a:spcAft>
                <a:spcPts val="0"/>
              </a:spcAft>
              <a:buNone/>
            </a:pPr>
            <a:r>
              <a:rPr lang="ca"/>
              <a:t>    Un profesor puede:</a:t>
            </a:r>
            <a:endParaRPr/>
          </a:p>
          <a:p>
            <a:pPr indent="0" lvl="0" marL="0" rtl="0" algn="l">
              <a:spcBef>
                <a:spcPts val="0"/>
              </a:spcBef>
              <a:spcAft>
                <a:spcPts val="0"/>
              </a:spcAft>
              <a:buNone/>
            </a:pPr>
            <a:r>
              <a:rPr lang="ca"/>
              <a:t>      Crear y gestionar grupos</a:t>
            </a:r>
            <a:endParaRPr/>
          </a:p>
          <a:p>
            <a:pPr indent="0" lvl="0" marL="0" rtl="0" algn="l">
              <a:spcBef>
                <a:spcPts val="0"/>
              </a:spcBef>
              <a:spcAft>
                <a:spcPts val="0"/>
              </a:spcAft>
              <a:buNone/>
            </a:pPr>
            <a:r>
              <a:rPr lang="ca"/>
              <a:t>      Añadir usuarios a un grupo</a:t>
            </a:r>
            <a:endParaRPr/>
          </a:p>
          <a:p>
            <a:pPr indent="0" lvl="0" marL="0" rtl="0" algn="l">
              <a:spcBef>
                <a:spcPts val="0"/>
              </a:spcBef>
              <a:spcAft>
                <a:spcPts val="0"/>
              </a:spcAft>
              <a:buNone/>
            </a:pPr>
            <a:r>
              <a:rPr lang="ca">
                <a:solidFill>
                  <a:schemeClr val="dk1"/>
                </a:solidFill>
              </a:rPr>
              <a:t>      Registrar y gestionar alumnos a un grupo al que él pertenezca</a:t>
            </a:r>
            <a:endParaRPr>
              <a:solidFill>
                <a:schemeClr val="dk1"/>
              </a:solidFill>
            </a:endParaRPr>
          </a:p>
          <a:p>
            <a:pPr indent="0" lvl="0" marL="0" rtl="0" algn="l">
              <a:spcBef>
                <a:spcPts val="0"/>
              </a:spcBef>
              <a:spcAft>
                <a:spcPts val="0"/>
              </a:spcAft>
              <a:buNone/>
            </a:pPr>
            <a:r>
              <a:rPr lang="ca">
                <a:solidFill>
                  <a:schemeClr val="dk1"/>
                </a:solidFill>
              </a:rPr>
              <a:t>      Crear actividades asignadas a un grupo y a un código</a:t>
            </a:r>
            <a:endParaRPr>
              <a:solidFill>
                <a:schemeClr val="dk1"/>
              </a:solidFill>
            </a:endParaRPr>
          </a:p>
          <a:p>
            <a:pPr indent="0" lvl="0" marL="0" rtl="0" algn="l">
              <a:spcBef>
                <a:spcPts val="0"/>
              </a:spcBef>
              <a:spcAft>
                <a:spcPts val="0"/>
              </a:spcAft>
              <a:buNone/>
            </a:pPr>
            <a:r>
              <a:rPr lang="ca">
                <a:solidFill>
                  <a:schemeClr val="dk1"/>
                </a:solidFill>
              </a:rPr>
              <a:t>      Importar/exportar actividades</a:t>
            </a:r>
            <a:endParaRPr>
              <a:solidFill>
                <a:schemeClr val="dk1"/>
              </a:solidFill>
            </a:endParaRPr>
          </a:p>
          <a:p>
            <a:pPr indent="0" lvl="0" marL="0" rtl="0" algn="l">
              <a:spcBef>
                <a:spcPts val="0"/>
              </a:spcBef>
              <a:spcAft>
                <a:spcPts val="0"/>
              </a:spcAft>
              <a:buNone/>
            </a:pPr>
            <a:r>
              <a:rPr lang="ca">
                <a:solidFill>
                  <a:schemeClr val="dk1"/>
                </a:solidFill>
              </a:rPr>
              <a:t>      Ver estadísticas de alumnos o de actividades</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    Administrador:</a:t>
            </a:r>
            <a:endParaRPr/>
          </a:p>
          <a:p>
            <a:pPr indent="0" lvl="0" marL="0" rtl="0" algn="l">
              <a:spcBef>
                <a:spcPts val="0"/>
              </a:spcBef>
              <a:spcAft>
                <a:spcPts val="0"/>
              </a:spcAft>
              <a:buNone/>
            </a:pPr>
            <a:r>
              <a:rPr lang="ca"/>
              <a:t>      Registrar y gestionar todos los usuarios</a:t>
            </a:r>
            <a:endParaRPr/>
          </a:p>
          <a:p>
            <a:pPr indent="0" lvl="0" marL="0" rtl="0" algn="l">
              <a:spcBef>
                <a:spcPts val="0"/>
              </a:spcBef>
              <a:spcAft>
                <a:spcPts val="0"/>
              </a:spcAft>
              <a:buNone/>
            </a:pPr>
            <a:r>
              <a:rPr lang="ca"/>
              <a:t>      Crear i gestionar cualquier grupo</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    Alumno:</a:t>
            </a:r>
            <a:endParaRPr/>
          </a:p>
          <a:p>
            <a:pPr indent="0" lvl="0" marL="0" rtl="0" algn="l">
              <a:spcBef>
                <a:spcPts val="0"/>
              </a:spcBef>
              <a:spcAft>
                <a:spcPts val="0"/>
              </a:spcAft>
              <a:buNone/>
            </a:pPr>
            <a:r>
              <a:rPr lang="ca"/>
              <a:t>      </a:t>
            </a:r>
            <a:r>
              <a:rPr lang="ca">
                <a:solidFill>
                  <a:schemeClr val="dk1"/>
                </a:solidFill>
              </a:rPr>
              <a:t>Hacer actividad</a:t>
            </a:r>
            <a:endParaRPr>
              <a:solidFill>
                <a:schemeClr val="dk1"/>
              </a:solidFill>
            </a:endParaRPr>
          </a:p>
          <a:p>
            <a:pPr indent="0" lvl="0" marL="0" rtl="0" algn="l">
              <a:spcBef>
                <a:spcPts val="0"/>
              </a:spcBef>
              <a:spcAft>
                <a:spcPts val="0"/>
              </a:spcAft>
              <a:buNone/>
            </a:pPr>
            <a:r>
              <a:rPr lang="ca">
                <a:solidFill>
                  <a:schemeClr val="dk1"/>
                </a:solidFill>
              </a:rPr>
              <a:t>      Ver resultados</a:t>
            </a:r>
            <a:r>
              <a:rPr lang="ca">
                <a:solidFill>
                  <a:schemeClr val="dk1"/>
                </a:solidFill>
              </a:rPr>
              <a:t>  </a:t>
            </a:r>
            <a:endParaRPr>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ca"/>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e8158ad9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e8158ad9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¿Qué </a:t>
            </a:r>
            <a:r>
              <a:rPr lang="ca"/>
              <a:t>guardamos</a:t>
            </a:r>
            <a:r>
              <a:rPr lang="ca"/>
              <a:t>?</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-Usuarios:</a:t>
            </a:r>
            <a:endParaRPr/>
          </a:p>
          <a:p>
            <a:pPr indent="0" lvl="0" marL="0" rtl="0" algn="l">
              <a:spcBef>
                <a:spcPts val="0"/>
              </a:spcBef>
              <a:spcAft>
                <a:spcPts val="0"/>
              </a:spcAft>
              <a:buNone/>
            </a:pPr>
            <a:r>
              <a:rPr lang="ca"/>
              <a:t>  -Nombre</a:t>
            </a:r>
            <a:endParaRPr/>
          </a:p>
          <a:p>
            <a:pPr indent="0" lvl="0" marL="0" rtl="0" algn="l">
              <a:spcBef>
                <a:spcPts val="0"/>
              </a:spcBef>
              <a:spcAft>
                <a:spcPts val="0"/>
              </a:spcAft>
              <a:buNone/>
            </a:pPr>
            <a:r>
              <a:rPr lang="ca"/>
              <a:t>  -Grupo</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(Alumnos)</a:t>
            </a:r>
            <a:endParaRPr/>
          </a:p>
          <a:p>
            <a:pPr indent="0" lvl="0" marL="0" rtl="0" algn="l">
              <a:spcBef>
                <a:spcPts val="0"/>
              </a:spcBef>
              <a:spcAft>
                <a:spcPts val="0"/>
              </a:spcAft>
              <a:buNone/>
            </a:pPr>
            <a:r>
              <a:rPr lang="ca"/>
              <a:t>  -EstadisticaDeActividad</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-Grupos</a:t>
            </a:r>
            <a:endParaRPr/>
          </a:p>
          <a:p>
            <a:pPr indent="0" lvl="0" marL="0" rtl="0" algn="l">
              <a:spcBef>
                <a:spcPts val="0"/>
              </a:spcBef>
              <a:spcAft>
                <a:spcPts val="0"/>
              </a:spcAft>
              <a:buNone/>
            </a:pPr>
            <a:r>
              <a:rPr lang="ca"/>
              <a:t>  -Nombre</a:t>
            </a:r>
            <a:endParaRPr/>
          </a:p>
          <a:p>
            <a:pPr indent="0" lvl="0" marL="0" rtl="0" algn="l">
              <a:spcBef>
                <a:spcPts val="0"/>
              </a:spcBef>
              <a:spcAft>
                <a:spcPts val="0"/>
              </a:spcAft>
              <a:buNone/>
            </a:pPr>
            <a:r>
              <a:rPr lang="ca"/>
              <a:t>  -Usuarios</a:t>
            </a:r>
            <a:endParaRPr/>
          </a:p>
          <a:p>
            <a:pPr indent="0" lvl="0" marL="0" rtl="0" algn="l">
              <a:spcBef>
                <a:spcPts val="0"/>
              </a:spcBef>
              <a:spcAft>
                <a:spcPts val="0"/>
              </a:spcAft>
              <a:buNone/>
            </a:pPr>
            <a:r>
              <a:rPr lang="ca"/>
              <a:t>  -Actividades</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-Actividades</a:t>
            </a:r>
            <a:endParaRPr/>
          </a:p>
          <a:p>
            <a:pPr indent="0" lvl="0" marL="0" rtl="0" algn="l">
              <a:spcBef>
                <a:spcPts val="0"/>
              </a:spcBef>
              <a:spcAft>
                <a:spcPts val="0"/>
              </a:spcAft>
              <a:buNone/>
            </a:pPr>
            <a:r>
              <a:rPr lang="ca"/>
              <a:t>  -Preguntas</a:t>
            </a:r>
            <a:endParaRPr/>
          </a:p>
          <a:p>
            <a:pPr indent="0" lvl="0" marL="0" rtl="0" algn="l">
              <a:spcBef>
                <a:spcPts val="0"/>
              </a:spcBef>
              <a:spcAft>
                <a:spcPts val="0"/>
              </a:spcAft>
              <a:buNone/>
            </a:pPr>
            <a:r>
              <a:rPr lang="ca"/>
              <a:t>    -Respuestas</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-Estadísticas</a:t>
            </a:r>
            <a:endParaRPr/>
          </a:p>
          <a:p>
            <a:pPr indent="0" lvl="0" marL="0" rtl="0" algn="l">
              <a:spcBef>
                <a:spcPts val="0"/>
              </a:spcBef>
              <a:spcAft>
                <a:spcPts val="0"/>
              </a:spcAft>
              <a:buNone/>
            </a:pPr>
            <a:r>
              <a:rPr lang="ca"/>
              <a:t>  -Actividad</a:t>
            </a:r>
            <a:endParaRPr/>
          </a:p>
          <a:p>
            <a:pPr indent="0" lvl="0" marL="0" rtl="0" algn="l">
              <a:spcBef>
                <a:spcPts val="0"/>
              </a:spcBef>
              <a:spcAft>
                <a:spcPts val="0"/>
              </a:spcAft>
              <a:buNone/>
            </a:pPr>
            <a:r>
              <a:rPr lang="ca"/>
              <a:t>  -Alumno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Proyecto </a:t>
            </a:r>
            <a:r>
              <a:rPr lang="ca"/>
              <a:t>EduPrim</a:t>
            </a:r>
            <a:endParaRPr/>
          </a:p>
        </p:txBody>
      </p:sp>
      <p:sp>
        <p:nvSpPr>
          <p:cNvPr id="55" name="Google Shape;55;p13"/>
          <p:cNvSpPr txBox="1"/>
          <p:nvPr>
            <p:ph idx="1" type="subTitle"/>
          </p:nvPr>
        </p:nvSpPr>
        <p:spPr>
          <a:xfrm>
            <a:off x="3377850" y="2777950"/>
            <a:ext cx="2388300" cy="47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sz="2000"/>
              <a:t>Análisis y diseño</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Diseño de aplicación</a:t>
            </a:r>
            <a:endParaRPr/>
          </a:p>
        </p:txBody>
      </p:sp>
      <p:sp>
        <p:nvSpPr>
          <p:cNvPr id="118" name="Google Shape;118;p22"/>
          <p:cNvSpPr txBox="1"/>
          <p:nvPr>
            <p:ph idx="1" type="body"/>
          </p:nvPr>
        </p:nvSpPr>
        <p:spPr>
          <a:xfrm>
            <a:off x="311700" y="1230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Mock Ups</a:t>
            </a:r>
            <a:endParaRPr/>
          </a:p>
          <a:p>
            <a:pPr indent="0" lvl="0" marL="0" rtl="0" algn="l">
              <a:spcBef>
                <a:spcPts val="160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497175" y="2006025"/>
            <a:ext cx="3799975" cy="2510076"/>
          </a:xfrm>
          <a:prstGeom prst="rect">
            <a:avLst/>
          </a:prstGeom>
          <a:noFill/>
          <a:ln>
            <a:noFill/>
          </a:ln>
        </p:spPr>
      </p:pic>
      <p:pic>
        <p:nvPicPr>
          <p:cNvPr id="120" name="Google Shape;120;p22"/>
          <p:cNvPicPr preferRelativeResize="0"/>
          <p:nvPr/>
        </p:nvPicPr>
        <p:blipFill>
          <a:blip r:embed="rId4">
            <a:alphaModFix/>
          </a:blip>
          <a:stretch>
            <a:fillRect/>
          </a:stretch>
        </p:blipFill>
        <p:spPr>
          <a:xfrm>
            <a:off x="4721575" y="1991400"/>
            <a:ext cx="3880300" cy="256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Diseño de aplicación</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t>Mock Ups</a:t>
            </a:r>
            <a:endParaRPr/>
          </a:p>
        </p:txBody>
      </p:sp>
      <p:pic>
        <p:nvPicPr>
          <p:cNvPr id="127" name="Google Shape;127;p23"/>
          <p:cNvPicPr preferRelativeResize="0"/>
          <p:nvPr/>
        </p:nvPicPr>
        <p:blipFill>
          <a:blip r:embed="rId3">
            <a:alphaModFix/>
          </a:blip>
          <a:stretch>
            <a:fillRect/>
          </a:stretch>
        </p:blipFill>
        <p:spPr>
          <a:xfrm>
            <a:off x="416150" y="2040750"/>
            <a:ext cx="3974458" cy="2625275"/>
          </a:xfrm>
          <a:prstGeom prst="rect">
            <a:avLst/>
          </a:prstGeom>
          <a:noFill/>
          <a:ln>
            <a:noFill/>
          </a:ln>
        </p:spPr>
      </p:pic>
      <p:pic>
        <p:nvPicPr>
          <p:cNvPr id="128" name="Google Shape;128;p23"/>
          <p:cNvPicPr preferRelativeResize="0"/>
          <p:nvPr/>
        </p:nvPicPr>
        <p:blipFill>
          <a:blip r:embed="rId4">
            <a:alphaModFix/>
          </a:blip>
          <a:stretch>
            <a:fillRect/>
          </a:stretch>
        </p:blipFill>
        <p:spPr>
          <a:xfrm>
            <a:off x="4781725" y="2040750"/>
            <a:ext cx="3974374" cy="262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Diseño de aplicación</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t>Mock Ups</a:t>
            </a:r>
            <a:endParaRPr/>
          </a:p>
        </p:txBody>
      </p:sp>
      <p:pic>
        <p:nvPicPr>
          <p:cNvPr id="135" name="Google Shape;135;p24"/>
          <p:cNvPicPr preferRelativeResize="0"/>
          <p:nvPr/>
        </p:nvPicPr>
        <p:blipFill>
          <a:blip r:embed="rId3">
            <a:alphaModFix/>
          </a:blip>
          <a:stretch>
            <a:fillRect/>
          </a:stretch>
        </p:blipFill>
        <p:spPr>
          <a:xfrm>
            <a:off x="487800" y="1996600"/>
            <a:ext cx="3753598" cy="2815175"/>
          </a:xfrm>
          <a:prstGeom prst="rect">
            <a:avLst/>
          </a:prstGeom>
          <a:noFill/>
          <a:ln>
            <a:noFill/>
          </a:ln>
        </p:spPr>
      </p:pic>
      <p:pic>
        <p:nvPicPr>
          <p:cNvPr id="136" name="Google Shape;136;p24"/>
          <p:cNvPicPr preferRelativeResize="0"/>
          <p:nvPr/>
        </p:nvPicPr>
        <p:blipFill>
          <a:blip r:embed="rId4">
            <a:alphaModFix/>
          </a:blip>
          <a:stretch>
            <a:fillRect/>
          </a:stretch>
        </p:blipFill>
        <p:spPr>
          <a:xfrm>
            <a:off x="4495800" y="1996600"/>
            <a:ext cx="4261825" cy="2815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Diseño de aplicación</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t>Mock Ups</a:t>
            </a:r>
            <a:endParaRPr/>
          </a:p>
        </p:txBody>
      </p:sp>
      <p:pic>
        <p:nvPicPr>
          <p:cNvPr id="143" name="Google Shape;143;p25"/>
          <p:cNvPicPr preferRelativeResize="0"/>
          <p:nvPr/>
        </p:nvPicPr>
        <p:blipFill>
          <a:blip r:embed="rId3">
            <a:alphaModFix/>
          </a:blip>
          <a:stretch>
            <a:fillRect/>
          </a:stretch>
        </p:blipFill>
        <p:spPr>
          <a:xfrm>
            <a:off x="423550" y="1874900"/>
            <a:ext cx="4387300" cy="2898024"/>
          </a:xfrm>
          <a:prstGeom prst="rect">
            <a:avLst/>
          </a:prstGeom>
          <a:noFill/>
          <a:ln>
            <a:noFill/>
          </a:ln>
        </p:spPr>
      </p:pic>
      <p:pic>
        <p:nvPicPr>
          <p:cNvPr id="144" name="Google Shape;144;p25"/>
          <p:cNvPicPr preferRelativeResize="0"/>
          <p:nvPr/>
        </p:nvPicPr>
        <p:blipFill>
          <a:blip r:embed="rId4">
            <a:alphaModFix/>
          </a:blip>
          <a:stretch>
            <a:fillRect/>
          </a:stretch>
        </p:blipFill>
        <p:spPr>
          <a:xfrm>
            <a:off x="5445675" y="2511650"/>
            <a:ext cx="2854475" cy="1712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Diseño de aplicación</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t>Mock Ups</a:t>
            </a:r>
            <a:endParaRPr/>
          </a:p>
        </p:txBody>
      </p:sp>
      <p:pic>
        <p:nvPicPr>
          <p:cNvPr id="151" name="Google Shape;151;p26"/>
          <p:cNvPicPr preferRelativeResize="0"/>
          <p:nvPr/>
        </p:nvPicPr>
        <p:blipFill>
          <a:blip r:embed="rId3">
            <a:alphaModFix/>
          </a:blip>
          <a:stretch>
            <a:fillRect/>
          </a:stretch>
        </p:blipFill>
        <p:spPr>
          <a:xfrm>
            <a:off x="653375" y="1627600"/>
            <a:ext cx="3626925" cy="2395775"/>
          </a:xfrm>
          <a:prstGeom prst="rect">
            <a:avLst/>
          </a:prstGeom>
          <a:noFill/>
          <a:ln>
            <a:noFill/>
          </a:ln>
        </p:spPr>
      </p:pic>
      <p:pic>
        <p:nvPicPr>
          <p:cNvPr id="152" name="Google Shape;152;p26"/>
          <p:cNvPicPr preferRelativeResize="0"/>
          <p:nvPr/>
        </p:nvPicPr>
        <p:blipFill>
          <a:blip r:embed="rId4">
            <a:alphaModFix/>
          </a:blip>
          <a:stretch>
            <a:fillRect/>
          </a:stretch>
        </p:blipFill>
        <p:spPr>
          <a:xfrm>
            <a:off x="4876800" y="1604350"/>
            <a:ext cx="3626925" cy="2395750"/>
          </a:xfrm>
          <a:prstGeom prst="rect">
            <a:avLst/>
          </a:prstGeom>
          <a:noFill/>
          <a:ln>
            <a:noFill/>
          </a:ln>
        </p:spPr>
      </p:pic>
      <p:pic>
        <p:nvPicPr>
          <p:cNvPr id="153" name="Google Shape;153;p26"/>
          <p:cNvPicPr preferRelativeResize="0"/>
          <p:nvPr/>
        </p:nvPicPr>
        <p:blipFill>
          <a:blip r:embed="rId5">
            <a:alphaModFix/>
          </a:blip>
          <a:stretch>
            <a:fillRect/>
          </a:stretch>
        </p:blipFill>
        <p:spPr>
          <a:xfrm>
            <a:off x="1571038" y="4102175"/>
            <a:ext cx="1398400" cy="839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Diseño de aplicación</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t>Mock Ups</a:t>
            </a:r>
            <a:endParaRPr/>
          </a:p>
        </p:txBody>
      </p:sp>
      <p:pic>
        <p:nvPicPr>
          <p:cNvPr id="160" name="Google Shape;160;p27"/>
          <p:cNvPicPr preferRelativeResize="0"/>
          <p:nvPr/>
        </p:nvPicPr>
        <p:blipFill>
          <a:blip r:embed="rId3">
            <a:alphaModFix/>
          </a:blip>
          <a:stretch>
            <a:fillRect/>
          </a:stretch>
        </p:blipFill>
        <p:spPr>
          <a:xfrm>
            <a:off x="1923750" y="1676650"/>
            <a:ext cx="5436550" cy="309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Diseño de aplicación</a:t>
            </a:r>
            <a:endParaRPr/>
          </a:p>
        </p:txBody>
      </p:sp>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t>Mock Ups</a:t>
            </a:r>
            <a:endParaRPr/>
          </a:p>
        </p:txBody>
      </p:sp>
      <p:pic>
        <p:nvPicPr>
          <p:cNvPr id="167" name="Google Shape;167;p28"/>
          <p:cNvPicPr preferRelativeResize="0"/>
          <p:nvPr/>
        </p:nvPicPr>
        <p:blipFill>
          <a:blip r:embed="rId3">
            <a:alphaModFix/>
          </a:blip>
          <a:stretch>
            <a:fillRect/>
          </a:stretch>
        </p:blipFill>
        <p:spPr>
          <a:xfrm>
            <a:off x="2059825" y="1611675"/>
            <a:ext cx="4936026" cy="320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Conclusiones</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ca"/>
              <a:t>Futura complejidad</a:t>
            </a:r>
            <a:endParaRPr/>
          </a:p>
          <a:p>
            <a:pPr indent="-342900" lvl="0" marL="457200" rtl="0" algn="l">
              <a:spcBef>
                <a:spcPts val="0"/>
              </a:spcBef>
              <a:spcAft>
                <a:spcPts val="0"/>
              </a:spcAft>
              <a:buSzPts val="1800"/>
              <a:buChar char="-"/>
            </a:pPr>
            <a:r>
              <a:rPr lang="ca"/>
              <a:t>Magnitud de la aplicación</a:t>
            </a:r>
            <a:endParaRPr/>
          </a:p>
          <a:p>
            <a:pPr indent="-342900" lvl="0" marL="457200" rtl="0" algn="l">
              <a:spcBef>
                <a:spcPts val="0"/>
              </a:spcBef>
              <a:spcAft>
                <a:spcPts val="0"/>
              </a:spcAft>
              <a:buSzPts val="1800"/>
              <a:buChar char="-"/>
            </a:pPr>
            <a:r>
              <a:rPr lang="ca"/>
              <a:t>Organización del cuerpo</a:t>
            </a:r>
            <a:endParaRPr/>
          </a:p>
          <a:p>
            <a:pPr indent="-342900" lvl="0" marL="457200" rtl="0" algn="l">
              <a:spcBef>
                <a:spcPts val="0"/>
              </a:spcBef>
              <a:spcAft>
                <a:spcPts val="0"/>
              </a:spcAft>
              <a:buSzPts val="1800"/>
              <a:buChar char="-"/>
            </a:pPr>
            <a:r>
              <a:rPr lang="ca"/>
              <a:t>Posibles modificaciones</a:t>
            </a:r>
            <a:endParaRPr/>
          </a:p>
          <a:p>
            <a:pPr indent="-342900" lvl="0" marL="457200" rtl="0" algn="l">
              <a:spcBef>
                <a:spcPts val="0"/>
              </a:spcBef>
              <a:spcAft>
                <a:spcPts val="0"/>
              </a:spcAft>
              <a:buSzPts val="1800"/>
              <a:buChar char="-"/>
            </a:pPr>
            <a:r>
              <a:rPr lang="ca"/>
              <a:t>Vista del cliente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96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Índice</a:t>
            </a:r>
            <a:endParaRPr/>
          </a:p>
        </p:txBody>
      </p:sp>
      <p:sp>
        <p:nvSpPr>
          <p:cNvPr id="61" name="Google Shape;61;p14"/>
          <p:cNvSpPr txBox="1"/>
          <p:nvPr>
            <p:ph idx="1" type="body"/>
          </p:nvPr>
        </p:nvSpPr>
        <p:spPr>
          <a:xfrm>
            <a:off x="418575" y="1309225"/>
            <a:ext cx="82158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ca"/>
              <a:t>Propósito</a:t>
            </a:r>
            <a:r>
              <a:rPr lang="ca"/>
              <a:t> y alcance </a:t>
            </a:r>
            <a:endParaRPr/>
          </a:p>
          <a:p>
            <a:pPr indent="457200" lvl="0" marL="0" rtl="0" algn="l">
              <a:spcBef>
                <a:spcPts val="1600"/>
              </a:spcBef>
              <a:spcAft>
                <a:spcPts val="0"/>
              </a:spcAft>
              <a:buNone/>
            </a:pPr>
            <a:r>
              <a:rPr lang="ca"/>
              <a:t>Estudio de mercado</a:t>
            </a:r>
            <a:endParaRPr/>
          </a:p>
          <a:p>
            <a:pPr indent="457200" lvl="0" marL="0" rtl="0" algn="l">
              <a:spcBef>
                <a:spcPts val="1600"/>
              </a:spcBef>
              <a:spcAft>
                <a:spcPts val="0"/>
              </a:spcAft>
              <a:buNone/>
            </a:pPr>
            <a:r>
              <a:rPr lang="ca"/>
              <a:t>Descripción del proyecto</a:t>
            </a:r>
            <a:endParaRPr/>
          </a:p>
          <a:p>
            <a:pPr indent="457200" lvl="0" marL="0" rtl="0" algn="l">
              <a:spcBef>
                <a:spcPts val="1600"/>
              </a:spcBef>
              <a:spcAft>
                <a:spcPts val="0"/>
              </a:spcAft>
              <a:buNone/>
            </a:pPr>
            <a:r>
              <a:rPr lang="ca"/>
              <a:t>Diseño de la aplicación</a:t>
            </a:r>
            <a:endParaRPr/>
          </a:p>
          <a:p>
            <a:pPr indent="457200" lvl="0" marL="0" rtl="0" algn="l">
              <a:spcBef>
                <a:spcPts val="1600"/>
              </a:spcBef>
              <a:spcAft>
                <a:spcPts val="0"/>
              </a:spcAft>
              <a:buNone/>
            </a:pPr>
            <a:r>
              <a:rPr lang="ca"/>
              <a:t>Conclusiones</a:t>
            </a:r>
            <a:endParaRPr/>
          </a:p>
          <a:p>
            <a:pPr indent="457200" lvl="0" marL="0" rtl="0" algn="l">
              <a:spcBef>
                <a:spcPts val="1600"/>
              </a:spcBef>
              <a:spcAft>
                <a:spcPts val="1600"/>
              </a:spcAft>
              <a:buNone/>
            </a:pPr>
            <a:r>
              <a:rPr lang="ca"/>
              <a:t>Preguntas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ca"/>
              <a:t>Interfaz sencilla</a:t>
            </a:r>
            <a:endParaRPr/>
          </a:p>
          <a:p>
            <a:pPr indent="-342900" lvl="0" marL="457200" rtl="0" algn="l">
              <a:lnSpc>
                <a:spcPct val="150000"/>
              </a:lnSpc>
              <a:spcBef>
                <a:spcPts val="0"/>
              </a:spcBef>
              <a:spcAft>
                <a:spcPts val="0"/>
              </a:spcAft>
              <a:buSzPts val="1800"/>
              <a:buChar char="-"/>
            </a:pPr>
            <a:r>
              <a:rPr lang="ca"/>
              <a:t>Ambientado para niños</a:t>
            </a:r>
            <a:endParaRPr/>
          </a:p>
          <a:p>
            <a:pPr indent="-342900" lvl="0" marL="457200" rtl="0" algn="l">
              <a:lnSpc>
                <a:spcPct val="150000"/>
              </a:lnSpc>
              <a:spcBef>
                <a:spcPts val="0"/>
              </a:spcBef>
              <a:spcAft>
                <a:spcPts val="0"/>
              </a:spcAft>
              <a:buSzPts val="1800"/>
              <a:buChar char="-"/>
            </a:pPr>
            <a:r>
              <a:rPr lang="ca"/>
              <a:t>Actividades variadas</a:t>
            </a:r>
            <a:endParaRPr/>
          </a:p>
          <a:p>
            <a:pPr indent="-342900" lvl="0" marL="457200" rtl="0" algn="l">
              <a:lnSpc>
                <a:spcPct val="150000"/>
              </a:lnSpc>
              <a:spcBef>
                <a:spcPts val="0"/>
              </a:spcBef>
              <a:spcAft>
                <a:spcPts val="0"/>
              </a:spcAft>
              <a:buSzPts val="1800"/>
              <a:buChar char="-"/>
            </a:pPr>
            <a:r>
              <a:rPr lang="ca"/>
              <a:t>Plantillas para crear actividades</a:t>
            </a:r>
            <a:endParaRPr/>
          </a:p>
          <a:p>
            <a:pPr indent="-342900" lvl="0" marL="457200" rtl="0" algn="l">
              <a:lnSpc>
                <a:spcPct val="150000"/>
              </a:lnSpc>
              <a:spcBef>
                <a:spcPts val="0"/>
              </a:spcBef>
              <a:spcAft>
                <a:spcPts val="0"/>
              </a:spcAft>
              <a:buSzPts val="1800"/>
              <a:buChar char="-"/>
            </a:pPr>
            <a:r>
              <a:rPr lang="ca"/>
              <a:t>Exportar e importar actividades</a:t>
            </a:r>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Propósito</a:t>
            </a:r>
            <a:r>
              <a:rPr lang="ca"/>
              <a:t> y alcance</a:t>
            </a:r>
            <a:endParaRPr/>
          </a:p>
        </p:txBody>
      </p:sp>
      <p:sp>
        <p:nvSpPr>
          <p:cNvPr id="68" name="Google Shape;68;p15"/>
          <p:cNvSpPr txBox="1"/>
          <p:nvPr/>
        </p:nvSpPr>
        <p:spPr>
          <a:xfrm>
            <a:off x="4572000" y="1152475"/>
            <a:ext cx="4071600" cy="3497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2"/>
              </a:buClr>
              <a:buSzPts val="1800"/>
              <a:buChar char="-"/>
            </a:pPr>
            <a:r>
              <a:rPr lang="ca" sz="1800">
                <a:solidFill>
                  <a:schemeClr val="lt2"/>
                </a:solidFill>
              </a:rPr>
              <a:t>Temporizador en las actividades</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ca" sz="1800">
                <a:solidFill>
                  <a:schemeClr val="lt2"/>
                </a:solidFill>
              </a:rPr>
              <a:t>Entrar de forma anònima</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ca" sz="1800">
                <a:solidFill>
                  <a:schemeClr val="lt2"/>
                </a:solidFill>
              </a:rPr>
              <a:t>Página orientada más a tablets</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ca" sz="1800">
                <a:solidFill>
                  <a:schemeClr val="lt2"/>
                </a:solidFill>
              </a:rPr>
              <a:t>Evaluación sin numeración</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ca" sz="1800">
                <a:solidFill>
                  <a:schemeClr val="lt2"/>
                </a:solidFill>
              </a:rPr>
              <a:t>Posibles nuevas implementaciones en el transcurso del proyecto</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Estudio de mercado</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     Typeform: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311700" y="1749475"/>
            <a:ext cx="3124200" cy="2819400"/>
          </a:xfrm>
          <a:prstGeom prst="rect">
            <a:avLst/>
          </a:prstGeom>
          <a:noFill/>
          <a:ln>
            <a:noFill/>
          </a:ln>
        </p:spPr>
      </p:pic>
      <p:pic>
        <p:nvPicPr>
          <p:cNvPr id="76" name="Google Shape;76;p16"/>
          <p:cNvPicPr preferRelativeResize="0"/>
          <p:nvPr/>
        </p:nvPicPr>
        <p:blipFill>
          <a:blip r:embed="rId4">
            <a:alphaModFix/>
          </a:blip>
          <a:stretch>
            <a:fillRect/>
          </a:stretch>
        </p:blipFill>
        <p:spPr>
          <a:xfrm>
            <a:off x="3953175" y="1749475"/>
            <a:ext cx="4879125" cy="21425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Estudio de mercado</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t>SurveyAnyplace</a:t>
            </a:r>
            <a:endParaRPr/>
          </a:p>
        </p:txBody>
      </p:sp>
      <p:pic>
        <p:nvPicPr>
          <p:cNvPr id="83" name="Google Shape;83;p17"/>
          <p:cNvPicPr preferRelativeResize="0"/>
          <p:nvPr/>
        </p:nvPicPr>
        <p:blipFill>
          <a:blip r:embed="rId3">
            <a:alphaModFix/>
          </a:blip>
          <a:stretch>
            <a:fillRect/>
          </a:stretch>
        </p:blipFill>
        <p:spPr>
          <a:xfrm>
            <a:off x="311700" y="2043129"/>
            <a:ext cx="8520600" cy="14074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Estudio de mercado</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ca"/>
              <a:t>Cerebriti</a:t>
            </a:r>
            <a:endParaRPr/>
          </a:p>
        </p:txBody>
      </p:sp>
      <p:pic>
        <p:nvPicPr>
          <p:cNvPr id="90" name="Google Shape;90;p18"/>
          <p:cNvPicPr preferRelativeResize="0"/>
          <p:nvPr/>
        </p:nvPicPr>
        <p:blipFill rotWithShape="1">
          <a:blip r:embed="rId3">
            <a:alphaModFix/>
          </a:blip>
          <a:srcRect b="0" l="13494" r="0" t="0"/>
          <a:stretch/>
        </p:blipFill>
        <p:spPr>
          <a:xfrm>
            <a:off x="311700" y="1709500"/>
            <a:ext cx="4719725" cy="1635775"/>
          </a:xfrm>
          <a:prstGeom prst="rect">
            <a:avLst/>
          </a:prstGeom>
          <a:noFill/>
          <a:ln>
            <a:noFill/>
          </a:ln>
        </p:spPr>
      </p:pic>
      <p:pic>
        <p:nvPicPr>
          <p:cNvPr id="91" name="Google Shape;91;p18"/>
          <p:cNvPicPr preferRelativeResize="0"/>
          <p:nvPr/>
        </p:nvPicPr>
        <p:blipFill>
          <a:blip r:embed="rId4">
            <a:alphaModFix/>
          </a:blip>
          <a:stretch>
            <a:fillRect/>
          </a:stretch>
        </p:blipFill>
        <p:spPr>
          <a:xfrm>
            <a:off x="5223875" y="1375975"/>
            <a:ext cx="3735500" cy="356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Descripción</a:t>
            </a:r>
            <a:r>
              <a:rPr lang="ca"/>
              <a:t> del Proyecto</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ACTORES</a:t>
            </a:r>
            <a:r>
              <a:rPr lang="ca"/>
              <a:t> </a:t>
            </a:r>
            <a:endParaRPr/>
          </a:p>
          <a:p>
            <a:pPr indent="0" lvl="0" marL="0" rtl="0" algn="l">
              <a:lnSpc>
                <a:spcPct val="100000"/>
              </a:lnSpc>
              <a:spcBef>
                <a:spcPts val="1600"/>
              </a:spcBef>
              <a:spcAft>
                <a:spcPts val="0"/>
              </a:spcAft>
              <a:buNone/>
            </a:pPr>
            <a:r>
              <a:t/>
            </a:r>
            <a:endParaRPr sz="2800">
              <a:solidFill>
                <a:schemeClr val="dk1"/>
              </a:solidFill>
            </a:endParaRPr>
          </a:p>
        </p:txBody>
      </p:sp>
      <p:pic>
        <p:nvPicPr>
          <p:cNvPr id="98" name="Google Shape;98;p19"/>
          <p:cNvPicPr preferRelativeResize="0"/>
          <p:nvPr/>
        </p:nvPicPr>
        <p:blipFill>
          <a:blip r:embed="rId3">
            <a:alphaModFix/>
          </a:blip>
          <a:stretch>
            <a:fillRect/>
          </a:stretch>
        </p:blipFill>
        <p:spPr>
          <a:xfrm>
            <a:off x="30925" y="2332988"/>
            <a:ext cx="9082126" cy="148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Descripción del Proyecto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999999"/>
              </a:solidFill>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0" y="1922388"/>
            <a:ext cx="9144000" cy="1603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Descripción del Proyecto</a:t>
            </a:r>
            <a:endParaRPr/>
          </a:p>
          <a:p>
            <a:pPr indent="0" lvl="0" marL="0" rtl="0" algn="l">
              <a:spcBef>
                <a:spcPts val="0"/>
              </a:spcBef>
              <a:spcAft>
                <a:spcPts val="0"/>
              </a:spcAft>
              <a:buNone/>
            </a:pPr>
            <a:r>
              <a:t/>
            </a:r>
            <a:endParaRPr>
              <a:solidFill>
                <a:srgbClr val="999999"/>
              </a:solidFill>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740275" y="1244500"/>
            <a:ext cx="7663447" cy="36150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