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3"/>
  </p:notesMasterIdLst>
  <p:handoutMasterIdLst>
    <p:handoutMasterId r:id="rId24"/>
  </p:handoutMasterIdLst>
  <p:sldIdLst>
    <p:sldId id="304" r:id="rId3"/>
    <p:sldId id="347" r:id="rId4"/>
    <p:sldId id="334" r:id="rId5"/>
    <p:sldId id="330" r:id="rId6"/>
    <p:sldId id="343" r:id="rId7"/>
    <p:sldId id="332" r:id="rId8"/>
    <p:sldId id="329" r:id="rId9"/>
    <p:sldId id="321" r:id="rId10"/>
    <p:sldId id="335" r:id="rId11"/>
    <p:sldId id="333" r:id="rId12"/>
    <p:sldId id="331" r:id="rId13"/>
    <p:sldId id="336" r:id="rId14"/>
    <p:sldId id="344" r:id="rId15"/>
    <p:sldId id="337" r:id="rId16"/>
    <p:sldId id="345" r:id="rId17"/>
    <p:sldId id="341" r:id="rId18"/>
    <p:sldId id="338" r:id="rId19"/>
    <p:sldId id="339" r:id="rId20"/>
    <p:sldId id="340" r:id="rId21"/>
    <p:sldId id="34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47"/>
            <p14:sldId id="334"/>
            <p14:sldId id="330"/>
            <p14:sldId id="343"/>
            <p14:sldId id="332"/>
            <p14:sldId id="329"/>
            <p14:sldId id="321"/>
            <p14:sldId id="335"/>
            <p14:sldId id="333"/>
            <p14:sldId id="331"/>
            <p14:sldId id="336"/>
            <p14:sldId id="344"/>
            <p14:sldId id="337"/>
            <p14:sldId id="345"/>
            <p14:sldId id="341"/>
            <p14:sldId id="338"/>
            <p14:sldId id="339"/>
            <p14:sldId id="340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82D"/>
    <a:srgbClr val="F8F8F8"/>
    <a:srgbClr val="FFFFFF"/>
    <a:srgbClr val="621E0F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94" d="100"/>
          <a:sy n="94" d="100"/>
        </p:scale>
        <p:origin x="2100" y="10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26285-C3B3-4C76-BC19-F182EAC8B627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0AE575-BC97-41D9-A150-61B76F05DB3D}">
      <dgm:prSet/>
      <dgm:spPr/>
      <dgm:t>
        <a:bodyPr/>
        <a:lstStyle/>
        <a:p>
          <a:r>
            <a:rPr lang="en-US" dirty="0"/>
            <a:t>LIKQ</a:t>
          </a:r>
          <a:endParaRPr lang="hu-HU" dirty="0"/>
        </a:p>
      </dgm:t>
    </dgm:pt>
    <dgm:pt modelId="{729BCED2-4696-4ACB-AD86-EBEFA76AEE6C}" type="parTrans" cxnId="{32D2262A-B9C4-4EC2-B41D-6F41E86BC82A}">
      <dgm:prSet/>
      <dgm:spPr/>
      <dgm:t>
        <a:bodyPr/>
        <a:lstStyle/>
        <a:p>
          <a:endParaRPr lang="en-US"/>
        </a:p>
      </dgm:t>
    </dgm:pt>
    <dgm:pt modelId="{0477A8F3-E18C-4B09-9AD1-B8EDBC58A17A}" type="sibTrans" cxnId="{32D2262A-B9C4-4EC2-B41D-6F41E86BC82A}">
      <dgm:prSet/>
      <dgm:spPr/>
      <dgm:t>
        <a:bodyPr/>
        <a:lstStyle/>
        <a:p>
          <a:endParaRPr lang="en-US"/>
        </a:p>
      </dgm:t>
    </dgm:pt>
    <dgm:pt modelId="{0E209CAE-EEF8-4970-A6BC-E127A320BAD5}">
      <dgm:prSet/>
      <dgm:spPr/>
      <dgm:t>
        <a:bodyPr/>
        <a:lstStyle/>
        <a:p>
          <a:r>
            <a:rPr lang="en-US"/>
            <a:t>LINQ</a:t>
          </a:r>
          <a:endParaRPr lang="hu-HU"/>
        </a:p>
      </dgm:t>
    </dgm:pt>
    <dgm:pt modelId="{E3117D5F-EC0C-4BBA-A4ED-4B65B1A73E64}" type="parTrans" cxnId="{44B5DD0D-AB94-40A8-BF51-291FB936A1A4}">
      <dgm:prSet/>
      <dgm:spPr/>
      <dgm:t>
        <a:bodyPr/>
        <a:lstStyle/>
        <a:p>
          <a:endParaRPr lang="en-US"/>
        </a:p>
      </dgm:t>
    </dgm:pt>
    <dgm:pt modelId="{DE87CD9D-F2F8-46BE-9D56-7C68CA55AFCD}" type="sibTrans" cxnId="{44B5DD0D-AB94-40A8-BF51-291FB936A1A4}">
      <dgm:prSet/>
      <dgm:spPr/>
      <dgm:t>
        <a:bodyPr/>
        <a:lstStyle/>
        <a:p>
          <a:endParaRPr lang="en-US"/>
        </a:p>
      </dgm:t>
    </dgm:pt>
    <dgm:pt modelId="{1DEF6BDD-73A9-4474-AF5D-F83FA3710725}">
      <dgm:prSet/>
      <dgm:spPr/>
      <dgm:t>
        <a:bodyPr/>
        <a:lstStyle/>
        <a:p>
          <a:r>
            <a:rPr lang="en-US"/>
            <a:t>Language Integrated Knowledge-Query</a:t>
          </a:r>
          <a:endParaRPr lang="hu-HU"/>
        </a:p>
      </dgm:t>
    </dgm:pt>
    <dgm:pt modelId="{49DA8EB5-5BD6-427A-AB5A-FF58BAEB3DD0}" type="parTrans" cxnId="{F2BAFA8C-E3B4-478E-82D1-6A833783849F}">
      <dgm:prSet/>
      <dgm:spPr/>
      <dgm:t>
        <a:bodyPr/>
        <a:lstStyle/>
        <a:p>
          <a:endParaRPr lang="en-US"/>
        </a:p>
      </dgm:t>
    </dgm:pt>
    <dgm:pt modelId="{8C74D45A-497F-4925-97EC-38F7BD694A24}" type="sibTrans" cxnId="{F2BAFA8C-E3B4-478E-82D1-6A833783849F}">
      <dgm:prSet/>
      <dgm:spPr/>
      <dgm:t>
        <a:bodyPr/>
        <a:lstStyle/>
        <a:p>
          <a:endParaRPr lang="en-US"/>
        </a:p>
      </dgm:t>
    </dgm:pt>
    <dgm:pt modelId="{D8C3B9FD-1E60-41D0-B386-9E5D2DE5964C}">
      <dgm:prSet/>
      <dgm:spPr/>
      <dgm:t>
        <a:bodyPr/>
        <a:lstStyle/>
        <a:p>
          <a:r>
            <a:rPr lang="en-US" err="1"/>
            <a:t>Több</a:t>
          </a:r>
          <a:r>
            <a:rPr lang="en-US"/>
            <a:t> </a:t>
          </a:r>
          <a:r>
            <a:rPr lang="en-US" err="1"/>
            <a:t>különböző</a:t>
          </a:r>
          <a:r>
            <a:rPr lang="en-US"/>
            <a:t> </a:t>
          </a:r>
          <a:r>
            <a:rPr lang="en-US" err="1"/>
            <a:t>típusú</a:t>
          </a:r>
          <a:r>
            <a:rPr lang="en-US"/>
            <a:t> </a:t>
          </a:r>
          <a:r>
            <a:rPr lang="en-US" err="1"/>
            <a:t>elem</a:t>
          </a:r>
          <a:r>
            <a:rPr lang="en-US"/>
            <a:t> </a:t>
          </a:r>
          <a:r>
            <a:rPr lang="en-US" err="1"/>
            <a:t>lekérdezése</a:t>
          </a:r>
          <a:endParaRPr lang="hu-HU"/>
        </a:p>
      </dgm:t>
    </dgm:pt>
    <dgm:pt modelId="{E647FD15-E26C-4DC2-A876-012291D6871F}" type="parTrans" cxnId="{85BB0379-CAF6-4131-857F-1E5A3621DD3F}">
      <dgm:prSet/>
      <dgm:spPr/>
      <dgm:t>
        <a:bodyPr/>
        <a:lstStyle/>
        <a:p>
          <a:endParaRPr lang="en-US"/>
        </a:p>
      </dgm:t>
    </dgm:pt>
    <dgm:pt modelId="{8EFF2BD1-90C0-4C55-9C19-8699FF5F5559}" type="sibTrans" cxnId="{85BB0379-CAF6-4131-857F-1E5A3621DD3F}">
      <dgm:prSet/>
      <dgm:spPr/>
      <dgm:t>
        <a:bodyPr/>
        <a:lstStyle/>
        <a:p>
          <a:endParaRPr lang="en-US"/>
        </a:p>
      </dgm:t>
    </dgm:pt>
    <dgm:pt modelId="{B6DAE696-9BEA-46A2-8FD7-31FEB2DD2DFC}" type="pres">
      <dgm:prSet presAssocID="{2F226285-C3B3-4C76-BC19-F182EAC8B627}" presName="Name0" presStyleCnt="0">
        <dgm:presLayoutVars>
          <dgm:dir/>
          <dgm:animLvl val="lvl"/>
          <dgm:resizeHandles/>
        </dgm:presLayoutVars>
      </dgm:prSet>
      <dgm:spPr/>
    </dgm:pt>
    <dgm:pt modelId="{5BB599CA-E42C-4B28-B6E6-D5935FD31750}" type="pres">
      <dgm:prSet presAssocID="{530AE575-BC97-41D9-A150-61B76F05DB3D}" presName="linNode" presStyleCnt="0"/>
      <dgm:spPr/>
    </dgm:pt>
    <dgm:pt modelId="{202CD1F9-E787-4E84-9BFE-973CBE24145B}" type="pres">
      <dgm:prSet presAssocID="{530AE575-BC97-41D9-A150-61B76F05DB3D}" presName="parentShp" presStyleLbl="node1" presStyleIdx="0" presStyleCnt="2">
        <dgm:presLayoutVars>
          <dgm:bulletEnabled val="1"/>
        </dgm:presLayoutVars>
      </dgm:prSet>
      <dgm:spPr/>
    </dgm:pt>
    <dgm:pt modelId="{13D3AD72-5F7A-4167-9034-B7CD169E6C9B}" type="pres">
      <dgm:prSet presAssocID="{530AE575-BC97-41D9-A150-61B76F05DB3D}" presName="childShp" presStyleLbl="bgAccFollowNode1" presStyleIdx="0" presStyleCnt="2">
        <dgm:presLayoutVars>
          <dgm:bulletEnabled val="1"/>
        </dgm:presLayoutVars>
      </dgm:prSet>
      <dgm:spPr/>
    </dgm:pt>
    <dgm:pt modelId="{F64C2917-A7F3-4565-A603-BEA978711450}" type="pres">
      <dgm:prSet presAssocID="{0477A8F3-E18C-4B09-9AD1-B8EDBC58A17A}" presName="spacing" presStyleCnt="0"/>
      <dgm:spPr/>
    </dgm:pt>
    <dgm:pt modelId="{1F391CB9-78A1-421F-9168-AA06248DFA1F}" type="pres">
      <dgm:prSet presAssocID="{0E209CAE-EEF8-4970-A6BC-E127A320BAD5}" presName="linNode" presStyleCnt="0"/>
      <dgm:spPr/>
    </dgm:pt>
    <dgm:pt modelId="{30548B46-5722-46A1-A307-D02C56DC055D}" type="pres">
      <dgm:prSet presAssocID="{0E209CAE-EEF8-4970-A6BC-E127A320BAD5}" presName="parentShp" presStyleLbl="node1" presStyleIdx="1" presStyleCnt="2">
        <dgm:presLayoutVars>
          <dgm:bulletEnabled val="1"/>
        </dgm:presLayoutVars>
      </dgm:prSet>
      <dgm:spPr/>
    </dgm:pt>
    <dgm:pt modelId="{A6B5A266-CD12-4279-99E4-DAE309C6184A}" type="pres">
      <dgm:prSet presAssocID="{0E209CAE-EEF8-4970-A6BC-E127A320BAD5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4B5DD0D-AB94-40A8-BF51-291FB936A1A4}" srcId="{2F226285-C3B3-4C76-BC19-F182EAC8B627}" destId="{0E209CAE-EEF8-4970-A6BC-E127A320BAD5}" srcOrd="1" destOrd="0" parTransId="{E3117D5F-EC0C-4BBA-A4ED-4B65B1A73E64}" sibTransId="{DE87CD9D-F2F8-46BE-9D56-7C68CA55AFCD}"/>
    <dgm:cxn modelId="{359C0FBA-798F-4F12-93AA-796AF13BB867}" type="presOf" srcId="{530AE575-BC97-41D9-A150-61B76F05DB3D}" destId="{202CD1F9-E787-4E84-9BFE-973CBE24145B}" srcOrd="0" destOrd="0" presId="urn:microsoft.com/office/officeart/2005/8/layout/vList6"/>
    <dgm:cxn modelId="{85BB0379-CAF6-4131-857F-1E5A3621DD3F}" srcId="{0E209CAE-EEF8-4970-A6BC-E127A320BAD5}" destId="{D8C3B9FD-1E60-41D0-B386-9E5D2DE5964C}" srcOrd="0" destOrd="0" parTransId="{E647FD15-E26C-4DC2-A876-012291D6871F}" sibTransId="{8EFF2BD1-90C0-4C55-9C19-8699FF5F5559}"/>
    <dgm:cxn modelId="{82587FB6-D171-41C5-950A-D135916B850A}" type="presOf" srcId="{1DEF6BDD-73A9-4474-AF5D-F83FA3710725}" destId="{13D3AD72-5F7A-4167-9034-B7CD169E6C9B}" srcOrd="0" destOrd="0" presId="urn:microsoft.com/office/officeart/2005/8/layout/vList6"/>
    <dgm:cxn modelId="{32D2262A-B9C4-4EC2-B41D-6F41E86BC82A}" srcId="{2F226285-C3B3-4C76-BC19-F182EAC8B627}" destId="{530AE575-BC97-41D9-A150-61B76F05DB3D}" srcOrd="0" destOrd="0" parTransId="{729BCED2-4696-4ACB-AD86-EBEFA76AEE6C}" sibTransId="{0477A8F3-E18C-4B09-9AD1-B8EDBC58A17A}"/>
    <dgm:cxn modelId="{3392DE4B-008E-45A4-9830-4FCE763E4105}" type="presOf" srcId="{0E209CAE-EEF8-4970-A6BC-E127A320BAD5}" destId="{30548B46-5722-46A1-A307-D02C56DC055D}" srcOrd="0" destOrd="0" presId="urn:microsoft.com/office/officeart/2005/8/layout/vList6"/>
    <dgm:cxn modelId="{04793469-5CFB-433F-92DD-6469A6DC7270}" type="presOf" srcId="{D8C3B9FD-1E60-41D0-B386-9E5D2DE5964C}" destId="{A6B5A266-CD12-4279-99E4-DAE309C6184A}" srcOrd="0" destOrd="0" presId="urn:microsoft.com/office/officeart/2005/8/layout/vList6"/>
    <dgm:cxn modelId="{AA07C1A1-4AFE-42BF-9851-8E93EB811E57}" type="presOf" srcId="{2F226285-C3B3-4C76-BC19-F182EAC8B627}" destId="{B6DAE696-9BEA-46A2-8FD7-31FEB2DD2DFC}" srcOrd="0" destOrd="0" presId="urn:microsoft.com/office/officeart/2005/8/layout/vList6"/>
    <dgm:cxn modelId="{F2BAFA8C-E3B4-478E-82D1-6A833783849F}" srcId="{530AE575-BC97-41D9-A150-61B76F05DB3D}" destId="{1DEF6BDD-73A9-4474-AF5D-F83FA3710725}" srcOrd="0" destOrd="0" parTransId="{49DA8EB5-5BD6-427A-AB5A-FF58BAEB3DD0}" sibTransId="{8C74D45A-497F-4925-97EC-38F7BD694A24}"/>
    <dgm:cxn modelId="{43D5BBC4-37EF-481A-95C6-AAAC4C218F4E}" type="presParOf" srcId="{B6DAE696-9BEA-46A2-8FD7-31FEB2DD2DFC}" destId="{5BB599CA-E42C-4B28-B6E6-D5935FD31750}" srcOrd="0" destOrd="0" presId="urn:microsoft.com/office/officeart/2005/8/layout/vList6"/>
    <dgm:cxn modelId="{DFEA8FE5-441E-4396-BC83-3407EB53A169}" type="presParOf" srcId="{5BB599CA-E42C-4B28-B6E6-D5935FD31750}" destId="{202CD1F9-E787-4E84-9BFE-973CBE24145B}" srcOrd="0" destOrd="0" presId="urn:microsoft.com/office/officeart/2005/8/layout/vList6"/>
    <dgm:cxn modelId="{818B6996-1BD5-4737-A3B6-601B2A056984}" type="presParOf" srcId="{5BB599CA-E42C-4B28-B6E6-D5935FD31750}" destId="{13D3AD72-5F7A-4167-9034-B7CD169E6C9B}" srcOrd="1" destOrd="0" presId="urn:microsoft.com/office/officeart/2005/8/layout/vList6"/>
    <dgm:cxn modelId="{582E19DF-F727-4597-BB6E-B897D6901C73}" type="presParOf" srcId="{B6DAE696-9BEA-46A2-8FD7-31FEB2DD2DFC}" destId="{F64C2917-A7F3-4565-A603-BEA978711450}" srcOrd="1" destOrd="0" presId="urn:microsoft.com/office/officeart/2005/8/layout/vList6"/>
    <dgm:cxn modelId="{72B83A6E-1630-46C4-A255-89CEFEE9DA73}" type="presParOf" srcId="{B6DAE696-9BEA-46A2-8FD7-31FEB2DD2DFC}" destId="{1F391CB9-78A1-421F-9168-AA06248DFA1F}" srcOrd="2" destOrd="0" presId="urn:microsoft.com/office/officeart/2005/8/layout/vList6"/>
    <dgm:cxn modelId="{6ADD8EEF-0188-451F-AEBE-78850B3C4F2A}" type="presParOf" srcId="{1F391CB9-78A1-421F-9168-AA06248DFA1F}" destId="{30548B46-5722-46A1-A307-D02C56DC055D}" srcOrd="0" destOrd="0" presId="urn:microsoft.com/office/officeart/2005/8/layout/vList6"/>
    <dgm:cxn modelId="{9890828C-327E-4202-9D14-B352CADE933B}" type="presParOf" srcId="{1F391CB9-78A1-421F-9168-AA06248DFA1F}" destId="{A6B5A266-CD12-4279-99E4-DAE309C618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3AD72-5F7A-4167-9034-B7CD169E6C9B}">
      <dsp:nvSpPr>
        <dsp:cNvPr id="0" name=""/>
        <dsp:cNvSpPr/>
      </dsp:nvSpPr>
      <dsp:spPr>
        <a:xfrm>
          <a:off x="3543300" y="674"/>
          <a:ext cx="5314950" cy="26323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/>
            <a:t>Language Integrated Knowledge-Query</a:t>
          </a:r>
          <a:endParaRPr lang="hu-HU" sz="4300" kern="1200"/>
        </a:p>
      </dsp:txBody>
      <dsp:txXfrm>
        <a:off x="3543300" y="329716"/>
        <a:ext cx="4327823" cy="1974255"/>
      </dsp:txXfrm>
    </dsp:sp>
    <dsp:sp modelId="{202CD1F9-E787-4E84-9BFE-973CBE24145B}">
      <dsp:nvSpPr>
        <dsp:cNvPr id="0" name=""/>
        <dsp:cNvSpPr/>
      </dsp:nvSpPr>
      <dsp:spPr>
        <a:xfrm>
          <a:off x="0" y="674"/>
          <a:ext cx="3543300" cy="2632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LIKQ</a:t>
          </a:r>
          <a:endParaRPr lang="hu-HU" sz="6500" kern="1200" dirty="0"/>
        </a:p>
      </dsp:txBody>
      <dsp:txXfrm>
        <a:off x="128500" y="129174"/>
        <a:ext cx="3286300" cy="2375339"/>
      </dsp:txXfrm>
    </dsp:sp>
    <dsp:sp modelId="{A6B5A266-CD12-4279-99E4-DAE309C6184A}">
      <dsp:nvSpPr>
        <dsp:cNvPr id="0" name=""/>
        <dsp:cNvSpPr/>
      </dsp:nvSpPr>
      <dsp:spPr>
        <a:xfrm>
          <a:off x="3543300" y="2896248"/>
          <a:ext cx="5314950" cy="26323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err="1"/>
            <a:t>Több</a:t>
          </a:r>
          <a:r>
            <a:rPr lang="en-US" sz="4300" kern="1200"/>
            <a:t> </a:t>
          </a:r>
          <a:r>
            <a:rPr lang="en-US" sz="4300" kern="1200" err="1"/>
            <a:t>különböző</a:t>
          </a:r>
          <a:r>
            <a:rPr lang="en-US" sz="4300" kern="1200"/>
            <a:t> </a:t>
          </a:r>
          <a:r>
            <a:rPr lang="en-US" sz="4300" kern="1200" err="1"/>
            <a:t>típusú</a:t>
          </a:r>
          <a:r>
            <a:rPr lang="en-US" sz="4300" kern="1200"/>
            <a:t> </a:t>
          </a:r>
          <a:r>
            <a:rPr lang="en-US" sz="4300" kern="1200" err="1"/>
            <a:t>elem</a:t>
          </a:r>
          <a:r>
            <a:rPr lang="en-US" sz="4300" kern="1200"/>
            <a:t> </a:t>
          </a:r>
          <a:r>
            <a:rPr lang="en-US" sz="4300" kern="1200" err="1"/>
            <a:t>lekérdezése</a:t>
          </a:r>
          <a:endParaRPr lang="hu-HU" sz="4300" kern="1200"/>
        </a:p>
      </dsp:txBody>
      <dsp:txXfrm>
        <a:off x="3543300" y="3225290"/>
        <a:ext cx="4327823" cy="1974255"/>
      </dsp:txXfrm>
    </dsp:sp>
    <dsp:sp modelId="{30548B46-5722-46A1-A307-D02C56DC055D}">
      <dsp:nvSpPr>
        <dsp:cNvPr id="0" name=""/>
        <dsp:cNvSpPr/>
      </dsp:nvSpPr>
      <dsp:spPr>
        <a:xfrm>
          <a:off x="0" y="2896248"/>
          <a:ext cx="3543300" cy="2632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LINQ</a:t>
          </a:r>
          <a:endParaRPr lang="hu-HU" sz="6500" kern="1200"/>
        </a:p>
      </dsp:txBody>
      <dsp:txXfrm>
        <a:off x="128500" y="3024748"/>
        <a:ext cx="3286300" cy="2375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2017.06.12.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Az</a:t>
            </a:r>
            <a:r>
              <a:rPr lang="en-US"/>
              <a:t> XML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SQL </a:t>
            </a:r>
            <a:r>
              <a:rPr lang="en-US" err="1"/>
              <a:t>nyelvek</a:t>
            </a:r>
            <a:r>
              <a:rPr lang="en-US"/>
              <a:t> </a:t>
            </a:r>
            <a:r>
              <a:rPr lang="en-US" err="1"/>
              <a:t>támogatottsága</a:t>
            </a:r>
            <a:r>
              <a:rPr lang="en-US"/>
              <a:t> </a:t>
            </a:r>
            <a:r>
              <a:rPr lang="en-US" err="1"/>
              <a:t>példa</a:t>
            </a:r>
            <a:r>
              <a:rPr lang="en-US"/>
              <a:t> volt a </a:t>
            </a:r>
            <a:r>
              <a:rPr lang="en-US" err="1"/>
              <a:t>kezdeti</a:t>
            </a:r>
            <a:r>
              <a:rPr lang="en-US"/>
              <a:t> </a:t>
            </a:r>
            <a:r>
              <a:rPr lang="en-US" err="1"/>
              <a:t>elterjedtségére</a:t>
            </a:r>
            <a:r>
              <a:rPr lang="en-US"/>
              <a:t>.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Adatbáziskezelő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elterjedtek</a:t>
            </a:r>
            <a:r>
              <a:rPr lang="en-US" dirty="0"/>
              <a:t>.</a:t>
            </a:r>
          </a:p>
          <a:p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összehasonlítani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.</a:t>
            </a:r>
          </a:p>
          <a:p>
            <a:r>
              <a:rPr lang="en-US" dirty="0" err="1"/>
              <a:t>Kérdés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</a:t>
            </a:r>
            <a:r>
              <a:rPr lang="en-US" dirty="0" err="1"/>
              <a:t>alapján</a:t>
            </a:r>
            <a:endParaRPr lang="en-US" dirty="0"/>
          </a:p>
          <a:p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célfeladatokra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eredmények</a:t>
            </a:r>
            <a:r>
              <a:rPr lang="en-US" dirty="0"/>
              <a:t> </a:t>
            </a:r>
            <a:r>
              <a:rPr lang="en-US" dirty="0" err="1"/>
              <a:t>születhetnek</a:t>
            </a:r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1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Erre</a:t>
            </a:r>
            <a:r>
              <a:rPr lang="en-US" dirty="0"/>
              <a:t> a </a:t>
            </a:r>
            <a:r>
              <a:rPr lang="en-US" dirty="0" err="1"/>
              <a:t>problémára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: Train Benchmark </a:t>
            </a:r>
            <a:r>
              <a:rPr lang="en-US" dirty="0" err="1"/>
              <a:t>projekt</a:t>
            </a:r>
            <a:endParaRPr lang="en-US" dirty="0"/>
          </a:p>
          <a:p>
            <a:r>
              <a:rPr lang="en-US" dirty="0" err="1"/>
              <a:t>Modellvalidációs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–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modellalapú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kényszerek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/>
              <a:t>Vasúti elemekből álló modell</a:t>
            </a:r>
          </a:p>
          <a:p>
            <a:r>
              <a:rPr lang="hu-HU" noProof="0" dirty="0"/>
              <a:t>Kényszerek vizsgálata, </a:t>
            </a:r>
            <a:r>
              <a:rPr lang="hu-HU" noProof="0" dirty="0" err="1"/>
              <a:t>stb</a:t>
            </a:r>
            <a:endParaRPr lang="en-US" noProof="0" dirty="0"/>
          </a:p>
          <a:p>
            <a:r>
              <a:rPr lang="en-US" noProof="0" dirty="0"/>
              <a:t>Batch, Inject Repair</a:t>
            </a:r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2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lépései</a:t>
            </a:r>
            <a:r>
              <a:rPr lang="en-US" dirty="0"/>
              <a:t>, </a:t>
            </a:r>
            <a:r>
              <a:rPr lang="en-US" dirty="0" err="1"/>
              <a:t>különböző</a:t>
            </a:r>
            <a:r>
              <a:rPr lang="en-US" dirty="0"/>
              <a:t> benchmark </a:t>
            </a:r>
            <a:r>
              <a:rPr lang="en-US" dirty="0" err="1"/>
              <a:t>forgatókönyvek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5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Slave-</a:t>
            </a:r>
            <a:r>
              <a:rPr lang="en-US" dirty="0" err="1"/>
              <a:t>ek</a:t>
            </a:r>
            <a:r>
              <a:rPr lang="en-US" dirty="0"/>
              <a:t>: </a:t>
            </a:r>
            <a:r>
              <a:rPr lang="en-US" dirty="0" err="1"/>
              <a:t>memóriafelhő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adattárolásra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eszközön</a:t>
            </a:r>
            <a:endParaRPr lang="en-US" dirty="0"/>
          </a:p>
          <a:p>
            <a:r>
              <a:rPr lang="en-US" dirty="0"/>
              <a:t>Client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számítógépek</a:t>
            </a:r>
            <a:r>
              <a:rPr lang="en-US" dirty="0"/>
              <a:t>, </a:t>
            </a:r>
            <a:r>
              <a:rPr lang="en-US" dirty="0" err="1"/>
              <a:t>amik</a:t>
            </a:r>
            <a:r>
              <a:rPr lang="en-US" dirty="0"/>
              <a:t> </a:t>
            </a:r>
            <a:r>
              <a:rPr lang="en-US" dirty="0" err="1"/>
              <a:t>lekérdezéseket</a:t>
            </a:r>
            <a:r>
              <a:rPr lang="en-US" dirty="0"/>
              <a:t> </a:t>
            </a:r>
            <a:r>
              <a:rPr lang="en-US" dirty="0" err="1"/>
              <a:t>hajtatnak</a:t>
            </a:r>
            <a:r>
              <a:rPr lang="en-US" dirty="0"/>
              <a:t> </a:t>
            </a:r>
            <a:r>
              <a:rPr lang="en-US" dirty="0" err="1"/>
              <a:t>végre</a:t>
            </a:r>
            <a:endParaRPr lang="en-US" dirty="0"/>
          </a:p>
          <a:p>
            <a:r>
              <a:rPr lang="en-US" dirty="0" err="1"/>
              <a:t>Közöttük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proxy,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opcionális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94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Esetünkben</a:t>
            </a:r>
            <a:r>
              <a:rPr lang="en-US" dirty="0"/>
              <a:t>  a </a:t>
            </a:r>
            <a:r>
              <a:rPr lang="en-US" dirty="0" err="1"/>
              <a:t>kliens</a:t>
            </a:r>
            <a:r>
              <a:rPr lang="en-US" dirty="0"/>
              <a:t>,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együtt</a:t>
            </a:r>
            <a:endParaRPr lang="en-US" dirty="0"/>
          </a:p>
          <a:p>
            <a:r>
              <a:rPr lang="en-US" dirty="0"/>
              <a:t>TSL </a:t>
            </a:r>
            <a:r>
              <a:rPr lang="en-US" dirty="0" err="1"/>
              <a:t>nyelv</a:t>
            </a:r>
            <a:r>
              <a:rPr lang="en-US" dirty="0"/>
              <a:t>  C-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, struct-</a:t>
            </a:r>
            <a:r>
              <a:rPr lang="en-US" dirty="0" err="1"/>
              <a:t>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konténerekben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a Graph Engine a </a:t>
            </a:r>
            <a:r>
              <a:rPr lang="en-US" dirty="0" err="1"/>
              <a:t>csúcsokat</a:t>
            </a:r>
            <a:r>
              <a:rPr lang="en-US" dirty="0"/>
              <a:t>, </a:t>
            </a:r>
            <a:r>
              <a:rPr lang="en-US" dirty="0" err="1"/>
              <a:t>ezeknek</a:t>
            </a:r>
            <a:r>
              <a:rPr lang="en-US" dirty="0"/>
              <a:t> </a:t>
            </a:r>
            <a:r>
              <a:rPr lang="en-US" dirty="0" err="1"/>
              <a:t>kötött</a:t>
            </a:r>
            <a:r>
              <a:rPr lang="en-US" dirty="0"/>
              <a:t> </a:t>
            </a:r>
            <a:r>
              <a:rPr lang="en-US" dirty="0" err="1"/>
              <a:t>típusa</a:t>
            </a:r>
            <a:r>
              <a:rPr lang="en-US" dirty="0"/>
              <a:t> van.</a:t>
            </a:r>
          </a:p>
          <a:p>
            <a:r>
              <a:rPr lang="en-US" dirty="0"/>
              <a:t>C#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(a program)</a:t>
            </a:r>
          </a:p>
          <a:p>
            <a:r>
              <a:rPr lang="en-US" dirty="0" err="1"/>
              <a:t>Accessorok</a:t>
            </a:r>
            <a:r>
              <a:rPr lang="en-US" dirty="0"/>
              <a:t> – </a:t>
            </a:r>
            <a:r>
              <a:rPr lang="en-US" dirty="0" err="1"/>
              <a:t>Adatelérés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1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 err="1"/>
              <a:t>Recheck</a:t>
            </a:r>
            <a:r>
              <a:rPr lang="hu-HU" noProof="0" dirty="0"/>
              <a:t> eredményei minden esetben megegyeznek a </a:t>
            </a:r>
            <a:r>
              <a:rPr lang="hu-HU" noProof="0" dirty="0" err="1"/>
              <a:t>Check</a:t>
            </a:r>
            <a:r>
              <a:rPr lang="hu-HU" noProof="0" dirty="0"/>
              <a:t> eredményeivel.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2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r>
              <a:rPr lang="hu-HU" noProof="0" dirty="0"/>
              <a:t> előnyei és hátrányai a másik két eszközhöz képest.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6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 University of </a:t>
            </a:r>
            <a:r>
              <a:rPr lang="en-US" sz="2400" b="1">
                <a:latin typeface="+mn-lt"/>
                <a:cs typeface="+mn-cs"/>
              </a:rPr>
              <a:t>Technology</a:t>
            </a:r>
            <a:r>
              <a:rPr lang="hu-HU" sz="2400" b="1">
                <a:latin typeface="+mn-lt"/>
                <a:cs typeface="+mn-cs"/>
              </a:rPr>
              <a:t> and </a:t>
            </a:r>
            <a:r>
              <a:rPr lang="en-US" sz="2400" b="1">
                <a:latin typeface="+mn-lt"/>
                <a:cs typeface="+mn-cs"/>
              </a:rPr>
              <a:t>Economics</a:t>
            </a:r>
            <a:br>
              <a:rPr lang="hu-HU" sz="2400" b="1">
                <a:latin typeface="+mn-lt"/>
                <a:cs typeface="+mn-cs"/>
              </a:rPr>
            </a:br>
            <a:r>
              <a:rPr lang="hu-HU" sz="2400" b="1">
                <a:latin typeface="+mn-lt"/>
                <a:cs typeface="+mn-cs"/>
              </a:rPr>
              <a:t>Fault</a:t>
            </a:r>
            <a:r>
              <a:rPr lang="hu-HU" sz="2400" b="1" baseline="0">
                <a:latin typeface="+mn-lt"/>
                <a:cs typeface="+mn-cs"/>
              </a:rPr>
              <a:t> </a:t>
            </a:r>
            <a:r>
              <a:rPr lang="hu-HU" sz="2400" b="1" baseline="0" err="1">
                <a:latin typeface="+mn-lt"/>
                <a:cs typeface="+mn-cs"/>
              </a:rPr>
              <a:t>Tolerant</a:t>
            </a:r>
            <a:r>
              <a:rPr lang="hu-HU" sz="2400" b="1" baseline="0">
                <a:latin typeface="+mn-lt"/>
                <a:cs typeface="+mn-cs"/>
              </a:rPr>
              <a:t> Systems Research Group</a:t>
            </a:r>
            <a:endParaRPr lang="en-US" sz="2400" b="1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Hibatűrő Rendszerek Kutatócsoport</a:t>
            </a:r>
            <a:endParaRPr lang="en-US" sz="2400" b="1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 University of </a:t>
            </a:r>
            <a:r>
              <a:rPr lang="en-US" sz="2400" b="1">
                <a:latin typeface="+mn-lt"/>
                <a:cs typeface="+mn-cs"/>
              </a:rPr>
              <a:t>Technology</a:t>
            </a:r>
            <a:r>
              <a:rPr lang="hu-HU" sz="2400" b="1">
                <a:latin typeface="+mn-lt"/>
                <a:cs typeface="+mn-cs"/>
              </a:rPr>
              <a:t> and </a:t>
            </a:r>
            <a:r>
              <a:rPr lang="en-US" sz="2400" b="1">
                <a:latin typeface="+mn-lt"/>
                <a:cs typeface="+mn-cs"/>
              </a:rPr>
              <a:t>Economics</a:t>
            </a:r>
            <a:br>
              <a:rPr lang="hu-HU" sz="2400" b="1">
                <a:latin typeface="+mn-lt"/>
                <a:cs typeface="+mn-cs"/>
              </a:rPr>
            </a:br>
            <a:r>
              <a:rPr lang="hu-HU" sz="2400" b="1">
                <a:latin typeface="+mn-lt"/>
                <a:cs typeface="+mn-cs"/>
              </a:rPr>
              <a:t>Fault</a:t>
            </a:r>
            <a:r>
              <a:rPr lang="hu-HU" sz="2400" b="1" baseline="0">
                <a:latin typeface="+mn-lt"/>
                <a:cs typeface="+mn-cs"/>
              </a:rPr>
              <a:t> Tolerant Systems Research Group</a:t>
            </a:r>
            <a:endParaRPr lang="en-US" sz="2400" b="1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Hibatűrő Rendszerek Kutatócsoport</a:t>
            </a:r>
            <a:endParaRPr lang="en-US" sz="2400" b="1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0419"/>
            <a:ext cx="7772400" cy="1972590"/>
          </a:xfrm>
        </p:spPr>
        <p:txBody>
          <a:bodyPr/>
          <a:lstStyle/>
          <a:p>
            <a:r>
              <a:rPr lang="hu-HU" dirty="0" err="1"/>
              <a:t>Gráflekérdező</a:t>
            </a:r>
            <a:r>
              <a:rPr lang="hu-HU" dirty="0"/>
              <a:t> motor teljesítménytesztelése </a:t>
            </a:r>
            <a:r>
              <a:rPr lang="hu-HU" dirty="0" err="1"/>
              <a:t>modellvalidációs</a:t>
            </a:r>
            <a:r>
              <a:rPr lang="hu-HU" dirty="0"/>
              <a:t> problémákra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685800" y="2814066"/>
            <a:ext cx="7772400" cy="1752285"/>
          </a:xfrm>
        </p:spPr>
        <p:txBody>
          <a:bodyPr/>
          <a:lstStyle/>
          <a:p>
            <a:r>
              <a:rPr lang="hu-HU" b="1" dirty="0"/>
              <a:t>Dobosy Kristóf</a:t>
            </a:r>
          </a:p>
          <a:p>
            <a:r>
              <a:rPr lang="hu-HU" b="1" dirty="0"/>
              <a:t>Konzulens: Búr Márton</a:t>
            </a:r>
            <a:r>
              <a:rPr lang="en-US" b="1" dirty="0"/>
              <a:t>, </a:t>
            </a:r>
            <a:r>
              <a:rPr lang="en-US" b="1" dirty="0" err="1"/>
              <a:t>Szárnyas</a:t>
            </a:r>
            <a:r>
              <a:rPr lang="en-US" b="1" dirty="0"/>
              <a:t> </a:t>
            </a:r>
            <a:r>
              <a:rPr lang="en-US" b="1" dirty="0" err="1"/>
              <a:t>Gábor</a:t>
            </a:r>
            <a:endParaRPr lang="hu-HU" b="1" dirty="0"/>
          </a:p>
          <a:p>
            <a:r>
              <a:rPr lang="hu-HU" dirty="0"/>
              <a:t>Szakdolgozatvédés – 2017. június 14.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E964-711A-4EE2-BE32-41233E26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Megvalósítás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41F5-FE79-4136-9E93-57288FB6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 eszközteszt futtatása Windows környezetben</a:t>
            </a:r>
          </a:p>
          <a:p>
            <a:pPr lvl="1"/>
            <a:r>
              <a:rPr lang="hu-HU" dirty="0"/>
              <a:t>RDF4J</a:t>
            </a:r>
          </a:p>
          <a:p>
            <a:pPr lvl="1"/>
            <a:r>
              <a:rPr lang="hu-HU" dirty="0"/>
              <a:t>Jena</a:t>
            </a:r>
          </a:p>
          <a:p>
            <a:r>
              <a:rPr lang="hu-HU" dirty="0" err="1"/>
              <a:t>Train</a:t>
            </a:r>
            <a:r>
              <a:rPr lang="hu-HU" dirty="0"/>
              <a:t> Benchmark forgatókönyvek implementálása a </a:t>
            </a: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Engine</a:t>
            </a:r>
            <a:r>
              <a:rPr lang="hu-HU" dirty="0"/>
              <a:t> használatával</a:t>
            </a:r>
          </a:p>
          <a:p>
            <a:r>
              <a:rPr lang="hu-HU" dirty="0"/>
              <a:t>6-ból 2 kényszer</a:t>
            </a:r>
          </a:p>
          <a:p>
            <a:r>
              <a:rPr lang="hu-HU" dirty="0"/>
              <a:t>Különböző méretű modelleken</a:t>
            </a:r>
          </a:p>
          <a:p>
            <a:pPr lvl="1"/>
            <a:r>
              <a:rPr lang="hu-HU" dirty="0"/>
              <a:t>Kb. 5000 - 2,3 millió elem</a:t>
            </a:r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5C8E8-1CE9-41C7-B9D6-F71B8B483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45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3BD5-593F-4E3E-90D5-F44F3C3B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Mérés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DD9A-3B86-4418-87B4-B1D0F2E9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System.Diagnostics.</a:t>
            </a:r>
            <a:r>
              <a:rPr lang="hu-HU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err="1"/>
              <a:t>osztály</a:t>
            </a:r>
            <a:endParaRPr lang="en-US"/>
          </a:p>
          <a:p>
            <a:pPr lvl="1"/>
            <a:r>
              <a:rPr lang="en-US" err="1">
                <a:latin typeface="+mj-lt"/>
              </a:rPr>
              <a:t>Pontosság</a:t>
            </a:r>
            <a:r>
              <a:rPr lang="en-US">
                <a:latin typeface="+mj-lt"/>
              </a:rPr>
              <a:t>: </a:t>
            </a:r>
            <a:r>
              <a:rPr lang="en-US" err="1">
                <a:latin typeface="+mj-lt"/>
              </a:rPr>
              <a:t>ms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vagy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ElapsedTicks</a:t>
            </a:r>
            <a:endParaRPr lang="en-US">
              <a:latin typeface="+mj-lt"/>
            </a:endParaRPr>
          </a:p>
          <a:p>
            <a:pPr lvl="1"/>
            <a:r>
              <a:rPr lang="en-US" err="1">
                <a:latin typeface="+mj-lt"/>
              </a:rPr>
              <a:t>Kezdeti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feltevés</a:t>
            </a:r>
            <a:r>
              <a:rPr lang="en-US">
                <a:latin typeface="+mj-lt"/>
              </a:rPr>
              <a:t>: µs </a:t>
            </a:r>
            <a:r>
              <a:rPr lang="en-US" err="1">
                <a:latin typeface="+mj-lt"/>
              </a:rPr>
              <a:t>pontosság</a:t>
            </a:r>
            <a:r>
              <a:rPr lang="en-US">
                <a:latin typeface="+mj-lt"/>
              </a:rPr>
              <a:t> -&gt; </a:t>
            </a:r>
            <a:r>
              <a:rPr lang="en-US" err="1">
                <a:latin typeface="+mj-lt"/>
              </a:rPr>
              <a:t>ElapsedTicks</a:t>
            </a:r>
            <a:r>
              <a:rPr lang="en-US">
                <a:latin typeface="+mj-lt"/>
              </a:rPr>
              <a:t> / Frequency</a:t>
            </a:r>
          </a:p>
          <a:p>
            <a:pPr lvl="1"/>
            <a:r>
              <a:rPr lang="en-US" err="1">
                <a:latin typeface="+mj-lt"/>
              </a:rPr>
              <a:t>Valójában</a:t>
            </a:r>
            <a:r>
              <a:rPr lang="en-US">
                <a:latin typeface="+mj-lt"/>
              </a:rPr>
              <a:t> 1 </a:t>
            </a:r>
            <a:r>
              <a:rPr lang="en-US" err="1">
                <a:latin typeface="+mj-lt"/>
              </a:rPr>
              <a:t>ms</a:t>
            </a:r>
            <a:r>
              <a:rPr lang="en-US">
                <a:latin typeface="+mj-lt"/>
              </a:rPr>
              <a:t> is </a:t>
            </a:r>
            <a:r>
              <a:rPr lang="en-US" err="1">
                <a:latin typeface="+mj-lt"/>
              </a:rPr>
              <a:t>elég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lett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volna</a:t>
            </a:r>
            <a:r>
              <a:rPr lang="en-US">
                <a:latin typeface="+mj-lt"/>
              </a:rPr>
              <a:t>, </a:t>
            </a:r>
            <a:r>
              <a:rPr lang="en-US" err="1">
                <a:latin typeface="+mj-lt"/>
              </a:rPr>
              <a:t>mivel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nagy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az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eltérés</a:t>
            </a: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Minden </a:t>
            </a:r>
            <a:r>
              <a:rPr lang="en-US" err="1">
                <a:latin typeface="+mj-lt"/>
              </a:rPr>
              <a:t>modellen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ötször</a:t>
            </a:r>
            <a:r>
              <a:rPr lang="en-US">
                <a:latin typeface="+mj-lt"/>
              </a:rPr>
              <a:t> a </a:t>
            </a:r>
            <a:r>
              <a:rPr lang="en-US" err="1">
                <a:latin typeface="+mj-lt"/>
              </a:rPr>
              <a:t>teljes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ciklus</a:t>
            </a: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13-szor a </a:t>
            </a:r>
            <a:r>
              <a:rPr lang="en-US" err="1">
                <a:latin typeface="+mj-lt"/>
              </a:rPr>
              <a:t>módosítás</a:t>
            </a:r>
            <a:r>
              <a:rPr lang="en-US">
                <a:latin typeface="+mj-lt"/>
              </a:rPr>
              <a:t>, </a:t>
            </a:r>
            <a:r>
              <a:rPr lang="en-US" err="1">
                <a:latin typeface="+mj-lt"/>
              </a:rPr>
              <a:t>újraellenőrzés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szakasz</a:t>
            </a:r>
            <a:endParaRPr lang="en-US">
              <a:latin typeface="+mj-lt"/>
            </a:endParaRPr>
          </a:p>
          <a:p>
            <a:pPr lvl="1"/>
            <a:endParaRPr lang="en-US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048C-4A3A-42C3-8278-1E3AA0888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08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8788-B9F7-4DBA-BEE2-5589DBEA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err="1"/>
              <a:t>Eredmények</a:t>
            </a:r>
            <a:r>
              <a:rPr lang="en-US"/>
              <a:t> – </a:t>
            </a:r>
            <a:r>
              <a:rPr lang="en-US" err="1"/>
              <a:t>Beolvasás</a:t>
            </a:r>
            <a:r>
              <a:rPr lang="en-US"/>
              <a:t>, </a:t>
            </a:r>
            <a:r>
              <a:rPr lang="en-US" err="1"/>
              <a:t>validáció</a:t>
            </a:r>
            <a:r>
              <a:rPr lang="en-US"/>
              <a:t> </a:t>
            </a:r>
            <a:endParaRPr lang="hu-H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05A3EF-E4F1-4E4F-BA67-A4EB658EB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860" y="833485"/>
            <a:ext cx="4925112" cy="4839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34053-9960-4B63-B47D-85489CD671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A0099-0278-494C-B988-78DB06F8D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175" y="2893669"/>
            <a:ext cx="247685" cy="1305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308074-0395-4A9E-B8B6-E4ADAA467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5672860"/>
            <a:ext cx="657317" cy="323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67D5E9-66AC-4B3B-9050-229DC3E33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333" y="5725035"/>
            <a:ext cx="657317" cy="323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333" y="6144122"/>
            <a:ext cx="3662951" cy="2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6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8F35-C498-4F05-9446-2AC035BE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Eredmények</a:t>
            </a:r>
            <a:r>
              <a:rPr lang="en-US"/>
              <a:t> – Módosítások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7487-71DA-444D-9072-2D6F77E5F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DEC03-3845-4E4F-A457-CF3DFC88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15" y="1168736"/>
            <a:ext cx="2391109" cy="4867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9AC15-C25A-4FFE-B1B2-F5C4BFC3F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89" y="1192551"/>
            <a:ext cx="2381582" cy="482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57C6C5-0BCC-469E-9F14-E03D1BD76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016" y="6005990"/>
            <a:ext cx="657317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ECDFB-49F0-4070-9B38-C3F109753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284" y="6036690"/>
            <a:ext cx="657317" cy="323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5A1D8C-919A-48B7-A41B-985E12E9A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330" y="2859371"/>
            <a:ext cx="247685" cy="1305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2750A7-8DDF-4EDB-BED4-9558698E1FCD}"/>
              </a:ext>
            </a:extLst>
          </p:cNvPr>
          <p:cNvSpPr txBox="1"/>
          <p:nvPr/>
        </p:nvSpPr>
        <p:spPr>
          <a:xfrm>
            <a:off x="2303362" y="79520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Inject</a:t>
            </a:r>
            <a:endParaRPr lang="hu-HU" sz="2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B64FC-600F-4087-A215-9E0842521F8F}"/>
              </a:ext>
            </a:extLst>
          </p:cNvPr>
          <p:cNvSpPr txBox="1"/>
          <p:nvPr/>
        </p:nvSpPr>
        <p:spPr>
          <a:xfrm>
            <a:off x="6480600" y="795200"/>
            <a:ext cx="101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Repair</a:t>
            </a:r>
            <a:endParaRPr lang="hu-HU" sz="24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333" y="6144122"/>
            <a:ext cx="3662951" cy="2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DD57-068F-4F95-8DB8-BF018C31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Következtetés</a:t>
            </a:r>
            <a:endParaRPr lang="hu-H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FDEEDB-D05A-49B6-B380-D714C7209A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Előnyök</a:t>
            </a:r>
            <a:endParaRPr lang="en-US" dirty="0"/>
          </a:p>
          <a:p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modellekre</a:t>
            </a:r>
            <a:r>
              <a:rPr lang="en-US" dirty="0"/>
              <a:t> </a:t>
            </a:r>
            <a:r>
              <a:rPr lang="en-US" dirty="0" err="1"/>
              <a:t>hatékonyabb</a:t>
            </a:r>
            <a:r>
              <a:rPr lang="en-US" dirty="0"/>
              <a:t> </a:t>
            </a:r>
            <a:r>
              <a:rPr lang="en-US" dirty="0" err="1"/>
              <a:t>lehet</a:t>
            </a:r>
            <a:endParaRPr lang="en-US" dirty="0"/>
          </a:p>
          <a:p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módosítások</a:t>
            </a:r>
            <a:r>
              <a:rPr lang="en-US" dirty="0"/>
              <a:t> </a:t>
            </a:r>
            <a:r>
              <a:rPr lang="en-US" dirty="0" err="1"/>
              <a:t>gyorsan</a:t>
            </a:r>
            <a:r>
              <a:rPr lang="en-US" dirty="0"/>
              <a:t> </a:t>
            </a:r>
            <a:r>
              <a:rPr lang="en-US" dirty="0" err="1"/>
              <a:t>végbemennek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CBA68-732A-4920-831D-4D84A2487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err="1"/>
              <a:t>Hátrányok</a:t>
            </a:r>
            <a:endParaRPr lang="en-US"/>
          </a:p>
          <a:p>
            <a:r>
              <a:rPr lang="en-US" err="1"/>
              <a:t>Kisebb</a:t>
            </a:r>
            <a:r>
              <a:rPr lang="en-US"/>
              <a:t> </a:t>
            </a:r>
            <a:r>
              <a:rPr lang="en-US" err="1"/>
              <a:t>méret</a:t>
            </a:r>
            <a:r>
              <a:rPr lang="hu-HU"/>
              <a:t>ű</a:t>
            </a:r>
            <a:r>
              <a:rPr lang="en-US"/>
              <a:t> </a:t>
            </a:r>
            <a:r>
              <a:rPr lang="en-US" err="1"/>
              <a:t>modellekre</a:t>
            </a:r>
            <a:r>
              <a:rPr lang="en-US"/>
              <a:t> </a:t>
            </a:r>
            <a:r>
              <a:rPr lang="en-US" err="1"/>
              <a:t>egyértelm</a:t>
            </a:r>
            <a:r>
              <a:rPr lang="hu-HU"/>
              <a:t>ű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rosszabb</a:t>
            </a:r>
            <a:endParaRPr lang="en-US"/>
          </a:p>
          <a:p>
            <a:r>
              <a:rPr lang="en-US" err="1"/>
              <a:t>Beolvasás</a:t>
            </a:r>
            <a:r>
              <a:rPr lang="en-US"/>
              <a:t> </a:t>
            </a:r>
            <a:r>
              <a:rPr lang="en-US" err="1"/>
              <a:t>minden</a:t>
            </a:r>
            <a:r>
              <a:rPr lang="en-US"/>
              <a:t> </a:t>
            </a:r>
            <a:r>
              <a:rPr lang="en-US" err="1"/>
              <a:t>esetben</a:t>
            </a:r>
            <a:r>
              <a:rPr lang="en-US"/>
              <a:t> </a:t>
            </a:r>
            <a:r>
              <a:rPr lang="en-US" err="1"/>
              <a:t>lassabb</a:t>
            </a:r>
            <a:r>
              <a:rPr lang="en-US"/>
              <a:t> mind a </a:t>
            </a:r>
            <a:r>
              <a:rPr lang="en-US" err="1"/>
              <a:t>két</a:t>
            </a:r>
            <a:r>
              <a:rPr lang="en-US"/>
              <a:t> </a:t>
            </a:r>
            <a:r>
              <a:rPr lang="en-US" err="1"/>
              <a:t>másik</a:t>
            </a:r>
            <a:r>
              <a:rPr lang="en-US"/>
              <a:t> </a:t>
            </a:r>
            <a:r>
              <a:rPr lang="en-US" err="1"/>
              <a:t>eszköznél</a:t>
            </a:r>
            <a:endParaRPr lang="en-US"/>
          </a:p>
          <a:p>
            <a:r>
              <a:rPr lang="en-US" err="1"/>
              <a:t>Sok</a:t>
            </a:r>
            <a:r>
              <a:rPr lang="en-US"/>
              <a:t> </a:t>
            </a:r>
            <a:r>
              <a:rPr lang="en-US" err="1"/>
              <a:t>lekérdezés</a:t>
            </a:r>
            <a:r>
              <a:rPr lang="en-US"/>
              <a:t> </a:t>
            </a:r>
            <a:r>
              <a:rPr lang="en-US" err="1"/>
              <a:t>lassítja</a:t>
            </a:r>
            <a:r>
              <a:rPr lang="en-US"/>
              <a:t> a </a:t>
            </a:r>
            <a:r>
              <a:rPr lang="en-US" err="1"/>
              <a:t>rendszert</a:t>
            </a:r>
            <a:r>
              <a:rPr lang="en-US"/>
              <a:t> (LINQ)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5C3F2-1B71-4D54-86A1-25096CBCF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066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A016-A2CA-4ED0-8F19-331C524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Továbbfejlesztési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hu-H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FEA6D1-4666-43C9-B773-8E558483B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865277"/>
              </p:ext>
            </p:extLst>
          </p:nvPr>
        </p:nvGraphicFramePr>
        <p:xfrm>
          <a:off x="142875" y="857250"/>
          <a:ext cx="885825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1CE66-1049-4B0E-BBA3-366F30508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81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E866-162D-43C0-8DA3-EF555B96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Bírálat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DB50-07A2-4E03-AB46-5EB3D00B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LINQ bemutatása tartalmaz egy megemlítendő hibát: A LINQ nem a .net 3.5 keretrendszer része és nem egy szolgáltatás (mint ahogy a jelölt írta a dolgozatában), hanem a c# 3.0 nyelvben bevezetett nyelvi elem. Nincs köze az XML és az SQL nyelvek támogatásához sem.</a:t>
            </a:r>
            <a:endParaRPr lang="en-US"/>
          </a:p>
          <a:p>
            <a:pPr lvl="1"/>
            <a:r>
              <a:rPr lang="en-US"/>
              <a:t>A </a:t>
            </a:r>
            <a:r>
              <a:rPr lang="en-US" err="1"/>
              <a:t>System.Linq</a:t>
            </a:r>
            <a:r>
              <a:rPr lang="en-US"/>
              <a:t> </a:t>
            </a:r>
            <a:r>
              <a:rPr lang="en-US" err="1"/>
              <a:t>osztály</a:t>
            </a:r>
            <a:r>
              <a:rPr lang="en-US"/>
              <a:t> </a:t>
            </a:r>
            <a:r>
              <a:rPr lang="en-US" err="1"/>
              <a:t>nyelvfüggetlen</a:t>
            </a:r>
            <a:r>
              <a:rPr lang="en-US"/>
              <a:t> .NET </a:t>
            </a:r>
            <a:r>
              <a:rPr lang="en-US" err="1"/>
              <a:t>specifikus</a:t>
            </a:r>
            <a:r>
              <a:rPr lang="en-US"/>
              <a:t> </a:t>
            </a:r>
            <a:r>
              <a:rPr lang="en-US" err="1"/>
              <a:t>könyvtár</a:t>
            </a:r>
            <a:r>
              <a:rPr lang="en-US"/>
              <a:t>, </a:t>
            </a:r>
            <a:r>
              <a:rPr lang="en-US" err="1"/>
              <a:t>ami</a:t>
            </a:r>
            <a:r>
              <a:rPr lang="en-US"/>
              <a:t> a .NET 3.5-ös </a:t>
            </a:r>
            <a:r>
              <a:rPr lang="en-US" err="1"/>
              <a:t>verziója</a:t>
            </a:r>
            <a:r>
              <a:rPr lang="en-US"/>
              <a:t> </a:t>
            </a:r>
            <a:r>
              <a:rPr lang="en-US" err="1"/>
              <a:t>óta</a:t>
            </a:r>
            <a:r>
              <a:rPr lang="en-US"/>
              <a:t> </a:t>
            </a:r>
            <a:r>
              <a:rPr lang="en-US" err="1"/>
              <a:t>létezik</a:t>
            </a:r>
            <a:r>
              <a:rPr lang="en-US"/>
              <a:t>. </a:t>
            </a:r>
            <a:r>
              <a:rPr lang="en-US" err="1"/>
              <a:t>Használható</a:t>
            </a:r>
            <a:r>
              <a:rPr lang="en-US"/>
              <a:t> </a:t>
            </a:r>
            <a:r>
              <a:rPr lang="en-US" err="1"/>
              <a:t>más</a:t>
            </a:r>
            <a:r>
              <a:rPr lang="en-US"/>
              <a:t> .NET </a:t>
            </a:r>
            <a:r>
              <a:rPr lang="en-US" err="1"/>
              <a:t>által</a:t>
            </a:r>
            <a:r>
              <a:rPr lang="en-US"/>
              <a:t> </a:t>
            </a:r>
            <a:r>
              <a:rPr lang="en-US" err="1"/>
              <a:t>támogatott</a:t>
            </a:r>
            <a:r>
              <a:rPr lang="en-US"/>
              <a:t> </a:t>
            </a:r>
            <a:r>
              <a:rPr lang="en-US" err="1"/>
              <a:t>nyelvben</a:t>
            </a:r>
            <a:r>
              <a:rPr lang="en-US"/>
              <a:t> is (Visual Basic, F#). </a:t>
            </a:r>
            <a:endParaRPr lang="hu-HU"/>
          </a:p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7189-6A70-4721-95D5-564FF7E0B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555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0F84-7F5B-486E-B317-0720717F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Bírálói</a:t>
            </a:r>
            <a:r>
              <a:rPr lang="en-US"/>
              <a:t> </a:t>
            </a:r>
            <a:r>
              <a:rPr lang="en-US" err="1"/>
              <a:t>kérdések</a:t>
            </a:r>
            <a:r>
              <a:rPr lang="en-US"/>
              <a:t> – 1.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3F9E-0903-47C7-82AB-A8B8906D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Miért a futtatott program felőli időalapú mérést (</a:t>
            </a:r>
            <a:r>
              <a:rPr lang="hu-HU" err="1"/>
              <a:t>System.Diagnostic.StopWatch</a:t>
            </a:r>
            <a:r>
              <a:rPr lang="hu-HU"/>
              <a:t>) választott (mely függ a rendszer terhelésétől, háttértaszkoktól, </a:t>
            </a:r>
            <a:r>
              <a:rPr lang="hu-HU" err="1"/>
              <a:t>stb</a:t>
            </a:r>
            <a:r>
              <a:rPr lang="hu-HU"/>
              <a:t>) az operációs rendszer által szolgáltatott teljesítményindikátorok helyett (mint kernel/</a:t>
            </a:r>
            <a:r>
              <a:rPr lang="hu-HU" err="1"/>
              <a:t>user</a:t>
            </a:r>
            <a:r>
              <a:rPr lang="hu-HU"/>
              <a:t> módban eltöltött idő, elhasznált </a:t>
            </a:r>
            <a:r>
              <a:rPr lang="hu-HU" err="1"/>
              <a:t>cpu</a:t>
            </a:r>
            <a:r>
              <a:rPr lang="hu-HU"/>
              <a:t> órajelciklusok száma, </a:t>
            </a:r>
            <a:r>
              <a:rPr lang="hu-HU" err="1"/>
              <a:t>stb</a:t>
            </a:r>
            <a:r>
              <a:rPr lang="hu-HU"/>
              <a:t>)? </a:t>
            </a:r>
            <a:endParaRPr lang="en-US"/>
          </a:p>
          <a:p>
            <a:pPr lvl="1"/>
            <a:r>
              <a:rPr lang="en-US"/>
              <a:t>.NET </a:t>
            </a:r>
            <a:r>
              <a:rPr lang="en-US" err="1"/>
              <a:t>keretrendszer</a:t>
            </a:r>
            <a:r>
              <a:rPr lang="en-US"/>
              <a:t> </a:t>
            </a:r>
            <a:r>
              <a:rPr lang="en-US" err="1"/>
              <a:t>egyetlen</a:t>
            </a:r>
            <a:r>
              <a:rPr lang="en-US"/>
              <a:t> </a:t>
            </a:r>
            <a:r>
              <a:rPr lang="en-US" err="1"/>
              <a:t>támogatott</a:t>
            </a:r>
            <a:r>
              <a:rPr lang="en-US"/>
              <a:t> </a:t>
            </a:r>
            <a:r>
              <a:rPr lang="en-US" err="1"/>
              <a:t>osztálya</a:t>
            </a:r>
            <a:endParaRPr lang="en-US"/>
          </a:p>
          <a:p>
            <a:pPr lvl="1"/>
            <a:r>
              <a:rPr lang="en-US" err="1"/>
              <a:t>ms-nál</a:t>
            </a:r>
            <a:r>
              <a:rPr lang="en-US"/>
              <a:t> </a:t>
            </a:r>
            <a:r>
              <a:rPr lang="en-US" err="1"/>
              <a:t>nem</a:t>
            </a:r>
            <a:r>
              <a:rPr lang="en-US"/>
              <a:t> </a:t>
            </a:r>
            <a:r>
              <a:rPr lang="en-US" err="1"/>
              <a:t>kellett</a:t>
            </a:r>
            <a:r>
              <a:rPr lang="en-US"/>
              <a:t> </a:t>
            </a:r>
            <a:r>
              <a:rPr lang="en-US" err="1"/>
              <a:t>nagyobb</a:t>
            </a:r>
            <a:r>
              <a:rPr lang="en-US"/>
              <a:t> </a:t>
            </a:r>
            <a:r>
              <a:rPr lang="en-US" err="1"/>
              <a:t>pontosság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BA789-30F0-4FC0-93DB-80CB68A3E7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290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7F3B-6A0F-4039-9BB1-7E960329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Bírálói</a:t>
            </a:r>
            <a:r>
              <a:rPr lang="en-US"/>
              <a:t> </a:t>
            </a:r>
            <a:r>
              <a:rPr lang="en-US" err="1"/>
              <a:t>kérdések</a:t>
            </a:r>
            <a:r>
              <a:rPr lang="en-US"/>
              <a:t> – 2.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5654-6C4D-4041-AAF8-D6E94019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 Látva (és ön által is identifikálva) a </a:t>
            </a:r>
            <a:r>
              <a:rPr lang="hu-HU" err="1"/>
              <a:t>dotNetRDF</a:t>
            </a:r>
            <a:r>
              <a:rPr lang="hu-HU"/>
              <a:t> és a LINQ által okozott szűk keresztmetszetet próbálkozott-e más RDF olvasóval és más implementációval?</a:t>
            </a:r>
            <a:endParaRPr lang="en-US"/>
          </a:p>
          <a:p>
            <a:pPr lvl="1"/>
            <a:r>
              <a:rPr lang="en-US"/>
              <a:t>A Train Benchmark </a:t>
            </a:r>
            <a:r>
              <a:rPr lang="en-US" err="1"/>
              <a:t>mérnöki</a:t>
            </a:r>
            <a:r>
              <a:rPr lang="en-US"/>
              <a:t> </a:t>
            </a:r>
            <a:r>
              <a:rPr lang="en-US" err="1"/>
              <a:t>fejlesztést</a:t>
            </a:r>
            <a:r>
              <a:rPr lang="en-US"/>
              <a:t> </a:t>
            </a:r>
            <a:r>
              <a:rPr lang="en-US" err="1"/>
              <a:t>szimulál</a:t>
            </a:r>
            <a:r>
              <a:rPr lang="en-US"/>
              <a:t>, </a:t>
            </a:r>
            <a:r>
              <a:rPr lang="en-US" err="1"/>
              <a:t>nem</a:t>
            </a:r>
            <a:r>
              <a:rPr lang="en-US"/>
              <a:t> </a:t>
            </a:r>
            <a:r>
              <a:rPr lang="en-US" err="1"/>
              <a:t>tökéleteset</a:t>
            </a:r>
            <a:r>
              <a:rPr lang="en-US"/>
              <a:t>, </a:t>
            </a:r>
            <a:r>
              <a:rPr lang="en-US" err="1"/>
              <a:t>ezáltal</a:t>
            </a:r>
            <a:r>
              <a:rPr lang="en-US"/>
              <a:t> </a:t>
            </a:r>
            <a:r>
              <a:rPr lang="en-US" err="1"/>
              <a:t>nem</a:t>
            </a:r>
            <a:r>
              <a:rPr lang="en-US"/>
              <a:t> </a:t>
            </a:r>
            <a:r>
              <a:rPr lang="en-US" err="1"/>
              <a:t>próbálkoztam</a:t>
            </a:r>
            <a:r>
              <a:rPr lang="en-US"/>
              <a:t> </a:t>
            </a:r>
            <a:r>
              <a:rPr lang="en-US" err="1"/>
              <a:t>más</a:t>
            </a:r>
            <a:r>
              <a:rPr lang="en-US"/>
              <a:t> RDF </a:t>
            </a:r>
            <a:r>
              <a:rPr lang="en-US" err="1"/>
              <a:t>olvasóval</a:t>
            </a:r>
            <a:r>
              <a:rPr lang="en-US"/>
              <a:t>, </a:t>
            </a:r>
            <a:r>
              <a:rPr lang="en-US" err="1"/>
              <a:t>ez</a:t>
            </a:r>
            <a:r>
              <a:rPr lang="en-US"/>
              <a:t> </a:t>
            </a:r>
            <a:r>
              <a:rPr lang="en-US" err="1"/>
              <a:t>egy</a:t>
            </a:r>
            <a:r>
              <a:rPr lang="en-US"/>
              <a:t> </a:t>
            </a:r>
            <a:r>
              <a:rPr lang="en-US" err="1"/>
              <a:t>továbbfejlesztési</a:t>
            </a:r>
            <a:r>
              <a:rPr lang="en-US"/>
              <a:t> </a:t>
            </a:r>
            <a:r>
              <a:rPr lang="en-US" err="1"/>
              <a:t>lehetőség</a:t>
            </a:r>
            <a:r>
              <a:rPr lang="en-US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79BAB-2886-4079-A613-D4D84D0ED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8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Bírálói</a:t>
            </a:r>
            <a:r>
              <a:rPr lang="en-US"/>
              <a:t> </a:t>
            </a:r>
            <a:r>
              <a:rPr lang="en-US" err="1"/>
              <a:t>kérdések</a:t>
            </a:r>
            <a:r>
              <a:rPr lang="en-US"/>
              <a:t> – 3.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7379-8BFA-47D3-BEC9-7118ADF8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Egyéb teljesítmény mérőszámokat miért nem mért (</a:t>
            </a:r>
            <a:r>
              <a:rPr lang="hu-HU" err="1"/>
              <a:t>pl</a:t>
            </a:r>
            <a:r>
              <a:rPr lang="hu-HU"/>
              <a:t> memóriahasználat, „</a:t>
            </a:r>
            <a:r>
              <a:rPr lang="hu-HU" err="1"/>
              <a:t>heap</a:t>
            </a:r>
            <a:r>
              <a:rPr lang="hu-HU"/>
              <a:t> </a:t>
            </a:r>
            <a:r>
              <a:rPr lang="hu-HU" err="1"/>
              <a:t>thrashing</a:t>
            </a:r>
            <a:r>
              <a:rPr lang="hu-HU"/>
              <a:t>”)?</a:t>
            </a:r>
            <a:endParaRPr lang="en-US"/>
          </a:p>
          <a:p>
            <a:pPr lvl="1"/>
            <a:r>
              <a:rPr lang="en-US"/>
              <a:t>A Garbage Collector m</a:t>
            </a:r>
            <a:r>
              <a:rPr lang="hu-HU"/>
              <a:t>ű</a:t>
            </a:r>
            <a:r>
              <a:rPr lang="en-US" err="1"/>
              <a:t>ködéséből</a:t>
            </a:r>
            <a:r>
              <a:rPr lang="en-US"/>
              <a:t> </a:t>
            </a:r>
            <a:r>
              <a:rPr lang="en-US" err="1"/>
              <a:t>kifolyólag</a:t>
            </a:r>
            <a:r>
              <a:rPr lang="en-US"/>
              <a:t> a </a:t>
            </a:r>
            <a:r>
              <a:rPr lang="en-US" err="1"/>
              <a:t>memóriahasználat</a:t>
            </a:r>
            <a:r>
              <a:rPr lang="en-US"/>
              <a:t> </a:t>
            </a:r>
            <a:r>
              <a:rPr lang="en-US" err="1"/>
              <a:t>méréséhez</a:t>
            </a:r>
            <a:r>
              <a:rPr lang="en-US"/>
              <a:t> a </a:t>
            </a:r>
            <a:r>
              <a:rPr lang="en-US" err="1"/>
              <a:t>memória</a:t>
            </a:r>
            <a:r>
              <a:rPr lang="en-US"/>
              <a:t> </a:t>
            </a:r>
            <a:r>
              <a:rPr lang="en-US" err="1"/>
              <a:t>tényleges</a:t>
            </a:r>
            <a:r>
              <a:rPr lang="en-US"/>
              <a:t> </a:t>
            </a:r>
            <a:r>
              <a:rPr lang="en-US" err="1"/>
              <a:t>méretére</a:t>
            </a:r>
            <a:r>
              <a:rPr lang="en-US"/>
              <a:t> </a:t>
            </a:r>
            <a:r>
              <a:rPr lang="en-US" err="1"/>
              <a:t>kellett</a:t>
            </a:r>
            <a:r>
              <a:rPr lang="en-US"/>
              <a:t> </a:t>
            </a:r>
            <a:r>
              <a:rPr lang="en-US" err="1"/>
              <a:t>volna</a:t>
            </a:r>
            <a:r>
              <a:rPr lang="en-US"/>
              <a:t> </a:t>
            </a:r>
            <a:r>
              <a:rPr lang="en-US" err="1"/>
              <a:t>korlátot</a:t>
            </a:r>
            <a:r>
              <a:rPr lang="en-US"/>
              <a:t> </a:t>
            </a:r>
            <a:r>
              <a:rPr lang="en-US" err="1"/>
              <a:t>állítani</a:t>
            </a:r>
            <a:r>
              <a:rPr lang="en-US"/>
              <a:t>. </a:t>
            </a:r>
            <a:r>
              <a:rPr lang="en-US" err="1"/>
              <a:t>Erre</a:t>
            </a:r>
            <a:r>
              <a:rPr lang="en-US"/>
              <a:t> </a:t>
            </a:r>
            <a:r>
              <a:rPr lang="en-US" err="1"/>
              <a:t>két</a:t>
            </a:r>
            <a:r>
              <a:rPr lang="en-US"/>
              <a:t> </a:t>
            </a:r>
            <a:r>
              <a:rPr lang="en-US" err="1"/>
              <a:t>lehetőség</a:t>
            </a:r>
            <a:r>
              <a:rPr lang="en-US"/>
              <a:t> </a:t>
            </a:r>
            <a:r>
              <a:rPr lang="en-US" err="1"/>
              <a:t>kínálkozott</a:t>
            </a:r>
            <a:r>
              <a:rPr lang="en-US"/>
              <a:t>:</a:t>
            </a:r>
          </a:p>
          <a:p>
            <a:pPr lvl="2"/>
            <a:r>
              <a:rPr lang="en-US" err="1"/>
              <a:t>Új</a:t>
            </a:r>
            <a:r>
              <a:rPr lang="en-US"/>
              <a:t> </a:t>
            </a:r>
            <a:r>
              <a:rPr lang="en-US" err="1"/>
              <a:t>hardverek</a:t>
            </a:r>
            <a:r>
              <a:rPr lang="en-US"/>
              <a:t> </a:t>
            </a:r>
            <a:r>
              <a:rPr lang="en-US" err="1"/>
              <a:t>beszerzése</a:t>
            </a:r>
            <a:r>
              <a:rPr lang="en-US"/>
              <a:t> =&gt; </a:t>
            </a:r>
            <a:r>
              <a:rPr lang="en-US" err="1"/>
              <a:t>költséges</a:t>
            </a:r>
            <a:endParaRPr lang="en-US"/>
          </a:p>
          <a:p>
            <a:pPr lvl="2"/>
            <a:r>
              <a:rPr lang="en-US" err="1"/>
              <a:t>Virtuális</a:t>
            </a:r>
            <a:r>
              <a:rPr lang="en-US"/>
              <a:t> </a:t>
            </a:r>
            <a:r>
              <a:rPr lang="en-US" err="1"/>
              <a:t>környezet</a:t>
            </a:r>
            <a:r>
              <a:rPr lang="en-US"/>
              <a:t> =&gt; </a:t>
            </a:r>
            <a:r>
              <a:rPr lang="en-US" err="1"/>
              <a:t>lassú</a:t>
            </a:r>
            <a:r>
              <a:rPr lang="en-US"/>
              <a:t> </a:t>
            </a:r>
            <a:r>
              <a:rPr lang="en-US" err="1"/>
              <a:t>futási</a:t>
            </a:r>
            <a:r>
              <a:rPr lang="en-US"/>
              <a:t> </a:t>
            </a:r>
            <a:r>
              <a:rPr lang="en-US" err="1"/>
              <a:t>idő</a:t>
            </a:r>
            <a:r>
              <a:rPr lang="en-US"/>
              <a:t> (</a:t>
            </a:r>
            <a:r>
              <a:rPr lang="en-US" err="1"/>
              <a:t>hetek</a:t>
            </a:r>
            <a:r>
              <a:rPr lang="en-US"/>
              <a:t>)</a:t>
            </a:r>
          </a:p>
          <a:p>
            <a:pPr lvl="1"/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56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és motivációja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err="1"/>
              <a:t>Train</a:t>
            </a:r>
            <a:r>
              <a:rPr lang="hu-HU" dirty="0"/>
              <a:t> Benchmark ismertetése</a:t>
            </a:r>
            <a:endParaRPr lang="en-US" dirty="0"/>
          </a:p>
          <a:p>
            <a:pPr lvl="0"/>
            <a:r>
              <a:rPr lang="hu-HU" dirty="0"/>
              <a:t>Implementálása egy választott </a:t>
            </a:r>
            <a:r>
              <a:rPr lang="hu-HU" dirty="0" err="1"/>
              <a:t>gráflekérdező</a:t>
            </a:r>
            <a:r>
              <a:rPr lang="hu-HU" dirty="0"/>
              <a:t> rendszerre</a:t>
            </a:r>
          </a:p>
          <a:p>
            <a:pPr lvl="1"/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Engine</a:t>
            </a:r>
            <a:endParaRPr lang="hu-HU" dirty="0"/>
          </a:p>
          <a:p>
            <a:pPr lvl="0"/>
            <a:r>
              <a:rPr lang="hu-HU" dirty="0"/>
              <a:t>A választott eszközön való futtatás</a:t>
            </a:r>
            <a:endParaRPr lang="en-US" dirty="0"/>
          </a:p>
          <a:p>
            <a:pPr lvl="0"/>
            <a:r>
              <a:rPr lang="hu-HU" dirty="0"/>
              <a:t>Két már elkészült eszközön való futtatás</a:t>
            </a:r>
            <a:endParaRPr lang="en-US" dirty="0"/>
          </a:p>
          <a:p>
            <a:pPr lvl="0"/>
            <a:r>
              <a:rPr lang="hu-HU" dirty="0"/>
              <a:t>Eredmények kiértékelése</a:t>
            </a:r>
            <a:endParaRPr lang="en-US" dirty="0"/>
          </a:p>
          <a:p>
            <a:pPr lvl="0"/>
            <a:r>
              <a:rPr lang="hu-HU" dirty="0"/>
              <a:t>Konklúzió levonása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1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27A8B2-5A76-455E-AA4D-D0E0FFBB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D9085-5428-4582-AA8F-DD9E0B271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9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82A6-C3B7-4EAF-9EF0-CD243FF5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5C7B4A-ACEE-432D-85FD-1219735A0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0950" y="2747944"/>
            <a:ext cx="1667180" cy="1010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1E828-3408-4287-BA4C-1F9432395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6EDB1-90AC-4962-B55D-3DE3A743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329" y="2780213"/>
            <a:ext cx="946411" cy="94641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11ABAA1-DD9A-4549-AFC1-E14B31949629}"/>
              </a:ext>
            </a:extLst>
          </p:cNvPr>
          <p:cNvSpPr/>
          <p:nvPr/>
        </p:nvSpPr>
        <p:spPr>
          <a:xfrm>
            <a:off x="4990468" y="2024037"/>
            <a:ext cx="3984172" cy="360861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err="1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B060C-A5E3-4710-8C51-81635A2313A5}"/>
              </a:ext>
            </a:extLst>
          </p:cNvPr>
          <p:cNvSpPr txBox="1"/>
          <p:nvPr/>
        </p:nvSpPr>
        <p:spPr>
          <a:xfrm>
            <a:off x="6571224" y="3984356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…</a:t>
            </a:r>
            <a:endParaRPr lang="hu-HU" sz="7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B655C-649F-44A3-B244-F2923948D783}"/>
              </a:ext>
            </a:extLst>
          </p:cNvPr>
          <p:cNvSpPr txBox="1"/>
          <p:nvPr/>
        </p:nvSpPr>
        <p:spPr>
          <a:xfrm>
            <a:off x="5121855" y="700598"/>
            <a:ext cx="3675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000" dirty="0" err="1"/>
              <a:t>Train</a:t>
            </a:r>
            <a:r>
              <a:rPr lang="hu-HU" sz="4000" dirty="0"/>
              <a:t> Benchmark</a:t>
            </a:r>
            <a:br>
              <a:rPr lang="hu-HU" sz="4000" dirty="0"/>
            </a:br>
            <a:r>
              <a:rPr lang="hu-HU" sz="4000" dirty="0"/>
              <a:t> projekt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2A551-C349-4901-90D0-CFF296E199CF}"/>
              </a:ext>
            </a:extLst>
          </p:cNvPr>
          <p:cNvGrpSpPr/>
          <p:nvPr/>
        </p:nvGrpSpPr>
        <p:grpSpPr>
          <a:xfrm>
            <a:off x="124735" y="2457002"/>
            <a:ext cx="2426883" cy="2458774"/>
            <a:chOff x="847360" y="1136436"/>
            <a:chExt cx="2426883" cy="245877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47622FB-D97A-46C5-B15C-90F74A04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29418" y="2132442"/>
              <a:ext cx="1462768" cy="14627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32D51A-DDE3-4255-84C5-3205243A627C}"/>
                </a:ext>
              </a:extLst>
            </p:cNvPr>
            <p:cNvSpPr txBox="1"/>
            <p:nvPr/>
          </p:nvSpPr>
          <p:spPr>
            <a:xfrm>
              <a:off x="847360" y="1136436"/>
              <a:ext cx="2426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Graph Engine</a:t>
              </a:r>
              <a:endParaRPr lang="hu-HU" sz="3200"/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A6A43BD-189D-447E-9F36-79A9E5457C20}"/>
              </a:ext>
            </a:extLst>
          </p:cNvPr>
          <p:cNvSpPr/>
          <p:nvPr/>
        </p:nvSpPr>
        <p:spPr>
          <a:xfrm>
            <a:off x="2704944" y="3740119"/>
            <a:ext cx="3559628" cy="1175657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3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Teljesítménymérés</a:t>
            </a:r>
            <a:endParaRPr lang="en-US"/>
          </a:p>
        </p:txBody>
      </p:sp>
      <p:pic>
        <p:nvPicPr>
          <p:cNvPr id="7" name="Content Placeholder 6" descr="User">
            <a:extLst>
              <a:ext uri="{FF2B5EF4-FFF2-40B4-BE49-F238E27FC236}">
                <a16:creationId xmlns:a16="http://schemas.microsoft.com/office/drawing/2014/main" id="{932F15E5-1881-4B3C-8A9E-3AD9B6FB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598" y="1446208"/>
            <a:ext cx="914400" cy="91440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B754C-EA34-440C-837A-2B865792A634}"/>
              </a:ext>
            </a:extLst>
          </p:cNvPr>
          <p:cNvSpPr/>
          <p:nvPr/>
        </p:nvSpPr>
        <p:spPr>
          <a:xfrm>
            <a:off x="4706711" y="4425043"/>
            <a:ext cx="4294414" cy="182573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>
                <a:solidFill>
                  <a:schemeClr val="tx2"/>
                </a:solidFill>
              </a:rPr>
              <a:t>Adatbáziskezelő eszközök objektív összehasonlítása </a:t>
            </a:r>
            <a:r>
              <a:rPr lang="hu-HU" sz="2400" err="1">
                <a:solidFill>
                  <a:schemeClr val="tx2"/>
                </a:solidFill>
              </a:rPr>
              <a:t>modellvalidációs</a:t>
            </a:r>
            <a:r>
              <a:rPr lang="hu-HU" sz="2400">
                <a:solidFill>
                  <a:schemeClr val="tx2"/>
                </a:solidFill>
              </a:rPr>
              <a:t> problémákra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B1DA4F8-92D3-4582-8853-9467DEAAECB1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1142998" y="1903408"/>
            <a:ext cx="5710920" cy="2521635"/>
          </a:xfrm>
          <a:prstGeom prst="curvedConnector2">
            <a:avLst/>
          </a:prstGeom>
          <a:ln w="635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CDDF7C-00C9-403D-9B25-DF8F1379A241}"/>
              </a:ext>
            </a:extLst>
          </p:cNvPr>
          <p:cNvSpPr txBox="1"/>
          <p:nvPr/>
        </p:nvSpPr>
        <p:spPr>
          <a:xfrm>
            <a:off x="5796642" y="128649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/>
              <a:t>?</a:t>
            </a:r>
            <a:endParaRPr lang="hu-HU" sz="6600" b="1"/>
          </a:p>
        </p:txBody>
      </p:sp>
    </p:spTree>
    <p:extLst>
      <p:ext uri="{BB962C8B-B14F-4D97-AF65-F5344CB8AC3E}">
        <p14:creationId xmlns:p14="http://schemas.microsoft.com/office/powerpoint/2010/main" val="136213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Teljesítménymérés</a:t>
            </a:r>
            <a:endParaRPr lang="en-US"/>
          </a:p>
        </p:txBody>
      </p:sp>
      <p:pic>
        <p:nvPicPr>
          <p:cNvPr id="7" name="Content Placeholder 6" descr="User">
            <a:extLst>
              <a:ext uri="{FF2B5EF4-FFF2-40B4-BE49-F238E27FC236}">
                <a16:creationId xmlns:a16="http://schemas.microsoft.com/office/drawing/2014/main" id="{932F15E5-1881-4B3C-8A9E-3AD9B6FB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1453083"/>
            <a:ext cx="914400" cy="91440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B754C-EA34-440C-837A-2B865792A634}"/>
              </a:ext>
            </a:extLst>
          </p:cNvPr>
          <p:cNvSpPr/>
          <p:nvPr/>
        </p:nvSpPr>
        <p:spPr>
          <a:xfrm>
            <a:off x="4706711" y="4425043"/>
            <a:ext cx="4294414" cy="182573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>
                <a:solidFill>
                  <a:schemeClr val="tx2"/>
                </a:solidFill>
              </a:rPr>
              <a:t>Adatbáziskezelő eszközök objektív összehasonlítása </a:t>
            </a:r>
            <a:r>
              <a:rPr lang="hu-HU" sz="2400" err="1">
                <a:solidFill>
                  <a:schemeClr val="tx2"/>
                </a:solidFill>
              </a:rPr>
              <a:t>modellvalidációs</a:t>
            </a:r>
            <a:r>
              <a:rPr lang="hu-HU" sz="2400">
                <a:solidFill>
                  <a:schemeClr val="tx2"/>
                </a:solidFill>
              </a:rPr>
              <a:t> problémákra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059CE1-8629-42A2-96A8-B8C6FC27AE76}"/>
              </a:ext>
            </a:extLst>
          </p:cNvPr>
          <p:cNvSpPr/>
          <p:nvPr/>
        </p:nvSpPr>
        <p:spPr>
          <a:xfrm>
            <a:off x="4706711" y="997414"/>
            <a:ext cx="4294414" cy="182573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A Train Benchmark </a:t>
            </a:r>
            <a:r>
              <a:rPr lang="en-US" sz="2400" err="1">
                <a:solidFill>
                  <a:schemeClr val="tx2"/>
                </a:solidFill>
              </a:rPr>
              <a:t>projekt</a:t>
            </a:r>
            <a:endParaRPr lang="hu-HU" sz="2400">
              <a:solidFill>
                <a:schemeClr val="tx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731E7-C790-44FC-BEDF-D2A26DD2D99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143000" y="1910283"/>
            <a:ext cx="356371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B1771-329B-445E-B628-C3ABC17DE9DC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6853918" y="2823152"/>
            <a:ext cx="0" cy="16018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8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5933-FCA6-4798-8F0B-80332FD6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</a:t>
            </a:r>
            <a:r>
              <a:rPr lang="hu-HU" err="1"/>
              <a:t>Train</a:t>
            </a:r>
            <a:r>
              <a:rPr lang="hu-HU"/>
              <a:t> Benchmark</a:t>
            </a:r>
          </a:p>
        </p:txBody>
      </p:sp>
      <p:pic>
        <p:nvPicPr>
          <p:cNvPr id="6" name="Content Placeholder 5" descr="Train">
            <a:extLst>
              <a:ext uri="{FF2B5EF4-FFF2-40B4-BE49-F238E27FC236}">
                <a16:creationId xmlns:a16="http://schemas.microsoft.com/office/drawing/2014/main" id="{94725A4D-A957-4FD9-8582-A3059FBC82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258" y="1547946"/>
            <a:ext cx="4094527" cy="4094527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6614B6-30CC-4FE4-9EFB-3FFFA1B8D1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/>
              <a:t>Mérnöki fejlesztési folyamat szimulálása</a:t>
            </a:r>
          </a:p>
          <a:p>
            <a:r>
              <a:rPr lang="hu-HU"/>
              <a:t>Vasúti elemekből álló modell</a:t>
            </a:r>
          </a:p>
          <a:p>
            <a:r>
              <a:rPr lang="hu-HU"/>
              <a:t>6 különböző kényszer vizsgálata</a:t>
            </a:r>
          </a:p>
          <a:p>
            <a:r>
              <a:rPr lang="hu-HU"/>
              <a:t>10 eszközre már elkészült a tesztelés, de Linuxon</a:t>
            </a:r>
          </a:p>
          <a:p>
            <a:r>
              <a:rPr lang="hu-HU"/>
              <a:t>Különböző forgatókönyvek</a:t>
            </a:r>
          </a:p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AF9D5-1AD7-46F8-8A33-E8B6AB8A44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982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Train Benchmark	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D689E2B-D788-4428-984D-FCEE1410444F}"/>
              </a:ext>
            </a:extLst>
          </p:cNvPr>
          <p:cNvGrpSpPr/>
          <p:nvPr/>
        </p:nvGrpSpPr>
        <p:grpSpPr>
          <a:xfrm>
            <a:off x="1568526" y="923678"/>
            <a:ext cx="4503218" cy="5343064"/>
            <a:chOff x="2189011" y="923678"/>
            <a:chExt cx="4503218" cy="5343064"/>
          </a:xfrm>
        </p:grpSpPr>
        <p:sp>
          <p:nvSpPr>
            <p:cNvPr id="111" name="Arrow: Down 110">
              <a:extLst>
                <a:ext uri="{FF2B5EF4-FFF2-40B4-BE49-F238E27FC236}">
                  <a16:creationId xmlns:a16="http://schemas.microsoft.com/office/drawing/2014/main" id="{84EF8532-7024-4179-B4E7-7282EEB90841}"/>
                </a:ext>
              </a:extLst>
            </p:cNvPr>
            <p:cNvSpPr/>
            <p:nvPr/>
          </p:nvSpPr>
          <p:spPr>
            <a:xfrm>
              <a:off x="3680985" y="923678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chemeClr val="accent1"/>
                  </a:solidFill>
                </a:rPr>
                <a:t>Modell</a:t>
              </a:r>
              <a:endParaRPr lang="hu-HU" sz="2400" b="1" err="1">
                <a:solidFill>
                  <a:schemeClr val="accent1"/>
                </a:solidFill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777F9D0-66F2-4AE3-866D-650BEDE6CD06}"/>
                </a:ext>
              </a:extLst>
            </p:cNvPr>
            <p:cNvGrpSpPr/>
            <p:nvPr/>
          </p:nvGrpSpPr>
          <p:grpSpPr>
            <a:xfrm>
              <a:off x="2189011" y="1706897"/>
              <a:ext cx="4447210" cy="3643723"/>
              <a:chOff x="3729776" y="1432514"/>
              <a:chExt cx="4447210" cy="364372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EA45A69-4574-43AD-AB60-860563E6FF94}"/>
                  </a:ext>
                </a:extLst>
              </p:cNvPr>
              <p:cNvSpPr/>
              <p:nvPr/>
            </p:nvSpPr>
            <p:spPr>
              <a:xfrm>
                <a:off x="5257799" y="1432514"/>
                <a:ext cx="2906487" cy="625942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400" b="1">
                    <a:solidFill>
                      <a:schemeClr val="tx2"/>
                    </a:solidFill>
                  </a:rPr>
                  <a:t>Beolvasás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AF65395-D36A-46BF-BFF6-1F4D91332BB7}"/>
                  </a:ext>
                </a:extLst>
              </p:cNvPr>
              <p:cNvSpPr/>
              <p:nvPr/>
            </p:nvSpPr>
            <p:spPr>
              <a:xfrm>
                <a:off x="5251448" y="2438441"/>
                <a:ext cx="2906487" cy="625942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err="1">
                    <a:solidFill>
                      <a:schemeClr val="tx2"/>
                    </a:solidFill>
                  </a:rPr>
                  <a:t>Validáció</a:t>
                </a:r>
                <a:endParaRPr lang="hu-HU" sz="2400" b="1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0036573-E7C9-4880-BBF1-F11C47803D34}"/>
                  </a:ext>
                </a:extLst>
              </p:cNvPr>
              <p:cNvSpPr/>
              <p:nvPr/>
            </p:nvSpPr>
            <p:spPr>
              <a:xfrm>
                <a:off x="5264149" y="3444368"/>
                <a:ext cx="2906487" cy="625942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err="1">
                    <a:solidFill>
                      <a:schemeClr val="tx2"/>
                    </a:solidFill>
                  </a:rPr>
                  <a:t>Módosítás</a:t>
                </a:r>
                <a:endParaRPr lang="hu-HU" sz="2400" b="1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40E296B-F8D1-4CFE-9E55-19976F7BA573}"/>
                  </a:ext>
                </a:extLst>
              </p:cNvPr>
              <p:cNvSpPr/>
              <p:nvPr/>
            </p:nvSpPr>
            <p:spPr>
              <a:xfrm>
                <a:off x="5270499" y="4450295"/>
                <a:ext cx="2906487" cy="625942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err="1">
                    <a:solidFill>
                      <a:schemeClr val="tx2"/>
                    </a:solidFill>
                  </a:rPr>
                  <a:t>Validáció</a:t>
                </a:r>
                <a:endParaRPr lang="hu-HU" sz="2400" b="1" err="1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BD542D8-B307-4CDF-824D-BB4D01B5811F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 flipH="1">
                <a:off x="6704692" y="2058456"/>
                <a:ext cx="635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0F256AF-E93A-40BE-9E72-8268B6B6CCA3}"/>
                  </a:ext>
                </a:extLst>
              </p:cNvPr>
              <p:cNvCxnSpPr>
                <a:cxnSpLocks/>
                <a:stCxn id="17" idx="2"/>
                <a:endCxn id="18" idx="0"/>
              </p:cNvCxnSpPr>
              <p:nvPr/>
            </p:nvCxnSpPr>
            <p:spPr>
              <a:xfrm>
                <a:off x="6704692" y="3064383"/>
                <a:ext cx="1270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272ECEC-8912-4182-B70B-A110611B4652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>
                <a:off x="6717393" y="4070310"/>
                <a:ext cx="6350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872FC1D2-D90F-4D16-9968-7D2340D89013}"/>
                  </a:ext>
                </a:extLst>
              </p:cNvPr>
              <p:cNvCxnSpPr>
                <a:cxnSpLocks/>
                <a:stCxn id="19" idx="1"/>
                <a:endCxn id="18" idx="1"/>
              </p:cNvCxnSpPr>
              <p:nvPr/>
            </p:nvCxnSpPr>
            <p:spPr>
              <a:xfrm rot="10800000">
                <a:off x="5264149" y="3757340"/>
                <a:ext cx="6350" cy="1005927"/>
              </a:xfrm>
              <a:prstGeom prst="bentConnector3">
                <a:avLst>
                  <a:gd name="adj1" fmla="val 11157150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401BC8-76EC-47EB-A51D-39B3139DACE9}"/>
                  </a:ext>
                </a:extLst>
              </p:cNvPr>
              <p:cNvSpPr txBox="1"/>
              <p:nvPr/>
            </p:nvSpPr>
            <p:spPr>
              <a:xfrm>
                <a:off x="4288952" y="4004913"/>
                <a:ext cx="548858" cy="510778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n*</a:t>
                </a:r>
                <a:endParaRPr lang="hu-HU" sz="24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B5E793A7-B2B7-44DC-8679-D5AE0B3E9CC1}"/>
                  </a:ext>
                </a:extLst>
              </p:cNvPr>
              <p:cNvCxnSpPr>
                <a:cxnSpLocks/>
                <a:stCxn id="19" idx="1"/>
                <a:endCxn id="16" idx="1"/>
              </p:cNvCxnSpPr>
              <p:nvPr/>
            </p:nvCxnSpPr>
            <p:spPr>
              <a:xfrm rot="10800000">
                <a:off x="5257799" y="1745486"/>
                <a:ext cx="12700" cy="3017781"/>
              </a:xfrm>
              <a:prstGeom prst="bentConnector3">
                <a:avLst>
                  <a:gd name="adj1" fmla="val 10257142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28D3A96-84DC-4ED1-A2E0-A7FAF3FE9827}"/>
                  </a:ext>
                </a:extLst>
              </p:cNvPr>
              <p:cNvSpPr txBox="1"/>
              <p:nvPr/>
            </p:nvSpPr>
            <p:spPr>
              <a:xfrm>
                <a:off x="3729776" y="2383474"/>
                <a:ext cx="524246" cy="510778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k*</a:t>
                </a:r>
                <a:endParaRPr lang="hu-HU"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Arrow: Down 129">
              <a:extLst>
                <a:ext uri="{FF2B5EF4-FFF2-40B4-BE49-F238E27FC236}">
                  <a16:creationId xmlns:a16="http://schemas.microsoft.com/office/drawing/2014/main" id="{4D22721B-743F-4F58-961E-0FFA79072B05}"/>
                </a:ext>
              </a:extLst>
            </p:cNvPr>
            <p:cNvSpPr/>
            <p:nvPr/>
          </p:nvSpPr>
          <p:spPr>
            <a:xfrm>
              <a:off x="3680985" y="5553620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err="1">
                  <a:solidFill>
                    <a:schemeClr val="accent1"/>
                  </a:solidFill>
                </a:rPr>
                <a:t>Eredmény</a:t>
              </a:r>
              <a:endParaRPr lang="hu-HU" sz="2400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08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Engine </a:t>
            </a:r>
            <a:r>
              <a:rPr lang="en-US" err="1"/>
              <a:t>felépítése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B02986-8DB0-4559-B1E1-BDDD305C9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923" y="2011960"/>
            <a:ext cx="8522154" cy="3166500"/>
          </a:xfr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72380E3-1EE3-491A-A528-38F3FAC3E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0544" y="5830663"/>
            <a:ext cx="2312533" cy="4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3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FD91-D48C-4931-924D-24D96698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Engine </a:t>
            </a:r>
            <a:r>
              <a:rPr lang="hu-HU" dirty="0"/>
              <a:t>használata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2F44-7CCB-420B-B520-9980B895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számítógép a szerver és a kliens is</a:t>
            </a:r>
          </a:p>
          <a:p>
            <a:r>
              <a:rPr lang="hu-HU" dirty="0"/>
              <a:t>Egy </a:t>
            </a:r>
            <a:r>
              <a:rPr lang="hu-HU" dirty="0" err="1"/>
              <a:t>solution</a:t>
            </a:r>
            <a:r>
              <a:rPr lang="hu-HU" dirty="0"/>
              <a:t>, két project</a:t>
            </a:r>
          </a:p>
          <a:p>
            <a:pPr lvl="1"/>
            <a:r>
              <a:rPr lang="hu-HU" dirty="0"/>
              <a:t>TSL nyelv az adattípusok leírására</a:t>
            </a:r>
          </a:p>
          <a:p>
            <a:pPr lvl="1"/>
            <a:r>
              <a:rPr lang="hu-HU" dirty="0"/>
              <a:t>C# az adateléréshez és manipulációhoz</a:t>
            </a:r>
          </a:p>
          <a:p>
            <a:r>
              <a:rPr lang="hu-HU" dirty="0" err="1"/>
              <a:t>Accessorok</a:t>
            </a:r>
            <a:endParaRPr lang="hu-HU" dirty="0"/>
          </a:p>
          <a:p>
            <a:pPr lvl="1"/>
            <a:r>
              <a:rPr lang="hu-HU" dirty="0"/>
              <a:t>Automatikus</a:t>
            </a:r>
          </a:p>
          <a:p>
            <a:pPr lvl="1"/>
            <a:r>
              <a:rPr lang="hu-HU" dirty="0"/>
              <a:t>Objektum-orientált</a:t>
            </a:r>
          </a:p>
          <a:p>
            <a:r>
              <a:rPr lang="hu-HU" dirty="0"/>
              <a:t>LINQ támogatott, de vannak nehézségek</a:t>
            </a:r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6994F-536E-4191-85BD-293330D322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9593321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15886</TotalTime>
  <Words>720</Words>
  <Application>Microsoft Office PowerPoint</Application>
  <PresentationFormat>On-screen Show (4:3)</PresentationFormat>
  <Paragraphs>146</Paragraphs>
  <Slides>20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Wingdings</vt:lpstr>
      <vt:lpstr>FTSRG presentation</vt:lpstr>
      <vt:lpstr>FTSRG print</vt:lpstr>
      <vt:lpstr>Gráflekérdező motor teljesítménytesztelése modellvalidációs problémákra</vt:lpstr>
      <vt:lpstr>Feladat és motivációja</vt:lpstr>
      <vt:lpstr>Probléma</vt:lpstr>
      <vt:lpstr>Teljesítménymérés</vt:lpstr>
      <vt:lpstr>Teljesítménymérés</vt:lpstr>
      <vt:lpstr>A Train Benchmark</vt:lpstr>
      <vt:lpstr>A Train Benchmark </vt:lpstr>
      <vt:lpstr>Graph Engine felépítése</vt:lpstr>
      <vt:lpstr>Graph Engine használata</vt:lpstr>
      <vt:lpstr>Megvalósítás</vt:lpstr>
      <vt:lpstr>Mérés</vt:lpstr>
      <vt:lpstr>Eredmények – Beolvasás, validáció </vt:lpstr>
      <vt:lpstr>Eredmények – Módosítások</vt:lpstr>
      <vt:lpstr>Következtetés</vt:lpstr>
      <vt:lpstr>Továbbfejlesztési lehetőségek</vt:lpstr>
      <vt:lpstr>Bírálat</vt:lpstr>
      <vt:lpstr>Bírálói kérdések – 1.</vt:lpstr>
      <vt:lpstr>Bírálói kérdések – 2.</vt:lpstr>
      <vt:lpstr>Bírálói kérdések – 3.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Kristof</cp:lastModifiedBy>
  <cp:revision>2147</cp:revision>
  <dcterms:created xsi:type="dcterms:W3CDTF">2013-06-08T09:47:17Z</dcterms:created>
  <dcterms:modified xsi:type="dcterms:W3CDTF">2017-06-12T17:24:25Z</dcterms:modified>
</cp:coreProperties>
</file>