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61" r:id="rId6"/>
    <p:sldId id="259" r:id="rId7"/>
  </p:sldIdLst>
  <p:sldSz cx="6858000" cy="9906000" type="A4"/>
  <p:notesSz cx="7102475" cy="93694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2357" y="-3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35C412-728F-4FC0-8C58-445A30571B95}" type="datetimeFigureOut">
              <a:rPr lang="en-IN" smtClean="0"/>
              <a:t>05-01-2021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667CE5-607C-405D-8E74-52CD8ECA9BDD}" type="slidenum">
              <a:rPr lang="en-IN" smtClean="0"/>
              <a:t>‹#›</a:t>
            </a:fld>
            <a:endParaRPr lang="en-IN"/>
          </a:p>
        </p:txBody>
      </p:sp>
    </p:spTree>
    <p:extLst>
      <p:ext uri="{BB962C8B-B14F-4D97-AF65-F5344CB8AC3E}">
        <p14:creationId xmlns:p14="http://schemas.microsoft.com/office/powerpoint/2010/main" val="153785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35C412-728F-4FC0-8C58-445A30571B95}" type="datetimeFigureOut">
              <a:rPr lang="en-IN" smtClean="0"/>
              <a:t>05-01-2021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667CE5-607C-405D-8E74-52CD8ECA9BDD}" type="slidenum">
              <a:rPr lang="en-IN" smtClean="0"/>
              <a:t>‹#›</a:t>
            </a:fld>
            <a:endParaRPr lang="en-IN"/>
          </a:p>
        </p:txBody>
      </p:sp>
    </p:spTree>
    <p:extLst>
      <p:ext uri="{BB962C8B-B14F-4D97-AF65-F5344CB8AC3E}">
        <p14:creationId xmlns:p14="http://schemas.microsoft.com/office/powerpoint/2010/main" val="1605048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35C412-728F-4FC0-8C58-445A30571B95}" type="datetimeFigureOut">
              <a:rPr lang="en-IN" smtClean="0"/>
              <a:t>05-01-2021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667CE5-607C-405D-8E74-52CD8ECA9BDD}" type="slidenum">
              <a:rPr lang="en-IN" smtClean="0"/>
              <a:t>‹#›</a:t>
            </a:fld>
            <a:endParaRPr lang="en-IN"/>
          </a:p>
        </p:txBody>
      </p:sp>
    </p:spTree>
    <p:extLst>
      <p:ext uri="{BB962C8B-B14F-4D97-AF65-F5344CB8AC3E}">
        <p14:creationId xmlns:p14="http://schemas.microsoft.com/office/powerpoint/2010/main" val="3298704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35C412-728F-4FC0-8C58-445A30571B95}" type="datetimeFigureOut">
              <a:rPr lang="en-IN" smtClean="0"/>
              <a:t>05-01-2021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667CE5-607C-405D-8E74-52CD8ECA9BDD}" type="slidenum">
              <a:rPr lang="en-IN" smtClean="0"/>
              <a:t>‹#›</a:t>
            </a:fld>
            <a:endParaRPr lang="en-IN"/>
          </a:p>
        </p:txBody>
      </p:sp>
    </p:spTree>
    <p:extLst>
      <p:ext uri="{BB962C8B-B14F-4D97-AF65-F5344CB8AC3E}">
        <p14:creationId xmlns:p14="http://schemas.microsoft.com/office/powerpoint/2010/main" val="2710968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35C412-728F-4FC0-8C58-445A30571B95}" type="datetimeFigureOut">
              <a:rPr lang="en-IN" smtClean="0"/>
              <a:t>05-01-2021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667CE5-607C-405D-8E74-52CD8ECA9BDD}" type="slidenum">
              <a:rPr lang="en-IN" smtClean="0"/>
              <a:t>‹#›</a:t>
            </a:fld>
            <a:endParaRPr lang="en-IN"/>
          </a:p>
        </p:txBody>
      </p:sp>
    </p:spTree>
    <p:extLst>
      <p:ext uri="{BB962C8B-B14F-4D97-AF65-F5344CB8AC3E}">
        <p14:creationId xmlns:p14="http://schemas.microsoft.com/office/powerpoint/2010/main" val="1490883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35C412-728F-4FC0-8C58-445A30571B95}" type="datetimeFigureOut">
              <a:rPr lang="en-IN" smtClean="0"/>
              <a:t>05-01-2021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667CE5-607C-405D-8E74-52CD8ECA9BDD}" type="slidenum">
              <a:rPr lang="en-IN" smtClean="0"/>
              <a:t>‹#›</a:t>
            </a:fld>
            <a:endParaRPr lang="en-IN"/>
          </a:p>
        </p:txBody>
      </p:sp>
    </p:spTree>
    <p:extLst>
      <p:ext uri="{BB962C8B-B14F-4D97-AF65-F5344CB8AC3E}">
        <p14:creationId xmlns:p14="http://schemas.microsoft.com/office/powerpoint/2010/main" val="3480549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35C412-728F-4FC0-8C58-445A30571B95}" type="datetimeFigureOut">
              <a:rPr lang="en-IN" smtClean="0"/>
              <a:t>05-01-2021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667CE5-607C-405D-8E74-52CD8ECA9BDD}" type="slidenum">
              <a:rPr lang="en-IN" smtClean="0"/>
              <a:t>‹#›</a:t>
            </a:fld>
            <a:endParaRPr lang="en-IN"/>
          </a:p>
        </p:txBody>
      </p:sp>
    </p:spTree>
    <p:extLst>
      <p:ext uri="{BB962C8B-B14F-4D97-AF65-F5344CB8AC3E}">
        <p14:creationId xmlns:p14="http://schemas.microsoft.com/office/powerpoint/2010/main" val="1692030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35C412-728F-4FC0-8C58-445A30571B95}" type="datetimeFigureOut">
              <a:rPr lang="en-IN" smtClean="0"/>
              <a:t>05-01-2021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667CE5-607C-405D-8E74-52CD8ECA9BDD}" type="slidenum">
              <a:rPr lang="en-IN" smtClean="0"/>
              <a:t>‹#›</a:t>
            </a:fld>
            <a:endParaRPr lang="en-IN"/>
          </a:p>
        </p:txBody>
      </p:sp>
    </p:spTree>
    <p:extLst>
      <p:ext uri="{BB962C8B-B14F-4D97-AF65-F5344CB8AC3E}">
        <p14:creationId xmlns:p14="http://schemas.microsoft.com/office/powerpoint/2010/main" val="196917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35C412-728F-4FC0-8C58-445A30571B95}" type="datetimeFigureOut">
              <a:rPr lang="en-IN" smtClean="0"/>
              <a:t>05-01-2021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667CE5-607C-405D-8E74-52CD8ECA9BDD}" type="slidenum">
              <a:rPr lang="en-IN" smtClean="0"/>
              <a:t>‹#›</a:t>
            </a:fld>
            <a:endParaRPr lang="en-IN"/>
          </a:p>
        </p:txBody>
      </p:sp>
    </p:spTree>
    <p:extLst>
      <p:ext uri="{BB962C8B-B14F-4D97-AF65-F5344CB8AC3E}">
        <p14:creationId xmlns:p14="http://schemas.microsoft.com/office/powerpoint/2010/main" val="320473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35C412-728F-4FC0-8C58-445A30571B95}" type="datetimeFigureOut">
              <a:rPr lang="en-IN" smtClean="0"/>
              <a:t>05-01-2021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667CE5-607C-405D-8E74-52CD8ECA9BDD}" type="slidenum">
              <a:rPr lang="en-IN" smtClean="0"/>
              <a:t>‹#›</a:t>
            </a:fld>
            <a:endParaRPr lang="en-IN"/>
          </a:p>
        </p:txBody>
      </p:sp>
    </p:spTree>
    <p:extLst>
      <p:ext uri="{BB962C8B-B14F-4D97-AF65-F5344CB8AC3E}">
        <p14:creationId xmlns:p14="http://schemas.microsoft.com/office/powerpoint/2010/main" val="463410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35C412-728F-4FC0-8C58-445A30571B95}" type="datetimeFigureOut">
              <a:rPr lang="en-IN" smtClean="0"/>
              <a:t>05-01-2021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667CE5-607C-405D-8E74-52CD8ECA9BDD}" type="slidenum">
              <a:rPr lang="en-IN" smtClean="0"/>
              <a:t>‹#›</a:t>
            </a:fld>
            <a:endParaRPr lang="en-IN"/>
          </a:p>
        </p:txBody>
      </p:sp>
    </p:spTree>
    <p:extLst>
      <p:ext uri="{BB962C8B-B14F-4D97-AF65-F5344CB8AC3E}">
        <p14:creationId xmlns:p14="http://schemas.microsoft.com/office/powerpoint/2010/main" val="4283664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4235C412-728F-4FC0-8C58-445A30571B95}" type="datetimeFigureOut">
              <a:rPr lang="en-IN" smtClean="0"/>
              <a:t>05-01-2021</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BB667CE5-607C-405D-8E74-52CD8ECA9BDD}" type="slidenum">
              <a:rPr lang="en-IN" smtClean="0"/>
              <a:t>‹#›</a:t>
            </a:fld>
            <a:endParaRPr lang="en-IN"/>
          </a:p>
        </p:txBody>
      </p:sp>
    </p:spTree>
    <p:extLst>
      <p:ext uri="{BB962C8B-B14F-4D97-AF65-F5344CB8AC3E}">
        <p14:creationId xmlns:p14="http://schemas.microsoft.com/office/powerpoint/2010/main" val="30711854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63A7D8-FD61-4B0C-9949-0E2D767874EB}"/>
              </a:ext>
            </a:extLst>
          </p:cNvPr>
          <p:cNvSpPr/>
          <p:nvPr/>
        </p:nvSpPr>
        <p:spPr>
          <a:xfrm>
            <a:off x="382374" y="946014"/>
            <a:ext cx="6109957" cy="2472611"/>
          </a:xfrm>
          <a:prstGeom prst="rect">
            <a:avLst/>
          </a:prstGeom>
          <a:solidFill>
            <a:srgbClr val="D6F0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9" name="Straight Connector 8">
            <a:extLst>
              <a:ext uri="{FF2B5EF4-FFF2-40B4-BE49-F238E27FC236}">
                <a16:creationId xmlns:a16="http://schemas.microsoft.com/office/drawing/2014/main" id="{12D52D59-E79E-4B6B-908B-71D57C89526E}"/>
              </a:ext>
            </a:extLst>
          </p:cNvPr>
          <p:cNvCxnSpPr>
            <a:cxnSpLocks/>
          </p:cNvCxnSpPr>
          <p:nvPr/>
        </p:nvCxnSpPr>
        <p:spPr>
          <a:xfrm>
            <a:off x="640684" y="2877391"/>
            <a:ext cx="5576631" cy="0"/>
          </a:xfrm>
          <a:prstGeom prst="line">
            <a:avLst/>
          </a:prstGeom>
          <a:solidFill>
            <a:srgbClr val="D6F0F2"/>
          </a:solidFill>
          <a:ln w="57150">
            <a:solidFill>
              <a:srgbClr val="B7E4E7"/>
            </a:solidFill>
          </a:ln>
        </p:spPr>
        <p:style>
          <a:lnRef idx="1">
            <a:schemeClr val="accent3"/>
          </a:lnRef>
          <a:fillRef idx="0">
            <a:schemeClr val="accent3"/>
          </a:fillRef>
          <a:effectRef idx="0">
            <a:schemeClr val="accent3"/>
          </a:effectRef>
          <a:fontRef idx="minor">
            <a:schemeClr val="tx1"/>
          </a:fontRef>
        </p:style>
      </p:cxnSp>
      <p:sp>
        <p:nvSpPr>
          <p:cNvPr id="7" name="Rectangle 6">
            <a:extLst>
              <a:ext uri="{FF2B5EF4-FFF2-40B4-BE49-F238E27FC236}">
                <a16:creationId xmlns:a16="http://schemas.microsoft.com/office/drawing/2014/main" id="{FD68B597-9DAA-4837-98A7-DF4CF903EFAC}"/>
              </a:ext>
            </a:extLst>
          </p:cNvPr>
          <p:cNvSpPr/>
          <p:nvPr/>
        </p:nvSpPr>
        <p:spPr>
          <a:xfrm>
            <a:off x="507900" y="988392"/>
            <a:ext cx="5516880" cy="1760418"/>
          </a:xfrm>
          <a:prstGeom prst="rect">
            <a:avLst/>
          </a:prstGeom>
          <a:noFill/>
        </p:spPr>
        <p:txBody>
          <a:bodyPr wrap="square">
            <a:spAutoFit/>
          </a:bodyPr>
          <a:lstStyle/>
          <a:p>
            <a:pPr>
              <a:lnSpc>
                <a:spcPct val="107000"/>
              </a:lnSpc>
              <a:spcAft>
                <a:spcPts val="880"/>
              </a:spcAft>
            </a:pPr>
            <a:r>
              <a:rPr lang="en-IN" sz="2400" b="1" dirty="0">
                <a:solidFill>
                  <a:srgbClr val="525252"/>
                </a:solidFill>
                <a:latin typeface="Arial Black" panose="020B0A04020102020204" pitchFamily="34" charset="0"/>
              </a:rPr>
              <a:t>PYTHON: PROJECT REPORT </a:t>
            </a:r>
          </a:p>
          <a:p>
            <a:pPr>
              <a:lnSpc>
                <a:spcPct val="107000"/>
              </a:lnSpc>
              <a:spcAft>
                <a:spcPts val="880"/>
              </a:spcAft>
            </a:pPr>
            <a:r>
              <a:rPr lang="en-IN" sz="2400" spc="110" dirty="0">
                <a:latin typeface="Helvetica" pitchFamily="2" charset="0"/>
                <a:ea typeface="Times New Roman" panose="02020603050405020304" pitchFamily="18" charset="0"/>
              </a:rPr>
              <a:t>Dijkstra’s Shortest path Algorithm for finding Reaction Path for Hydrocarbons</a:t>
            </a:r>
            <a:endParaRPr lang="en-IN" sz="2400" dirty="0">
              <a:latin typeface="Helvetica" pitchFamily="2" charset="0"/>
              <a:ea typeface="Times New Roman" panose="02020603050405020304" pitchFamily="18" charset="0"/>
            </a:endParaRPr>
          </a:p>
        </p:txBody>
      </p:sp>
      <p:sp>
        <p:nvSpPr>
          <p:cNvPr id="4" name="Text Box 2">
            <a:extLst>
              <a:ext uri="{FF2B5EF4-FFF2-40B4-BE49-F238E27FC236}">
                <a16:creationId xmlns:a16="http://schemas.microsoft.com/office/drawing/2014/main" id="{76253488-17A4-490B-8D00-BD004BA905EB}"/>
              </a:ext>
            </a:extLst>
          </p:cNvPr>
          <p:cNvSpPr txBox="1">
            <a:spLocks noChangeArrowheads="1"/>
          </p:cNvSpPr>
          <p:nvPr/>
        </p:nvSpPr>
        <p:spPr bwMode="auto">
          <a:xfrm>
            <a:off x="1875120" y="2900811"/>
            <a:ext cx="4600506" cy="472281"/>
          </a:xfrm>
          <a:prstGeom prst="rect">
            <a:avLst/>
          </a:prstGeom>
          <a:noFill/>
          <a:ln w="9525">
            <a:noFill/>
            <a:miter lim="800000"/>
            <a:headEnd/>
            <a:tailEnd/>
          </a:ln>
        </p:spPr>
        <p:txBody>
          <a:bodyPr rot="0" vert="horz" wrap="square" lIns="91440" tIns="45720" rIns="91440" bIns="45720" anchor="t" anchorCtr="0">
            <a:noAutofit/>
          </a:bodyPr>
          <a:lstStyle/>
          <a:p>
            <a:pPr marL="0" marR="0" algn="r"/>
            <a:r>
              <a:rPr lang="en-IN" sz="1400" dirty="0">
                <a:effectLst/>
                <a:latin typeface="Helvetica" pitchFamily="2" charset="0"/>
                <a:ea typeface="Times New Roman" panose="02020603050405020304" pitchFamily="18" charset="0"/>
              </a:rPr>
              <a:t>Kreetik Thakur, Samyak Gupta &amp; Aditya Sharma</a:t>
            </a:r>
          </a:p>
        </p:txBody>
      </p:sp>
      <p:sp>
        <p:nvSpPr>
          <p:cNvPr id="13" name="Rectangle 12">
            <a:extLst>
              <a:ext uri="{FF2B5EF4-FFF2-40B4-BE49-F238E27FC236}">
                <a16:creationId xmlns:a16="http://schemas.microsoft.com/office/drawing/2014/main" id="{D7C733FD-45CE-4BFA-BE8D-09E0501A526B}"/>
              </a:ext>
            </a:extLst>
          </p:cNvPr>
          <p:cNvSpPr/>
          <p:nvPr/>
        </p:nvSpPr>
        <p:spPr>
          <a:xfrm rot="16200000" flipH="1" flipV="1">
            <a:off x="3369329" y="-2388996"/>
            <a:ext cx="136046" cy="6109955"/>
          </a:xfrm>
          <a:prstGeom prst="rect">
            <a:avLst/>
          </a:prstGeom>
          <a:solidFill>
            <a:srgbClr val="D6F0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494E9235-9F90-4A5E-A074-593914D4A836}"/>
              </a:ext>
            </a:extLst>
          </p:cNvPr>
          <p:cNvSpPr/>
          <p:nvPr/>
        </p:nvSpPr>
        <p:spPr>
          <a:xfrm rot="16200000" flipH="1" flipV="1">
            <a:off x="3369326" y="6011274"/>
            <a:ext cx="136047" cy="6109957"/>
          </a:xfrm>
          <a:prstGeom prst="rect">
            <a:avLst/>
          </a:prstGeom>
          <a:solidFill>
            <a:srgbClr val="D6F0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588E0761-944E-4A5F-89F4-6B705CF118D3}"/>
              </a:ext>
            </a:extLst>
          </p:cNvPr>
          <p:cNvSpPr/>
          <p:nvPr/>
        </p:nvSpPr>
        <p:spPr>
          <a:xfrm>
            <a:off x="382369" y="3488753"/>
            <a:ext cx="6109958" cy="469809"/>
          </a:xfrm>
          <a:prstGeom prst="rect">
            <a:avLst/>
          </a:prstGeom>
        </p:spPr>
        <p:txBody>
          <a:bodyPr wrap="square">
            <a:spAutoFit/>
          </a:bodyPr>
          <a:lstStyle/>
          <a:p>
            <a:pPr algn="ctr">
              <a:lnSpc>
                <a:spcPct val="107000"/>
              </a:lnSpc>
              <a:spcAft>
                <a:spcPts val="880"/>
              </a:spcAft>
            </a:pPr>
            <a:r>
              <a:rPr lang="en-IN" sz="2400" b="1" dirty="0">
                <a:solidFill>
                  <a:srgbClr val="525252"/>
                </a:solidFill>
                <a:latin typeface="Arial Black" panose="020B0A04020102020204" pitchFamily="34" charset="0"/>
              </a:rPr>
              <a:t>The problem we chose to solve</a:t>
            </a:r>
          </a:p>
        </p:txBody>
      </p:sp>
      <p:grpSp>
        <p:nvGrpSpPr>
          <p:cNvPr id="54" name="Group 53">
            <a:extLst>
              <a:ext uri="{FF2B5EF4-FFF2-40B4-BE49-F238E27FC236}">
                <a16:creationId xmlns:a16="http://schemas.microsoft.com/office/drawing/2014/main" id="{D2BA1477-F825-44CF-A46F-034EEDA641FE}"/>
              </a:ext>
            </a:extLst>
          </p:cNvPr>
          <p:cNvGrpSpPr/>
          <p:nvPr/>
        </p:nvGrpSpPr>
        <p:grpSpPr>
          <a:xfrm>
            <a:off x="382375" y="3968138"/>
            <a:ext cx="6109955" cy="3384770"/>
            <a:chOff x="382375" y="4196113"/>
            <a:chExt cx="6109955" cy="3384770"/>
          </a:xfrm>
        </p:grpSpPr>
        <p:grpSp>
          <p:nvGrpSpPr>
            <p:cNvPr id="32" name="Group 31">
              <a:extLst>
                <a:ext uri="{FF2B5EF4-FFF2-40B4-BE49-F238E27FC236}">
                  <a16:creationId xmlns:a16="http://schemas.microsoft.com/office/drawing/2014/main" id="{98311D4B-91E5-4EFB-B181-CFA97A8BD738}"/>
                </a:ext>
              </a:extLst>
            </p:cNvPr>
            <p:cNvGrpSpPr/>
            <p:nvPr/>
          </p:nvGrpSpPr>
          <p:grpSpPr>
            <a:xfrm>
              <a:off x="382375" y="4196113"/>
              <a:ext cx="6109955" cy="3384770"/>
              <a:chOff x="309363" y="2139814"/>
              <a:chExt cx="6590337" cy="2351314"/>
            </a:xfrm>
            <a:solidFill>
              <a:srgbClr val="D6F0F2"/>
            </a:solidFill>
          </p:grpSpPr>
          <p:sp>
            <p:nvSpPr>
              <p:cNvPr id="33" name="Rectangle 32">
                <a:extLst>
                  <a:ext uri="{FF2B5EF4-FFF2-40B4-BE49-F238E27FC236}">
                    <a16:creationId xmlns:a16="http://schemas.microsoft.com/office/drawing/2014/main" id="{5D7606AC-F741-4328-AA01-FAFB1106ACEE}"/>
                  </a:ext>
                </a:extLst>
              </p:cNvPr>
              <p:cNvSpPr/>
              <p:nvPr/>
            </p:nvSpPr>
            <p:spPr>
              <a:xfrm>
                <a:off x="309363" y="2139814"/>
                <a:ext cx="6590337" cy="23513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34" name="Straight Connector 33">
                <a:extLst>
                  <a:ext uri="{FF2B5EF4-FFF2-40B4-BE49-F238E27FC236}">
                    <a16:creationId xmlns:a16="http://schemas.microsoft.com/office/drawing/2014/main" id="{84886581-4539-4448-A9B8-998EF75A69BE}"/>
                  </a:ext>
                </a:extLst>
              </p:cNvPr>
              <p:cNvCxnSpPr>
                <a:cxnSpLocks/>
              </p:cNvCxnSpPr>
              <p:nvPr/>
            </p:nvCxnSpPr>
            <p:spPr>
              <a:xfrm>
                <a:off x="3866034" y="2336003"/>
                <a:ext cx="0" cy="1916679"/>
              </a:xfrm>
              <a:prstGeom prst="line">
                <a:avLst/>
              </a:prstGeom>
              <a:grpFill/>
              <a:ln w="38100">
                <a:solidFill>
                  <a:srgbClr val="B7E4E7"/>
                </a:solidFill>
              </a:ln>
            </p:spPr>
            <p:style>
              <a:lnRef idx="1">
                <a:schemeClr val="accent3"/>
              </a:lnRef>
              <a:fillRef idx="0">
                <a:schemeClr val="accent3"/>
              </a:fillRef>
              <a:effectRef idx="0">
                <a:schemeClr val="accent3"/>
              </a:effectRef>
              <a:fontRef idx="minor">
                <a:schemeClr val="tx1"/>
              </a:fontRef>
            </p:style>
          </p:cxnSp>
        </p:grpSp>
        <p:pic>
          <p:nvPicPr>
            <p:cNvPr id="36" name="Picture 35">
              <a:extLst>
                <a:ext uri="{FF2B5EF4-FFF2-40B4-BE49-F238E27FC236}">
                  <a16:creationId xmlns:a16="http://schemas.microsoft.com/office/drawing/2014/main" id="{917C187A-7219-4DE6-BD0D-E20D738EB9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0754" y="4525210"/>
              <a:ext cx="2316280" cy="2425976"/>
            </a:xfrm>
            <a:prstGeom prst="rect">
              <a:avLst/>
            </a:prstGeom>
          </p:spPr>
        </p:pic>
        <p:sp>
          <p:nvSpPr>
            <p:cNvPr id="37" name="TextBox 36">
              <a:extLst>
                <a:ext uri="{FF2B5EF4-FFF2-40B4-BE49-F238E27FC236}">
                  <a16:creationId xmlns:a16="http://schemas.microsoft.com/office/drawing/2014/main" id="{6D8A1E67-8ACB-4804-80C3-52C5E30E8182}"/>
                </a:ext>
              </a:extLst>
            </p:cNvPr>
            <p:cNvSpPr txBox="1"/>
            <p:nvPr/>
          </p:nvSpPr>
          <p:spPr>
            <a:xfrm>
              <a:off x="3806646" y="6988267"/>
              <a:ext cx="2564868" cy="253916"/>
            </a:xfrm>
            <a:prstGeom prst="rect">
              <a:avLst/>
            </a:prstGeom>
            <a:noFill/>
          </p:spPr>
          <p:txBody>
            <a:bodyPr wrap="square" rtlCol="0">
              <a:spAutoFit/>
            </a:bodyPr>
            <a:lstStyle/>
            <a:p>
              <a:r>
                <a:rPr lang="en-IN" sz="1050" i="1" dirty="0">
                  <a:latin typeface="Palatino Linotype" panose="02040502050505030304" pitchFamily="18" charset="0"/>
                </a:rPr>
                <a:t>Figure.1: Super difficult NCERT question</a:t>
              </a:r>
            </a:p>
          </p:txBody>
        </p:sp>
        <p:sp>
          <p:nvSpPr>
            <p:cNvPr id="40" name="Rectangle 39">
              <a:extLst>
                <a:ext uri="{FF2B5EF4-FFF2-40B4-BE49-F238E27FC236}">
                  <a16:creationId xmlns:a16="http://schemas.microsoft.com/office/drawing/2014/main" id="{9BE907A4-7D9B-45AB-BBBD-92BE5FD04F31}"/>
                </a:ext>
              </a:extLst>
            </p:cNvPr>
            <p:cNvSpPr/>
            <p:nvPr/>
          </p:nvSpPr>
          <p:spPr>
            <a:xfrm>
              <a:off x="650403" y="4305255"/>
              <a:ext cx="2923294" cy="3159968"/>
            </a:xfrm>
            <a:prstGeom prst="rect">
              <a:avLst/>
            </a:prstGeom>
            <a:noFill/>
          </p:spPr>
          <p:txBody>
            <a:bodyPr wrap="square">
              <a:spAutoFit/>
            </a:bodyPr>
            <a:lstStyle/>
            <a:p>
              <a:pPr algn="just">
                <a:lnSpc>
                  <a:spcPct val="107000"/>
                </a:lnSpc>
                <a:spcAft>
                  <a:spcPts val="880"/>
                </a:spcAft>
              </a:pPr>
              <a:r>
                <a:rPr lang="en-IN" sz="1000" dirty="0">
                  <a:solidFill>
                    <a:srgbClr val="525252"/>
                  </a:solidFill>
                  <a:latin typeface="Helvetica" pitchFamily="2" charset="0"/>
                  <a:ea typeface="Calibri" panose="020F0502020204030204" pitchFamily="34" charset="0"/>
                  <a:cs typeface="Times New Roman" panose="02020603050405020304" pitchFamily="18" charset="0"/>
                </a:rPr>
                <a:t>On page 396 on the 2</a:t>
              </a:r>
              <a:r>
                <a:rPr lang="en-IN" sz="1000" baseline="30000" dirty="0">
                  <a:solidFill>
                    <a:srgbClr val="525252"/>
                  </a:solidFill>
                  <a:latin typeface="Helvetica" pitchFamily="2" charset="0"/>
                  <a:ea typeface="Calibri" panose="020F0502020204030204" pitchFamily="34" charset="0"/>
                  <a:cs typeface="Times New Roman" panose="02020603050405020304" pitchFamily="18" charset="0"/>
                </a:rPr>
                <a:t>nd</a:t>
              </a:r>
              <a:r>
                <a:rPr lang="en-IN" sz="1000" dirty="0">
                  <a:solidFill>
                    <a:srgbClr val="525252"/>
                  </a:solidFill>
                  <a:latin typeface="Helvetica" pitchFamily="2" charset="0"/>
                  <a:ea typeface="Calibri" panose="020F0502020204030204" pitchFamily="34" charset="0"/>
                  <a:cs typeface="Times New Roman" panose="02020603050405020304" pitchFamily="18" charset="0"/>
                </a:rPr>
                <a:t> part of the 11</a:t>
              </a:r>
              <a:r>
                <a:rPr lang="en-IN" sz="1000" baseline="30000" dirty="0">
                  <a:solidFill>
                    <a:srgbClr val="525252"/>
                  </a:solidFill>
                  <a:latin typeface="Helvetica" pitchFamily="2" charset="0"/>
                  <a:ea typeface="Calibri" panose="020F0502020204030204" pitchFamily="34" charset="0"/>
                  <a:cs typeface="Times New Roman" panose="02020603050405020304" pitchFamily="18" charset="0"/>
                </a:rPr>
                <a:t>th</a:t>
              </a:r>
              <a:r>
                <a:rPr lang="en-IN" sz="1000" dirty="0">
                  <a:solidFill>
                    <a:srgbClr val="525252"/>
                  </a:solidFill>
                  <a:latin typeface="Helvetica" pitchFamily="2" charset="0"/>
                  <a:ea typeface="Calibri" panose="020F0502020204030204" pitchFamily="34" charset="0"/>
                  <a:cs typeface="Times New Roman" panose="02020603050405020304" pitchFamily="18" charset="0"/>
                </a:rPr>
                <a:t> Grade Chemistry NCERT book, we find the following question that asks us to convert ethanoic acid into benzene using the reactions that we have learned throughout the chapter. The convoluted mess that follows strikes fear in the heart of so many students that we went to ask our Chemistry teacher, Akanksha ma’am if we should be prepared for such a difficult question. She reassured us that the answer was no and that the question is too difficult, even for the average topper. Having the foresight to guess what organic compound leads to what to reach the end product is incredibly difficult, even with a list of reactions before us. </a:t>
              </a:r>
            </a:p>
            <a:p>
              <a:pPr algn="just">
                <a:lnSpc>
                  <a:spcPct val="107000"/>
                </a:lnSpc>
                <a:spcAft>
                  <a:spcPts val="880"/>
                </a:spcAft>
              </a:pPr>
              <a:r>
                <a:rPr lang="en-IN" sz="1000" dirty="0">
                  <a:solidFill>
                    <a:srgbClr val="525252"/>
                  </a:solidFill>
                  <a:latin typeface="Helvetica" pitchFamily="2" charset="0"/>
                  <a:ea typeface="Calibri" panose="020F0502020204030204" pitchFamily="34" charset="0"/>
                  <a:cs typeface="Times New Roman" panose="02020603050405020304" pitchFamily="18" charset="0"/>
                </a:rPr>
                <a:t>Thus, we decided to find a way to solve any problem of the kind using some simple python code</a:t>
              </a:r>
            </a:p>
          </p:txBody>
        </p:sp>
      </p:grpSp>
      <p:sp>
        <p:nvSpPr>
          <p:cNvPr id="41" name="TextBox 40">
            <a:extLst>
              <a:ext uri="{FF2B5EF4-FFF2-40B4-BE49-F238E27FC236}">
                <a16:creationId xmlns:a16="http://schemas.microsoft.com/office/drawing/2014/main" id="{DBB6611D-EB49-4DEE-9D16-A1FAEFB0D172}"/>
              </a:ext>
            </a:extLst>
          </p:cNvPr>
          <p:cNvSpPr txBox="1"/>
          <p:nvPr/>
        </p:nvSpPr>
        <p:spPr>
          <a:xfrm>
            <a:off x="382371" y="257139"/>
            <a:ext cx="6109954" cy="369332"/>
          </a:xfrm>
          <a:prstGeom prst="rect">
            <a:avLst/>
          </a:prstGeom>
          <a:noFill/>
        </p:spPr>
        <p:txBody>
          <a:bodyPr wrap="square" rtlCol="0">
            <a:spAutoFit/>
          </a:bodyPr>
          <a:lstStyle/>
          <a:p>
            <a:pPr algn="ctr"/>
            <a:r>
              <a:rPr lang="en-IN" b="1" dirty="0">
                <a:solidFill>
                  <a:srgbClr val="525252"/>
                </a:solidFill>
                <a:latin typeface="Palatino Linotype" panose="02040502050505030304" pitchFamily="18" charset="0"/>
              </a:rPr>
              <a:t>-1-</a:t>
            </a:r>
          </a:p>
        </p:txBody>
      </p:sp>
      <p:grpSp>
        <p:nvGrpSpPr>
          <p:cNvPr id="42" name="Group 41">
            <a:extLst>
              <a:ext uri="{FF2B5EF4-FFF2-40B4-BE49-F238E27FC236}">
                <a16:creationId xmlns:a16="http://schemas.microsoft.com/office/drawing/2014/main" id="{E792738B-912B-4F75-B054-E5A0C925F458}"/>
              </a:ext>
            </a:extLst>
          </p:cNvPr>
          <p:cNvGrpSpPr/>
          <p:nvPr/>
        </p:nvGrpSpPr>
        <p:grpSpPr>
          <a:xfrm>
            <a:off x="782652" y="7904710"/>
            <a:ext cx="5582089" cy="939686"/>
            <a:chOff x="1075984" y="4502785"/>
            <a:chExt cx="4027341" cy="1141373"/>
          </a:xfrm>
        </p:grpSpPr>
        <p:sp>
          <p:nvSpPr>
            <p:cNvPr id="43" name="Rectangle 42">
              <a:extLst>
                <a:ext uri="{FF2B5EF4-FFF2-40B4-BE49-F238E27FC236}">
                  <a16:creationId xmlns:a16="http://schemas.microsoft.com/office/drawing/2014/main" id="{95F680BA-011F-41AB-8ACF-7D30864DEC47}"/>
                </a:ext>
              </a:extLst>
            </p:cNvPr>
            <p:cNvSpPr/>
            <p:nvPr/>
          </p:nvSpPr>
          <p:spPr>
            <a:xfrm>
              <a:off x="1321900" y="4502785"/>
              <a:ext cx="3781425" cy="1102113"/>
            </a:xfrm>
            <a:prstGeom prst="rect">
              <a:avLst/>
            </a:prstGeom>
          </p:spPr>
          <p:txBody>
            <a:bodyPr>
              <a:spAutoFit/>
            </a:bodyPr>
            <a:lstStyle/>
            <a:p>
              <a:pPr algn="just">
                <a:lnSpc>
                  <a:spcPct val="107000"/>
                </a:lnSpc>
              </a:pPr>
              <a:r>
                <a:rPr lang="en-IN" sz="1000" dirty="0">
                  <a:solidFill>
                    <a:srgbClr val="525252"/>
                  </a:solidFill>
                  <a:latin typeface="Helvetica" pitchFamily="2" charset="0"/>
                  <a:ea typeface="Calibri" panose="020F0502020204030204" pitchFamily="34" charset="0"/>
                  <a:cs typeface="Times New Roman" panose="02020603050405020304" pitchFamily="18" charset="0"/>
                </a:rPr>
                <a:t>Convert ALL the formulas of the chapter into a Node-based Graph</a:t>
              </a:r>
            </a:p>
            <a:p>
              <a:pPr algn="just">
                <a:lnSpc>
                  <a:spcPct val="107000"/>
                </a:lnSpc>
              </a:pPr>
              <a:r>
                <a:rPr lang="en-IN" sz="1000" dirty="0">
                  <a:solidFill>
                    <a:srgbClr val="525252"/>
                  </a:solidFill>
                  <a:latin typeface="Helvetica" pitchFamily="2" charset="0"/>
                  <a:ea typeface="Calibri" panose="020F0502020204030204" pitchFamily="34" charset="0"/>
                  <a:cs typeface="Times New Roman" panose="02020603050405020304" pitchFamily="18" charset="0"/>
                </a:rPr>
                <a:t>Ask the user for the reacting compound</a:t>
              </a:r>
            </a:p>
            <a:p>
              <a:pPr algn="just">
                <a:lnSpc>
                  <a:spcPct val="107000"/>
                </a:lnSpc>
              </a:pPr>
              <a:r>
                <a:rPr lang="en-IN" sz="1000" dirty="0">
                  <a:solidFill>
                    <a:srgbClr val="525252"/>
                  </a:solidFill>
                  <a:latin typeface="Helvetica" pitchFamily="2" charset="0"/>
                  <a:ea typeface="Calibri" panose="020F0502020204030204" pitchFamily="34" charset="0"/>
                  <a:cs typeface="Times New Roman" panose="02020603050405020304" pitchFamily="18" charset="0"/>
                </a:rPr>
                <a:t>Ask the user what compound they want as a product</a:t>
              </a:r>
            </a:p>
            <a:p>
              <a:pPr algn="just">
                <a:lnSpc>
                  <a:spcPct val="107000"/>
                </a:lnSpc>
              </a:pPr>
              <a:r>
                <a:rPr lang="en-IN" sz="1000" dirty="0">
                  <a:solidFill>
                    <a:srgbClr val="525252"/>
                  </a:solidFill>
                  <a:latin typeface="Helvetica" pitchFamily="2" charset="0"/>
                  <a:ea typeface="Calibri" panose="020F0502020204030204" pitchFamily="34" charset="0"/>
                  <a:cs typeface="Times New Roman" panose="02020603050405020304" pitchFamily="18" charset="0"/>
                </a:rPr>
                <a:t>Use an efficient shortest path finding algorithm to find the solution</a:t>
              </a:r>
            </a:p>
            <a:p>
              <a:pPr algn="just">
                <a:lnSpc>
                  <a:spcPct val="107000"/>
                </a:lnSpc>
                <a:spcAft>
                  <a:spcPts val="880"/>
                </a:spcAft>
              </a:pPr>
              <a:r>
                <a:rPr lang="en-IN" sz="1000" dirty="0">
                  <a:solidFill>
                    <a:srgbClr val="525252"/>
                  </a:solidFill>
                  <a:latin typeface="Helvetica" pitchFamily="2" charset="0"/>
                  <a:ea typeface="Calibri" panose="020F0502020204030204" pitchFamily="34" charset="0"/>
                  <a:cs typeface="Times New Roman" panose="02020603050405020304" pitchFamily="18" charset="0"/>
                </a:rPr>
                <a:t>Display the path to the user.</a:t>
              </a:r>
              <a:endParaRPr lang="en-IN" sz="1000" dirty="0">
                <a:solidFill>
                  <a:srgbClr val="525252"/>
                </a:solidFill>
              </a:endParaRPr>
            </a:p>
          </p:txBody>
        </p:sp>
        <p:cxnSp>
          <p:nvCxnSpPr>
            <p:cNvPr id="44" name="Straight Connector 43">
              <a:extLst>
                <a:ext uri="{FF2B5EF4-FFF2-40B4-BE49-F238E27FC236}">
                  <a16:creationId xmlns:a16="http://schemas.microsoft.com/office/drawing/2014/main" id="{AF5897E7-1E96-441E-882B-0AFBA1B8458C}"/>
                </a:ext>
              </a:extLst>
            </p:cNvPr>
            <p:cNvCxnSpPr>
              <a:cxnSpLocks/>
            </p:cNvCxnSpPr>
            <p:nvPr/>
          </p:nvCxnSpPr>
          <p:spPr>
            <a:xfrm>
              <a:off x="1321900" y="4531290"/>
              <a:ext cx="0" cy="1112868"/>
            </a:xfrm>
            <a:prstGeom prst="line">
              <a:avLst/>
            </a:prstGeom>
            <a:ln w="57150">
              <a:solidFill>
                <a:srgbClr val="B7E4E7"/>
              </a:solidFill>
            </a:ln>
          </p:spPr>
          <p:style>
            <a:lnRef idx="1">
              <a:schemeClr val="accent5"/>
            </a:lnRef>
            <a:fillRef idx="0">
              <a:schemeClr val="accent5"/>
            </a:fillRef>
            <a:effectRef idx="0">
              <a:schemeClr val="accent5"/>
            </a:effectRef>
            <a:fontRef idx="minor">
              <a:schemeClr val="tx1"/>
            </a:fontRef>
          </p:style>
        </p:cxnSp>
        <p:sp>
          <p:nvSpPr>
            <p:cNvPr id="45" name="Rectangle 44">
              <a:extLst>
                <a:ext uri="{FF2B5EF4-FFF2-40B4-BE49-F238E27FC236}">
                  <a16:creationId xmlns:a16="http://schemas.microsoft.com/office/drawing/2014/main" id="{E70CB2A4-F30C-463A-80B8-7E7504B2AC98}"/>
                </a:ext>
              </a:extLst>
            </p:cNvPr>
            <p:cNvSpPr/>
            <p:nvPr/>
          </p:nvSpPr>
          <p:spPr>
            <a:xfrm>
              <a:off x="1075985" y="4511101"/>
              <a:ext cx="514543" cy="256552"/>
            </a:xfrm>
            <a:prstGeom prst="rect">
              <a:avLst/>
            </a:prstGeom>
          </p:spPr>
          <p:txBody>
            <a:bodyPr wrap="square">
              <a:spAutoFit/>
            </a:bodyPr>
            <a:lstStyle/>
            <a:p>
              <a:pPr algn="just">
                <a:lnSpc>
                  <a:spcPct val="107000"/>
                </a:lnSpc>
                <a:spcAft>
                  <a:spcPts val="880"/>
                </a:spcAft>
              </a:pPr>
              <a:r>
                <a:rPr lang="en-IN" sz="1000" dirty="0">
                  <a:solidFill>
                    <a:schemeClr val="tx1">
                      <a:lumMod val="65000"/>
                      <a:lumOff val="35000"/>
                    </a:schemeClr>
                  </a:solidFill>
                  <a:latin typeface="Arial Black" panose="020B0A04020102020204" pitchFamily="34" charset="0"/>
                </a:rPr>
                <a:t>01</a:t>
              </a:r>
            </a:p>
          </p:txBody>
        </p:sp>
        <p:sp>
          <p:nvSpPr>
            <p:cNvPr id="46" name="Rectangle 45">
              <a:extLst>
                <a:ext uri="{FF2B5EF4-FFF2-40B4-BE49-F238E27FC236}">
                  <a16:creationId xmlns:a16="http://schemas.microsoft.com/office/drawing/2014/main" id="{0C13ECE2-D27E-4FC0-B070-7ED36827EDA4}"/>
                </a:ext>
              </a:extLst>
            </p:cNvPr>
            <p:cNvSpPr/>
            <p:nvPr/>
          </p:nvSpPr>
          <p:spPr>
            <a:xfrm>
              <a:off x="1075985" y="4694926"/>
              <a:ext cx="514543" cy="256552"/>
            </a:xfrm>
            <a:prstGeom prst="rect">
              <a:avLst/>
            </a:prstGeom>
          </p:spPr>
          <p:txBody>
            <a:bodyPr wrap="square">
              <a:spAutoFit/>
            </a:bodyPr>
            <a:lstStyle/>
            <a:p>
              <a:pPr algn="just">
                <a:lnSpc>
                  <a:spcPct val="107000"/>
                </a:lnSpc>
                <a:spcAft>
                  <a:spcPts val="880"/>
                </a:spcAft>
              </a:pPr>
              <a:r>
                <a:rPr lang="en-IN" sz="1000" dirty="0">
                  <a:solidFill>
                    <a:schemeClr val="tx1">
                      <a:lumMod val="65000"/>
                      <a:lumOff val="35000"/>
                    </a:schemeClr>
                  </a:solidFill>
                  <a:latin typeface="Arial Black" panose="020B0A04020102020204" pitchFamily="34" charset="0"/>
                </a:rPr>
                <a:t>02</a:t>
              </a:r>
            </a:p>
          </p:txBody>
        </p:sp>
        <p:sp>
          <p:nvSpPr>
            <p:cNvPr id="47" name="Rectangle 46">
              <a:extLst>
                <a:ext uri="{FF2B5EF4-FFF2-40B4-BE49-F238E27FC236}">
                  <a16:creationId xmlns:a16="http://schemas.microsoft.com/office/drawing/2014/main" id="{44C03B82-7B57-44A4-8B26-9C78B5CEF229}"/>
                </a:ext>
              </a:extLst>
            </p:cNvPr>
            <p:cNvSpPr/>
            <p:nvPr/>
          </p:nvSpPr>
          <p:spPr>
            <a:xfrm>
              <a:off x="1075985" y="4887341"/>
              <a:ext cx="514543" cy="256552"/>
            </a:xfrm>
            <a:prstGeom prst="rect">
              <a:avLst/>
            </a:prstGeom>
          </p:spPr>
          <p:txBody>
            <a:bodyPr wrap="square">
              <a:spAutoFit/>
            </a:bodyPr>
            <a:lstStyle/>
            <a:p>
              <a:pPr algn="just">
                <a:lnSpc>
                  <a:spcPct val="107000"/>
                </a:lnSpc>
                <a:spcAft>
                  <a:spcPts val="880"/>
                </a:spcAft>
              </a:pPr>
              <a:r>
                <a:rPr lang="en-IN" sz="1000" dirty="0">
                  <a:solidFill>
                    <a:schemeClr val="tx1">
                      <a:lumMod val="65000"/>
                      <a:lumOff val="35000"/>
                    </a:schemeClr>
                  </a:solidFill>
                  <a:latin typeface="Arial Black" panose="020B0A04020102020204" pitchFamily="34" charset="0"/>
                </a:rPr>
                <a:t>03</a:t>
              </a:r>
            </a:p>
          </p:txBody>
        </p:sp>
        <p:sp>
          <p:nvSpPr>
            <p:cNvPr id="48" name="Rectangle 47">
              <a:extLst>
                <a:ext uri="{FF2B5EF4-FFF2-40B4-BE49-F238E27FC236}">
                  <a16:creationId xmlns:a16="http://schemas.microsoft.com/office/drawing/2014/main" id="{B6516D0F-3BCB-4DD6-9591-1342D63E0B80}"/>
                </a:ext>
              </a:extLst>
            </p:cNvPr>
            <p:cNvSpPr/>
            <p:nvPr/>
          </p:nvSpPr>
          <p:spPr>
            <a:xfrm>
              <a:off x="1075984" y="5076641"/>
              <a:ext cx="514543" cy="256552"/>
            </a:xfrm>
            <a:prstGeom prst="rect">
              <a:avLst/>
            </a:prstGeom>
          </p:spPr>
          <p:txBody>
            <a:bodyPr wrap="square">
              <a:spAutoFit/>
            </a:bodyPr>
            <a:lstStyle/>
            <a:p>
              <a:pPr algn="just">
                <a:lnSpc>
                  <a:spcPct val="107000"/>
                </a:lnSpc>
                <a:spcAft>
                  <a:spcPts val="880"/>
                </a:spcAft>
              </a:pPr>
              <a:r>
                <a:rPr lang="en-IN" sz="1000" dirty="0">
                  <a:solidFill>
                    <a:schemeClr val="tx1">
                      <a:lumMod val="65000"/>
                      <a:lumOff val="35000"/>
                    </a:schemeClr>
                  </a:solidFill>
                  <a:latin typeface="Arial Black" panose="020B0A04020102020204" pitchFamily="34" charset="0"/>
                </a:rPr>
                <a:t>04</a:t>
              </a:r>
            </a:p>
          </p:txBody>
        </p:sp>
        <p:sp>
          <p:nvSpPr>
            <p:cNvPr id="49" name="Rectangle 48">
              <a:extLst>
                <a:ext uri="{FF2B5EF4-FFF2-40B4-BE49-F238E27FC236}">
                  <a16:creationId xmlns:a16="http://schemas.microsoft.com/office/drawing/2014/main" id="{D01A2CE1-DB15-45C4-8996-B513E3EFCE32}"/>
                </a:ext>
              </a:extLst>
            </p:cNvPr>
            <p:cNvSpPr/>
            <p:nvPr/>
          </p:nvSpPr>
          <p:spPr>
            <a:xfrm>
              <a:off x="1075984" y="5303428"/>
              <a:ext cx="514543" cy="256552"/>
            </a:xfrm>
            <a:prstGeom prst="rect">
              <a:avLst/>
            </a:prstGeom>
          </p:spPr>
          <p:txBody>
            <a:bodyPr wrap="square">
              <a:spAutoFit/>
            </a:bodyPr>
            <a:lstStyle/>
            <a:p>
              <a:pPr algn="just">
                <a:lnSpc>
                  <a:spcPct val="107000"/>
                </a:lnSpc>
                <a:spcAft>
                  <a:spcPts val="880"/>
                </a:spcAft>
              </a:pPr>
              <a:r>
                <a:rPr lang="en-IN" sz="1000" dirty="0">
                  <a:solidFill>
                    <a:schemeClr val="tx1">
                      <a:lumMod val="65000"/>
                      <a:lumOff val="35000"/>
                    </a:schemeClr>
                  </a:solidFill>
                  <a:latin typeface="Arial Black" panose="020B0A04020102020204" pitchFamily="34" charset="0"/>
                </a:rPr>
                <a:t>05</a:t>
              </a:r>
            </a:p>
          </p:txBody>
        </p:sp>
      </p:grpSp>
      <p:sp>
        <p:nvSpPr>
          <p:cNvPr id="51" name="Rectangle 50">
            <a:extLst>
              <a:ext uri="{FF2B5EF4-FFF2-40B4-BE49-F238E27FC236}">
                <a16:creationId xmlns:a16="http://schemas.microsoft.com/office/drawing/2014/main" id="{0D30E689-3E66-443B-B282-F03968FADE04}"/>
              </a:ext>
            </a:extLst>
          </p:cNvPr>
          <p:cNvSpPr/>
          <p:nvPr/>
        </p:nvSpPr>
        <p:spPr>
          <a:xfrm>
            <a:off x="377645" y="7395157"/>
            <a:ext cx="6109953" cy="469809"/>
          </a:xfrm>
          <a:prstGeom prst="rect">
            <a:avLst/>
          </a:prstGeom>
        </p:spPr>
        <p:txBody>
          <a:bodyPr wrap="square">
            <a:spAutoFit/>
          </a:bodyPr>
          <a:lstStyle/>
          <a:p>
            <a:pPr algn="ctr">
              <a:lnSpc>
                <a:spcPct val="107000"/>
              </a:lnSpc>
              <a:spcAft>
                <a:spcPts val="880"/>
              </a:spcAft>
            </a:pPr>
            <a:r>
              <a:rPr lang="en-IN" sz="2400" b="1" dirty="0">
                <a:solidFill>
                  <a:srgbClr val="525252"/>
                </a:solidFill>
                <a:latin typeface="Arial Black" panose="020B0A04020102020204" pitchFamily="34" charset="0"/>
              </a:rPr>
              <a:t>Our solution?</a:t>
            </a:r>
          </a:p>
        </p:txBody>
      </p:sp>
    </p:spTree>
    <p:extLst>
      <p:ext uri="{BB962C8B-B14F-4D97-AF65-F5344CB8AC3E}">
        <p14:creationId xmlns:p14="http://schemas.microsoft.com/office/powerpoint/2010/main" val="1023142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E7327C7-C4C1-47DD-ABB1-33A2F6BD064C}"/>
              </a:ext>
            </a:extLst>
          </p:cNvPr>
          <p:cNvSpPr/>
          <p:nvPr/>
        </p:nvSpPr>
        <p:spPr>
          <a:xfrm rot="16200000" flipH="1" flipV="1">
            <a:off x="3369329" y="-2388996"/>
            <a:ext cx="136046" cy="6109955"/>
          </a:xfrm>
          <a:prstGeom prst="rect">
            <a:avLst/>
          </a:prstGeom>
          <a:solidFill>
            <a:srgbClr val="D6F0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DD64E937-35FE-4EF3-819C-CA03B0A2EEBE}"/>
              </a:ext>
            </a:extLst>
          </p:cNvPr>
          <p:cNvSpPr/>
          <p:nvPr/>
        </p:nvSpPr>
        <p:spPr>
          <a:xfrm rot="16200000" flipH="1" flipV="1">
            <a:off x="3369326" y="6435344"/>
            <a:ext cx="136047" cy="6109957"/>
          </a:xfrm>
          <a:prstGeom prst="rect">
            <a:avLst/>
          </a:prstGeom>
          <a:solidFill>
            <a:srgbClr val="D6F0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DA0AFAA0-5BBB-4A25-AA60-E652FC61D22C}"/>
              </a:ext>
            </a:extLst>
          </p:cNvPr>
          <p:cNvSpPr txBox="1"/>
          <p:nvPr/>
        </p:nvSpPr>
        <p:spPr>
          <a:xfrm>
            <a:off x="382371" y="257139"/>
            <a:ext cx="6109954" cy="369332"/>
          </a:xfrm>
          <a:prstGeom prst="rect">
            <a:avLst/>
          </a:prstGeom>
          <a:noFill/>
        </p:spPr>
        <p:txBody>
          <a:bodyPr wrap="square" rtlCol="0">
            <a:spAutoFit/>
          </a:bodyPr>
          <a:lstStyle/>
          <a:p>
            <a:pPr algn="ctr"/>
            <a:r>
              <a:rPr lang="en-IN" b="1" dirty="0">
                <a:solidFill>
                  <a:srgbClr val="525252"/>
                </a:solidFill>
                <a:latin typeface="Palatino Linotype" panose="02040502050505030304" pitchFamily="18" charset="0"/>
              </a:rPr>
              <a:t>-2-</a:t>
            </a:r>
          </a:p>
        </p:txBody>
      </p:sp>
      <p:sp>
        <p:nvSpPr>
          <p:cNvPr id="11" name="Rectangle 10">
            <a:extLst>
              <a:ext uri="{FF2B5EF4-FFF2-40B4-BE49-F238E27FC236}">
                <a16:creationId xmlns:a16="http://schemas.microsoft.com/office/drawing/2014/main" id="{2917F78F-CCC2-4AB1-8490-C3B2AAB07BA5}"/>
              </a:ext>
            </a:extLst>
          </p:cNvPr>
          <p:cNvSpPr/>
          <p:nvPr/>
        </p:nvSpPr>
        <p:spPr>
          <a:xfrm>
            <a:off x="624840" y="864813"/>
            <a:ext cx="5516880" cy="375424"/>
          </a:xfrm>
          <a:prstGeom prst="rect">
            <a:avLst/>
          </a:prstGeom>
          <a:noFill/>
        </p:spPr>
        <p:txBody>
          <a:bodyPr wrap="square">
            <a:spAutoFit/>
          </a:bodyPr>
          <a:lstStyle/>
          <a:p>
            <a:pPr>
              <a:lnSpc>
                <a:spcPct val="107000"/>
              </a:lnSpc>
              <a:spcAft>
                <a:spcPts val="880"/>
              </a:spcAft>
            </a:pPr>
            <a:r>
              <a:rPr lang="en-IN" b="1" dirty="0">
                <a:solidFill>
                  <a:srgbClr val="525252"/>
                </a:solidFill>
                <a:latin typeface="Arial Black" panose="020B0A04020102020204" pitchFamily="34" charset="0"/>
              </a:rPr>
              <a:t>THE CODE</a:t>
            </a:r>
          </a:p>
        </p:txBody>
      </p:sp>
      <p:pic>
        <p:nvPicPr>
          <p:cNvPr id="3" name="Picture 2">
            <a:extLst>
              <a:ext uri="{FF2B5EF4-FFF2-40B4-BE49-F238E27FC236}">
                <a16:creationId xmlns:a16="http://schemas.microsoft.com/office/drawing/2014/main" id="{098604EB-B83A-461F-B872-E28A88468927}"/>
              </a:ext>
            </a:extLst>
          </p:cNvPr>
          <p:cNvPicPr>
            <a:picLocks noChangeAspect="1"/>
          </p:cNvPicPr>
          <p:nvPr/>
        </p:nvPicPr>
        <p:blipFill>
          <a:blip r:embed="rId2"/>
          <a:stretch>
            <a:fillRect/>
          </a:stretch>
        </p:blipFill>
        <p:spPr>
          <a:xfrm>
            <a:off x="624840" y="1240237"/>
            <a:ext cx="5042171" cy="3712763"/>
          </a:xfrm>
          <a:prstGeom prst="rect">
            <a:avLst/>
          </a:prstGeom>
        </p:spPr>
      </p:pic>
      <p:pic>
        <p:nvPicPr>
          <p:cNvPr id="6" name="Picture 5">
            <a:extLst>
              <a:ext uri="{FF2B5EF4-FFF2-40B4-BE49-F238E27FC236}">
                <a16:creationId xmlns:a16="http://schemas.microsoft.com/office/drawing/2014/main" id="{16EC75ED-AF61-4BCC-8BA8-9ED06471487A}"/>
              </a:ext>
            </a:extLst>
          </p:cNvPr>
          <p:cNvPicPr>
            <a:picLocks noChangeAspect="1"/>
          </p:cNvPicPr>
          <p:nvPr/>
        </p:nvPicPr>
        <p:blipFill rotWithShape="1">
          <a:blip r:embed="rId3"/>
          <a:srcRect r="26477"/>
          <a:stretch/>
        </p:blipFill>
        <p:spPr>
          <a:xfrm>
            <a:off x="624840" y="4953000"/>
            <a:ext cx="5042171" cy="4328040"/>
          </a:xfrm>
          <a:prstGeom prst="rect">
            <a:avLst/>
          </a:prstGeom>
        </p:spPr>
      </p:pic>
    </p:spTree>
    <p:extLst>
      <p:ext uri="{BB962C8B-B14F-4D97-AF65-F5344CB8AC3E}">
        <p14:creationId xmlns:p14="http://schemas.microsoft.com/office/powerpoint/2010/main" val="4042702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E7327C7-C4C1-47DD-ABB1-33A2F6BD064C}"/>
              </a:ext>
            </a:extLst>
          </p:cNvPr>
          <p:cNvSpPr/>
          <p:nvPr/>
        </p:nvSpPr>
        <p:spPr>
          <a:xfrm rot="16200000" flipH="1" flipV="1">
            <a:off x="3369329" y="-2388996"/>
            <a:ext cx="136046" cy="6109955"/>
          </a:xfrm>
          <a:prstGeom prst="rect">
            <a:avLst/>
          </a:prstGeom>
          <a:solidFill>
            <a:srgbClr val="D6F0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DD64E937-35FE-4EF3-819C-CA03B0A2EEBE}"/>
              </a:ext>
            </a:extLst>
          </p:cNvPr>
          <p:cNvSpPr/>
          <p:nvPr/>
        </p:nvSpPr>
        <p:spPr>
          <a:xfrm rot="16200000" flipH="1" flipV="1">
            <a:off x="3369326" y="6435344"/>
            <a:ext cx="136047" cy="6109957"/>
          </a:xfrm>
          <a:prstGeom prst="rect">
            <a:avLst/>
          </a:prstGeom>
          <a:solidFill>
            <a:srgbClr val="D6F0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DA0AFAA0-5BBB-4A25-AA60-E652FC61D22C}"/>
              </a:ext>
            </a:extLst>
          </p:cNvPr>
          <p:cNvSpPr txBox="1"/>
          <p:nvPr/>
        </p:nvSpPr>
        <p:spPr>
          <a:xfrm>
            <a:off x="382371" y="257139"/>
            <a:ext cx="6109954" cy="369332"/>
          </a:xfrm>
          <a:prstGeom prst="rect">
            <a:avLst/>
          </a:prstGeom>
          <a:noFill/>
        </p:spPr>
        <p:txBody>
          <a:bodyPr wrap="square" rtlCol="0">
            <a:spAutoFit/>
          </a:bodyPr>
          <a:lstStyle/>
          <a:p>
            <a:pPr algn="ctr"/>
            <a:r>
              <a:rPr lang="en-IN" b="1" dirty="0">
                <a:solidFill>
                  <a:srgbClr val="525252"/>
                </a:solidFill>
                <a:latin typeface="Palatino Linotype" panose="02040502050505030304" pitchFamily="18" charset="0"/>
              </a:rPr>
              <a:t>-2-</a:t>
            </a:r>
          </a:p>
        </p:txBody>
      </p:sp>
      <p:pic>
        <p:nvPicPr>
          <p:cNvPr id="3" name="Picture 2">
            <a:extLst>
              <a:ext uri="{FF2B5EF4-FFF2-40B4-BE49-F238E27FC236}">
                <a16:creationId xmlns:a16="http://schemas.microsoft.com/office/drawing/2014/main" id="{098604EB-B83A-461F-B872-E28A88468927}"/>
              </a:ext>
            </a:extLst>
          </p:cNvPr>
          <p:cNvPicPr>
            <a:picLocks noChangeAspect="1"/>
          </p:cNvPicPr>
          <p:nvPr/>
        </p:nvPicPr>
        <p:blipFill>
          <a:blip r:embed="rId2"/>
          <a:stretch>
            <a:fillRect/>
          </a:stretch>
        </p:blipFill>
        <p:spPr>
          <a:xfrm>
            <a:off x="624840" y="1240237"/>
            <a:ext cx="5042171" cy="3712763"/>
          </a:xfrm>
          <a:prstGeom prst="rect">
            <a:avLst/>
          </a:prstGeom>
        </p:spPr>
      </p:pic>
      <p:pic>
        <p:nvPicPr>
          <p:cNvPr id="4" name="Picture 3">
            <a:extLst>
              <a:ext uri="{FF2B5EF4-FFF2-40B4-BE49-F238E27FC236}">
                <a16:creationId xmlns:a16="http://schemas.microsoft.com/office/drawing/2014/main" id="{7935AFF0-C4D8-48B3-8827-9C602411E2A1}"/>
              </a:ext>
            </a:extLst>
          </p:cNvPr>
          <p:cNvPicPr>
            <a:picLocks noChangeAspect="1"/>
          </p:cNvPicPr>
          <p:nvPr/>
        </p:nvPicPr>
        <p:blipFill rotWithShape="1">
          <a:blip r:embed="rId3"/>
          <a:srcRect r="7541"/>
          <a:stretch/>
        </p:blipFill>
        <p:spPr>
          <a:xfrm>
            <a:off x="624840" y="897338"/>
            <a:ext cx="5042171" cy="4314932"/>
          </a:xfrm>
          <a:prstGeom prst="rect">
            <a:avLst/>
          </a:prstGeom>
        </p:spPr>
      </p:pic>
      <p:pic>
        <p:nvPicPr>
          <p:cNvPr id="7" name="Picture 6">
            <a:extLst>
              <a:ext uri="{FF2B5EF4-FFF2-40B4-BE49-F238E27FC236}">
                <a16:creationId xmlns:a16="http://schemas.microsoft.com/office/drawing/2014/main" id="{29855847-F07B-4D68-83EB-A2AF6311570C}"/>
              </a:ext>
            </a:extLst>
          </p:cNvPr>
          <p:cNvPicPr>
            <a:picLocks noChangeAspect="1"/>
          </p:cNvPicPr>
          <p:nvPr/>
        </p:nvPicPr>
        <p:blipFill rotWithShape="1">
          <a:blip r:embed="rId4"/>
          <a:srcRect b="9794"/>
          <a:stretch/>
        </p:blipFill>
        <p:spPr>
          <a:xfrm>
            <a:off x="624840" y="5198802"/>
            <a:ext cx="5055400" cy="3809860"/>
          </a:xfrm>
          <a:prstGeom prst="rect">
            <a:avLst/>
          </a:prstGeom>
        </p:spPr>
      </p:pic>
    </p:spTree>
    <p:extLst>
      <p:ext uri="{BB962C8B-B14F-4D97-AF65-F5344CB8AC3E}">
        <p14:creationId xmlns:p14="http://schemas.microsoft.com/office/powerpoint/2010/main" val="144420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4C8735F-02BB-4A0C-924C-7761BB917F57}"/>
              </a:ext>
            </a:extLst>
          </p:cNvPr>
          <p:cNvSpPr/>
          <p:nvPr/>
        </p:nvSpPr>
        <p:spPr>
          <a:xfrm rot="16200000" flipH="1" flipV="1">
            <a:off x="3369329" y="-2388996"/>
            <a:ext cx="136046" cy="6109955"/>
          </a:xfrm>
          <a:prstGeom prst="rect">
            <a:avLst/>
          </a:prstGeom>
          <a:solidFill>
            <a:srgbClr val="D6F0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E2CFE8FF-CA54-4CC6-9719-0B440F5BB4CE}"/>
              </a:ext>
            </a:extLst>
          </p:cNvPr>
          <p:cNvSpPr/>
          <p:nvPr/>
        </p:nvSpPr>
        <p:spPr>
          <a:xfrm rot="16200000" flipH="1" flipV="1">
            <a:off x="3369326" y="6435344"/>
            <a:ext cx="136047" cy="6109957"/>
          </a:xfrm>
          <a:prstGeom prst="rect">
            <a:avLst/>
          </a:prstGeom>
          <a:solidFill>
            <a:srgbClr val="D6F0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6296EC40-0FC9-400D-B944-2BEE5EC41B1A}"/>
              </a:ext>
            </a:extLst>
          </p:cNvPr>
          <p:cNvSpPr txBox="1"/>
          <p:nvPr/>
        </p:nvSpPr>
        <p:spPr>
          <a:xfrm>
            <a:off x="382371" y="257139"/>
            <a:ext cx="6109954" cy="369332"/>
          </a:xfrm>
          <a:prstGeom prst="rect">
            <a:avLst/>
          </a:prstGeom>
          <a:noFill/>
        </p:spPr>
        <p:txBody>
          <a:bodyPr wrap="square" rtlCol="0">
            <a:spAutoFit/>
          </a:bodyPr>
          <a:lstStyle/>
          <a:p>
            <a:pPr algn="ctr"/>
            <a:r>
              <a:rPr lang="en-IN" b="1" dirty="0">
                <a:solidFill>
                  <a:srgbClr val="525252"/>
                </a:solidFill>
                <a:latin typeface="Palatino Linotype" panose="02040502050505030304" pitchFamily="18" charset="0"/>
              </a:rPr>
              <a:t>-3-</a:t>
            </a:r>
          </a:p>
        </p:txBody>
      </p:sp>
      <p:sp>
        <p:nvSpPr>
          <p:cNvPr id="11" name="Rectangle 10">
            <a:extLst>
              <a:ext uri="{FF2B5EF4-FFF2-40B4-BE49-F238E27FC236}">
                <a16:creationId xmlns:a16="http://schemas.microsoft.com/office/drawing/2014/main" id="{304B45A6-A0B2-49CA-B0AA-F27EDCF22F1E}"/>
              </a:ext>
            </a:extLst>
          </p:cNvPr>
          <p:cNvSpPr/>
          <p:nvPr/>
        </p:nvSpPr>
        <p:spPr>
          <a:xfrm>
            <a:off x="563880" y="4015909"/>
            <a:ext cx="5516880" cy="375424"/>
          </a:xfrm>
          <a:prstGeom prst="rect">
            <a:avLst/>
          </a:prstGeom>
          <a:noFill/>
        </p:spPr>
        <p:txBody>
          <a:bodyPr wrap="square">
            <a:spAutoFit/>
          </a:bodyPr>
          <a:lstStyle/>
          <a:p>
            <a:pPr>
              <a:lnSpc>
                <a:spcPct val="107000"/>
              </a:lnSpc>
              <a:spcAft>
                <a:spcPts val="880"/>
              </a:spcAft>
            </a:pPr>
            <a:r>
              <a:rPr lang="en-IN" b="1" dirty="0">
                <a:solidFill>
                  <a:srgbClr val="525252"/>
                </a:solidFill>
                <a:latin typeface="Arial Black" panose="020B0A04020102020204" pitchFamily="34" charset="0"/>
              </a:rPr>
              <a:t>THE OUTPUT</a:t>
            </a:r>
          </a:p>
        </p:txBody>
      </p:sp>
      <p:pic>
        <p:nvPicPr>
          <p:cNvPr id="3" name="Picture 2">
            <a:extLst>
              <a:ext uri="{FF2B5EF4-FFF2-40B4-BE49-F238E27FC236}">
                <a16:creationId xmlns:a16="http://schemas.microsoft.com/office/drawing/2014/main" id="{DDB2A078-FFFE-40C2-8376-DFC4578E7D1E}"/>
              </a:ext>
            </a:extLst>
          </p:cNvPr>
          <p:cNvPicPr>
            <a:picLocks noChangeAspect="1"/>
          </p:cNvPicPr>
          <p:nvPr/>
        </p:nvPicPr>
        <p:blipFill>
          <a:blip r:embed="rId2"/>
          <a:stretch>
            <a:fillRect/>
          </a:stretch>
        </p:blipFill>
        <p:spPr>
          <a:xfrm>
            <a:off x="563880" y="781679"/>
            <a:ext cx="5611912" cy="2952121"/>
          </a:xfrm>
          <a:prstGeom prst="rect">
            <a:avLst/>
          </a:prstGeom>
        </p:spPr>
      </p:pic>
      <p:pic>
        <p:nvPicPr>
          <p:cNvPr id="9" name="Picture 8">
            <a:extLst>
              <a:ext uri="{FF2B5EF4-FFF2-40B4-BE49-F238E27FC236}">
                <a16:creationId xmlns:a16="http://schemas.microsoft.com/office/drawing/2014/main" id="{75D2E18B-12EC-4BF1-823B-FE20EF0DCF1B}"/>
              </a:ext>
            </a:extLst>
          </p:cNvPr>
          <p:cNvPicPr>
            <a:picLocks noChangeAspect="1"/>
          </p:cNvPicPr>
          <p:nvPr/>
        </p:nvPicPr>
        <p:blipFill>
          <a:blip r:embed="rId3"/>
          <a:stretch>
            <a:fillRect/>
          </a:stretch>
        </p:blipFill>
        <p:spPr>
          <a:xfrm>
            <a:off x="548391" y="4391333"/>
            <a:ext cx="4159625" cy="2525487"/>
          </a:xfrm>
          <a:prstGeom prst="rect">
            <a:avLst/>
          </a:prstGeom>
        </p:spPr>
      </p:pic>
      <p:pic>
        <p:nvPicPr>
          <p:cNvPr id="13" name="Picture 12">
            <a:extLst>
              <a:ext uri="{FF2B5EF4-FFF2-40B4-BE49-F238E27FC236}">
                <a16:creationId xmlns:a16="http://schemas.microsoft.com/office/drawing/2014/main" id="{B8A97DB1-2D27-417A-AD0B-7C71C87ACCA1}"/>
              </a:ext>
            </a:extLst>
          </p:cNvPr>
          <p:cNvPicPr>
            <a:picLocks noChangeAspect="1"/>
          </p:cNvPicPr>
          <p:nvPr/>
        </p:nvPicPr>
        <p:blipFill>
          <a:blip r:embed="rId4"/>
          <a:stretch>
            <a:fillRect/>
          </a:stretch>
        </p:blipFill>
        <p:spPr>
          <a:xfrm>
            <a:off x="548391" y="6916820"/>
            <a:ext cx="4159627" cy="2288895"/>
          </a:xfrm>
          <a:prstGeom prst="rect">
            <a:avLst/>
          </a:prstGeom>
        </p:spPr>
      </p:pic>
      <p:sp>
        <p:nvSpPr>
          <p:cNvPr id="14" name="Rectangle 13">
            <a:extLst>
              <a:ext uri="{FF2B5EF4-FFF2-40B4-BE49-F238E27FC236}">
                <a16:creationId xmlns:a16="http://schemas.microsoft.com/office/drawing/2014/main" id="{7B9ED5EA-66BB-4D52-AC79-DBDE04E72224}"/>
              </a:ext>
            </a:extLst>
          </p:cNvPr>
          <p:cNvSpPr/>
          <p:nvPr/>
        </p:nvSpPr>
        <p:spPr>
          <a:xfrm rot="16200000" flipH="1" flipV="1">
            <a:off x="3369331" y="-2388996"/>
            <a:ext cx="136046" cy="6109955"/>
          </a:xfrm>
          <a:prstGeom prst="rect">
            <a:avLst/>
          </a:prstGeom>
          <a:solidFill>
            <a:srgbClr val="D6F0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409FE5C1-EF15-4182-9C55-53CF3A37C548}"/>
              </a:ext>
            </a:extLst>
          </p:cNvPr>
          <p:cNvSpPr txBox="1"/>
          <p:nvPr/>
        </p:nvSpPr>
        <p:spPr>
          <a:xfrm>
            <a:off x="382372" y="257139"/>
            <a:ext cx="6109954" cy="369332"/>
          </a:xfrm>
          <a:prstGeom prst="rect">
            <a:avLst/>
          </a:prstGeom>
          <a:noFill/>
        </p:spPr>
        <p:txBody>
          <a:bodyPr wrap="square" rtlCol="0">
            <a:spAutoFit/>
          </a:bodyPr>
          <a:lstStyle/>
          <a:p>
            <a:pPr algn="ctr"/>
            <a:r>
              <a:rPr lang="en-IN" b="1" dirty="0">
                <a:solidFill>
                  <a:srgbClr val="525252"/>
                </a:solidFill>
                <a:latin typeface="Palatino Linotype" panose="02040502050505030304" pitchFamily="18" charset="0"/>
              </a:rPr>
              <a:t>-3-</a:t>
            </a:r>
          </a:p>
        </p:txBody>
      </p:sp>
    </p:spTree>
    <p:extLst>
      <p:ext uri="{BB962C8B-B14F-4D97-AF65-F5344CB8AC3E}">
        <p14:creationId xmlns:p14="http://schemas.microsoft.com/office/powerpoint/2010/main" val="1009140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769B44-8AD2-4BCA-B0DD-799197A965D3}"/>
              </a:ext>
            </a:extLst>
          </p:cNvPr>
          <p:cNvSpPr/>
          <p:nvPr/>
        </p:nvSpPr>
        <p:spPr>
          <a:xfrm rot="16200000" flipH="1" flipV="1">
            <a:off x="3369326" y="6435344"/>
            <a:ext cx="136047" cy="6109957"/>
          </a:xfrm>
          <a:prstGeom prst="rect">
            <a:avLst/>
          </a:prstGeom>
          <a:solidFill>
            <a:srgbClr val="D6F0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626F2755-2AB6-48F2-A049-883523B978C5}"/>
              </a:ext>
            </a:extLst>
          </p:cNvPr>
          <p:cNvSpPr/>
          <p:nvPr/>
        </p:nvSpPr>
        <p:spPr>
          <a:xfrm>
            <a:off x="382370" y="887112"/>
            <a:ext cx="5516880" cy="375424"/>
          </a:xfrm>
          <a:prstGeom prst="rect">
            <a:avLst/>
          </a:prstGeom>
          <a:noFill/>
        </p:spPr>
        <p:txBody>
          <a:bodyPr wrap="square">
            <a:spAutoFit/>
          </a:bodyPr>
          <a:lstStyle/>
          <a:p>
            <a:pPr>
              <a:lnSpc>
                <a:spcPct val="107000"/>
              </a:lnSpc>
              <a:spcAft>
                <a:spcPts val="880"/>
              </a:spcAft>
            </a:pPr>
            <a:r>
              <a:rPr lang="en-IN" b="1" dirty="0">
                <a:solidFill>
                  <a:srgbClr val="525252"/>
                </a:solidFill>
                <a:latin typeface="Arial Black" panose="020B0A04020102020204" pitchFamily="34" charset="0"/>
              </a:rPr>
              <a:t>THE FLOWCHART</a:t>
            </a:r>
          </a:p>
        </p:txBody>
      </p:sp>
      <p:sp>
        <p:nvSpPr>
          <p:cNvPr id="6" name="Rectangle 5">
            <a:extLst>
              <a:ext uri="{FF2B5EF4-FFF2-40B4-BE49-F238E27FC236}">
                <a16:creationId xmlns:a16="http://schemas.microsoft.com/office/drawing/2014/main" id="{6BFBF94F-8E39-4FFE-86DF-941043D2260E}"/>
              </a:ext>
            </a:extLst>
          </p:cNvPr>
          <p:cNvSpPr/>
          <p:nvPr/>
        </p:nvSpPr>
        <p:spPr>
          <a:xfrm rot="16200000" flipH="1" flipV="1">
            <a:off x="3369331" y="-2388996"/>
            <a:ext cx="136046" cy="6109955"/>
          </a:xfrm>
          <a:prstGeom prst="rect">
            <a:avLst/>
          </a:prstGeom>
          <a:solidFill>
            <a:srgbClr val="D6F0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34F9FAD-99E4-4170-A54D-9F67369B38B6}"/>
              </a:ext>
            </a:extLst>
          </p:cNvPr>
          <p:cNvSpPr txBox="1"/>
          <p:nvPr/>
        </p:nvSpPr>
        <p:spPr>
          <a:xfrm>
            <a:off x="382372" y="257139"/>
            <a:ext cx="6109954" cy="369332"/>
          </a:xfrm>
          <a:prstGeom prst="rect">
            <a:avLst/>
          </a:prstGeom>
          <a:noFill/>
        </p:spPr>
        <p:txBody>
          <a:bodyPr wrap="square" rtlCol="0">
            <a:spAutoFit/>
          </a:bodyPr>
          <a:lstStyle/>
          <a:p>
            <a:pPr algn="ctr"/>
            <a:r>
              <a:rPr lang="en-IN" b="1" dirty="0">
                <a:solidFill>
                  <a:srgbClr val="525252"/>
                </a:solidFill>
                <a:latin typeface="Palatino Linotype" panose="02040502050505030304" pitchFamily="18" charset="0"/>
              </a:rPr>
              <a:t>-3-</a:t>
            </a:r>
          </a:p>
        </p:txBody>
      </p:sp>
      <p:pic>
        <p:nvPicPr>
          <p:cNvPr id="1026" name="Picture 2" descr="Flowchart of the Dijkstra algorithm.">
            <a:extLst>
              <a:ext uri="{FF2B5EF4-FFF2-40B4-BE49-F238E27FC236}">
                <a16:creationId xmlns:a16="http://schemas.microsoft.com/office/drawing/2014/main" id="{3D828467-E173-47DC-8D4B-0458AB8882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370" y="1415643"/>
            <a:ext cx="3657600" cy="74580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BE2ED47-A3DE-416B-BBD6-367A8B49FD21}"/>
              </a:ext>
            </a:extLst>
          </p:cNvPr>
          <p:cNvSpPr txBox="1"/>
          <p:nvPr/>
        </p:nvSpPr>
        <p:spPr>
          <a:xfrm>
            <a:off x="3437349" y="2052250"/>
            <a:ext cx="3063326" cy="738664"/>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P(Vs) : Previous node column</a:t>
            </a:r>
          </a:p>
          <a:p>
            <a:r>
              <a:rPr lang="en-IN" sz="1400" dirty="0">
                <a:latin typeface="Times New Roman" panose="02020603050405020304" pitchFamily="18" charset="0"/>
                <a:cs typeface="Times New Roman" panose="02020603050405020304" pitchFamily="18" charset="0"/>
              </a:rPr>
              <a:t>T(v) : Distance from Vs</a:t>
            </a:r>
          </a:p>
          <a:p>
            <a:r>
              <a:rPr lang="en-IN" sz="1400" dirty="0">
                <a:latin typeface="Times New Roman" panose="02020603050405020304" pitchFamily="18" charset="0"/>
                <a:cs typeface="Times New Roman" panose="02020603050405020304" pitchFamily="18" charset="0"/>
              </a:rPr>
              <a:t>i: Seen Nodes</a:t>
            </a:r>
          </a:p>
        </p:txBody>
      </p:sp>
      <p:sp>
        <p:nvSpPr>
          <p:cNvPr id="11" name="TextBox 10">
            <a:extLst>
              <a:ext uri="{FF2B5EF4-FFF2-40B4-BE49-F238E27FC236}">
                <a16:creationId xmlns:a16="http://schemas.microsoft.com/office/drawing/2014/main" id="{860AC1F0-C44A-463F-B95A-EC7B99F39054}"/>
              </a:ext>
            </a:extLst>
          </p:cNvPr>
          <p:cNvSpPr txBox="1"/>
          <p:nvPr/>
        </p:nvSpPr>
        <p:spPr>
          <a:xfrm>
            <a:off x="3254512" y="8418724"/>
            <a:ext cx="3429000" cy="600164"/>
          </a:xfrm>
          <a:prstGeom prst="rect">
            <a:avLst/>
          </a:prstGeom>
          <a:noFill/>
        </p:spPr>
        <p:txBody>
          <a:bodyPr wrap="square">
            <a:spAutoFit/>
          </a:bodyPr>
          <a:lstStyle/>
          <a:p>
            <a:r>
              <a:rPr lang="en-IN" sz="1100" i="1" dirty="0">
                <a:latin typeface="Palatino Linotype" panose="02040502050505030304" pitchFamily="18" charset="0"/>
              </a:rPr>
              <a:t>Diagram Source: https://www.researchgate.net/figure/Flowchart-of-the-Dijkstra-algorithm_fig1_327982778</a:t>
            </a:r>
          </a:p>
        </p:txBody>
      </p:sp>
    </p:spTree>
    <p:extLst>
      <p:ext uri="{BB962C8B-B14F-4D97-AF65-F5344CB8AC3E}">
        <p14:creationId xmlns:p14="http://schemas.microsoft.com/office/powerpoint/2010/main" val="2303183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79AEC7F-4C2B-4B45-9407-F157F727604B}"/>
              </a:ext>
            </a:extLst>
          </p:cNvPr>
          <p:cNvSpPr/>
          <p:nvPr/>
        </p:nvSpPr>
        <p:spPr>
          <a:xfrm rot="16200000" flipH="1" flipV="1">
            <a:off x="3369329" y="-2388996"/>
            <a:ext cx="136046" cy="6109955"/>
          </a:xfrm>
          <a:prstGeom prst="rect">
            <a:avLst/>
          </a:prstGeom>
          <a:solidFill>
            <a:srgbClr val="D6F0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9870B296-C033-450F-A52F-9869F0A95ED7}"/>
              </a:ext>
            </a:extLst>
          </p:cNvPr>
          <p:cNvSpPr txBox="1"/>
          <p:nvPr/>
        </p:nvSpPr>
        <p:spPr>
          <a:xfrm>
            <a:off x="382371" y="257139"/>
            <a:ext cx="6109954" cy="369332"/>
          </a:xfrm>
          <a:prstGeom prst="rect">
            <a:avLst/>
          </a:prstGeom>
          <a:noFill/>
        </p:spPr>
        <p:txBody>
          <a:bodyPr wrap="square" rtlCol="0">
            <a:spAutoFit/>
          </a:bodyPr>
          <a:lstStyle/>
          <a:p>
            <a:pPr algn="ctr"/>
            <a:r>
              <a:rPr lang="en-IN" b="1" dirty="0">
                <a:solidFill>
                  <a:srgbClr val="525252"/>
                </a:solidFill>
                <a:latin typeface="Palatino Linotype" panose="02040502050505030304" pitchFamily="18" charset="0"/>
              </a:rPr>
              <a:t>-4-</a:t>
            </a:r>
          </a:p>
        </p:txBody>
      </p:sp>
      <p:sp>
        <p:nvSpPr>
          <p:cNvPr id="8" name="Rectangle 7">
            <a:extLst>
              <a:ext uri="{FF2B5EF4-FFF2-40B4-BE49-F238E27FC236}">
                <a16:creationId xmlns:a16="http://schemas.microsoft.com/office/drawing/2014/main" id="{CC98A5C0-AF56-42F6-B2F3-FCD2F0817FFB}"/>
              </a:ext>
            </a:extLst>
          </p:cNvPr>
          <p:cNvSpPr/>
          <p:nvPr/>
        </p:nvSpPr>
        <p:spPr>
          <a:xfrm>
            <a:off x="382370" y="967290"/>
            <a:ext cx="5516880" cy="532775"/>
          </a:xfrm>
          <a:prstGeom prst="rect">
            <a:avLst/>
          </a:prstGeom>
          <a:noFill/>
        </p:spPr>
        <p:txBody>
          <a:bodyPr wrap="square">
            <a:spAutoFit/>
          </a:bodyPr>
          <a:lstStyle/>
          <a:p>
            <a:pPr>
              <a:lnSpc>
                <a:spcPct val="107000"/>
              </a:lnSpc>
              <a:spcAft>
                <a:spcPts val="880"/>
              </a:spcAft>
            </a:pPr>
            <a:r>
              <a:rPr lang="en-IN" sz="2800" b="1" dirty="0">
                <a:solidFill>
                  <a:srgbClr val="525252"/>
                </a:solidFill>
                <a:latin typeface="Arial Black" panose="020B0A04020102020204" pitchFamily="34" charset="0"/>
              </a:rPr>
              <a:t>ACKNOWLEDGEMENTS</a:t>
            </a:r>
          </a:p>
        </p:txBody>
      </p:sp>
      <p:sp>
        <p:nvSpPr>
          <p:cNvPr id="9" name="Rectangle 8">
            <a:extLst>
              <a:ext uri="{FF2B5EF4-FFF2-40B4-BE49-F238E27FC236}">
                <a16:creationId xmlns:a16="http://schemas.microsoft.com/office/drawing/2014/main" id="{6D4DD9DD-3216-4645-AB01-CDE9EB856038}"/>
              </a:ext>
            </a:extLst>
          </p:cNvPr>
          <p:cNvSpPr/>
          <p:nvPr/>
        </p:nvSpPr>
        <p:spPr>
          <a:xfrm>
            <a:off x="382369" y="1575999"/>
            <a:ext cx="6109953" cy="3858492"/>
          </a:xfrm>
          <a:prstGeom prst="rect">
            <a:avLst/>
          </a:prstGeom>
        </p:spPr>
        <p:txBody>
          <a:bodyPr wrap="square">
            <a:spAutoFit/>
          </a:bodyPr>
          <a:lstStyle/>
          <a:p>
            <a:pPr>
              <a:lnSpc>
                <a:spcPct val="107000"/>
              </a:lnSpc>
              <a:spcAft>
                <a:spcPts val="880"/>
              </a:spcAft>
            </a:pPr>
            <a:r>
              <a:rPr lang="en-IN" spc="110" dirty="0">
                <a:latin typeface="Helvetica" pitchFamily="2" charset="0"/>
                <a:ea typeface="Times New Roman" panose="02020603050405020304" pitchFamily="18" charset="0"/>
              </a:rPr>
              <a:t>We’d like to start by thanking CBSE for providing us with the prerequisite knowledge to formulate the question, Akanksha ma’am for explaining the solution and reassuring us that we wouldn’t have to prepare it for the exams.</a:t>
            </a:r>
          </a:p>
          <a:p>
            <a:pPr>
              <a:lnSpc>
                <a:spcPct val="107000"/>
              </a:lnSpc>
              <a:spcAft>
                <a:spcPts val="880"/>
              </a:spcAft>
            </a:pPr>
            <a:r>
              <a:rPr lang="en-IN" spc="110" dirty="0">
                <a:latin typeface="Helvetica" pitchFamily="2" charset="0"/>
                <a:ea typeface="Times New Roman" panose="02020603050405020304" pitchFamily="18" charset="0"/>
              </a:rPr>
              <a:t>We’d also like to thank Neha ma’am and Kirti Ma’am for helping us develop better logical and problem solving minds that allowed us to think and find a solution to the problem.</a:t>
            </a:r>
          </a:p>
          <a:p>
            <a:pPr>
              <a:lnSpc>
                <a:spcPct val="107000"/>
              </a:lnSpc>
              <a:spcAft>
                <a:spcPts val="880"/>
              </a:spcAft>
            </a:pPr>
            <a:r>
              <a:rPr lang="en-IN" spc="110" dirty="0">
                <a:latin typeface="Helvetica" pitchFamily="2" charset="0"/>
                <a:ea typeface="Times New Roman" panose="02020603050405020304" pitchFamily="18" charset="0"/>
              </a:rPr>
              <a:t>Lastly, we’d like to thank </a:t>
            </a:r>
            <a:r>
              <a:rPr lang="en-IN" spc="110" dirty="0" err="1">
                <a:latin typeface="Helvetica" pitchFamily="2" charset="0"/>
                <a:ea typeface="Times New Roman" panose="02020603050405020304" pitchFamily="18" charset="0"/>
              </a:rPr>
              <a:t>Edsger</a:t>
            </a:r>
            <a:r>
              <a:rPr lang="en-IN" spc="110" dirty="0">
                <a:latin typeface="Helvetica" pitchFamily="2" charset="0"/>
                <a:ea typeface="Times New Roman" panose="02020603050405020304" pitchFamily="18" charset="0"/>
              </a:rPr>
              <a:t> W. Dijkstra (1930-2002), for coming up with such an elegant solution that continues finding applications even today.</a:t>
            </a:r>
            <a:endParaRPr lang="en-IN" dirty="0">
              <a:latin typeface="Helvetica" pitchFamily="2" charset="0"/>
              <a:ea typeface="Times New Roman" panose="02020603050405020304" pitchFamily="18" charset="0"/>
            </a:endParaRPr>
          </a:p>
        </p:txBody>
      </p:sp>
      <p:sp>
        <p:nvSpPr>
          <p:cNvPr id="10" name="Rectangle 9">
            <a:extLst>
              <a:ext uri="{FF2B5EF4-FFF2-40B4-BE49-F238E27FC236}">
                <a16:creationId xmlns:a16="http://schemas.microsoft.com/office/drawing/2014/main" id="{B420D80D-6BFB-4DBC-AEAC-D3C0811FEE28}"/>
              </a:ext>
            </a:extLst>
          </p:cNvPr>
          <p:cNvSpPr/>
          <p:nvPr/>
        </p:nvSpPr>
        <p:spPr>
          <a:xfrm rot="16200000" flipH="1" flipV="1">
            <a:off x="3369323" y="2686589"/>
            <a:ext cx="136046" cy="6109955"/>
          </a:xfrm>
          <a:prstGeom prst="rect">
            <a:avLst/>
          </a:prstGeom>
          <a:solidFill>
            <a:srgbClr val="D6F0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213013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250</TotalTime>
  <Words>394</Words>
  <Application>Microsoft Office PowerPoint</Application>
  <PresentationFormat>A4 Paper (210x297 mm)</PresentationFormat>
  <Paragraphs>36</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Arial Black</vt:lpstr>
      <vt:lpstr>Calibri</vt:lpstr>
      <vt:lpstr>Calibri Light</vt:lpstr>
      <vt:lpstr>Helvetica</vt:lpstr>
      <vt:lpstr>Palatino Linotype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kreetik thakur</dc:creator>
  <cp:lastModifiedBy>kreetik thakur</cp:lastModifiedBy>
  <cp:revision>14</cp:revision>
  <cp:lastPrinted>2020-01-31T17:03:31Z</cp:lastPrinted>
  <dcterms:created xsi:type="dcterms:W3CDTF">2020-01-31T14:33:19Z</dcterms:created>
  <dcterms:modified xsi:type="dcterms:W3CDTF">2021-01-05T16:46:42Z</dcterms:modified>
</cp:coreProperties>
</file>