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2" r:id="rId7"/>
    <p:sldId id="264" r:id="rId8"/>
    <p:sldId id="275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4E4"/>
    <a:srgbClr val="FFC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-8255" y="2075180"/>
            <a:ext cx="12191365" cy="3784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r="5400000" algn="ctr" rotWithShape="0">
              <a:srgbClr val="000000">
                <a:alpha val="0"/>
              </a:srgbClr>
            </a:outerShdw>
            <a:softEdge rad="6350"/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860" y="1701800"/>
            <a:ext cx="5845175" cy="1082675"/>
          </a:xfrm>
        </p:spPr>
        <p:txBody>
          <a:bodyPr/>
          <a:lstStyle/>
          <a:p>
            <a:pPr algn="r"/>
            <a:r>
              <a:rPr lang="ru-RU" sz="4000" dirty="0"/>
              <a:t>Пересечения прямых и треугольника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145" y="2981960"/>
            <a:ext cx="4072890" cy="894080"/>
          </a:xfrm>
        </p:spPr>
        <p:txBody>
          <a:bodyPr/>
          <a:lstStyle/>
          <a:p>
            <a:pPr algn="just"/>
            <a:r>
              <a:rPr lang="en-US" sz="2000"/>
              <a:t>Годовой проект по информатике</a:t>
            </a:r>
            <a:endParaRPr lang="en-US" sz="2000"/>
          </a:p>
          <a:p>
            <a:pPr algn="just"/>
            <a:r>
              <a:rPr lang="ru-RU" sz="2000"/>
              <a:t>Кравченко Егор, 10-7 класс</a:t>
            </a:r>
            <a:endParaRPr lang="ru-RU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578465" cy="4526280"/>
          </a:xfrm>
        </p:spPr>
        <p:txBody>
          <a:bodyPr/>
          <a:p>
            <a:pPr marL="0" indent="0" algn="ctr">
              <a:buNone/>
            </a:pPr>
            <a:r>
              <a:rPr lang="ru-RU" altLang="en-US" sz="6000">
                <a:solidFill>
                  <a:srgbClr val="FF0000"/>
                </a:solidFill>
              </a:rPr>
              <a:t>Спасибо за внимание!</a:t>
            </a:r>
            <a:endParaRPr lang="ru-RU" altLang="en-US" sz="600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altLang="en-US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altLang="en-US"/>
              <a:t>Кравченко Егор, 10-7 класс</a:t>
            </a:r>
            <a:endParaRPr lang="ru-RU" altLang="en-US"/>
          </a:p>
          <a:p>
            <a:pPr marL="0" indent="0" algn="ctr">
              <a:buNone/>
            </a:pPr>
            <a:r>
              <a:rPr lang="en-US" altLang="ru-RU"/>
              <a:t>E</a:t>
            </a:r>
            <a:r>
              <a:rPr lang="en-US" altLang="en-US"/>
              <a:t>mail: Krestonosec228@gmail.com</a:t>
            </a:r>
            <a:endParaRPr lang="en-US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7810"/>
            <a:ext cx="10972800" cy="885190"/>
          </a:xfrm>
        </p:spPr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510030"/>
            <a:ext cx="6178550" cy="3837940"/>
          </a:xfrm>
        </p:spPr>
        <p:txBody>
          <a:bodyPr/>
          <a:p>
            <a:pPr algn="l"/>
            <a:r>
              <a:rPr lang="ru-RU" altLang="en-US" sz="2400"/>
              <a:t>Дано: </a:t>
            </a:r>
            <a:r>
              <a:rPr lang="ru-RU" altLang="en-US" sz="2400" b="1"/>
              <a:t>треугольник </a:t>
            </a:r>
            <a:r>
              <a:rPr lang="ru-RU" altLang="en-US" sz="2400"/>
              <a:t>и </a:t>
            </a:r>
            <a:r>
              <a:rPr lang="ru-RU" altLang="en-US" sz="2400" b="1"/>
              <a:t>точки</a:t>
            </a:r>
            <a:r>
              <a:rPr lang="ru-RU" altLang="en-US" sz="2400"/>
              <a:t>. </a:t>
            </a:r>
            <a:endParaRPr lang="ru-RU" altLang="en-US" sz="2400"/>
          </a:p>
          <a:p>
            <a:pPr algn="l"/>
            <a:r>
              <a:rPr lang="ru-RU" altLang="en-US" sz="2400"/>
              <a:t>Найти: такие две точки множества, что прямая, проходящая через эти две точки, пересекает треугольник, и при этом </a:t>
            </a:r>
            <a:r>
              <a:rPr lang="ru-RU" altLang="en-US" sz="2400" b="1"/>
              <a:t>отрезок </a:t>
            </a:r>
            <a:r>
              <a:rPr lang="ru-RU" altLang="en-US" sz="2400"/>
              <a:t>этой прямой, оказавшейся внутри треугольника, оказывается </a:t>
            </a:r>
            <a:r>
              <a:rPr lang="ru-RU" altLang="en-US" sz="2400" b="1"/>
              <a:t>наибольшей длины</a:t>
            </a:r>
            <a:r>
              <a:rPr lang="ru-RU" altLang="en-US" sz="2400"/>
              <a:t>. </a:t>
            </a:r>
            <a:endParaRPr lang="ru-RU" altLang="en-US" sz="2400"/>
          </a:p>
          <a:p>
            <a:pPr algn="l"/>
            <a:r>
              <a:rPr lang="ru-RU" altLang="en-US" sz="2400"/>
              <a:t>В качестве ответа: эти две точки и отрезок с концами на них.</a:t>
            </a:r>
            <a:endParaRPr lang="ru-RU" altLang="en-US" sz="240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p>
            <a:fld id="{9B618960-8005-486C-9A75-10CB2AAC16F9}" type="slidenum">
              <a:rPr lang="en-US" smtClean="0">
                <a:solidFill>
                  <a:schemeClr val="bg1"/>
                </a:solidFill>
              </a:rPr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 rot="21120000">
            <a:off x="7994650" y="2400300"/>
            <a:ext cx="2715895" cy="2873375"/>
          </a:xfrm>
          <a:prstGeom prst="triangl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625080" y="341757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0897235" y="341757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347710" y="275463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624060" y="575691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9548495" y="432308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8347710" y="583247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807960" y="479679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9314815" y="339153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6" name="Прямое соединение 25"/>
          <p:cNvCxnSpPr>
            <a:stCxn id="19" idx="3"/>
            <a:endCxn id="24" idx="6"/>
          </p:cNvCxnSpPr>
          <p:nvPr/>
        </p:nvCxnSpPr>
        <p:spPr>
          <a:xfrm flipV="1">
            <a:off x="2433955" y="4674235"/>
            <a:ext cx="706120" cy="3041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Прямое соединение 24"/>
          <p:cNvCxnSpPr>
            <a:stCxn id="23" idx="3"/>
            <a:endCxn id="14" idx="6"/>
          </p:cNvCxnSpPr>
          <p:nvPr/>
        </p:nvCxnSpPr>
        <p:spPr>
          <a:xfrm flipV="1">
            <a:off x="4676140" y="3572510"/>
            <a:ext cx="911860" cy="40830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0185"/>
            <a:ext cx="10972800" cy="932815"/>
          </a:xfrm>
        </p:spPr>
        <p:txBody>
          <a:bodyPr/>
          <a:p>
            <a:r>
              <a:rPr lang="ru-RU" altLang="en-US" b="1"/>
              <a:t>Входные </a:t>
            </a:r>
            <a:r>
              <a:rPr lang="ru-RU" altLang="en-US"/>
              <a:t>и </a:t>
            </a:r>
            <a:r>
              <a:rPr lang="ru-RU" altLang="en-US" b="1"/>
              <a:t>выходные </a:t>
            </a:r>
            <a:r>
              <a:rPr lang="ru-RU" altLang="en-US"/>
              <a:t>данные</a:t>
            </a:r>
            <a:endParaRPr lang="ru-RU" altLang="en-US"/>
          </a:p>
        </p:txBody>
      </p:sp>
      <p:sp>
        <p:nvSpPr>
          <p:cNvPr id="29" name="Замещающий 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09600" y="1143000"/>
            <a:ext cx="5499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Входные данные:</a:t>
            </a:r>
            <a:endParaRPr lang="ru-RU" altLang="en-US" sz="2400" b="1"/>
          </a:p>
          <a:p>
            <a:r>
              <a:rPr lang="ru-RU" altLang="en-US" sz="2400"/>
              <a:t>Треугольник и точки</a:t>
            </a:r>
            <a:endParaRPr lang="ru-RU" altLang="en-US" sz="24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705600" y="1143000"/>
            <a:ext cx="487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Выходные данные:</a:t>
            </a:r>
            <a:endParaRPr lang="ru-RU" altLang="en-US" sz="2400" b="1"/>
          </a:p>
          <a:p>
            <a:r>
              <a:rPr lang="ru-RU" altLang="en-US" sz="2400"/>
              <a:t>Две точки и отрезок с концами на них</a:t>
            </a:r>
            <a:endParaRPr lang="ru-RU" altLang="en-US" sz="2400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21120000">
            <a:off x="2609850" y="2517140"/>
            <a:ext cx="2715895" cy="2873375"/>
          </a:xfrm>
          <a:prstGeom prst="triangl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240280" y="353441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512435" y="353441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962910" y="287147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239260" y="587375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163695" y="443992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98060" y="548957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423160" y="4913630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930015" y="3508375"/>
            <a:ext cx="75565" cy="75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2" name="Прямое соединение 21"/>
          <p:cNvCxnSpPr>
            <a:stCxn id="24" idx="3"/>
            <a:endCxn id="23" idx="6"/>
          </p:cNvCxnSpPr>
          <p:nvPr/>
        </p:nvCxnSpPr>
        <p:spPr>
          <a:xfrm flipV="1">
            <a:off x="3075305" y="3954145"/>
            <a:ext cx="1665605" cy="7467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Овал 22"/>
          <p:cNvSpPr/>
          <p:nvPr/>
        </p:nvSpPr>
        <p:spPr>
          <a:xfrm>
            <a:off x="4665345" y="3916045"/>
            <a:ext cx="75565" cy="755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064510" y="4636135"/>
            <a:ext cx="75565" cy="75565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rgbClr val="FFC000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8" name="Криволинейное соединение 27"/>
          <p:cNvCxnSpPr/>
          <p:nvPr/>
        </p:nvCxnSpPr>
        <p:spPr>
          <a:xfrm rot="10800000" flipV="1">
            <a:off x="5318125" y="2533650"/>
            <a:ext cx="2524760" cy="1522730"/>
          </a:xfrm>
          <a:prstGeom prst="curvedConnector3">
            <a:avLst>
              <a:gd name="adj1" fmla="val -20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 b="1"/>
              <a:t>Математическая модель</a:t>
            </a:r>
            <a:endParaRPr lang="ru-RU" altLang="ru-RU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6323965" cy="675005"/>
          </a:xfrm>
        </p:spPr>
        <p:txBody>
          <a:bodyPr/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en-US"/>
              <a:t>1. Точка пересечения прямых:</a:t>
            </a:r>
            <a:endParaRPr lang="ru-RU" altLang="en-US"/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09600" y="1448435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52400"/>
            <a:r>
              <a:rPr 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 + By + C = 0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 + by + c = 0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endParaRPr lang="en-US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ru-RU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 = (b * C / B - c) / (a - A * b / B)</a:t>
            </a:r>
            <a:endParaRPr lang="ru-RU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</a:t>
            </a:r>
            <a:r>
              <a:rPr lang="ru-RU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-(A * X + C) / B</a:t>
            </a:r>
            <a:endParaRPr lang="ru-RU" altLang="en-US" sz="2400" b="1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 rot="11460000">
            <a:off x="740410" y="4215765"/>
            <a:ext cx="4597400" cy="18161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Прямое соединение 13"/>
          <p:cNvCxnSpPr/>
          <p:nvPr/>
        </p:nvCxnSpPr>
        <p:spPr>
          <a:xfrm rot="11460000" flipV="1">
            <a:off x="1616710" y="4520565"/>
            <a:ext cx="3632200" cy="2044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Овал 14"/>
          <p:cNvSpPr/>
          <p:nvPr/>
        </p:nvSpPr>
        <p:spPr>
          <a:xfrm rot="11460000">
            <a:off x="3490595" y="536448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 rot="720000">
            <a:off x="3282315" y="4667250"/>
            <a:ext cx="1206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(x; y)</a:t>
            </a:r>
            <a:endParaRPr lang="en-US" altLang="ru-RU" sz="2400"/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933565" y="1448435"/>
            <a:ext cx="4293870" cy="11576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ru-RU"/>
              <a:t>2. </a:t>
            </a:r>
            <a:r>
              <a:rPr lang="ru-RU" altLang="en-US"/>
              <a:t>Расстояние между точками:</a:t>
            </a:r>
            <a:endParaRPr lang="ru-RU" altLang="en-US"/>
          </a:p>
        </p:txBody>
      </p:sp>
      <p:sp>
        <p:nvSpPr>
          <p:cNvPr id="5" name="Овал 4"/>
          <p:cNvSpPr/>
          <p:nvPr/>
        </p:nvSpPr>
        <p:spPr>
          <a:xfrm>
            <a:off x="7140575" y="333756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658475" y="319786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" name="Прямое соединение 6"/>
          <p:cNvCxnSpPr/>
          <p:nvPr/>
        </p:nvCxnSpPr>
        <p:spPr>
          <a:xfrm flipV="1">
            <a:off x="7381875" y="3286760"/>
            <a:ext cx="3276600" cy="139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Текстовое поле 7"/>
          <p:cNvSpPr txBox="1"/>
          <p:nvPr/>
        </p:nvSpPr>
        <p:spPr>
          <a:xfrm>
            <a:off x="8737600" y="3566160"/>
            <a:ext cx="1727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/>
              <a:t>D</a:t>
            </a:r>
            <a:endParaRPr lang="en-US" altLang="ru-RU" sz="28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861175" y="2829560"/>
            <a:ext cx="132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</a:t>
            </a:r>
            <a:r>
              <a:rPr lang="en-US" altLang="ru-RU" sz="2400" baseline="-25000"/>
              <a:t>1</a:t>
            </a:r>
            <a:r>
              <a:rPr lang="en-US" altLang="ru-RU" sz="2400"/>
              <a:t>; y</a:t>
            </a:r>
            <a:r>
              <a:rPr lang="en-US" altLang="ru-RU" sz="2400" baseline="-25000"/>
              <a:t>1</a:t>
            </a:r>
            <a:r>
              <a:rPr lang="en-US" altLang="ru-RU" sz="2400"/>
              <a:t>)</a:t>
            </a:r>
            <a:endParaRPr lang="en-US" altLang="ru-RU" sz="24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118725" y="2661285"/>
            <a:ext cx="132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</a:t>
            </a:r>
            <a:r>
              <a:rPr lang="en-US" altLang="ru-RU" sz="2400" baseline="-25000"/>
              <a:t>2</a:t>
            </a:r>
            <a:r>
              <a:rPr lang="en-US" altLang="ru-RU" sz="2400"/>
              <a:t>; y</a:t>
            </a:r>
            <a:r>
              <a:rPr lang="en-US" altLang="ru-RU" sz="2400" baseline="-25000"/>
              <a:t>2</a:t>
            </a:r>
            <a:r>
              <a:rPr lang="en-US" altLang="ru-RU" sz="2400"/>
              <a:t>)</a:t>
            </a:r>
            <a:endParaRPr lang="en-US" altLang="ru-RU" sz="2400"/>
          </a:p>
        </p:txBody>
      </p:sp>
      <p:graphicFrame>
        <p:nvGraphicFramePr>
          <p:cNvPr id="11" name="Замещающее содержимое 10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630160" y="4603750"/>
          <a:ext cx="248856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Изображение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0160" y="4603750"/>
                        <a:ext cx="248856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данных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Замещающее содержимое 7"/>
          <p:cNvGraphicFramePr/>
          <p:nvPr>
            <p:ph sz="half" idx="1"/>
          </p:nvPr>
        </p:nvGraphicFramePr>
        <p:xfrm>
          <a:off x="609600" y="2263140"/>
          <a:ext cx="2969895" cy="235267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989965"/>
                <a:gridCol w="989965"/>
                <a:gridCol w="989965"/>
              </a:tblGrid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Текстовое поле 10"/>
          <p:cNvSpPr txBox="1"/>
          <p:nvPr/>
        </p:nvSpPr>
        <p:spPr>
          <a:xfrm>
            <a:off x="609600" y="1894840"/>
            <a:ext cx="436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points - </a:t>
            </a:r>
            <a:r>
              <a:rPr lang="ru-RU"/>
              <a:t>данные точки (не ограничено)</a:t>
            </a:r>
            <a:endParaRPr lang="ru-RU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526405" y="1040765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TruePoint </a:t>
            </a:r>
            <a:r>
              <a:rPr lang="ru-RU" altLang="en-US"/>
              <a:t>(пара точек)</a:t>
            </a:r>
            <a:endParaRPr lang="ru-RU" altLang="en-US"/>
          </a:p>
        </p:txBody>
      </p:sp>
      <p:graphicFrame>
        <p:nvGraphicFramePr>
          <p:cNvPr id="26" name="Таблица 25"/>
          <p:cNvGraphicFramePr/>
          <p:nvPr/>
        </p:nvGraphicFramePr>
        <p:xfrm>
          <a:off x="5526405" y="1409065"/>
          <a:ext cx="2159000" cy="101092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079500"/>
                <a:gridCol w="1079500"/>
              </a:tblGrid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Равнобедренный треугольник 3"/>
          <p:cNvSpPr/>
          <p:nvPr/>
        </p:nvSpPr>
        <p:spPr>
          <a:xfrm>
            <a:off x="4525645" y="3078480"/>
            <a:ext cx="3140075" cy="3166745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treug </a:t>
            </a:r>
            <a:b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(</a:t>
            </a:r>
            <a:r>
              <a:rPr kumimoji="0" lang="ru-RU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данный треугольник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Управляющая кнопка: справка 5"/>
          <p:cNvSpPr/>
          <p:nvPr/>
        </p:nvSpPr>
        <p:spPr>
          <a:xfrm>
            <a:off x="8536305" y="3761740"/>
            <a:ext cx="1046480" cy="900430"/>
          </a:xfrm>
          <a:prstGeom prst="actionButtonHelp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421370" y="3116580"/>
            <a:ext cx="283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ans (boolean </a:t>
            </a:r>
            <a:br>
              <a:rPr lang="en-US" altLang="en-US"/>
            </a:br>
            <a:r>
              <a:rPr lang="en-US" altLang="en-US"/>
              <a:t>“</a:t>
            </a:r>
            <a:r>
              <a:rPr lang="ru-RU" altLang="en-US"/>
              <a:t>Решена ли задача?</a:t>
            </a:r>
            <a:r>
              <a:rPr lang="en-US" altLang="en-US"/>
              <a:t>”)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73455"/>
          </a:xfrm>
        </p:spPr>
        <p:txBody>
          <a:bodyPr/>
          <a:p>
            <a:r>
              <a:rPr lang="ru-RU" altLang="en-US"/>
              <a:t>Метод решения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56134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04240" y="3446780"/>
            <a:ext cx="208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Множество прямоугольников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71170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915535" y="3446780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Ищем пересечения, перебирая пары 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stCxn id="4" idx="3"/>
            <a:endCxn id="8" idx="1"/>
          </p:cNvCxnSpPr>
          <p:nvPr/>
        </p:nvCxnSpPr>
        <p:spPr>
          <a:xfrm>
            <a:off x="3329940" y="3769360"/>
            <a:ext cx="138176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Прямоугольник 11"/>
          <p:cNvSpPr/>
          <p:nvPr/>
        </p:nvSpPr>
        <p:spPr>
          <a:xfrm>
            <a:off x="876554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48090" y="3169920"/>
            <a:ext cx="2603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Если </a:t>
            </a:r>
            <a:r>
              <a:rPr lang="en-US" altLang="en-US"/>
              <a:t>D &gt; mx,</a:t>
            </a:r>
            <a:endParaRPr lang="en-US" altLang="en-US"/>
          </a:p>
          <a:p>
            <a:r>
              <a:rPr lang="ru-RU" altLang="en-US"/>
              <a:t>то </a:t>
            </a:r>
            <a:r>
              <a:rPr lang="en-US" altLang="en-US"/>
              <a:t>mx = D.</a:t>
            </a:r>
            <a:endParaRPr lang="en-US" altLang="en-US"/>
          </a:p>
          <a:p>
            <a:r>
              <a:rPr lang="ru-RU" altLang="en-US"/>
              <a:t>Иначе переходим к следующей паре</a:t>
            </a:r>
            <a:endParaRPr lang="ru-RU" altLang="en-US"/>
          </a:p>
        </p:txBody>
      </p:sp>
      <p:cxnSp>
        <p:nvCxnSpPr>
          <p:cNvPr id="15" name="Прямая со стрелкой 14"/>
          <p:cNvCxnSpPr>
            <a:stCxn id="8" idx="3"/>
            <a:endCxn id="12" idx="1"/>
          </p:cNvCxnSpPr>
          <p:nvPr/>
        </p:nvCxnSpPr>
        <p:spPr>
          <a:xfrm>
            <a:off x="7480300" y="3769360"/>
            <a:ext cx="128524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835"/>
            <a:ext cx="10972800" cy="582613"/>
          </a:xfrm>
        </p:spPr>
        <p:txBody>
          <a:bodyPr/>
          <a:p>
            <a:r>
              <a:rPr lang="ru-RU" altLang="en-US"/>
              <a:t>Возникшие трудности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78915"/>
            <a:ext cx="10972800" cy="2023110"/>
          </a:xfrm>
        </p:spPr>
        <p:txBody>
          <a:bodyPr/>
          <a:p>
            <a:r>
              <a:rPr lang="ru-RU" altLang="en-US"/>
              <a:t>После решения задачи всё почему-то окрашивается в фиолетовый</a:t>
            </a:r>
            <a:endParaRPr lang="ru-RU" altLang="en-US"/>
          </a:p>
          <a:p>
            <a:r>
              <a:rPr lang="ru-RU" altLang="en-US"/>
              <a:t>Решение: не исправлять. Выглядит хорошо и приятно.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84885"/>
          </a:xfrm>
        </p:spPr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139180" y="2091055"/>
            <a:ext cx="42049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b="1"/>
              <a:t>Входные данные: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triangle</a:t>
            </a:r>
            <a:endParaRPr lang="ru-RU" altLang="en-US"/>
          </a:p>
          <a:p>
            <a:r>
              <a:rPr lang="ru-RU" altLang="en-US"/>
              <a:t>(0,15; 0,74), (0,09; -0,51), (-0,57; 0,67)</a:t>
            </a:r>
            <a:endParaRPr lang="ru-RU" altLang="en-US"/>
          </a:p>
          <a:p>
            <a:r>
              <a:rPr lang="ru-RU" altLang="en-US"/>
              <a:t>points</a:t>
            </a:r>
            <a:endParaRPr lang="ru-RU" altLang="en-US"/>
          </a:p>
          <a:p>
            <a:r>
              <a:rPr lang="ru-RU" altLang="en-US"/>
              <a:t>(0,98; 0,24)</a:t>
            </a:r>
            <a:endParaRPr lang="ru-RU" altLang="en-US"/>
          </a:p>
          <a:p>
            <a:r>
              <a:rPr lang="ru-RU" altLang="en-US"/>
              <a:t>(0,38; -0,85)</a:t>
            </a:r>
            <a:endParaRPr lang="ru-RU" altLang="en-US"/>
          </a:p>
          <a:p>
            <a:r>
              <a:rPr lang="ru-RU" altLang="en-US"/>
              <a:t>(0,75; -0,12)</a:t>
            </a:r>
            <a:endParaRPr lang="ru-RU" altLang="en-US"/>
          </a:p>
          <a:p>
            <a:r>
              <a:rPr lang="ru-RU" altLang="en-US"/>
              <a:t>(-0,45; -0,59)</a:t>
            </a:r>
            <a:endParaRPr lang="ru-RU" altLang="en-US"/>
          </a:p>
          <a:p>
            <a:endParaRPr lang="en-US" altLang="en-US"/>
          </a:p>
          <a:p>
            <a:r>
              <a:rPr lang="en-US" altLang="en-US"/>
              <a:t>&lt;...&gt;</a:t>
            </a:r>
            <a:endParaRPr lang="en-US" altLang="en-US"/>
          </a:p>
          <a:p>
            <a:endParaRPr lang="ru-RU" altLang="en-US"/>
          </a:p>
          <a:p>
            <a:r>
              <a:rPr lang="ru-RU" altLang="en-US"/>
              <a:t>(-0,41; -0,85)</a:t>
            </a:r>
            <a:endParaRPr lang="ru-RU" altLang="en-US"/>
          </a:p>
          <a:p>
            <a:r>
              <a:rPr lang="ru-RU" altLang="en-US"/>
              <a:t>(-0,63; 0,80)</a:t>
            </a:r>
            <a:endParaRPr lang="ru-RU" altLang="en-US"/>
          </a:p>
          <a:p>
            <a:r>
              <a:rPr lang="ru-RU" altLang="en-US"/>
              <a:t>(-0,07; -0,77)</a:t>
            </a:r>
            <a:endParaRPr lang="ru-RU" altLang="en-US"/>
          </a:p>
        </p:txBody>
      </p:sp>
      <p:pic>
        <p:nvPicPr>
          <p:cNvPr id="5" name="Изображение 4" descr="java_3CZ2B0Biv3"/>
          <p:cNvPicPr>
            <a:picLocks noChangeAspect="1"/>
          </p:cNvPicPr>
          <p:nvPr/>
        </p:nvPicPr>
        <p:blipFill>
          <a:blip r:embed="rId1"/>
          <a:srcRect r="42875"/>
          <a:stretch>
            <a:fillRect/>
          </a:stretch>
        </p:blipFill>
        <p:spPr>
          <a:xfrm>
            <a:off x="609600" y="1094105"/>
            <a:ext cx="5349240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88365"/>
          </a:xfrm>
        </p:spPr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430645" y="2920365"/>
            <a:ext cx="4957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 b="1"/>
              <a:t>Выходные данные:</a:t>
            </a:r>
            <a:endParaRPr lang="ru-RU" altLang="en-US" sz="2400" b="1"/>
          </a:p>
          <a:p>
            <a:r>
              <a:rPr lang="ru-RU" altLang="en-US" sz="2400"/>
              <a:t>Отрезок с концами (0,09; -0,38) и (-0,55; 0,67)</a:t>
            </a:r>
            <a:endParaRPr lang="ru-RU" altLang="en-US" sz="2400"/>
          </a:p>
        </p:txBody>
      </p:sp>
      <p:pic>
        <p:nvPicPr>
          <p:cNvPr id="5" name="Изображение 4" descr="java_zBUAOwflqT"/>
          <p:cNvPicPr>
            <a:picLocks noChangeAspect="1"/>
          </p:cNvPicPr>
          <p:nvPr/>
        </p:nvPicPr>
        <p:blipFill>
          <a:blip r:embed="rId1"/>
          <a:srcRect r="42658"/>
          <a:stretch>
            <a:fillRect/>
          </a:stretch>
        </p:blipFill>
        <p:spPr>
          <a:xfrm>
            <a:off x="609600" y="992505"/>
            <a:ext cx="5466715" cy="5728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Presentation</Application>
  <PresentationFormat>Widescreen</PresentationFormat>
  <Paragraphs>132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Gear Drives</vt:lpstr>
      <vt:lpstr>Equation.KSEE3</vt:lpstr>
      <vt:lpstr>Максимальный отрезок</vt:lpstr>
      <vt:lpstr>Постановка задачи</vt:lpstr>
      <vt:lpstr>Входные и выходные данные</vt:lpstr>
      <vt:lpstr>Математическая модель</vt:lpstr>
      <vt:lpstr>Структура данных</vt:lpstr>
      <vt:lpstr>Метод решения</vt:lpstr>
      <vt:lpstr>PowerPoint 演示文稿</vt:lpstr>
      <vt:lpstr>Пример работы программы</vt:lpstr>
      <vt:lpstr>Пример работы программы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максимального пересечения окружностей и прямоугольников</dc:title>
  <dc:creator/>
  <cp:lastModifiedBy>boris</cp:lastModifiedBy>
  <cp:revision>14</cp:revision>
  <dcterms:created xsi:type="dcterms:W3CDTF">2021-03-29T22:29:00Z</dcterms:created>
  <dcterms:modified xsi:type="dcterms:W3CDTF">2021-04-22T19:20:22Z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1049-11.2.0.9669</vt:lpwstr>
  </property>
</Properties>
</file>