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Lst>
  <p:sldSz cy="6858000" cx="12192000"/>
  <p:notesSz cx="7103725" cy="10234275"/>
  <p:embeddedFontLst>
    <p:embeddedFont>
      <p:font typeface="Arial Black"/>
      <p:regular r:id="rId7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384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2" Type="http://schemas.openxmlformats.org/officeDocument/2006/relationships/font" Target="fonts/ArialBlack-regular.fntdata"/><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71" Type="http://schemas.openxmlformats.org/officeDocument/2006/relationships/slide" Target="slides/slide66.xml"/><Relationship Id="rId70" Type="http://schemas.openxmlformats.org/officeDocument/2006/relationships/slide" Target="slides/slide65.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slide" Target="slides/slide63.xml"/><Relationship Id="rId23" Type="http://schemas.openxmlformats.org/officeDocument/2006/relationships/slide" Target="slides/slide18.xml"/><Relationship Id="rId67" Type="http://schemas.openxmlformats.org/officeDocument/2006/relationships/slide" Target="slides/slide62.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slide" Target="slides/slide64.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078163" cy="512763"/>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SimSun"/>
                <a:ea typeface="SimSun"/>
                <a:cs typeface="SimSun"/>
                <a:sym typeface="SimSun"/>
              </a:defRPr>
            </a:lvl1pPr>
            <a:lvl2pPr lvl="1" marR="0" rtl="0" algn="l">
              <a:spcBef>
                <a:spcPts val="0"/>
              </a:spcBef>
              <a:spcAft>
                <a:spcPts val="0"/>
              </a:spcAft>
              <a:buSzPts val="1400"/>
              <a:buNone/>
              <a:defRPr b="0" i="0" sz="1800" u="none" cap="none" strike="noStrike">
                <a:solidFill>
                  <a:schemeClr val="dk1"/>
                </a:solidFill>
                <a:latin typeface="SimSun"/>
                <a:ea typeface="SimSun"/>
                <a:cs typeface="SimSun"/>
                <a:sym typeface="SimSun"/>
              </a:defRPr>
            </a:lvl2pPr>
            <a:lvl3pPr lvl="2" marR="0" rtl="0" algn="l">
              <a:spcBef>
                <a:spcPts val="0"/>
              </a:spcBef>
              <a:spcAft>
                <a:spcPts val="0"/>
              </a:spcAft>
              <a:buSzPts val="1400"/>
              <a:buNone/>
              <a:defRPr b="0" i="0" sz="1800" u="none" cap="none" strike="noStrike">
                <a:solidFill>
                  <a:schemeClr val="dk1"/>
                </a:solidFill>
                <a:latin typeface="SimSun"/>
                <a:ea typeface="SimSun"/>
                <a:cs typeface="SimSun"/>
                <a:sym typeface="SimSun"/>
              </a:defRPr>
            </a:lvl3pPr>
            <a:lvl4pPr lvl="3" marR="0" rtl="0" algn="l">
              <a:spcBef>
                <a:spcPts val="0"/>
              </a:spcBef>
              <a:spcAft>
                <a:spcPts val="0"/>
              </a:spcAft>
              <a:buSzPts val="1400"/>
              <a:buNone/>
              <a:defRPr b="0" i="0" sz="1800" u="none" cap="none" strike="noStrike">
                <a:solidFill>
                  <a:schemeClr val="dk1"/>
                </a:solidFill>
                <a:latin typeface="SimSun"/>
                <a:ea typeface="SimSun"/>
                <a:cs typeface="SimSun"/>
                <a:sym typeface="SimSun"/>
              </a:defRPr>
            </a:lvl4pPr>
            <a:lvl5pPr lvl="4" marR="0" rtl="0" algn="l">
              <a:spcBef>
                <a:spcPts val="0"/>
              </a:spcBef>
              <a:spcAft>
                <a:spcPts val="0"/>
              </a:spcAft>
              <a:buSzPts val="1400"/>
              <a:buNone/>
              <a:defRPr b="0" i="0" sz="1800" u="none" cap="none" strike="noStrike">
                <a:solidFill>
                  <a:schemeClr val="dk1"/>
                </a:solidFill>
                <a:latin typeface="SimSun"/>
                <a:ea typeface="SimSun"/>
                <a:cs typeface="SimSun"/>
                <a:sym typeface="SimSun"/>
              </a:defRPr>
            </a:lvl5pPr>
            <a:lvl6pPr lvl="5" marR="0" rtl="0" algn="l">
              <a:spcBef>
                <a:spcPts val="0"/>
              </a:spcBef>
              <a:spcAft>
                <a:spcPts val="0"/>
              </a:spcAft>
              <a:buSzPts val="1400"/>
              <a:buNone/>
              <a:defRPr b="0" i="0" sz="1800" u="none" cap="none" strike="noStrike">
                <a:solidFill>
                  <a:schemeClr val="dk1"/>
                </a:solidFill>
                <a:latin typeface="SimSun"/>
                <a:ea typeface="SimSun"/>
                <a:cs typeface="SimSun"/>
                <a:sym typeface="SimSun"/>
              </a:defRPr>
            </a:lvl6pPr>
            <a:lvl7pPr lvl="6" marR="0" rtl="0" algn="l">
              <a:spcBef>
                <a:spcPts val="0"/>
              </a:spcBef>
              <a:spcAft>
                <a:spcPts val="0"/>
              </a:spcAft>
              <a:buSzPts val="1400"/>
              <a:buNone/>
              <a:defRPr b="0" i="0" sz="1800" u="none" cap="none" strike="noStrike">
                <a:solidFill>
                  <a:schemeClr val="dk1"/>
                </a:solidFill>
                <a:latin typeface="SimSun"/>
                <a:ea typeface="SimSun"/>
                <a:cs typeface="SimSun"/>
                <a:sym typeface="SimSun"/>
              </a:defRPr>
            </a:lvl7pPr>
            <a:lvl8pPr lvl="7" marR="0" rtl="0" algn="l">
              <a:spcBef>
                <a:spcPts val="0"/>
              </a:spcBef>
              <a:spcAft>
                <a:spcPts val="0"/>
              </a:spcAft>
              <a:buSzPts val="1400"/>
              <a:buNone/>
              <a:defRPr b="0" i="0" sz="1800" u="none" cap="none" strike="noStrike">
                <a:solidFill>
                  <a:schemeClr val="dk1"/>
                </a:solidFill>
                <a:latin typeface="SimSun"/>
                <a:ea typeface="SimSun"/>
                <a:cs typeface="SimSun"/>
                <a:sym typeface="SimSun"/>
              </a:defRPr>
            </a:lvl8pPr>
            <a:lvl9pPr lvl="8" marR="0" rtl="0" algn="l">
              <a:spcBef>
                <a:spcPts val="0"/>
              </a:spcBef>
              <a:spcAft>
                <a:spcPts val="0"/>
              </a:spcAft>
              <a:buSzPts val="1400"/>
              <a:buNone/>
              <a:defRPr b="0" i="0" sz="1800" u="none" cap="none" strike="noStrike">
                <a:solidFill>
                  <a:schemeClr val="dk1"/>
                </a:solidFill>
                <a:latin typeface="SimSun"/>
                <a:ea typeface="SimSun"/>
                <a:cs typeface="SimSun"/>
                <a:sym typeface="SimSun"/>
              </a:defRPr>
            </a:lvl9pPr>
          </a:lstStyle>
          <a:p/>
        </p:txBody>
      </p:sp>
      <p:sp>
        <p:nvSpPr>
          <p:cNvPr id="4" name="Google Shape;4;n"/>
          <p:cNvSpPr txBox="1"/>
          <p:nvPr>
            <p:ph idx="10" type="dt"/>
          </p:nvPr>
        </p:nvSpPr>
        <p:spPr>
          <a:xfrm>
            <a:off x="4024313" y="0"/>
            <a:ext cx="3078162" cy="512763"/>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SimSun"/>
                <a:ea typeface="SimSun"/>
                <a:cs typeface="SimSun"/>
                <a:sym typeface="SimSun"/>
              </a:defRPr>
            </a:lvl1pPr>
            <a:lvl2pPr lvl="1" marR="0" rtl="0" algn="l">
              <a:spcBef>
                <a:spcPts val="0"/>
              </a:spcBef>
              <a:spcAft>
                <a:spcPts val="0"/>
              </a:spcAft>
              <a:buSzPts val="1400"/>
              <a:buNone/>
              <a:defRPr b="0" i="0" sz="1800" u="none" cap="none" strike="noStrike">
                <a:solidFill>
                  <a:schemeClr val="dk1"/>
                </a:solidFill>
                <a:latin typeface="SimSun"/>
                <a:ea typeface="SimSun"/>
                <a:cs typeface="SimSun"/>
                <a:sym typeface="SimSun"/>
              </a:defRPr>
            </a:lvl2pPr>
            <a:lvl3pPr lvl="2" marR="0" rtl="0" algn="l">
              <a:spcBef>
                <a:spcPts val="0"/>
              </a:spcBef>
              <a:spcAft>
                <a:spcPts val="0"/>
              </a:spcAft>
              <a:buSzPts val="1400"/>
              <a:buNone/>
              <a:defRPr b="0" i="0" sz="1800" u="none" cap="none" strike="noStrike">
                <a:solidFill>
                  <a:schemeClr val="dk1"/>
                </a:solidFill>
                <a:latin typeface="SimSun"/>
                <a:ea typeface="SimSun"/>
                <a:cs typeface="SimSun"/>
                <a:sym typeface="SimSun"/>
              </a:defRPr>
            </a:lvl3pPr>
            <a:lvl4pPr lvl="3" marR="0" rtl="0" algn="l">
              <a:spcBef>
                <a:spcPts val="0"/>
              </a:spcBef>
              <a:spcAft>
                <a:spcPts val="0"/>
              </a:spcAft>
              <a:buSzPts val="1400"/>
              <a:buNone/>
              <a:defRPr b="0" i="0" sz="1800" u="none" cap="none" strike="noStrike">
                <a:solidFill>
                  <a:schemeClr val="dk1"/>
                </a:solidFill>
                <a:latin typeface="SimSun"/>
                <a:ea typeface="SimSun"/>
                <a:cs typeface="SimSun"/>
                <a:sym typeface="SimSun"/>
              </a:defRPr>
            </a:lvl4pPr>
            <a:lvl5pPr lvl="4" marR="0" rtl="0" algn="l">
              <a:spcBef>
                <a:spcPts val="0"/>
              </a:spcBef>
              <a:spcAft>
                <a:spcPts val="0"/>
              </a:spcAft>
              <a:buSzPts val="1400"/>
              <a:buNone/>
              <a:defRPr b="0" i="0" sz="1800" u="none" cap="none" strike="noStrike">
                <a:solidFill>
                  <a:schemeClr val="dk1"/>
                </a:solidFill>
                <a:latin typeface="SimSun"/>
                <a:ea typeface="SimSun"/>
                <a:cs typeface="SimSun"/>
                <a:sym typeface="SimSun"/>
              </a:defRPr>
            </a:lvl5pPr>
            <a:lvl6pPr lvl="5" marR="0" rtl="0" algn="l">
              <a:spcBef>
                <a:spcPts val="0"/>
              </a:spcBef>
              <a:spcAft>
                <a:spcPts val="0"/>
              </a:spcAft>
              <a:buSzPts val="1400"/>
              <a:buNone/>
              <a:defRPr b="0" i="0" sz="1800" u="none" cap="none" strike="noStrike">
                <a:solidFill>
                  <a:schemeClr val="dk1"/>
                </a:solidFill>
                <a:latin typeface="SimSun"/>
                <a:ea typeface="SimSun"/>
                <a:cs typeface="SimSun"/>
                <a:sym typeface="SimSun"/>
              </a:defRPr>
            </a:lvl6pPr>
            <a:lvl7pPr lvl="6" marR="0" rtl="0" algn="l">
              <a:spcBef>
                <a:spcPts val="0"/>
              </a:spcBef>
              <a:spcAft>
                <a:spcPts val="0"/>
              </a:spcAft>
              <a:buSzPts val="1400"/>
              <a:buNone/>
              <a:defRPr b="0" i="0" sz="1800" u="none" cap="none" strike="noStrike">
                <a:solidFill>
                  <a:schemeClr val="dk1"/>
                </a:solidFill>
                <a:latin typeface="SimSun"/>
                <a:ea typeface="SimSun"/>
                <a:cs typeface="SimSun"/>
                <a:sym typeface="SimSun"/>
              </a:defRPr>
            </a:lvl7pPr>
            <a:lvl8pPr lvl="7" marR="0" rtl="0" algn="l">
              <a:spcBef>
                <a:spcPts val="0"/>
              </a:spcBef>
              <a:spcAft>
                <a:spcPts val="0"/>
              </a:spcAft>
              <a:buSzPts val="1400"/>
              <a:buNone/>
              <a:defRPr b="0" i="0" sz="1800" u="none" cap="none" strike="noStrike">
                <a:solidFill>
                  <a:schemeClr val="dk1"/>
                </a:solidFill>
                <a:latin typeface="SimSun"/>
                <a:ea typeface="SimSun"/>
                <a:cs typeface="SimSun"/>
                <a:sym typeface="SimSun"/>
              </a:defRPr>
            </a:lvl8pPr>
            <a:lvl9pPr lvl="8" marR="0" rtl="0" algn="l">
              <a:spcBef>
                <a:spcPts val="0"/>
              </a:spcBef>
              <a:spcAft>
                <a:spcPts val="0"/>
              </a:spcAft>
              <a:buSzPts val="1400"/>
              <a:buNone/>
              <a:defRPr b="0" i="0" sz="1800" u="none" cap="none" strike="noStrike">
                <a:solidFill>
                  <a:schemeClr val="dk1"/>
                </a:solidFill>
                <a:latin typeface="SimSun"/>
                <a:ea typeface="SimSun"/>
                <a:cs typeface="SimSun"/>
                <a:sym typeface="SimSun"/>
              </a:defRPr>
            </a:lvl9pPr>
          </a:lstStyle>
          <a:p/>
        </p:txBody>
      </p:sp>
      <p:sp>
        <p:nvSpPr>
          <p:cNvPr id="5" name="Google Shape;5;n"/>
          <p:cNvSpPr/>
          <p:nvPr>
            <p:ph idx="3"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711200" y="4926013"/>
            <a:ext cx="5683250" cy="4029075"/>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SimSun"/>
                <a:ea typeface="SimSun"/>
                <a:cs typeface="SimSun"/>
                <a:sym typeface="SimSun"/>
              </a:defRPr>
            </a:lvl1pPr>
            <a:lvl2pPr indent="-228600" lvl="1" marL="914400" marR="0" rtl="0" algn="l">
              <a:spcBef>
                <a:spcPts val="0"/>
              </a:spcBef>
              <a:spcAft>
                <a:spcPts val="0"/>
              </a:spcAft>
              <a:buSzPts val="1400"/>
              <a:buNone/>
              <a:defRPr b="0" i="0" sz="1200" u="none" cap="none" strike="noStrike">
                <a:solidFill>
                  <a:schemeClr val="dk1"/>
                </a:solidFill>
                <a:latin typeface="SimSun"/>
                <a:ea typeface="SimSun"/>
                <a:cs typeface="SimSun"/>
                <a:sym typeface="SimSun"/>
              </a:defRPr>
            </a:lvl2pPr>
            <a:lvl3pPr indent="-228600" lvl="2" marL="1371600" marR="0" rtl="0" algn="l">
              <a:spcBef>
                <a:spcPts val="0"/>
              </a:spcBef>
              <a:spcAft>
                <a:spcPts val="0"/>
              </a:spcAft>
              <a:buSzPts val="1400"/>
              <a:buNone/>
              <a:defRPr b="0" i="0" sz="1200" u="none" cap="none" strike="noStrike">
                <a:solidFill>
                  <a:schemeClr val="dk1"/>
                </a:solidFill>
                <a:latin typeface="SimSun"/>
                <a:ea typeface="SimSun"/>
                <a:cs typeface="SimSun"/>
                <a:sym typeface="SimSun"/>
              </a:defRPr>
            </a:lvl3pPr>
            <a:lvl4pPr indent="-228600" lvl="3" marL="1828800" marR="0" rtl="0" algn="l">
              <a:spcBef>
                <a:spcPts val="0"/>
              </a:spcBef>
              <a:spcAft>
                <a:spcPts val="0"/>
              </a:spcAft>
              <a:buSzPts val="1400"/>
              <a:buNone/>
              <a:defRPr b="0" i="0" sz="1200" u="none" cap="none" strike="noStrike">
                <a:solidFill>
                  <a:schemeClr val="dk1"/>
                </a:solidFill>
                <a:latin typeface="SimSun"/>
                <a:ea typeface="SimSun"/>
                <a:cs typeface="SimSun"/>
                <a:sym typeface="SimSun"/>
              </a:defRPr>
            </a:lvl4pPr>
            <a:lvl5pPr indent="-228600" lvl="4" marL="2286000" marR="0" rtl="0" algn="l">
              <a:spcBef>
                <a:spcPts val="0"/>
              </a:spcBef>
              <a:spcAft>
                <a:spcPts val="0"/>
              </a:spcAft>
              <a:buSzPts val="1400"/>
              <a:buNone/>
              <a:defRPr b="0" i="0" sz="1200" u="none" cap="none" strike="noStrike">
                <a:solidFill>
                  <a:schemeClr val="dk1"/>
                </a:solidFill>
                <a:latin typeface="SimSun"/>
                <a:ea typeface="SimSun"/>
                <a:cs typeface="SimSun"/>
                <a:sym typeface="SimSun"/>
              </a:defRPr>
            </a:lvl5pPr>
            <a:lvl6pPr indent="-228600" lvl="5" marL="2743200" marR="0" rtl="0" algn="l">
              <a:spcBef>
                <a:spcPts val="0"/>
              </a:spcBef>
              <a:spcAft>
                <a:spcPts val="0"/>
              </a:spcAft>
              <a:buSzPts val="1400"/>
              <a:buNone/>
              <a:defRPr b="0" i="0" sz="1200" u="none" cap="none" strike="noStrike">
                <a:solidFill>
                  <a:schemeClr val="dk1"/>
                </a:solidFill>
                <a:latin typeface="SimSun"/>
                <a:ea typeface="SimSun"/>
                <a:cs typeface="SimSun"/>
                <a:sym typeface="SimSun"/>
              </a:defRPr>
            </a:lvl6pPr>
            <a:lvl7pPr indent="-228600" lvl="6" marL="3200400" marR="0" rtl="0" algn="l">
              <a:spcBef>
                <a:spcPts val="0"/>
              </a:spcBef>
              <a:spcAft>
                <a:spcPts val="0"/>
              </a:spcAft>
              <a:buSzPts val="1400"/>
              <a:buNone/>
              <a:defRPr b="0" i="0" sz="1200" u="none" cap="none" strike="noStrike">
                <a:solidFill>
                  <a:schemeClr val="dk1"/>
                </a:solidFill>
                <a:latin typeface="SimSun"/>
                <a:ea typeface="SimSun"/>
                <a:cs typeface="SimSun"/>
                <a:sym typeface="SimSun"/>
              </a:defRPr>
            </a:lvl7pPr>
            <a:lvl8pPr indent="-228600" lvl="7" marL="3657600" marR="0" rtl="0" algn="l">
              <a:spcBef>
                <a:spcPts val="0"/>
              </a:spcBef>
              <a:spcAft>
                <a:spcPts val="0"/>
              </a:spcAft>
              <a:buSzPts val="1400"/>
              <a:buNone/>
              <a:defRPr b="0" i="0" sz="1200" u="none" cap="none" strike="noStrike">
                <a:solidFill>
                  <a:schemeClr val="dk1"/>
                </a:solidFill>
                <a:latin typeface="SimSun"/>
                <a:ea typeface="SimSun"/>
                <a:cs typeface="SimSun"/>
                <a:sym typeface="SimSun"/>
              </a:defRPr>
            </a:lvl8pPr>
            <a:lvl9pPr indent="-228600" lvl="8" marL="4114800" marR="0" rtl="0" algn="l">
              <a:spcBef>
                <a:spcPts val="0"/>
              </a:spcBef>
              <a:spcAft>
                <a:spcPts val="0"/>
              </a:spcAft>
              <a:buSzPts val="1400"/>
              <a:buNone/>
              <a:defRPr b="0" i="0" sz="1200" u="none" cap="none" strike="noStrike">
                <a:solidFill>
                  <a:schemeClr val="dk1"/>
                </a:solidFill>
                <a:latin typeface="SimSun"/>
                <a:ea typeface="SimSun"/>
                <a:cs typeface="SimSun"/>
                <a:sym typeface="SimSun"/>
              </a:defRPr>
            </a:lvl9pPr>
          </a:lstStyle>
          <a:p/>
        </p:txBody>
      </p:sp>
      <p:sp>
        <p:nvSpPr>
          <p:cNvPr id="7" name="Google Shape;7;n"/>
          <p:cNvSpPr txBox="1"/>
          <p:nvPr>
            <p:ph idx="11" type="ftr"/>
          </p:nvPr>
        </p:nvSpPr>
        <p:spPr>
          <a:xfrm>
            <a:off x="0" y="9721850"/>
            <a:ext cx="3078163" cy="512763"/>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SimSun"/>
                <a:ea typeface="SimSun"/>
                <a:cs typeface="SimSun"/>
                <a:sym typeface="SimSun"/>
              </a:defRPr>
            </a:lvl1pPr>
            <a:lvl2pPr lvl="1" marR="0" rtl="0" algn="l">
              <a:spcBef>
                <a:spcPts val="0"/>
              </a:spcBef>
              <a:spcAft>
                <a:spcPts val="0"/>
              </a:spcAft>
              <a:buSzPts val="1400"/>
              <a:buNone/>
              <a:defRPr b="0" i="0" sz="1800" u="none" cap="none" strike="noStrike">
                <a:solidFill>
                  <a:schemeClr val="dk1"/>
                </a:solidFill>
                <a:latin typeface="SimSun"/>
                <a:ea typeface="SimSun"/>
                <a:cs typeface="SimSun"/>
                <a:sym typeface="SimSun"/>
              </a:defRPr>
            </a:lvl2pPr>
            <a:lvl3pPr lvl="2" marR="0" rtl="0" algn="l">
              <a:spcBef>
                <a:spcPts val="0"/>
              </a:spcBef>
              <a:spcAft>
                <a:spcPts val="0"/>
              </a:spcAft>
              <a:buSzPts val="1400"/>
              <a:buNone/>
              <a:defRPr b="0" i="0" sz="1800" u="none" cap="none" strike="noStrike">
                <a:solidFill>
                  <a:schemeClr val="dk1"/>
                </a:solidFill>
                <a:latin typeface="SimSun"/>
                <a:ea typeface="SimSun"/>
                <a:cs typeface="SimSun"/>
                <a:sym typeface="SimSun"/>
              </a:defRPr>
            </a:lvl3pPr>
            <a:lvl4pPr lvl="3" marR="0" rtl="0" algn="l">
              <a:spcBef>
                <a:spcPts val="0"/>
              </a:spcBef>
              <a:spcAft>
                <a:spcPts val="0"/>
              </a:spcAft>
              <a:buSzPts val="1400"/>
              <a:buNone/>
              <a:defRPr b="0" i="0" sz="1800" u="none" cap="none" strike="noStrike">
                <a:solidFill>
                  <a:schemeClr val="dk1"/>
                </a:solidFill>
                <a:latin typeface="SimSun"/>
                <a:ea typeface="SimSun"/>
                <a:cs typeface="SimSun"/>
                <a:sym typeface="SimSun"/>
              </a:defRPr>
            </a:lvl4pPr>
            <a:lvl5pPr lvl="4" marR="0" rtl="0" algn="l">
              <a:spcBef>
                <a:spcPts val="0"/>
              </a:spcBef>
              <a:spcAft>
                <a:spcPts val="0"/>
              </a:spcAft>
              <a:buSzPts val="1400"/>
              <a:buNone/>
              <a:defRPr b="0" i="0" sz="1800" u="none" cap="none" strike="noStrike">
                <a:solidFill>
                  <a:schemeClr val="dk1"/>
                </a:solidFill>
                <a:latin typeface="SimSun"/>
                <a:ea typeface="SimSun"/>
                <a:cs typeface="SimSun"/>
                <a:sym typeface="SimSun"/>
              </a:defRPr>
            </a:lvl5pPr>
            <a:lvl6pPr lvl="5" marR="0" rtl="0" algn="l">
              <a:spcBef>
                <a:spcPts val="0"/>
              </a:spcBef>
              <a:spcAft>
                <a:spcPts val="0"/>
              </a:spcAft>
              <a:buSzPts val="1400"/>
              <a:buNone/>
              <a:defRPr b="0" i="0" sz="1800" u="none" cap="none" strike="noStrike">
                <a:solidFill>
                  <a:schemeClr val="dk1"/>
                </a:solidFill>
                <a:latin typeface="SimSun"/>
                <a:ea typeface="SimSun"/>
                <a:cs typeface="SimSun"/>
                <a:sym typeface="SimSun"/>
              </a:defRPr>
            </a:lvl6pPr>
            <a:lvl7pPr lvl="6" marR="0" rtl="0" algn="l">
              <a:spcBef>
                <a:spcPts val="0"/>
              </a:spcBef>
              <a:spcAft>
                <a:spcPts val="0"/>
              </a:spcAft>
              <a:buSzPts val="1400"/>
              <a:buNone/>
              <a:defRPr b="0" i="0" sz="1800" u="none" cap="none" strike="noStrike">
                <a:solidFill>
                  <a:schemeClr val="dk1"/>
                </a:solidFill>
                <a:latin typeface="SimSun"/>
                <a:ea typeface="SimSun"/>
                <a:cs typeface="SimSun"/>
                <a:sym typeface="SimSun"/>
              </a:defRPr>
            </a:lvl7pPr>
            <a:lvl8pPr lvl="7" marR="0" rtl="0" algn="l">
              <a:spcBef>
                <a:spcPts val="0"/>
              </a:spcBef>
              <a:spcAft>
                <a:spcPts val="0"/>
              </a:spcAft>
              <a:buSzPts val="1400"/>
              <a:buNone/>
              <a:defRPr b="0" i="0" sz="1800" u="none" cap="none" strike="noStrike">
                <a:solidFill>
                  <a:schemeClr val="dk1"/>
                </a:solidFill>
                <a:latin typeface="SimSun"/>
                <a:ea typeface="SimSun"/>
                <a:cs typeface="SimSun"/>
                <a:sym typeface="SimSun"/>
              </a:defRPr>
            </a:lvl8pPr>
            <a:lvl9pPr lvl="8" marR="0" rtl="0" algn="l">
              <a:spcBef>
                <a:spcPts val="0"/>
              </a:spcBef>
              <a:spcAft>
                <a:spcPts val="0"/>
              </a:spcAft>
              <a:buSzPts val="1400"/>
              <a:buNone/>
              <a:defRPr b="0" i="0" sz="1800" u="none" cap="none" strike="noStrike">
                <a:solidFill>
                  <a:schemeClr val="dk1"/>
                </a:solidFill>
                <a:latin typeface="SimSun"/>
                <a:ea typeface="SimSun"/>
                <a:cs typeface="SimSun"/>
                <a:sym typeface="SimSun"/>
              </a:defRPr>
            </a:lvl9pPr>
          </a:lstStyle>
          <a:p/>
        </p:txBody>
      </p:sp>
      <p:sp>
        <p:nvSpPr>
          <p:cNvPr id="8" name="Google Shape;8;n"/>
          <p:cNvSpPr txBox="1"/>
          <p:nvPr>
            <p:ph idx="12" type="sldNum"/>
          </p:nvPr>
        </p:nvSpPr>
        <p:spPr>
          <a:xfrm>
            <a:off x="4024313" y="9721850"/>
            <a:ext cx="3078162" cy="512763"/>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ru-RU" sz="1200" u="none" cap="none" strike="noStrike">
                <a:solidFill>
                  <a:schemeClr val="dk1"/>
                </a:solidFill>
                <a:latin typeface="SimSun"/>
                <a:ea typeface="SimSun"/>
                <a:cs typeface="SimSun"/>
                <a:sym typeface="SimSun"/>
              </a:rPr>
              <a:t>‹#›</a:t>
            </a:fld>
            <a:endParaRPr b="0" i="0" sz="1200" u="none" cap="none" strike="noStrike">
              <a:solidFill>
                <a:schemeClr val="dk1"/>
              </a:solidFill>
              <a:latin typeface="SimSun"/>
              <a:ea typeface="SimSun"/>
              <a:cs typeface="SimSun"/>
              <a:sym typeface="SimSun"/>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p1: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8" name="Google Shape;78;p1: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10: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3" name="Google Shape;133;p10: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11: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9" name="Google Shape;139;p11: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12: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5" name="Google Shape;145;p12: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13: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1" name="Google Shape;151;p13: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14: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7" name="Google Shape;157;p14: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15: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3" name="Google Shape;163;p15: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16: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9" name="Google Shape;169;p16: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17: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5" name="Google Shape;175;p17: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18: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1" name="Google Shape;181;p18: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19: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7" name="Google Shape;187;p19: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2: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4" name="Google Shape;84;p2: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20: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3" name="Google Shape;193;p20: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21: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9" name="Google Shape;199;p21: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22: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5" name="Google Shape;205;p22: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23: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1" name="Google Shape;211;p23: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24: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7" name="Google Shape;217;p24: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25: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3" name="Google Shape;223;p25: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26: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9" name="Google Shape;229;p26: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27: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5" name="Google Shape;235;p27: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28: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1" name="Google Shape;241;p28: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29: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7" name="Google Shape;247;p29: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3: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0" name="Google Shape;90;p3: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30: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3" name="Google Shape;253;p30: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31: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9" name="Google Shape;259;p31: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p32: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5" name="Google Shape;265;p32: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p33: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1" name="Google Shape;271;p33: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p34: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7" name="Google Shape;277;p34: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p35: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3" name="Google Shape;283;p35: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p36: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9" name="Google Shape;289;p36: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p37: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5" name="Google Shape;295;p37: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p38: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1" name="Google Shape;301;p38: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p39: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7" name="Google Shape;307;p39: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4: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7" name="Google Shape;97;p4: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p40: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3" name="Google Shape;313;p40: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p41: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9" name="Google Shape;319;p41: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p42: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5" name="Google Shape;325;p42: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p43: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1" name="Google Shape;331;p43: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p44: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7" name="Google Shape;337;p44: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p45: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4" name="Google Shape;344;p45: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p46: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1" name="Google Shape;351;p46: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p47: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7" name="Google Shape;357;p47: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p48: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3" name="Google Shape;363;p48: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p49: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9" name="Google Shape;369;p49: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5: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3" name="Google Shape;103;p5: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p50: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5" name="Google Shape;375;p50: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p51: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1" name="Google Shape;381;p51: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p52: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7" name="Google Shape;387;p52: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p53: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3" name="Google Shape;393;p53: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p54: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9" name="Google Shape;399;p54: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p55: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5" name="Google Shape;405;p55: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p56: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1" name="Google Shape;411;p56: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p57: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7" name="Google Shape;417;p57: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p58: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3" name="Google Shape;423;p58: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p59: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9" name="Google Shape;429;p59: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6: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9" name="Google Shape;109;p6: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p60: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5" name="Google Shape;435;p60: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p61: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1" name="Google Shape;441;p61: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p62: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7" name="Google Shape;447;p62: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p63: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3" name="Google Shape;453;p63: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p64: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9" name="Google Shape;459;p64: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 name="Shape 463"/>
        <p:cNvGrpSpPr/>
        <p:nvPr/>
      </p:nvGrpSpPr>
      <p:grpSpPr>
        <a:xfrm>
          <a:off x="0" y="0"/>
          <a:ext cx="0" cy="0"/>
          <a:chOff x="0" y="0"/>
          <a:chExt cx="0" cy="0"/>
        </a:xfrm>
      </p:grpSpPr>
      <p:sp>
        <p:nvSpPr>
          <p:cNvPr id="464" name="Google Shape;464;p65: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5" name="Google Shape;465;p65: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9" name="Shape 469"/>
        <p:cNvGrpSpPr/>
        <p:nvPr/>
      </p:nvGrpSpPr>
      <p:grpSpPr>
        <a:xfrm>
          <a:off x="0" y="0"/>
          <a:ext cx="0" cy="0"/>
          <a:chOff x="0" y="0"/>
          <a:chExt cx="0" cy="0"/>
        </a:xfrm>
      </p:grpSpPr>
      <p:sp>
        <p:nvSpPr>
          <p:cNvPr id="470" name="Google Shape;470;p66: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1" name="Google Shape;471;p66: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7: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5" name="Google Shape;115;p7: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8: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1" name="Google Shape;121;p8: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9: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7" name="Google Shape;127;p9: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2"/>
          <p:cNvSpPr txBox="1"/>
          <p:nvPr>
            <p:ph type="ctrTitle"/>
          </p:nvPr>
        </p:nvSpPr>
        <p:spPr>
          <a:xfrm>
            <a:off x="1524000" y="1322962"/>
            <a:ext cx="9144000" cy="2187001"/>
          </a:xfrm>
          <a:prstGeom prst="rect">
            <a:avLst/>
          </a:prstGeom>
          <a:noFill/>
          <a:ln>
            <a:noFill/>
          </a:ln>
        </p:spPr>
        <p:txBody>
          <a:bodyPr anchorCtr="0" anchor="b" bIns="45700" lIns="91425" spcFirstLastPara="1" rIns="91425" wrap="square" tIns="45700">
            <a:normAutofit/>
          </a:bodyPr>
          <a:lstStyle>
            <a:lvl1pPr lvl="0" algn="ctr">
              <a:lnSpc>
                <a:spcPct val="130000"/>
              </a:lnSpc>
              <a:spcBef>
                <a:spcPts val="0"/>
              </a:spcBef>
              <a:spcAft>
                <a:spcPts val="0"/>
              </a:spcAft>
              <a:buClr>
                <a:schemeClr val="dk1"/>
              </a:buClr>
              <a:buSzPts val="6000"/>
              <a:buFont typeface="Arial Black"/>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rm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ru-RU"/>
              <a:t>‹#›</a:t>
            </a:fld>
            <a:endParaRPr/>
          </a:p>
        </p:txBody>
      </p:sp>
      <p:sp>
        <p:nvSpPr>
          <p:cNvPr id="20" name="Google Shape;20;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rgbClr val="3F3F3F"/>
              </a:buClr>
              <a:buSzPts val="1800"/>
              <a:buNone/>
              <a:defRPr sz="1800">
                <a:solidFill>
                  <a:srgbClr val="3F3F3F"/>
                </a:solidFill>
                <a:latin typeface="Arial Black"/>
                <a:ea typeface="Arial Black"/>
                <a:cs typeface="Arial Black"/>
                <a:sym typeface="Arial Black"/>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p:cSld name="Content">
    <p:spTree>
      <p:nvGrpSpPr>
        <p:cNvPr id="71" name="Shape 71"/>
        <p:cNvGrpSpPr/>
        <p:nvPr/>
      </p:nvGrpSpPr>
      <p:grpSpPr>
        <a:xfrm>
          <a:off x="0" y="0"/>
          <a:ext cx="0" cy="0"/>
          <a:chOff x="0" y="0"/>
          <a:chExt cx="0" cy="0"/>
        </a:xfrm>
      </p:grpSpPr>
      <p:sp>
        <p:nvSpPr>
          <p:cNvPr id="72" name="Google Shape;72;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rm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ru-RU"/>
              <a:t>‹#›</a:t>
            </a:fld>
            <a:endParaRPr/>
          </a:p>
        </p:txBody>
      </p:sp>
      <p:sp>
        <p:nvSpPr>
          <p:cNvPr id="75" name="Google Shape;75;p11"/>
          <p:cNvSpPr txBox="1"/>
          <p:nvPr>
            <p:ph idx="1" type="body"/>
          </p:nvPr>
        </p:nvSpPr>
        <p:spPr>
          <a:xfrm>
            <a:off x="838200" y="551543"/>
            <a:ext cx="10515600" cy="5558971"/>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3"/>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2400"/>
              <a:buFont typeface="Arial Black"/>
              <a:buNone/>
              <a:defRPr b="1"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3"/>
          <p:cNvSpPr txBox="1"/>
          <p:nvPr>
            <p:ph idx="1" type="body"/>
          </p:nvPr>
        </p:nvSpPr>
        <p:spPr>
          <a:xfrm>
            <a:off x="647700" y="1825625"/>
            <a:ext cx="10515600" cy="4351338"/>
          </a:xfrm>
          <a:prstGeom prst="rect">
            <a:avLst/>
          </a:prstGeom>
          <a:noFill/>
          <a:ln>
            <a:noFill/>
          </a:ln>
        </p:spPr>
        <p:txBody>
          <a:bodyPr anchorCtr="0" anchor="t" bIns="45700" lIns="91425" spcFirstLastPara="1" rIns="91425" wrap="square" tIns="45700">
            <a:normAutofit/>
          </a:bodyPr>
          <a:lstStyle>
            <a:lvl1pPr indent="-355600" lvl="0" marL="457200" algn="l">
              <a:lnSpc>
                <a:spcPct val="90000"/>
              </a:lnSpc>
              <a:spcBef>
                <a:spcPts val="1000"/>
              </a:spcBef>
              <a:spcAft>
                <a:spcPts val="0"/>
              </a:spcAft>
              <a:buClr>
                <a:srgbClr val="3F3F3F"/>
              </a:buClr>
              <a:buSzPts val="2000"/>
              <a:buChar char="•"/>
              <a:defRPr sz="2000">
                <a:solidFill>
                  <a:srgbClr val="3F3F3F"/>
                </a:solidFill>
              </a:defRPr>
            </a:lvl1pPr>
            <a:lvl2pPr indent="-342900" lvl="1" marL="914400" algn="l">
              <a:lnSpc>
                <a:spcPct val="90000"/>
              </a:lnSpc>
              <a:spcBef>
                <a:spcPts val="500"/>
              </a:spcBef>
              <a:spcAft>
                <a:spcPts val="0"/>
              </a:spcAft>
              <a:buClr>
                <a:srgbClr val="3F3F3F"/>
              </a:buClr>
              <a:buSzPts val="1800"/>
              <a:buChar char="•"/>
              <a:defRPr sz="1800">
                <a:solidFill>
                  <a:srgbClr val="3F3F3F"/>
                </a:solidFill>
              </a:defRPr>
            </a:lvl2pPr>
            <a:lvl3pPr indent="-330200" lvl="2" marL="1371600" algn="l">
              <a:lnSpc>
                <a:spcPct val="90000"/>
              </a:lnSpc>
              <a:spcBef>
                <a:spcPts val="500"/>
              </a:spcBef>
              <a:spcAft>
                <a:spcPts val="0"/>
              </a:spcAft>
              <a:buClr>
                <a:srgbClr val="3F3F3F"/>
              </a:buClr>
              <a:buSzPts val="1600"/>
              <a:buChar char="•"/>
              <a:defRPr sz="1600">
                <a:solidFill>
                  <a:srgbClr val="3F3F3F"/>
                </a:solidFill>
              </a:defRPr>
            </a:lvl3pPr>
            <a:lvl4pPr indent="-330200" lvl="3" marL="1828800" algn="l">
              <a:lnSpc>
                <a:spcPct val="90000"/>
              </a:lnSpc>
              <a:spcBef>
                <a:spcPts val="500"/>
              </a:spcBef>
              <a:spcAft>
                <a:spcPts val="0"/>
              </a:spcAft>
              <a:buClr>
                <a:srgbClr val="3F3F3F"/>
              </a:buClr>
              <a:buSzPts val="1600"/>
              <a:buChar char="•"/>
              <a:defRPr sz="1600">
                <a:solidFill>
                  <a:srgbClr val="3F3F3F"/>
                </a:solidFill>
              </a:defRPr>
            </a:lvl4pPr>
            <a:lvl5pPr indent="-330200" lvl="4" marL="2286000" algn="l">
              <a:lnSpc>
                <a:spcPct val="90000"/>
              </a:lnSpc>
              <a:spcBef>
                <a:spcPts val="500"/>
              </a:spcBef>
              <a:spcAft>
                <a:spcPts val="0"/>
              </a:spcAft>
              <a:buClr>
                <a:srgbClr val="3F3F3F"/>
              </a:buClr>
              <a:buSzPts val="1600"/>
              <a:buChar char="•"/>
              <a:defRPr sz="1600">
                <a:solidFill>
                  <a:srgbClr val="3F3F3F"/>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rm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4"/>
          <p:cNvSpPr txBox="1"/>
          <p:nvPr>
            <p:ph type="title"/>
          </p:nvPr>
        </p:nvSpPr>
        <p:spPr>
          <a:xfrm>
            <a:off x="831850" y="3750945"/>
            <a:ext cx="9848088" cy="81153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4000"/>
              <a:buFont typeface="Arial Black"/>
              <a:buNone/>
              <a:defRPr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4"/>
          <p:cNvSpPr txBox="1"/>
          <p:nvPr>
            <p:ph idx="1" type="body"/>
          </p:nvPr>
        </p:nvSpPr>
        <p:spPr>
          <a:xfrm>
            <a:off x="831850" y="4610028"/>
            <a:ext cx="7321550" cy="647555"/>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800"/>
              <a:buNone/>
              <a:defRPr sz="1800">
                <a:solidFill>
                  <a:schemeClr val="dk1"/>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rm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5"/>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2400"/>
              <a:buFont typeface="Arial Black"/>
              <a:buNone/>
              <a:defRPr b="1" i="0"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5"/>
          <p:cNvSpPr txBox="1"/>
          <p:nvPr>
            <p:ph idx="1" type="body"/>
          </p:nvPr>
        </p:nvSpPr>
        <p:spPr>
          <a:xfrm>
            <a:off x="647700" y="1825625"/>
            <a:ext cx="5181600" cy="4351338"/>
          </a:xfrm>
          <a:prstGeom prst="rect">
            <a:avLst/>
          </a:prstGeom>
          <a:noFill/>
          <a:ln>
            <a:noFill/>
          </a:ln>
        </p:spPr>
        <p:txBody>
          <a:bodyPr anchorCtr="0" anchor="t" bIns="45700" lIns="91425" spcFirstLastPara="1" rIns="91425" wrap="square" tIns="45700">
            <a:normAutofit/>
          </a:bodyPr>
          <a:lstStyle>
            <a:lvl1pPr indent="-355600" lvl="0" marL="457200" algn="l">
              <a:lnSpc>
                <a:spcPct val="150000"/>
              </a:lnSpc>
              <a:spcBef>
                <a:spcPts val="1000"/>
              </a:spcBef>
              <a:spcAft>
                <a:spcPts val="0"/>
              </a:spcAft>
              <a:buClr>
                <a:srgbClr val="3F3F3F"/>
              </a:buClr>
              <a:buSzPts val="2000"/>
              <a:buChar char="•"/>
              <a:defRPr sz="2000">
                <a:solidFill>
                  <a:srgbClr val="3F3F3F"/>
                </a:solidFill>
              </a:defRPr>
            </a:lvl1pPr>
            <a:lvl2pPr indent="-342900" lvl="1" marL="914400" algn="l">
              <a:lnSpc>
                <a:spcPct val="150000"/>
              </a:lnSpc>
              <a:spcBef>
                <a:spcPts val="500"/>
              </a:spcBef>
              <a:spcAft>
                <a:spcPts val="0"/>
              </a:spcAft>
              <a:buClr>
                <a:srgbClr val="3F3F3F"/>
              </a:buClr>
              <a:buSzPts val="1800"/>
              <a:buChar char="•"/>
              <a:defRPr sz="1800">
                <a:solidFill>
                  <a:srgbClr val="3F3F3F"/>
                </a:solidFill>
              </a:defRPr>
            </a:lvl2pPr>
            <a:lvl3pPr indent="-330200" lvl="2" marL="1371600" algn="l">
              <a:lnSpc>
                <a:spcPct val="150000"/>
              </a:lnSpc>
              <a:spcBef>
                <a:spcPts val="500"/>
              </a:spcBef>
              <a:spcAft>
                <a:spcPts val="0"/>
              </a:spcAft>
              <a:buClr>
                <a:srgbClr val="3F3F3F"/>
              </a:buClr>
              <a:buSzPts val="1600"/>
              <a:buChar char="•"/>
              <a:defRPr sz="1600">
                <a:solidFill>
                  <a:srgbClr val="3F3F3F"/>
                </a:solidFill>
              </a:defRPr>
            </a:lvl3pPr>
            <a:lvl4pPr indent="-330200" lvl="3" marL="1828800" algn="l">
              <a:lnSpc>
                <a:spcPct val="150000"/>
              </a:lnSpc>
              <a:spcBef>
                <a:spcPts val="500"/>
              </a:spcBef>
              <a:spcAft>
                <a:spcPts val="0"/>
              </a:spcAft>
              <a:buClr>
                <a:srgbClr val="3F3F3F"/>
              </a:buClr>
              <a:buSzPts val="1600"/>
              <a:buChar char="•"/>
              <a:defRPr sz="1600">
                <a:solidFill>
                  <a:srgbClr val="3F3F3F"/>
                </a:solidFill>
              </a:defRPr>
            </a:lvl4pPr>
            <a:lvl5pPr indent="-330200" lvl="4" marL="2286000" algn="l">
              <a:lnSpc>
                <a:spcPct val="150000"/>
              </a:lnSpc>
              <a:spcBef>
                <a:spcPts val="500"/>
              </a:spcBef>
              <a:spcAft>
                <a:spcPts val="0"/>
              </a:spcAft>
              <a:buClr>
                <a:srgbClr val="3F3F3F"/>
              </a:buClr>
              <a:buSzPts val="1600"/>
              <a:buChar char="•"/>
              <a:defRPr sz="1600">
                <a:solidFill>
                  <a:srgbClr val="3F3F3F"/>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5"/>
          <p:cNvSpPr txBox="1"/>
          <p:nvPr>
            <p:ph idx="2" type="body"/>
          </p:nvPr>
        </p:nvSpPr>
        <p:spPr>
          <a:xfrm>
            <a:off x="5981700" y="1825625"/>
            <a:ext cx="5181600" cy="4351338"/>
          </a:xfrm>
          <a:prstGeom prst="rect">
            <a:avLst/>
          </a:prstGeom>
          <a:noFill/>
          <a:ln>
            <a:noFill/>
          </a:ln>
        </p:spPr>
        <p:txBody>
          <a:bodyPr anchorCtr="0" anchor="t" bIns="45700" lIns="91425" spcFirstLastPara="1" rIns="91425" wrap="square" tIns="45700">
            <a:normAutofit/>
          </a:bodyPr>
          <a:lstStyle>
            <a:lvl1pPr indent="-355600" lvl="0" marL="457200" algn="l">
              <a:lnSpc>
                <a:spcPct val="150000"/>
              </a:lnSpc>
              <a:spcBef>
                <a:spcPts val="1000"/>
              </a:spcBef>
              <a:spcAft>
                <a:spcPts val="0"/>
              </a:spcAft>
              <a:buClr>
                <a:srgbClr val="3F3F3F"/>
              </a:buClr>
              <a:buSzPts val="2000"/>
              <a:buChar char="•"/>
              <a:defRPr sz="2000">
                <a:solidFill>
                  <a:srgbClr val="3F3F3F"/>
                </a:solidFill>
              </a:defRPr>
            </a:lvl1pPr>
            <a:lvl2pPr indent="-342900" lvl="1" marL="914400" algn="l">
              <a:lnSpc>
                <a:spcPct val="150000"/>
              </a:lnSpc>
              <a:spcBef>
                <a:spcPts val="500"/>
              </a:spcBef>
              <a:spcAft>
                <a:spcPts val="0"/>
              </a:spcAft>
              <a:buClr>
                <a:srgbClr val="3F3F3F"/>
              </a:buClr>
              <a:buSzPts val="1800"/>
              <a:buChar char="•"/>
              <a:defRPr sz="1800">
                <a:solidFill>
                  <a:srgbClr val="3F3F3F"/>
                </a:solidFill>
              </a:defRPr>
            </a:lvl2pPr>
            <a:lvl3pPr indent="-330200" lvl="2" marL="1371600" algn="l">
              <a:lnSpc>
                <a:spcPct val="150000"/>
              </a:lnSpc>
              <a:spcBef>
                <a:spcPts val="500"/>
              </a:spcBef>
              <a:spcAft>
                <a:spcPts val="0"/>
              </a:spcAft>
              <a:buClr>
                <a:srgbClr val="3F3F3F"/>
              </a:buClr>
              <a:buSzPts val="1600"/>
              <a:buChar char="•"/>
              <a:defRPr sz="1600">
                <a:solidFill>
                  <a:srgbClr val="3F3F3F"/>
                </a:solidFill>
              </a:defRPr>
            </a:lvl3pPr>
            <a:lvl4pPr indent="-330200" lvl="3" marL="1828800" algn="l">
              <a:lnSpc>
                <a:spcPct val="150000"/>
              </a:lnSpc>
              <a:spcBef>
                <a:spcPts val="500"/>
              </a:spcBef>
              <a:spcAft>
                <a:spcPts val="0"/>
              </a:spcAft>
              <a:buClr>
                <a:srgbClr val="3F3F3F"/>
              </a:buClr>
              <a:buSzPts val="1600"/>
              <a:buChar char="•"/>
              <a:defRPr sz="1600">
                <a:solidFill>
                  <a:srgbClr val="3F3F3F"/>
                </a:solidFill>
              </a:defRPr>
            </a:lvl4pPr>
            <a:lvl5pPr indent="-330200" lvl="4" marL="2286000" algn="l">
              <a:lnSpc>
                <a:spcPct val="150000"/>
              </a:lnSpc>
              <a:spcBef>
                <a:spcPts val="500"/>
              </a:spcBef>
              <a:spcAft>
                <a:spcPts val="0"/>
              </a:spcAft>
              <a:buClr>
                <a:srgbClr val="3F3F3F"/>
              </a:buClr>
              <a:buSzPts val="1600"/>
              <a:buChar char="•"/>
              <a:defRPr sz="1600">
                <a:solidFill>
                  <a:srgbClr val="3F3F3F"/>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rm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6"/>
          <p:cNvSpPr txBox="1"/>
          <p:nvPr>
            <p:ph idx="1" type="body"/>
          </p:nvPr>
        </p:nvSpPr>
        <p:spPr>
          <a:xfrm>
            <a:off x="839788" y="1744961"/>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6"/>
          <p:cNvSpPr txBox="1"/>
          <p:nvPr>
            <p:ph idx="2" type="body"/>
          </p:nvPr>
        </p:nvSpPr>
        <p:spPr>
          <a:xfrm>
            <a:off x="839788" y="2615609"/>
            <a:ext cx="5157787" cy="3574054"/>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6"/>
          <p:cNvSpPr txBox="1"/>
          <p:nvPr>
            <p:ph idx="3" type="body"/>
          </p:nvPr>
        </p:nvSpPr>
        <p:spPr>
          <a:xfrm>
            <a:off x="6172200" y="1744961"/>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6"/>
          <p:cNvSpPr txBox="1"/>
          <p:nvPr>
            <p:ph idx="4" type="body"/>
          </p:nvPr>
        </p:nvSpPr>
        <p:spPr>
          <a:xfrm>
            <a:off x="6172200" y="2615609"/>
            <a:ext cx="5183188" cy="3574054"/>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rm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7"/>
          <p:cNvSpPr txBox="1"/>
          <p:nvPr>
            <p:ph type="title"/>
          </p:nvPr>
        </p:nvSpPr>
        <p:spPr>
          <a:xfrm>
            <a:off x="838200" y="2766219"/>
            <a:ext cx="10515600" cy="1325563"/>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dk1"/>
              </a:buClr>
              <a:buSzPts val="4800"/>
              <a:buFont typeface="Arial Black"/>
              <a:buNone/>
              <a:defRPr b="0"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rm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rm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646747" y="127000"/>
            <a:ext cx="4165200" cy="16002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2400"/>
              <a:buFont typeface="Arial Black"/>
              <a:buNone/>
              <a:defRPr b="1"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9"/>
          <p:cNvSpPr/>
          <p:nvPr>
            <p:ph idx="2" type="pic"/>
          </p:nvPr>
        </p:nvSpPr>
        <p:spPr>
          <a:xfrm>
            <a:off x="5184000" y="766354"/>
            <a:ext cx="5817375" cy="5094446"/>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61" name="Google Shape;61;p9"/>
          <p:cNvSpPr txBox="1"/>
          <p:nvPr>
            <p:ph idx="1" type="body"/>
          </p:nvPr>
        </p:nvSpPr>
        <p:spPr>
          <a:xfrm>
            <a:off x="651827" y="2057400"/>
            <a:ext cx="4165200"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15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rm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65" name="Shape 65"/>
        <p:cNvGrpSpPr/>
        <p:nvPr/>
      </p:nvGrpSpPr>
      <p:grpSpPr>
        <a:xfrm>
          <a:off x="0" y="0"/>
          <a:ext cx="0" cy="0"/>
          <a:chOff x="0" y="0"/>
          <a:chExt cx="0" cy="0"/>
        </a:xfrm>
      </p:grpSpPr>
      <p:sp>
        <p:nvSpPr>
          <p:cNvPr id="66" name="Google Shape;66;p10"/>
          <p:cNvSpPr txBox="1"/>
          <p:nvPr>
            <p:ph type="title"/>
          </p:nvPr>
        </p:nvSpPr>
        <p:spPr>
          <a:xfrm rot="5400000">
            <a:off x="7683223" y="2506386"/>
            <a:ext cx="5811838" cy="1529316"/>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3600"/>
              <a:buFont typeface="Arial Black"/>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0"/>
          <p:cNvSpPr txBox="1"/>
          <p:nvPr>
            <p:ph idx="1" type="body"/>
          </p:nvPr>
        </p:nvSpPr>
        <p:spPr>
          <a:xfrm rot="5400000">
            <a:off x="2372260" y="-1168935"/>
            <a:ext cx="5811838" cy="887995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8" name="Google Shape;68;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rm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2.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000"/>
              <a:buFont typeface="Arial Black"/>
              <a:buNone/>
              <a:defRPr b="0" i="0" sz="4000" u="none" cap="none" strike="noStrike">
                <a:solidFill>
                  <a:schemeClr val="dk1"/>
                </a:solidFill>
                <a:latin typeface="Arial Black"/>
                <a:ea typeface="Arial Black"/>
                <a:cs typeface="Arial Black"/>
                <a:sym typeface="Arial Black"/>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81000" lvl="0" marL="457200" marR="0" rtl="0" algn="l">
              <a:lnSpc>
                <a:spcPct val="90000"/>
              </a:lnSpc>
              <a:spcBef>
                <a:spcPts val="10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1pPr>
            <a:lvl2pPr indent="-355600" lvl="1" marL="9144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2" name="Google Shape;12;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rmAutofit/>
          </a:bodyPr>
          <a:lstStyle>
            <a:lvl1pPr lvl="0" marR="0" rtl="0" algn="l">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 name="Google Shape;13;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4" name="Google Shape;14;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rmAutofit/>
          </a:bodyPr>
          <a:lstStyle>
            <a:lvl1pPr indent="0" lvl="0" marL="0" marR="0" rtl="0" algn="r">
              <a:spcBef>
                <a:spcPts val="0"/>
              </a:spcBef>
              <a:buNone/>
              <a:defRPr b="0" i="0" sz="1200" u="none" cap="none" strike="noStrike">
                <a:solidFill>
                  <a:srgbClr val="888888"/>
                </a:solidFill>
                <a:latin typeface="Arial"/>
                <a:ea typeface="Arial"/>
                <a:cs typeface="Arial"/>
                <a:sym typeface="Arial"/>
              </a:defRPr>
            </a:lvl1pPr>
            <a:lvl2pPr indent="0" lvl="1" marL="0" marR="0" rtl="0" algn="r">
              <a:spcBef>
                <a:spcPts val="0"/>
              </a:spcBef>
              <a:buNone/>
              <a:defRPr b="0" i="0" sz="1200" u="none" cap="none" strike="noStrike">
                <a:solidFill>
                  <a:srgbClr val="888888"/>
                </a:solidFill>
                <a:latin typeface="Arial"/>
                <a:ea typeface="Arial"/>
                <a:cs typeface="Arial"/>
                <a:sym typeface="Arial"/>
              </a:defRPr>
            </a:lvl2pPr>
            <a:lvl3pPr indent="0" lvl="2" marL="0" marR="0" rtl="0" algn="r">
              <a:spcBef>
                <a:spcPts val="0"/>
              </a:spcBef>
              <a:buNone/>
              <a:defRPr b="0" i="0" sz="1200" u="none" cap="none" strike="noStrike">
                <a:solidFill>
                  <a:srgbClr val="888888"/>
                </a:solidFill>
                <a:latin typeface="Arial"/>
                <a:ea typeface="Arial"/>
                <a:cs typeface="Arial"/>
                <a:sym typeface="Arial"/>
              </a:defRPr>
            </a:lvl3pPr>
            <a:lvl4pPr indent="0" lvl="3" marL="0" marR="0" rtl="0" algn="r">
              <a:spcBef>
                <a:spcPts val="0"/>
              </a:spcBef>
              <a:buNone/>
              <a:defRPr b="0" i="0" sz="1200" u="none" cap="none" strike="noStrike">
                <a:solidFill>
                  <a:srgbClr val="888888"/>
                </a:solidFill>
                <a:latin typeface="Arial"/>
                <a:ea typeface="Arial"/>
                <a:cs typeface="Arial"/>
                <a:sym typeface="Arial"/>
              </a:defRPr>
            </a:lvl4pPr>
            <a:lvl5pPr indent="0" lvl="4" marL="0" marR="0" rtl="0" algn="r">
              <a:spcBef>
                <a:spcPts val="0"/>
              </a:spcBef>
              <a:buNone/>
              <a:defRPr b="0" i="0" sz="1200" u="none" cap="none" strike="noStrike">
                <a:solidFill>
                  <a:srgbClr val="888888"/>
                </a:solidFill>
                <a:latin typeface="Arial"/>
                <a:ea typeface="Arial"/>
                <a:cs typeface="Arial"/>
                <a:sym typeface="Arial"/>
              </a:defRPr>
            </a:lvl5pPr>
            <a:lvl6pPr indent="0" lvl="5" marL="0" marR="0" rtl="0" algn="r">
              <a:spcBef>
                <a:spcPts val="0"/>
              </a:spcBef>
              <a:buNone/>
              <a:defRPr b="0" i="0" sz="1200" u="none" cap="none" strike="noStrike">
                <a:solidFill>
                  <a:srgbClr val="888888"/>
                </a:solidFill>
                <a:latin typeface="Arial"/>
                <a:ea typeface="Arial"/>
                <a:cs typeface="Arial"/>
                <a:sym typeface="Arial"/>
              </a:defRPr>
            </a:lvl6pPr>
            <a:lvl7pPr indent="0" lvl="6" marL="0" marR="0" rtl="0" algn="r">
              <a:spcBef>
                <a:spcPts val="0"/>
              </a:spcBef>
              <a:buNone/>
              <a:defRPr b="0" i="0" sz="1200" u="none" cap="none" strike="noStrike">
                <a:solidFill>
                  <a:srgbClr val="888888"/>
                </a:solidFill>
                <a:latin typeface="Arial"/>
                <a:ea typeface="Arial"/>
                <a:cs typeface="Arial"/>
                <a:sym typeface="Arial"/>
              </a:defRPr>
            </a:lvl7pPr>
            <a:lvl8pPr indent="0" lvl="7" marL="0" marR="0" rtl="0" algn="r">
              <a:spcBef>
                <a:spcPts val="0"/>
              </a:spcBef>
              <a:buNone/>
              <a:defRPr b="0" i="0" sz="1200" u="none" cap="none" strike="noStrike">
                <a:solidFill>
                  <a:srgbClr val="888888"/>
                </a:solidFill>
                <a:latin typeface="Arial"/>
                <a:ea typeface="Arial"/>
                <a:cs typeface="Arial"/>
                <a:sym typeface="Arial"/>
              </a:defRPr>
            </a:lvl8pPr>
            <a:lvl9pPr indent="0" lvl="8" marL="0" marR="0" rtl="0" algn="r">
              <a:spcBef>
                <a:spcPts val="0"/>
              </a:spcBef>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ru-RU"/>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2"/>
          <p:cNvSpPr txBox="1"/>
          <p:nvPr>
            <p:ph type="ctrTitle"/>
          </p:nvPr>
        </p:nvSpPr>
        <p:spPr>
          <a:xfrm>
            <a:off x="1524000" y="1322962"/>
            <a:ext cx="9144000" cy="2187001"/>
          </a:xfrm>
          <a:prstGeom prst="rect">
            <a:avLst/>
          </a:prstGeom>
          <a:noFill/>
          <a:ln>
            <a:noFill/>
          </a:ln>
        </p:spPr>
        <p:txBody>
          <a:bodyPr anchorCtr="0" anchor="b" bIns="45700" lIns="91425" spcFirstLastPara="1" rIns="91425" wrap="square" tIns="45700">
            <a:normAutofit fontScale="90000"/>
          </a:bodyPr>
          <a:lstStyle/>
          <a:p>
            <a:pPr indent="0" lvl="0" marL="0" rtl="0" algn="ctr">
              <a:lnSpc>
                <a:spcPct val="130000"/>
              </a:lnSpc>
              <a:spcBef>
                <a:spcPts val="0"/>
              </a:spcBef>
              <a:spcAft>
                <a:spcPts val="0"/>
              </a:spcAft>
              <a:buClr>
                <a:schemeClr val="dk1"/>
              </a:buClr>
              <a:buSzPct val="100000"/>
              <a:buFont typeface="Arial Black"/>
              <a:buNone/>
            </a:pPr>
            <a:r>
              <a:rPr lang="ru-RU"/>
              <a:t>Урок 13. ASP.NET MVC</a:t>
            </a:r>
            <a:br>
              <a:rPr lang="ru-RU"/>
            </a:br>
            <a:endParaRPr/>
          </a:p>
        </p:txBody>
      </p:sp>
      <p:sp>
        <p:nvSpPr>
          <p:cNvPr id="81" name="Google Shape;81;p1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rgbClr val="3F3F3F"/>
              </a:buClr>
              <a:buSzPts val="1800"/>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1"/>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Font typeface="Arial Black"/>
              <a:buNone/>
            </a:pPr>
            <a:r>
              <a:rPr lang="ru-RU"/>
              <a:t>Контроллеры и их действия 2/2</a:t>
            </a:r>
            <a:endParaRPr/>
          </a:p>
        </p:txBody>
      </p:sp>
      <p:sp>
        <p:nvSpPr>
          <p:cNvPr id="136" name="Google Shape;136;p21"/>
          <p:cNvSpPr txBox="1"/>
          <p:nvPr>
            <p:ph idx="1" type="body"/>
          </p:nvPr>
        </p:nvSpPr>
        <p:spPr>
          <a:xfrm>
            <a:off x="647700" y="1825625"/>
            <a:ext cx="10515600" cy="4351338"/>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Clr>
                <a:srgbClr val="3F3F3F"/>
              </a:buClr>
              <a:buSzPts val="2000"/>
              <a:buChar char="•"/>
            </a:pPr>
            <a:r>
              <a:rPr lang="ru-RU"/>
              <a:t>Контроллер, как и любой класс на языке C#, может иметь поля, свойства, методы. По умолчанию HomeController имеет четыре метода, которые можно назвать действиями. Действия контроллера - это публичные методы, которые могут сопоставляться с запросами. Например, стандартный контроллер содержит метод Index - он имеет модификатор public и поэтому может использоваться для обработки запроса.</a:t>
            </a:r>
            <a:endParaRPr/>
          </a:p>
          <a:p>
            <a:pPr indent="-228600" lvl="0" marL="228600" rtl="0" algn="l">
              <a:lnSpc>
                <a:spcPct val="90000"/>
              </a:lnSpc>
              <a:spcBef>
                <a:spcPts val="1000"/>
              </a:spcBef>
              <a:spcAft>
                <a:spcPts val="0"/>
              </a:spcAft>
              <a:buClr>
                <a:srgbClr val="3F3F3F"/>
              </a:buClr>
              <a:buSzPts val="2000"/>
              <a:buChar char="•"/>
            </a:pPr>
            <a:r>
              <a:rPr lang="ru-RU"/>
              <a:t>Чтобы обратиться контроллеру из веб-браузера, нам надо в адресной строке набрать адрес_сайта/Имя_контроллера/Действие_контроллера. </a:t>
            </a:r>
            <a:endParaRPr/>
          </a:p>
          <a:p>
            <a:pPr indent="-228600" lvl="0" marL="228600" rtl="0" algn="l">
              <a:lnSpc>
                <a:spcPct val="90000"/>
              </a:lnSpc>
              <a:spcBef>
                <a:spcPts val="1000"/>
              </a:spcBef>
              <a:spcAft>
                <a:spcPts val="0"/>
              </a:spcAft>
              <a:buClr>
                <a:srgbClr val="3F3F3F"/>
              </a:buClr>
              <a:buSzPts val="2000"/>
              <a:buChar char="•"/>
            </a:pPr>
            <a:r>
              <a:rPr lang="ru-RU"/>
              <a:t>Однако такое сопоставление строки url с названием контроллера и его метода происходит благодаря системе маршрутизации.</a:t>
            </a:r>
            <a:endParaRPr/>
          </a:p>
          <a:p>
            <a:pPr indent="-228600" lvl="0" marL="228600" rtl="0" algn="l">
              <a:lnSpc>
                <a:spcPct val="90000"/>
              </a:lnSpc>
              <a:spcBef>
                <a:spcPts val="1000"/>
              </a:spcBef>
              <a:spcAft>
                <a:spcPts val="0"/>
              </a:spcAft>
              <a:buClr>
                <a:srgbClr val="3F3F3F"/>
              </a:buClr>
              <a:buSzPts val="2000"/>
              <a:buChar char="•"/>
            </a:pPr>
            <a:r>
              <a:rPr lang="ru-RU"/>
              <a:t>Однако не все методы контроллера являются действиями. Контроллер также может иметь непубличные методы - такие методы не рассматриваются как действия и соответственно не могут соотноситься с запросами. Хотя такие не публичные методы также могут быть полезными - в них можно определять какие-нибудь промежуточные вычисления и затем использовать в действиях контроллера.</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2"/>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Font typeface="Arial Black"/>
              <a:buNone/>
            </a:pPr>
            <a:r>
              <a:rPr lang="ru-RU"/>
              <a:t>Атрибуты NonController, ActionName и NonAction</a:t>
            </a:r>
            <a:endParaRPr/>
          </a:p>
        </p:txBody>
      </p:sp>
      <p:sp>
        <p:nvSpPr>
          <p:cNvPr id="142" name="Google Shape;142;p22"/>
          <p:cNvSpPr txBox="1"/>
          <p:nvPr>
            <p:ph idx="1" type="body"/>
          </p:nvPr>
        </p:nvSpPr>
        <p:spPr>
          <a:xfrm>
            <a:off x="6477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3F3F3F"/>
              </a:buClr>
              <a:buSzPts val="2000"/>
              <a:buChar char="•"/>
            </a:pPr>
            <a:r>
              <a:rPr lang="ru-RU"/>
              <a:t>Возможно, сопоставление по умолчанию бывает не всегда удобно. Например, у нас есть класс в папке Controllers, но мы не хотим, чтобы он мог обрабатывать запрос и использоваться как контроллер. Чтобы указать, что этот класс не является контроллером, нам надо использовать над ним атрибут [NonController]</a:t>
            </a:r>
            <a:endParaRPr/>
          </a:p>
          <a:p>
            <a:pPr indent="-228600" lvl="0" marL="228600" rtl="0" algn="l">
              <a:lnSpc>
                <a:spcPct val="90000"/>
              </a:lnSpc>
              <a:spcBef>
                <a:spcPts val="1000"/>
              </a:spcBef>
              <a:spcAft>
                <a:spcPts val="0"/>
              </a:spcAft>
              <a:buClr>
                <a:srgbClr val="3F3F3F"/>
              </a:buClr>
              <a:buSzPts val="2000"/>
              <a:buChar char="•"/>
            </a:pPr>
            <a:r>
              <a:rPr lang="ru-RU"/>
              <a:t>Аналогично, если мы хотим, чтобы какой-либо публичный метод контроллера не рассматривался как действие, то мы можем использовать над ним атрибут [NonAction]</a:t>
            </a:r>
            <a:endParaRPr/>
          </a:p>
          <a:p>
            <a:pPr indent="-228600" lvl="0" marL="228600" rtl="0" algn="l">
              <a:lnSpc>
                <a:spcPct val="90000"/>
              </a:lnSpc>
              <a:spcBef>
                <a:spcPts val="1000"/>
              </a:spcBef>
              <a:spcAft>
                <a:spcPts val="0"/>
              </a:spcAft>
              <a:buClr>
                <a:srgbClr val="3F3F3F"/>
              </a:buClr>
              <a:buSzPts val="2000"/>
              <a:buChar char="•"/>
            </a:pPr>
            <a:r>
              <a:rPr lang="ru-RU"/>
              <a:t>Атрибут [ActionName(“new_name”)] позволяет для метода задать другое имя действия.</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3"/>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Font typeface="Arial Black"/>
              <a:buNone/>
            </a:pPr>
            <a:r>
              <a:rPr lang="ru-RU"/>
              <a:t>Типы запросов</a:t>
            </a:r>
            <a:endParaRPr/>
          </a:p>
        </p:txBody>
      </p:sp>
      <p:sp>
        <p:nvSpPr>
          <p:cNvPr id="148" name="Google Shape;148;p23"/>
          <p:cNvSpPr txBox="1"/>
          <p:nvPr>
            <p:ph idx="1" type="body"/>
          </p:nvPr>
        </p:nvSpPr>
        <p:spPr>
          <a:xfrm>
            <a:off x="6477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3F3F3F"/>
              </a:buClr>
              <a:buSzPts val="2000"/>
              <a:buChar char="•"/>
            </a:pPr>
            <a:r>
              <a:rPr lang="ru-RU"/>
              <a:t>Для указания типа запроса HTTP нам надо применить к методу один из атрибутов: [HttpGet], [HttpPost], [HttpPut], [HttpDelete] и [HttpHead].</a:t>
            </a:r>
            <a:endParaRPr/>
          </a:p>
          <a:p>
            <a:pPr indent="-228600" lvl="0" marL="228600" rtl="0" algn="l">
              <a:lnSpc>
                <a:spcPct val="90000"/>
              </a:lnSpc>
              <a:spcBef>
                <a:spcPts val="1000"/>
              </a:spcBef>
              <a:spcAft>
                <a:spcPts val="0"/>
              </a:spcAft>
              <a:buClr>
                <a:srgbClr val="3F3F3F"/>
              </a:buClr>
              <a:buSzPts val="2000"/>
              <a:buChar char="•"/>
            </a:pPr>
            <a:r>
              <a:rPr lang="ru-RU"/>
              <a:t>Если атрибут явным образом не указан, то метод может обрабатывать все типы запросов: GET, POST, PUT, DELETE.</a:t>
            </a:r>
            <a:endParaRPr/>
          </a:p>
          <a:p>
            <a:pPr indent="-228600" lvl="0" marL="228600" rtl="0" algn="l">
              <a:lnSpc>
                <a:spcPct val="90000"/>
              </a:lnSpc>
              <a:spcBef>
                <a:spcPts val="1000"/>
              </a:spcBef>
              <a:spcAft>
                <a:spcPts val="0"/>
              </a:spcAft>
              <a:buClr>
                <a:srgbClr val="3F3F3F"/>
              </a:buClr>
              <a:buSzPts val="2000"/>
              <a:buChar char="•"/>
            </a:pPr>
            <a:r>
              <a:rPr lang="ru-RU"/>
              <a:t>Допустимо определять в контроллере методы с одним и тем же именем, только в этом случае они должны различаться по параметрам.</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4"/>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Font typeface="Arial Black"/>
              <a:buNone/>
            </a:pPr>
            <a:r>
              <a:rPr lang="ru-RU"/>
              <a:t>Передача данных в контроллер</a:t>
            </a:r>
            <a:endParaRPr/>
          </a:p>
        </p:txBody>
      </p:sp>
      <p:sp>
        <p:nvSpPr>
          <p:cNvPr id="154" name="Google Shape;154;p24"/>
          <p:cNvSpPr txBox="1"/>
          <p:nvPr>
            <p:ph idx="1" type="body"/>
          </p:nvPr>
        </p:nvSpPr>
        <p:spPr>
          <a:xfrm>
            <a:off x="647700" y="1825625"/>
            <a:ext cx="10515600" cy="4351338"/>
          </a:xfrm>
          <a:prstGeom prst="rect">
            <a:avLst/>
          </a:prstGeom>
          <a:noFill/>
          <a:ln>
            <a:noFill/>
          </a:ln>
        </p:spPr>
        <p:txBody>
          <a:bodyPr anchorCtr="0" anchor="t" bIns="45700" lIns="91425" spcFirstLastPara="1" rIns="91425" wrap="square" tIns="45700">
            <a:normAutofit fontScale="90000" lnSpcReduction="20000"/>
          </a:bodyPr>
          <a:lstStyle/>
          <a:p>
            <a:pPr indent="-228600" lvl="0" marL="228600" rtl="0" algn="l">
              <a:lnSpc>
                <a:spcPct val="90000"/>
              </a:lnSpc>
              <a:spcBef>
                <a:spcPts val="0"/>
              </a:spcBef>
              <a:spcAft>
                <a:spcPts val="0"/>
              </a:spcAft>
              <a:buClr>
                <a:srgbClr val="3F3F3F"/>
              </a:buClr>
              <a:buSzPct val="100000"/>
              <a:buChar char="•"/>
            </a:pPr>
            <a:r>
              <a:rPr lang="ru-RU"/>
              <a:t>Вместе с запросом приложению могут приходить различные данные. И чтобы получить эти данные, мы можем использовать разные способы. Самым распространенным способом считается применение параметров.</a:t>
            </a:r>
            <a:endParaRPr/>
          </a:p>
          <a:p>
            <a:pPr indent="-228600" lvl="0" marL="228600" rtl="0" algn="l">
              <a:lnSpc>
                <a:spcPct val="90000"/>
              </a:lnSpc>
              <a:spcBef>
                <a:spcPts val="1000"/>
              </a:spcBef>
              <a:spcAft>
                <a:spcPts val="0"/>
              </a:spcAft>
              <a:buClr>
                <a:srgbClr val="3F3F3F"/>
              </a:buClr>
              <a:buSzPct val="100000"/>
              <a:buChar char="•"/>
            </a:pPr>
            <a:r>
              <a:rPr lang="ru-RU"/>
              <a:t>Определение в методах контроллера параметров ничем не отличается от определения параметров в языке C#. Параметры могут представлять примитивные типы, как int или string, а могут представлять и более сложные классы.</a:t>
            </a:r>
            <a:endParaRPr/>
          </a:p>
          <a:p>
            <a:pPr indent="-228600" lvl="0" marL="228600" rtl="0" algn="l">
              <a:lnSpc>
                <a:spcPct val="90000"/>
              </a:lnSpc>
              <a:spcBef>
                <a:spcPts val="1000"/>
              </a:spcBef>
              <a:spcAft>
                <a:spcPts val="0"/>
              </a:spcAft>
              <a:buClr>
                <a:srgbClr val="3F3F3F"/>
              </a:buClr>
              <a:buSzPct val="100000"/>
              <a:buChar char="•"/>
            </a:pPr>
            <a:r>
              <a:rPr lang="ru-RU"/>
              <a:t>Передавать значения для параметров можно различными способами. При отправке GET-запроса значения передаются через строку запроса. Стандартный get-запрос принимает примерно следующую форму: название_ресурса?параметр1=значение1&amp;параметр2=значение2. </a:t>
            </a:r>
            <a:endParaRPr/>
          </a:p>
          <a:p>
            <a:pPr indent="-228600" lvl="0" marL="228600" rtl="0" algn="l">
              <a:lnSpc>
                <a:spcPct val="90000"/>
              </a:lnSpc>
              <a:spcBef>
                <a:spcPts val="1000"/>
              </a:spcBef>
              <a:spcAft>
                <a:spcPts val="0"/>
              </a:spcAft>
              <a:buClr>
                <a:srgbClr val="3F3F3F"/>
              </a:buClr>
              <a:buSzPct val="100000"/>
              <a:buChar char="•"/>
            </a:pPr>
            <a:r>
              <a:rPr lang="ru-RU"/>
              <a:t>Если же мы не используем параметры в строке запроса, то для параметров будут передаваться значения по умолчанию. Но на случай подобной ситуации мы можем использовать параметры по умолчанию, которые будут работать, если через строку запроса не передается никаких параметров</a:t>
            </a:r>
            <a:endParaRPr/>
          </a:p>
          <a:p>
            <a:pPr indent="-228600" lvl="0" marL="228600" rtl="0" algn="l">
              <a:lnSpc>
                <a:spcPct val="90000"/>
              </a:lnSpc>
              <a:spcBef>
                <a:spcPts val="1000"/>
              </a:spcBef>
              <a:spcAft>
                <a:spcPts val="0"/>
              </a:spcAft>
              <a:buClr>
                <a:srgbClr val="3F3F3F"/>
              </a:buClr>
              <a:buSzPct val="100000"/>
              <a:buChar char="•"/>
            </a:pPr>
            <a:r>
              <a:rPr lang="ru-RU"/>
              <a:t>Система привязки MVC, которую мы позже рассмотрим, сопоставляет параметры запроса и параметры метода по имени. То есть, если в строке запроса идет параметр a, то его значение будет передаваться именно параметру метода, который также называется a. При этом должно быть также соответствие по типу, то есть если параметр метода принимает числовое значение, то и через строку запроса надо передавать для этого параметра число, а не строку.</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5"/>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Font typeface="Arial Black"/>
              <a:buNone/>
            </a:pPr>
            <a:r>
              <a:rPr lang="ru-RU"/>
              <a:t>Передача сложных объектов</a:t>
            </a:r>
            <a:endParaRPr/>
          </a:p>
        </p:txBody>
      </p:sp>
      <p:sp>
        <p:nvSpPr>
          <p:cNvPr id="160" name="Google Shape;160;p25"/>
          <p:cNvSpPr txBox="1"/>
          <p:nvPr>
            <p:ph idx="1" type="body"/>
          </p:nvPr>
        </p:nvSpPr>
        <p:spPr>
          <a:xfrm>
            <a:off x="6477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3F3F3F"/>
              </a:buClr>
              <a:buSzPts val="2000"/>
              <a:buChar char="•"/>
            </a:pPr>
            <a:r>
              <a:rPr lang="ru-RU"/>
              <a:t>Хотя строка запроса преимущественно используется для передачи данных примитивных типов, но мы также можем принимать более сложные объекты.</a:t>
            </a:r>
            <a:endParaRPr/>
          </a:p>
          <a:p>
            <a:pPr indent="-228600" lvl="0" marL="228600" rtl="0" algn="l">
              <a:lnSpc>
                <a:spcPct val="90000"/>
              </a:lnSpc>
              <a:spcBef>
                <a:spcPts val="1000"/>
              </a:spcBef>
              <a:spcAft>
                <a:spcPts val="0"/>
              </a:spcAft>
              <a:buClr>
                <a:srgbClr val="3F3F3F"/>
              </a:buClr>
              <a:buSzPts val="2000"/>
              <a:buChar char="•"/>
            </a:pPr>
            <a:r>
              <a:rPr lang="ru-RU"/>
              <a:t>Для этого параметры строки запроса должны соответствовать по имени свойствам объекта. Регистр названий при этом не учитывается</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6"/>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Font typeface="Arial Black"/>
              <a:buNone/>
            </a:pPr>
            <a:r>
              <a:rPr lang="ru-RU"/>
              <a:t>Передача массивов</a:t>
            </a:r>
            <a:endParaRPr/>
          </a:p>
        </p:txBody>
      </p:sp>
      <p:sp>
        <p:nvSpPr>
          <p:cNvPr id="166" name="Google Shape;166;p26"/>
          <p:cNvSpPr txBox="1"/>
          <p:nvPr>
            <p:ph idx="1" type="body"/>
          </p:nvPr>
        </p:nvSpPr>
        <p:spPr>
          <a:xfrm>
            <a:off x="6477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3F3F3F"/>
              </a:buClr>
              <a:buSzPts val="2000"/>
              <a:buChar char="•"/>
            </a:pPr>
            <a:r>
              <a:rPr lang="ru-RU"/>
              <a:t>Чтобы передать значения для массива, нам надо использовалась строку запроса наподобие http://localhost:57086/Home/Sum?nums=1&amp;nums=2&amp;nums=3. В этом случае в массиве nums окажется три элемента.</a:t>
            </a:r>
            <a:endParaRPr/>
          </a:p>
          <a:p>
            <a:pPr indent="-228600" lvl="0" marL="228600" rtl="0" algn="l">
              <a:lnSpc>
                <a:spcPct val="90000"/>
              </a:lnSpc>
              <a:spcBef>
                <a:spcPts val="1000"/>
              </a:spcBef>
              <a:spcAft>
                <a:spcPts val="0"/>
              </a:spcAft>
              <a:buClr>
                <a:srgbClr val="3F3F3F"/>
              </a:buClr>
              <a:buSzPts val="2000"/>
              <a:buChar char="•"/>
            </a:pPr>
            <a:r>
              <a:rPr lang="ru-RU"/>
              <a:t>Для массивов сложных объектов применяются те же принципы, что и для передачи одного сложного объекта.</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7"/>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Font typeface="Arial Black"/>
              <a:buNone/>
            </a:pPr>
            <a:r>
              <a:rPr lang="ru-RU"/>
              <a:t>Передача данных в запросе POST</a:t>
            </a:r>
            <a:endParaRPr/>
          </a:p>
        </p:txBody>
      </p:sp>
      <p:sp>
        <p:nvSpPr>
          <p:cNvPr id="172" name="Google Shape;172;p27"/>
          <p:cNvSpPr txBox="1"/>
          <p:nvPr>
            <p:ph idx="1" type="body"/>
          </p:nvPr>
        </p:nvSpPr>
        <p:spPr>
          <a:xfrm>
            <a:off x="321945" y="1268730"/>
            <a:ext cx="11609705" cy="5311775"/>
          </a:xfrm>
          <a:prstGeom prst="rect">
            <a:avLst/>
          </a:prstGeom>
          <a:noFill/>
          <a:ln>
            <a:noFill/>
          </a:ln>
        </p:spPr>
        <p:txBody>
          <a:bodyPr anchorCtr="0" anchor="t" bIns="45700" lIns="91425" spcFirstLastPara="1" rIns="91425" wrap="square" tIns="45700">
            <a:normAutofit fontScale="80000"/>
          </a:bodyPr>
          <a:lstStyle/>
          <a:p>
            <a:pPr indent="-228600" lvl="0" marL="228600" rtl="0" algn="l">
              <a:lnSpc>
                <a:spcPct val="90000"/>
              </a:lnSpc>
              <a:spcBef>
                <a:spcPts val="0"/>
              </a:spcBef>
              <a:spcAft>
                <a:spcPts val="0"/>
              </a:spcAft>
              <a:buClr>
                <a:srgbClr val="3F3F3F"/>
              </a:buClr>
              <a:buSzPct val="100000"/>
              <a:buChar char="•"/>
            </a:pPr>
            <a:r>
              <a:rPr lang="ru-RU"/>
              <a:t>Кроме GET-запросов также широко применяются POST-запросы. Как правило, такие запросы отправляются с помощью форм на веб-странице. Но основные принципы передачи данных будут теми же, что и в GET-запросах.</a:t>
            </a:r>
            <a:endParaRPr/>
          </a:p>
          <a:p>
            <a:pPr indent="-228600" lvl="0" marL="228600" rtl="0" algn="l">
              <a:lnSpc>
                <a:spcPct val="90000"/>
              </a:lnSpc>
              <a:spcBef>
                <a:spcPts val="1000"/>
              </a:spcBef>
              <a:spcAft>
                <a:spcPts val="0"/>
              </a:spcAft>
              <a:buClr>
                <a:srgbClr val="3F3F3F"/>
              </a:buClr>
              <a:buSzPct val="100000"/>
              <a:buChar char="•"/>
            </a:pPr>
            <a:r>
              <a:rPr lang="ru-RU"/>
              <a:t>Для передачи POST-запросов необходимо определять форму в самом представлении.</a:t>
            </a:r>
            <a:endParaRPr/>
          </a:p>
          <a:p>
            <a:pPr indent="0" lvl="0" marL="0" rtl="0" algn="l">
              <a:lnSpc>
                <a:spcPct val="90000"/>
              </a:lnSpc>
              <a:spcBef>
                <a:spcPts val="1000"/>
              </a:spcBef>
              <a:spcAft>
                <a:spcPts val="0"/>
              </a:spcAft>
              <a:buClr>
                <a:srgbClr val="3F3F3F"/>
              </a:buClr>
              <a:buSzPct val="100000"/>
              <a:buNone/>
            </a:pPr>
            <a:r>
              <a:rPr lang="ru-RU"/>
              <a:t>&lt;form method="post" action="~/Home/Area"&gt;</a:t>
            </a:r>
            <a:endParaRPr/>
          </a:p>
          <a:p>
            <a:pPr indent="0" lvl="0" marL="0" rtl="0" algn="l">
              <a:lnSpc>
                <a:spcPct val="90000"/>
              </a:lnSpc>
              <a:spcBef>
                <a:spcPts val="1000"/>
              </a:spcBef>
              <a:spcAft>
                <a:spcPts val="0"/>
              </a:spcAft>
              <a:buClr>
                <a:srgbClr val="3F3F3F"/>
              </a:buClr>
              <a:buSzPct val="100000"/>
              <a:buNone/>
            </a:pPr>
            <a:r>
              <a:rPr lang="ru-RU"/>
              <a:t>    &lt;label&gt;Высота:&lt;/label&gt;&lt;br /&gt;</a:t>
            </a:r>
            <a:endParaRPr/>
          </a:p>
          <a:p>
            <a:pPr indent="0" lvl="0" marL="0" rtl="0" algn="l">
              <a:lnSpc>
                <a:spcPct val="90000"/>
              </a:lnSpc>
              <a:spcBef>
                <a:spcPts val="1000"/>
              </a:spcBef>
              <a:spcAft>
                <a:spcPts val="0"/>
              </a:spcAft>
              <a:buClr>
                <a:srgbClr val="3F3F3F"/>
              </a:buClr>
              <a:buSzPct val="100000"/>
              <a:buNone/>
            </a:pPr>
            <a:r>
              <a:rPr lang="ru-RU"/>
              <a:t>    &lt;input type="number" name="height" /&gt;&lt;br /&gt;</a:t>
            </a:r>
            <a:endParaRPr/>
          </a:p>
          <a:p>
            <a:pPr indent="0" lvl="0" marL="0" rtl="0" algn="l">
              <a:lnSpc>
                <a:spcPct val="90000"/>
              </a:lnSpc>
              <a:spcBef>
                <a:spcPts val="1000"/>
              </a:spcBef>
              <a:spcAft>
                <a:spcPts val="0"/>
              </a:spcAft>
              <a:buClr>
                <a:srgbClr val="3F3F3F"/>
              </a:buClr>
              <a:buSzPct val="100000"/>
              <a:buNone/>
            </a:pPr>
            <a:r>
              <a:rPr lang="ru-RU"/>
              <a:t>    &lt;label&gt;Основание:&lt;/label&gt;&lt;br /&gt;</a:t>
            </a:r>
            <a:endParaRPr/>
          </a:p>
          <a:p>
            <a:pPr indent="0" lvl="0" marL="0" rtl="0" algn="l">
              <a:lnSpc>
                <a:spcPct val="90000"/>
              </a:lnSpc>
              <a:spcBef>
                <a:spcPts val="1000"/>
              </a:spcBef>
              <a:spcAft>
                <a:spcPts val="0"/>
              </a:spcAft>
              <a:buClr>
                <a:srgbClr val="3F3F3F"/>
              </a:buClr>
              <a:buSzPct val="100000"/>
              <a:buNone/>
            </a:pPr>
            <a:r>
              <a:rPr lang="ru-RU"/>
              <a:t>    &lt;input type="number" name="altitude" /&gt;&lt;br /&gt;</a:t>
            </a:r>
            <a:endParaRPr/>
          </a:p>
          <a:p>
            <a:pPr indent="0" lvl="0" marL="0" rtl="0" algn="l">
              <a:lnSpc>
                <a:spcPct val="90000"/>
              </a:lnSpc>
              <a:spcBef>
                <a:spcPts val="1000"/>
              </a:spcBef>
              <a:spcAft>
                <a:spcPts val="0"/>
              </a:spcAft>
              <a:buClr>
                <a:srgbClr val="3F3F3F"/>
              </a:buClr>
              <a:buSzPct val="100000"/>
              <a:buNone/>
            </a:pPr>
            <a:r>
              <a:rPr lang="ru-RU"/>
              <a:t>    &lt;input type="submit" value="Отправить" /&gt;</a:t>
            </a:r>
            <a:endParaRPr/>
          </a:p>
          <a:p>
            <a:pPr indent="0" lvl="0" marL="0" rtl="0" algn="l">
              <a:lnSpc>
                <a:spcPct val="90000"/>
              </a:lnSpc>
              <a:spcBef>
                <a:spcPts val="1000"/>
              </a:spcBef>
              <a:spcAft>
                <a:spcPts val="0"/>
              </a:spcAft>
              <a:buClr>
                <a:srgbClr val="3F3F3F"/>
              </a:buClr>
              <a:buSzPct val="100000"/>
              <a:buNone/>
            </a:pPr>
            <a:r>
              <a:rPr lang="ru-RU"/>
              <a:t>&lt;/form&gt;</a:t>
            </a:r>
            <a:endParaRPr/>
          </a:p>
          <a:p>
            <a:pPr indent="-228600" lvl="0" marL="228600" rtl="0" algn="l">
              <a:lnSpc>
                <a:spcPct val="90000"/>
              </a:lnSpc>
              <a:spcBef>
                <a:spcPts val="1000"/>
              </a:spcBef>
              <a:spcAft>
                <a:spcPts val="0"/>
              </a:spcAft>
              <a:buClr>
                <a:srgbClr val="3F3F3F"/>
              </a:buClr>
              <a:buSzPct val="100000"/>
              <a:buChar char="•"/>
            </a:pPr>
            <a:r>
              <a:rPr lang="ru-RU"/>
              <a:t>Форма устанавливает метод отправки - post, адрес отправки - Home/Area и два поля ввода чисел.</a:t>
            </a:r>
            <a:endParaRPr/>
          </a:p>
          <a:p>
            <a:pPr indent="-228600" lvl="0" marL="228600" rtl="0" algn="l">
              <a:lnSpc>
                <a:spcPct val="90000"/>
              </a:lnSpc>
              <a:spcBef>
                <a:spcPts val="1000"/>
              </a:spcBef>
              <a:spcAft>
                <a:spcPts val="0"/>
              </a:spcAft>
              <a:buClr>
                <a:srgbClr val="3F3F3F"/>
              </a:buClr>
              <a:buSzPct val="100000"/>
              <a:buChar char="•"/>
            </a:pPr>
            <a:r>
              <a:rPr lang="ru-RU"/>
              <a:t>Чтобы система могла связать параметры метода и данные формы, необходимо, чтобы атрибуты name у полей формы соответствовали названиям параметров.</a:t>
            </a:r>
            <a:endParaRPr/>
          </a:p>
          <a:p>
            <a:pPr indent="-228600" lvl="0" marL="228600" rtl="0" algn="l">
              <a:lnSpc>
                <a:spcPct val="90000"/>
              </a:lnSpc>
              <a:spcBef>
                <a:spcPts val="1000"/>
              </a:spcBef>
              <a:spcAft>
                <a:spcPts val="0"/>
              </a:spcAft>
              <a:buClr>
                <a:srgbClr val="3F3F3F"/>
              </a:buClr>
              <a:buSzPct val="100000"/>
              <a:buChar char="•"/>
            </a:pPr>
            <a:r>
              <a:rPr lang="ru-RU"/>
              <a:t>Причем здесь действуют те же правила привязки, поэтому мы также может с той же формы получать более сложные объекты</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8"/>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Font typeface="Arial Black"/>
              <a:buNone/>
            </a:pPr>
            <a:r>
              <a:rPr lang="ru-RU"/>
              <a:t>Получение данных из контекста запроса</a:t>
            </a:r>
            <a:endParaRPr/>
          </a:p>
        </p:txBody>
      </p:sp>
      <p:sp>
        <p:nvSpPr>
          <p:cNvPr id="178" name="Google Shape;178;p28"/>
          <p:cNvSpPr txBox="1"/>
          <p:nvPr>
            <p:ph idx="1" type="body"/>
          </p:nvPr>
        </p:nvSpPr>
        <p:spPr>
          <a:xfrm>
            <a:off x="6477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3F3F3F"/>
              </a:buClr>
              <a:buSzPts val="2000"/>
              <a:buChar char="•"/>
            </a:pPr>
            <a:r>
              <a:rPr lang="ru-RU"/>
              <a:t>Параметры представляют самый простой способ получения данных, но в действительности нам необязательно их использовать. В контроллере доступен объект Request, у которого можно получить как данные строки запроса, так и данные отправленных форм.</a:t>
            </a:r>
            <a:endParaRPr/>
          </a:p>
          <a:p>
            <a:pPr indent="-228600" lvl="0" marL="228600" rtl="0" algn="l">
              <a:lnSpc>
                <a:spcPct val="90000"/>
              </a:lnSpc>
              <a:spcBef>
                <a:spcPts val="1000"/>
              </a:spcBef>
              <a:spcAft>
                <a:spcPts val="0"/>
              </a:spcAft>
              <a:buClr>
                <a:srgbClr val="3F3F3F"/>
              </a:buClr>
              <a:buSzPts val="2000"/>
              <a:buChar char="•"/>
            </a:pPr>
            <a:r>
              <a:rPr lang="ru-RU"/>
              <a:t>Данные строки запроса доступны через свойство Request.Query, которое представляет объект IQueryCollection. </a:t>
            </a:r>
            <a:endParaRPr/>
          </a:p>
          <a:p>
            <a:pPr indent="-228600" lvl="0" marL="228600" rtl="0" algn="l">
              <a:lnSpc>
                <a:spcPct val="90000"/>
              </a:lnSpc>
              <a:spcBef>
                <a:spcPts val="1000"/>
              </a:spcBef>
              <a:spcAft>
                <a:spcPts val="0"/>
              </a:spcAft>
              <a:buClr>
                <a:srgbClr val="3F3F3F"/>
              </a:buClr>
              <a:buSzPts val="2000"/>
              <a:buChar char="•"/>
            </a:pPr>
            <a:r>
              <a:rPr lang="ru-RU"/>
              <a:t>Для получения данных отправленных форм можно использовать свойство Request.Form. Это свойство представляет объект IFormsCollection, но работает аналогично Request.Query</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9"/>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Font typeface="Arial Black"/>
              <a:buNone/>
            </a:pPr>
            <a:r>
              <a:rPr lang="ru-RU"/>
              <a:t>Результаты действий</a:t>
            </a:r>
            <a:endParaRPr/>
          </a:p>
        </p:txBody>
      </p:sp>
      <p:sp>
        <p:nvSpPr>
          <p:cNvPr id="184" name="Google Shape;184;p29"/>
          <p:cNvSpPr txBox="1"/>
          <p:nvPr>
            <p:ph idx="1" type="body"/>
          </p:nvPr>
        </p:nvSpPr>
        <p:spPr>
          <a:xfrm>
            <a:off x="302895" y="1346835"/>
            <a:ext cx="11475085" cy="5309870"/>
          </a:xfrm>
          <a:prstGeom prst="rect">
            <a:avLst/>
          </a:prstGeom>
          <a:noFill/>
          <a:ln>
            <a:noFill/>
          </a:ln>
        </p:spPr>
        <p:txBody>
          <a:bodyPr anchorCtr="0" anchor="t" bIns="45700" lIns="91425" spcFirstLastPara="1" rIns="91425" wrap="square" tIns="45700">
            <a:normAutofit fontScale="80000"/>
          </a:bodyPr>
          <a:lstStyle/>
          <a:p>
            <a:pPr indent="-228600" lvl="0" marL="228600" rtl="0" algn="l">
              <a:lnSpc>
                <a:spcPct val="90000"/>
              </a:lnSpc>
              <a:spcBef>
                <a:spcPts val="0"/>
              </a:spcBef>
              <a:spcAft>
                <a:spcPts val="0"/>
              </a:spcAft>
              <a:buClr>
                <a:srgbClr val="3F3F3F"/>
              </a:buClr>
              <a:buSzPct val="100000"/>
              <a:buChar char="•"/>
            </a:pPr>
            <a:r>
              <a:rPr lang="ru-RU"/>
              <a:t>При обращении к веб-приложению, как правило, пользователь ожидает получить некоторый ответ, например, в виде веб-страницы, которая наполнена данными. На стороне сервера метод контроллера, получая параметры и данные запроса, обрабатывает их и формирует ответ в виде результата действия. Результат действия - это тот объект, который возвращается методом после обработки запроса.</a:t>
            </a:r>
            <a:endParaRPr/>
          </a:p>
          <a:p>
            <a:pPr indent="-228600" lvl="0" marL="228600" rtl="0" algn="l">
              <a:lnSpc>
                <a:spcPct val="90000"/>
              </a:lnSpc>
              <a:spcBef>
                <a:spcPts val="1000"/>
              </a:spcBef>
              <a:spcAft>
                <a:spcPts val="0"/>
              </a:spcAft>
              <a:buClr>
                <a:srgbClr val="3F3F3F"/>
              </a:buClr>
              <a:buSzPct val="100000"/>
              <a:buChar char="•"/>
            </a:pPr>
            <a:r>
              <a:rPr lang="ru-RU"/>
              <a:t>Результатом действия может быть практически что угодно.</a:t>
            </a:r>
            <a:endParaRPr/>
          </a:p>
          <a:p>
            <a:pPr indent="-228600" lvl="0" marL="228600" rtl="0" algn="l">
              <a:lnSpc>
                <a:spcPct val="90000"/>
              </a:lnSpc>
              <a:spcBef>
                <a:spcPts val="1000"/>
              </a:spcBef>
              <a:spcAft>
                <a:spcPts val="0"/>
              </a:spcAft>
              <a:buClr>
                <a:srgbClr val="3F3F3F"/>
              </a:buClr>
              <a:buSzPct val="100000"/>
              <a:buChar char="•"/>
            </a:pPr>
            <a:r>
              <a:rPr lang="ru-RU"/>
              <a:t>Результатом действия может быть какой-нибудь сложный объект.</a:t>
            </a:r>
            <a:endParaRPr/>
          </a:p>
          <a:p>
            <a:pPr indent="-228600" lvl="0" marL="228600" rtl="0" algn="l">
              <a:lnSpc>
                <a:spcPct val="90000"/>
              </a:lnSpc>
              <a:spcBef>
                <a:spcPts val="1000"/>
              </a:spcBef>
              <a:spcAft>
                <a:spcPts val="0"/>
              </a:spcAft>
              <a:buClr>
                <a:srgbClr val="3F3F3F"/>
              </a:buClr>
              <a:buSzPct val="100000"/>
              <a:buChar char="•"/>
            </a:pPr>
            <a:r>
              <a:rPr lang="ru-RU"/>
              <a:t>Результатом может быть даже void, то есть по сути ничего. Только после обращения к этому методу пользователь увидит в своем веб-браузере одну пустоту, так как метод ничего не возвращает.</a:t>
            </a:r>
            <a:endParaRPr/>
          </a:p>
          <a:p>
            <a:pPr indent="-228600" lvl="0" marL="228600" rtl="0" algn="l">
              <a:lnSpc>
                <a:spcPct val="90000"/>
              </a:lnSpc>
              <a:spcBef>
                <a:spcPts val="1000"/>
              </a:spcBef>
              <a:spcAft>
                <a:spcPts val="0"/>
              </a:spcAft>
              <a:buClr>
                <a:srgbClr val="3F3F3F"/>
              </a:buClr>
              <a:buSzPct val="100000"/>
              <a:buChar char="•"/>
            </a:pPr>
            <a:r>
              <a:rPr lang="ru-RU"/>
              <a:t>Но в большинстве случаев мы будем иметь дело не с void и даже не с типом string, а с объектами типа IActionResult, которые непосредственно предназначены для генерации результата действия. Интерфейс IActionResult находится в пространстве имен Microsoft.AspNetCore.Mvc и определяет один метод:</a:t>
            </a:r>
            <a:endParaRPr/>
          </a:p>
          <a:p>
            <a:pPr indent="0" lvl="0" marL="0" rtl="0" algn="l">
              <a:lnSpc>
                <a:spcPct val="90000"/>
              </a:lnSpc>
              <a:spcBef>
                <a:spcPts val="1000"/>
              </a:spcBef>
              <a:spcAft>
                <a:spcPts val="0"/>
              </a:spcAft>
              <a:buClr>
                <a:srgbClr val="3F3F3F"/>
              </a:buClr>
              <a:buSzPct val="100000"/>
              <a:buNone/>
            </a:pPr>
            <a:r>
              <a:rPr lang="ru-RU"/>
              <a:t> Task ExecuteResultAsync(ActionContext context);</a:t>
            </a:r>
            <a:endParaRPr/>
          </a:p>
          <a:p>
            <a:pPr indent="-228600" lvl="0" marL="228600" rtl="0" algn="l">
              <a:lnSpc>
                <a:spcPct val="90000"/>
              </a:lnSpc>
              <a:spcBef>
                <a:spcPts val="1000"/>
              </a:spcBef>
              <a:spcAft>
                <a:spcPts val="0"/>
              </a:spcAft>
              <a:buClr>
                <a:srgbClr val="3F3F3F"/>
              </a:buClr>
              <a:buSzPct val="100000"/>
              <a:buChar char="•"/>
            </a:pPr>
            <a:r>
              <a:rPr lang="ru-RU"/>
              <a:t>Метод ExecuteResultAsync() принимает контекст действия и выполняет генерацию результата.</a:t>
            </a:r>
            <a:endParaRPr/>
          </a:p>
          <a:p>
            <a:pPr indent="-228600" lvl="0" marL="228600" rtl="0" algn="l">
              <a:lnSpc>
                <a:spcPct val="90000"/>
              </a:lnSpc>
              <a:spcBef>
                <a:spcPts val="1000"/>
              </a:spcBef>
              <a:spcAft>
                <a:spcPts val="0"/>
              </a:spcAft>
              <a:buClr>
                <a:srgbClr val="3F3F3F"/>
              </a:buClr>
              <a:buSzPct val="100000"/>
              <a:buChar char="•"/>
            </a:pPr>
            <a:r>
              <a:rPr lang="ru-RU"/>
              <a:t>Этот интерфейс затем реализуется абстрактным базовым классом ActionResult.</a:t>
            </a:r>
            <a:endParaRPr/>
          </a:p>
          <a:p>
            <a:pPr indent="-228600" lvl="0" marL="228600" rtl="0" algn="l">
              <a:lnSpc>
                <a:spcPct val="90000"/>
              </a:lnSpc>
              <a:spcBef>
                <a:spcPts val="1000"/>
              </a:spcBef>
              <a:spcAft>
                <a:spcPts val="0"/>
              </a:spcAft>
              <a:buClr>
                <a:srgbClr val="3F3F3F"/>
              </a:buClr>
              <a:buSzPct val="100000"/>
              <a:buChar char="•"/>
            </a:pPr>
            <a:r>
              <a:rPr lang="ru-RU"/>
              <a:t>ActionResult добавляет синхронный метод, который выполняется в асинхронном. И если мы вдруг захотим создать свой класс результата действий, то как раз можем либо унаследовать его от ActionResult, либо реализовать интерфейс IActionResult.</a:t>
            </a:r>
            <a:endParaRPr/>
          </a:p>
          <a:p>
            <a:pPr indent="-127000" lvl="0" marL="228600" rtl="0" algn="l">
              <a:lnSpc>
                <a:spcPct val="90000"/>
              </a:lnSpc>
              <a:spcBef>
                <a:spcPts val="1000"/>
              </a:spcBef>
              <a:spcAft>
                <a:spcPts val="0"/>
              </a:spcAft>
              <a:buClr>
                <a:srgbClr val="3F3F3F"/>
              </a:buClr>
              <a:buSzPct val="100000"/>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0"/>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Font typeface="Arial Black"/>
              <a:buNone/>
            </a:pPr>
            <a:r>
              <a:rPr lang="ru-RU"/>
              <a:t>IActionResult 1/3</a:t>
            </a:r>
            <a:endParaRPr/>
          </a:p>
        </p:txBody>
      </p:sp>
      <p:sp>
        <p:nvSpPr>
          <p:cNvPr id="190" name="Google Shape;190;p30"/>
          <p:cNvSpPr txBox="1"/>
          <p:nvPr>
            <p:ph idx="1" type="body"/>
          </p:nvPr>
        </p:nvSpPr>
        <p:spPr>
          <a:xfrm>
            <a:off x="647700" y="1308100"/>
            <a:ext cx="10515600" cy="5426075"/>
          </a:xfrm>
          <a:prstGeom prst="rect">
            <a:avLst/>
          </a:prstGeom>
          <a:noFill/>
          <a:ln>
            <a:noFill/>
          </a:ln>
        </p:spPr>
        <p:txBody>
          <a:bodyPr anchorCtr="0" anchor="t" bIns="45700" lIns="91425" spcFirstLastPara="1" rIns="91425" wrap="square" tIns="45700">
            <a:normAutofit fontScale="80000"/>
          </a:bodyPr>
          <a:lstStyle/>
          <a:p>
            <a:pPr indent="-228600" lvl="0" marL="228600" rtl="0" algn="l">
              <a:lnSpc>
                <a:spcPct val="90000"/>
              </a:lnSpc>
              <a:spcBef>
                <a:spcPts val="0"/>
              </a:spcBef>
              <a:spcAft>
                <a:spcPts val="0"/>
              </a:spcAft>
              <a:buClr>
                <a:srgbClr val="3F3F3F"/>
              </a:buClr>
              <a:buSzPct val="100000"/>
              <a:buChar char="•"/>
            </a:pPr>
            <a:r>
              <a:rPr lang="ru-RU"/>
              <a:t>В большинстве случаев нам не придется создавать свои классы результатов, потому что фреймворк ASP.NET MVC Core итак предоставляет довольно большое количество классов результатов для самых различных ситуаций:</a:t>
            </a:r>
            <a:endParaRPr/>
          </a:p>
          <a:p>
            <a:pPr indent="-457200" lvl="0" marL="457200" rtl="0" algn="l">
              <a:lnSpc>
                <a:spcPct val="90000"/>
              </a:lnSpc>
              <a:spcBef>
                <a:spcPts val="1000"/>
              </a:spcBef>
              <a:spcAft>
                <a:spcPts val="0"/>
              </a:spcAft>
              <a:buClr>
                <a:srgbClr val="3F3F3F"/>
              </a:buClr>
              <a:buSzPct val="100000"/>
              <a:buAutoNum type="arabicPeriod"/>
            </a:pPr>
            <a:r>
              <a:rPr lang="ru-RU"/>
              <a:t>ContentResult: пишет указанный контент напрямую в ответ в виде строки</a:t>
            </a:r>
            <a:endParaRPr/>
          </a:p>
          <a:p>
            <a:pPr indent="-457200" lvl="0" marL="457200" rtl="0" algn="l">
              <a:lnSpc>
                <a:spcPct val="90000"/>
              </a:lnSpc>
              <a:spcBef>
                <a:spcPts val="1000"/>
              </a:spcBef>
              <a:spcAft>
                <a:spcPts val="0"/>
              </a:spcAft>
              <a:buClr>
                <a:srgbClr val="3F3F3F"/>
              </a:buClr>
              <a:buSzPct val="100000"/>
              <a:buAutoNum type="arabicPeriod"/>
            </a:pPr>
            <a:r>
              <a:rPr lang="ru-RU"/>
              <a:t>EmptyResult: отправляет пустой ответ в виде статусного кода 200</a:t>
            </a:r>
            <a:endParaRPr/>
          </a:p>
          <a:p>
            <a:pPr indent="-457200" lvl="0" marL="457200" rtl="0" algn="l">
              <a:lnSpc>
                <a:spcPct val="90000"/>
              </a:lnSpc>
              <a:spcBef>
                <a:spcPts val="1000"/>
              </a:spcBef>
              <a:spcAft>
                <a:spcPts val="0"/>
              </a:spcAft>
              <a:buClr>
                <a:srgbClr val="3F3F3F"/>
              </a:buClr>
              <a:buSzPct val="100000"/>
              <a:buAutoNum type="arabicPeriod"/>
            </a:pPr>
            <a:r>
              <a:rPr lang="ru-RU"/>
              <a:t>NoContentResult: во многом похож на EmptyResult, также отправляет пустой ответ, только в виде статусного кода 204</a:t>
            </a:r>
            <a:endParaRPr/>
          </a:p>
          <a:p>
            <a:pPr indent="-457200" lvl="0" marL="457200" rtl="0" algn="l">
              <a:lnSpc>
                <a:spcPct val="90000"/>
              </a:lnSpc>
              <a:spcBef>
                <a:spcPts val="1000"/>
              </a:spcBef>
              <a:spcAft>
                <a:spcPts val="0"/>
              </a:spcAft>
              <a:buClr>
                <a:srgbClr val="3F3F3F"/>
              </a:buClr>
              <a:buSzPct val="100000"/>
              <a:buAutoNum type="arabicPeriod"/>
            </a:pPr>
            <a:r>
              <a:rPr lang="ru-RU"/>
              <a:t>FileResult: является базовым классом для всех объектов, которые пишут набор байтов в выходной поток. Предназначен для отправки файлов </a:t>
            </a:r>
            <a:endParaRPr/>
          </a:p>
          <a:p>
            <a:pPr indent="-457200" lvl="0" marL="457200" rtl="0" algn="l">
              <a:lnSpc>
                <a:spcPct val="90000"/>
              </a:lnSpc>
              <a:spcBef>
                <a:spcPts val="1000"/>
              </a:spcBef>
              <a:spcAft>
                <a:spcPts val="0"/>
              </a:spcAft>
              <a:buClr>
                <a:srgbClr val="3F3F3F"/>
              </a:buClr>
              <a:buSzPct val="100000"/>
              <a:buAutoNum type="arabicPeriod"/>
            </a:pPr>
            <a:r>
              <a:rPr lang="ru-RU"/>
              <a:t>FileContentResult: класс, производный от FileResult, пишет в ответ массив байтов</a:t>
            </a:r>
            <a:endParaRPr/>
          </a:p>
          <a:p>
            <a:pPr indent="-457200" lvl="0" marL="457200" rtl="0" algn="l">
              <a:lnSpc>
                <a:spcPct val="90000"/>
              </a:lnSpc>
              <a:spcBef>
                <a:spcPts val="1000"/>
              </a:spcBef>
              <a:spcAft>
                <a:spcPts val="0"/>
              </a:spcAft>
              <a:buClr>
                <a:srgbClr val="3F3F3F"/>
              </a:buClr>
              <a:buSzPct val="100000"/>
              <a:buAutoNum type="arabicPeriod"/>
            </a:pPr>
            <a:r>
              <a:rPr lang="ru-RU"/>
              <a:t>VirtualFileResult: также производный от FileResult класс, пишет в ответ файл, находящийся по заданному пути</a:t>
            </a:r>
            <a:endParaRPr/>
          </a:p>
          <a:p>
            <a:pPr indent="-457200" lvl="0" marL="457200" rtl="0" algn="l">
              <a:lnSpc>
                <a:spcPct val="90000"/>
              </a:lnSpc>
              <a:spcBef>
                <a:spcPts val="1000"/>
              </a:spcBef>
              <a:spcAft>
                <a:spcPts val="0"/>
              </a:spcAft>
              <a:buClr>
                <a:srgbClr val="3F3F3F"/>
              </a:buClr>
              <a:buSzPct val="100000"/>
              <a:buAutoNum type="arabicPeriod"/>
            </a:pPr>
            <a:r>
              <a:rPr lang="ru-RU"/>
              <a:t>PhysicalFileResult: также производный от FileResult класс, пишет в ответ файл, находящийся по заданному пути. Только в отличие от предыдущего класса использует физический путь, а не виртуальный.</a:t>
            </a:r>
            <a:endParaRPr/>
          </a:p>
          <a:p>
            <a:pPr indent="-457200" lvl="0" marL="457200" rtl="0" algn="l">
              <a:lnSpc>
                <a:spcPct val="90000"/>
              </a:lnSpc>
              <a:spcBef>
                <a:spcPts val="1000"/>
              </a:spcBef>
              <a:spcAft>
                <a:spcPts val="0"/>
              </a:spcAft>
              <a:buClr>
                <a:srgbClr val="3F3F3F"/>
              </a:buClr>
              <a:buSzPct val="100000"/>
              <a:buAutoNum type="arabicPeriod"/>
            </a:pPr>
            <a:r>
              <a:rPr lang="ru-RU"/>
              <a:t>FileStreamResult: класс, производный от FileResult, пишет бинарный поток в выходной ответ</a:t>
            </a:r>
            <a:endParaRPr/>
          </a:p>
          <a:p>
            <a:pPr indent="-457200" lvl="0" marL="457200" rtl="0" algn="l">
              <a:lnSpc>
                <a:spcPct val="90000"/>
              </a:lnSpc>
              <a:spcBef>
                <a:spcPts val="1000"/>
              </a:spcBef>
              <a:spcAft>
                <a:spcPts val="0"/>
              </a:spcAft>
              <a:buClr>
                <a:srgbClr val="3F3F3F"/>
              </a:buClr>
              <a:buSzPct val="100000"/>
              <a:buAutoNum type="arabicPeriod"/>
            </a:pPr>
            <a:r>
              <a:rPr lang="ru-RU"/>
              <a:t>ObjectResult: возвращает произвольный объект, как правило, применяется в качестве базового класса для других классов результатов. Но можно применять и самостоятельно</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Font typeface="Arial Black"/>
              <a:buNone/>
            </a:pPr>
            <a:r>
              <a:rPr lang="ru-RU"/>
              <a:t>Введение в MVC</a:t>
            </a:r>
            <a:endParaRPr/>
          </a:p>
        </p:txBody>
      </p:sp>
      <p:sp>
        <p:nvSpPr>
          <p:cNvPr id="87" name="Google Shape;87;p13"/>
          <p:cNvSpPr txBox="1"/>
          <p:nvPr>
            <p:ph idx="1" type="body"/>
          </p:nvPr>
        </p:nvSpPr>
        <p:spPr>
          <a:xfrm>
            <a:off x="647700" y="1306195"/>
            <a:ext cx="10515600" cy="5357495"/>
          </a:xfrm>
          <a:prstGeom prst="rect">
            <a:avLst/>
          </a:prstGeom>
          <a:noFill/>
          <a:ln>
            <a:noFill/>
          </a:ln>
        </p:spPr>
        <p:txBody>
          <a:bodyPr anchorCtr="0" anchor="t" bIns="45700" lIns="91425" spcFirstLastPara="1" rIns="91425" wrap="square" tIns="45700">
            <a:normAutofit fontScale="80000"/>
          </a:bodyPr>
          <a:lstStyle/>
          <a:p>
            <a:pPr indent="-228600" lvl="0" marL="228600" rtl="0" algn="l">
              <a:lnSpc>
                <a:spcPct val="90000"/>
              </a:lnSpc>
              <a:spcBef>
                <a:spcPts val="0"/>
              </a:spcBef>
              <a:spcAft>
                <a:spcPts val="0"/>
              </a:spcAft>
              <a:buClr>
                <a:srgbClr val="3F3F3F"/>
              </a:buClr>
              <a:buSzPct val="100000"/>
              <a:buChar char="•"/>
            </a:pPr>
            <a:r>
              <a:rPr lang="ru-RU"/>
              <a:t>Сам паттерн MVC не является какой-то новой идеей в архитектуре приложений, он появился еще в конце 1970-х годов в компании Xerox как способ организации компонентов в графическом приложение на языке Smalltalk.</a:t>
            </a:r>
            <a:endParaRPr/>
          </a:p>
          <a:p>
            <a:pPr indent="-228600" lvl="0" marL="228600" rtl="0" algn="l">
              <a:lnSpc>
                <a:spcPct val="90000"/>
              </a:lnSpc>
              <a:spcBef>
                <a:spcPts val="1000"/>
              </a:spcBef>
              <a:spcAft>
                <a:spcPts val="0"/>
              </a:spcAft>
              <a:buClr>
                <a:srgbClr val="3F3F3F"/>
              </a:buClr>
              <a:buSzPct val="100000"/>
              <a:buChar char="•"/>
            </a:pPr>
            <a:r>
              <a:rPr lang="ru-RU"/>
              <a:t>Концепция паттерна MVC предполагает разделение приложения на три компонента:</a:t>
            </a:r>
            <a:endParaRPr/>
          </a:p>
          <a:p>
            <a:pPr indent="-457200" lvl="0" marL="457200" rtl="0" algn="l">
              <a:lnSpc>
                <a:spcPct val="90000"/>
              </a:lnSpc>
              <a:spcBef>
                <a:spcPts val="1000"/>
              </a:spcBef>
              <a:spcAft>
                <a:spcPts val="0"/>
              </a:spcAft>
              <a:buClr>
                <a:srgbClr val="3F3F3F"/>
              </a:buClr>
              <a:buSzPct val="100000"/>
              <a:buAutoNum type="arabicPeriod"/>
            </a:pPr>
            <a:r>
              <a:rPr lang="ru-RU"/>
              <a:t>Модель (model): описывает используемые в приложении данные, а также логику, которая связана непосредственно с данными, например, логику валидации данных. Как правило, объекты моделей хранятся в базе данных. В MVC модели представлены двумя основными типами: модели представлений, которые используются представлениями для отображения и передачи данных, и модели домена, которые описывают логику управления данными. Модель может содержать данные, хранить логику управления этими данными. В то же время модель не должна содержать логику взаимодействия с пользователем и не должна определять механизм обработки запроса. Кроме того, модель не должна содержать логику отображения данных в представлении.</a:t>
            </a:r>
            <a:endParaRPr/>
          </a:p>
          <a:p>
            <a:pPr indent="-457200" lvl="0" marL="457200" rtl="0" algn="l">
              <a:lnSpc>
                <a:spcPct val="90000"/>
              </a:lnSpc>
              <a:spcBef>
                <a:spcPts val="1000"/>
              </a:spcBef>
              <a:spcAft>
                <a:spcPts val="0"/>
              </a:spcAft>
              <a:buClr>
                <a:srgbClr val="3F3F3F"/>
              </a:buClr>
              <a:buSzPct val="100000"/>
              <a:buAutoNum type="arabicPeriod"/>
            </a:pPr>
            <a:r>
              <a:rPr lang="ru-RU"/>
              <a:t>Представление (view): отвечают за визуальную часть или пользовательский интерфейс, нередко html-страница, через который пользователь взаимодействует с приложением. Также представление может содержать логику, связанную с отображением данных. В то же время представление не должно содержать логику обработки запроса пользователя или управления данными.</a:t>
            </a:r>
            <a:endParaRPr/>
          </a:p>
          <a:p>
            <a:pPr indent="-457200" lvl="0" marL="457200" rtl="0" algn="l">
              <a:lnSpc>
                <a:spcPct val="90000"/>
              </a:lnSpc>
              <a:spcBef>
                <a:spcPts val="1000"/>
              </a:spcBef>
              <a:spcAft>
                <a:spcPts val="0"/>
              </a:spcAft>
              <a:buClr>
                <a:srgbClr val="3F3F3F"/>
              </a:buClr>
              <a:buSzPct val="100000"/>
              <a:buAutoNum type="arabicPeriod"/>
            </a:pPr>
            <a:r>
              <a:rPr lang="ru-RU"/>
              <a:t>Контроллер (controller): представляет центральный компонент MVC, который обеспечивает связь между пользователем и приложением, представлением и хранилищем данных. Он содержит логику обработки запроса пользователя. Контроллер получает вводимые пользователем данные и обрабатывает их. И в зависимости от результатов обработки отправляет пользователю определенный вывод, например, в виде представления, наполненного данными моделей.</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1"/>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Font typeface="Arial Black"/>
              <a:buNone/>
            </a:pPr>
            <a:r>
              <a:rPr lang="ru-RU"/>
              <a:t>IActionResult 2/3</a:t>
            </a:r>
            <a:endParaRPr/>
          </a:p>
        </p:txBody>
      </p:sp>
      <p:sp>
        <p:nvSpPr>
          <p:cNvPr id="196" name="Google Shape;196;p31"/>
          <p:cNvSpPr txBox="1"/>
          <p:nvPr>
            <p:ph idx="1" type="body"/>
          </p:nvPr>
        </p:nvSpPr>
        <p:spPr>
          <a:xfrm>
            <a:off x="647700" y="1249680"/>
            <a:ext cx="10515600" cy="5608320"/>
          </a:xfrm>
          <a:prstGeom prst="rect">
            <a:avLst/>
          </a:prstGeom>
          <a:noFill/>
          <a:ln>
            <a:noFill/>
          </a:ln>
        </p:spPr>
        <p:txBody>
          <a:bodyPr anchorCtr="0" anchor="t" bIns="45700" lIns="91425" spcFirstLastPara="1" rIns="91425" wrap="square" tIns="45700">
            <a:normAutofit fontScale="70000"/>
          </a:bodyPr>
          <a:lstStyle/>
          <a:p>
            <a:pPr indent="-457200" lvl="0" marL="457200" rtl="0" algn="l">
              <a:lnSpc>
                <a:spcPct val="90000"/>
              </a:lnSpc>
              <a:spcBef>
                <a:spcPts val="0"/>
              </a:spcBef>
              <a:spcAft>
                <a:spcPts val="0"/>
              </a:spcAft>
              <a:buClr>
                <a:srgbClr val="3F3F3F"/>
              </a:buClr>
              <a:buSzPct val="100000"/>
              <a:buFont typeface="Arial Black"/>
              <a:buAutoNum type="arabicPeriod" startAt="10"/>
            </a:pPr>
            <a:r>
              <a:rPr lang="ru-RU"/>
              <a:t>StatusCodeResult: результат действия, который возвращает клиенту определенный статусный код HTTP</a:t>
            </a:r>
            <a:endParaRPr/>
          </a:p>
          <a:p>
            <a:pPr indent="-457200" lvl="0" marL="457200" rtl="0" algn="l">
              <a:lnSpc>
                <a:spcPct val="90000"/>
              </a:lnSpc>
              <a:spcBef>
                <a:spcPts val="1000"/>
              </a:spcBef>
              <a:spcAft>
                <a:spcPts val="0"/>
              </a:spcAft>
              <a:buClr>
                <a:srgbClr val="3F3F3F"/>
              </a:buClr>
              <a:buSzPct val="100000"/>
              <a:buFont typeface="Arial Black"/>
              <a:buAutoNum type="arabicPeriod" startAt="10"/>
            </a:pPr>
            <a:r>
              <a:rPr lang="ru-RU"/>
              <a:t>UnauthorizedResult: класс, производный от StatusCodeResult. Возвращает клиенту ответ в виде статусного кода HTTP 401, указывая, что пользователь не прошел авторизацию и не имеет прав доступа к запрошенному ресурсу.</a:t>
            </a:r>
            <a:endParaRPr/>
          </a:p>
          <a:p>
            <a:pPr indent="-457200" lvl="0" marL="457200" rtl="0" algn="l">
              <a:lnSpc>
                <a:spcPct val="90000"/>
              </a:lnSpc>
              <a:spcBef>
                <a:spcPts val="1000"/>
              </a:spcBef>
              <a:spcAft>
                <a:spcPts val="0"/>
              </a:spcAft>
              <a:buClr>
                <a:srgbClr val="3F3F3F"/>
              </a:buClr>
              <a:buSzPct val="100000"/>
              <a:buFont typeface="Arial Black"/>
              <a:buAutoNum type="arabicPeriod" startAt="10"/>
            </a:pPr>
            <a:r>
              <a:rPr lang="ru-RU"/>
              <a:t>NotFoundResult: производный от StatusCodeResult. Возвращает клиенту ответ в виде статусного кода HTTP 404, указывая, что запрошенный ресурс не найден</a:t>
            </a:r>
            <a:endParaRPr/>
          </a:p>
          <a:p>
            <a:pPr indent="-457200" lvl="0" marL="457200" rtl="0" algn="l">
              <a:lnSpc>
                <a:spcPct val="90000"/>
              </a:lnSpc>
              <a:spcBef>
                <a:spcPts val="1000"/>
              </a:spcBef>
              <a:spcAft>
                <a:spcPts val="0"/>
              </a:spcAft>
              <a:buClr>
                <a:srgbClr val="3F3F3F"/>
              </a:buClr>
              <a:buSzPct val="100000"/>
              <a:buFont typeface="Arial Black"/>
              <a:buAutoNum type="arabicPeriod" startAt="10"/>
            </a:pPr>
            <a:r>
              <a:rPr lang="ru-RU"/>
              <a:t>NotFoundObjectResult: производный от ObjectResult. Также возвращает клиенту ответ в виде статусного кода HTTP 404 с дополнительной информацией</a:t>
            </a:r>
            <a:endParaRPr/>
          </a:p>
          <a:p>
            <a:pPr indent="-457200" lvl="0" marL="457200" rtl="0" algn="l">
              <a:lnSpc>
                <a:spcPct val="90000"/>
              </a:lnSpc>
              <a:spcBef>
                <a:spcPts val="1000"/>
              </a:spcBef>
              <a:spcAft>
                <a:spcPts val="0"/>
              </a:spcAft>
              <a:buClr>
                <a:srgbClr val="3F3F3F"/>
              </a:buClr>
              <a:buSzPct val="100000"/>
              <a:buFont typeface="Arial Black"/>
              <a:buAutoNum type="arabicPeriod" startAt="10"/>
            </a:pPr>
            <a:r>
              <a:rPr lang="ru-RU"/>
              <a:t>BadRequestResult: производный от StatusCodeResult. Возвращает статусный код 400, тем самым указывая, что запрос некорректен</a:t>
            </a:r>
            <a:endParaRPr/>
          </a:p>
          <a:p>
            <a:pPr indent="-457200" lvl="0" marL="457200" rtl="0" algn="l">
              <a:lnSpc>
                <a:spcPct val="90000"/>
              </a:lnSpc>
              <a:spcBef>
                <a:spcPts val="1000"/>
              </a:spcBef>
              <a:spcAft>
                <a:spcPts val="0"/>
              </a:spcAft>
              <a:buClr>
                <a:srgbClr val="3F3F3F"/>
              </a:buClr>
              <a:buSzPct val="100000"/>
              <a:buFont typeface="Arial Black"/>
              <a:buAutoNum type="arabicPeriod" startAt="10"/>
            </a:pPr>
            <a:r>
              <a:rPr lang="ru-RU"/>
              <a:t>BadRequestObjectResult: производный от ObjectResult. Возвращает статусный код 400 с некоторой дополнительной информацией</a:t>
            </a:r>
            <a:endParaRPr/>
          </a:p>
          <a:p>
            <a:pPr indent="-457200" lvl="0" marL="457200" rtl="0" algn="l">
              <a:lnSpc>
                <a:spcPct val="90000"/>
              </a:lnSpc>
              <a:spcBef>
                <a:spcPts val="1000"/>
              </a:spcBef>
              <a:spcAft>
                <a:spcPts val="0"/>
              </a:spcAft>
              <a:buClr>
                <a:srgbClr val="3F3F3F"/>
              </a:buClr>
              <a:buSzPct val="100000"/>
              <a:buFont typeface="Arial Black"/>
              <a:buAutoNum type="arabicPeriod" startAt="10"/>
            </a:pPr>
            <a:r>
              <a:rPr lang="ru-RU"/>
              <a:t>OkResult: производный от StatusCodeResult. Возвращает статусный код 200, который уведомляет об успешном выполнении запроса</a:t>
            </a:r>
            <a:endParaRPr/>
          </a:p>
          <a:p>
            <a:pPr indent="-457200" lvl="0" marL="457200" rtl="0" algn="l">
              <a:lnSpc>
                <a:spcPct val="90000"/>
              </a:lnSpc>
              <a:spcBef>
                <a:spcPts val="1000"/>
              </a:spcBef>
              <a:spcAft>
                <a:spcPts val="0"/>
              </a:spcAft>
              <a:buClr>
                <a:srgbClr val="3F3F3F"/>
              </a:buClr>
              <a:buSzPct val="100000"/>
              <a:buFont typeface="Arial Black"/>
              <a:buAutoNum type="arabicPeriod" startAt="10"/>
            </a:pPr>
            <a:r>
              <a:rPr lang="ru-RU"/>
              <a:t>OkObjectResult: производный от ObjectResult. Возвращает статусный код 200 с некоторой дополнительной информацией</a:t>
            </a:r>
            <a:endParaRPr/>
          </a:p>
          <a:p>
            <a:pPr indent="-457200" lvl="0" marL="457200" rtl="0" algn="l">
              <a:lnSpc>
                <a:spcPct val="90000"/>
              </a:lnSpc>
              <a:spcBef>
                <a:spcPts val="1000"/>
              </a:spcBef>
              <a:spcAft>
                <a:spcPts val="0"/>
              </a:spcAft>
              <a:buClr>
                <a:srgbClr val="3F3F3F"/>
              </a:buClr>
              <a:buSzPct val="100000"/>
              <a:buFont typeface="Arial Black"/>
              <a:buAutoNum type="arabicPeriod" startAt="10"/>
            </a:pPr>
            <a:r>
              <a:rPr lang="ru-RU"/>
              <a:t>CreatedResult: возвращает статусный код 201, который уведомляет о создании нового ресурса. В качестве параметра принимает адрес нового ресурса</a:t>
            </a:r>
            <a:endParaRPr/>
          </a:p>
          <a:p>
            <a:pPr indent="-457200" lvl="0" marL="457200" rtl="0" algn="l">
              <a:lnSpc>
                <a:spcPct val="90000"/>
              </a:lnSpc>
              <a:spcBef>
                <a:spcPts val="1000"/>
              </a:spcBef>
              <a:spcAft>
                <a:spcPts val="0"/>
              </a:spcAft>
              <a:buClr>
                <a:srgbClr val="3F3F3F"/>
              </a:buClr>
              <a:buSzPct val="100000"/>
              <a:buFont typeface="Arial Black"/>
              <a:buAutoNum type="arabicPeriod" startAt="10"/>
            </a:pPr>
            <a:r>
              <a:rPr lang="ru-RU"/>
              <a:t>CreatedAtActionResult: возвращает статусный код 201, который уведомляет о создании нового ресурса. В качестве параметра принимает название метода и контроллера, а также параметров запроса, которые вместе создают адрес нового ресурса</a:t>
            </a:r>
            <a:endParaRPr/>
          </a:p>
          <a:p>
            <a:pPr indent="-457200" lvl="0" marL="457200" rtl="0" algn="l">
              <a:lnSpc>
                <a:spcPct val="90000"/>
              </a:lnSpc>
              <a:spcBef>
                <a:spcPts val="1000"/>
              </a:spcBef>
              <a:spcAft>
                <a:spcPts val="0"/>
              </a:spcAft>
              <a:buClr>
                <a:srgbClr val="3F3F3F"/>
              </a:buClr>
              <a:buSzPct val="100000"/>
              <a:buFont typeface="Arial Black"/>
              <a:buAutoNum type="arabicPeriod" startAt="10"/>
            </a:pPr>
            <a:r>
              <a:rPr lang="ru-RU"/>
              <a:t>CreatedAtRouteResult: возвращает статусный код 201, который уведомляет о создании нового ресурса. В качестве параметра принимает название маршрута, который используется для создания адреса нового ресурса</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2"/>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Font typeface="Arial Black"/>
              <a:buNone/>
            </a:pPr>
            <a:r>
              <a:rPr lang="ru-RU"/>
              <a:t>IActionResult 3/3</a:t>
            </a:r>
            <a:endParaRPr/>
          </a:p>
        </p:txBody>
      </p:sp>
      <p:sp>
        <p:nvSpPr>
          <p:cNvPr id="202" name="Google Shape;202;p32"/>
          <p:cNvSpPr txBox="1"/>
          <p:nvPr>
            <p:ph idx="1" type="body"/>
          </p:nvPr>
        </p:nvSpPr>
        <p:spPr>
          <a:xfrm>
            <a:off x="647700" y="1365250"/>
            <a:ext cx="10515600" cy="5329555"/>
          </a:xfrm>
          <a:prstGeom prst="rect">
            <a:avLst/>
          </a:prstGeom>
          <a:noFill/>
          <a:ln>
            <a:noFill/>
          </a:ln>
        </p:spPr>
        <p:txBody>
          <a:bodyPr anchorCtr="0" anchor="t" bIns="45700" lIns="91425" spcFirstLastPara="1" rIns="91425" wrap="square" tIns="45700">
            <a:normAutofit fontScale="70000"/>
          </a:bodyPr>
          <a:lstStyle/>
          <a:p>
            <a:pPr indent="-457200" lvl="0" marL="457200" rtl="0" algn="l">
              <a:lnSpc>
                <a:spcPct val="90000"/>
              </a:lnSpc>
              <a:spcBef>
                <a:spcPts val="0"/>
              </a:spcBef>
              <a:spcAft>
                <a:spcPts val="0"/>
              </a:spcAft>
              <a:buClr>
                <a:srgbClr val="3F3F3F"/>
              </a:buClr>
              <a:buSzPct val="100000"/>
              <a:buFont typeface="Arial Black"/>
              <a:buAutoNum type="arabicPeriod" startAt="21"/>
            </a:pPr>
            <a:r>
              <a:rPr lang="ru-RU"/>
              <a:t>AcceptedResult: возвращает статусный код 202</a:t>
            </a:r>
            <a:endParaRPr/>
          </a:p>
          <a:p>
            <a:pPr indent="-457200" lvl="0" marL="457200" rtl="0" algn="l">
              <a:lnSpc>
                <a:spcPct val="90000"/>
              </a:lnSpc>
              <a:spcBef>
                <a:spcPts val="1000"/>
              </a:spcBef>
              <a:spcAft>
                <a:spcPts val="0"/>
              </a:spcAft>
              <a:buClr>
                <a:srgbClr val="3F3F3F"/>
              </a:buClr>
              <a:buSzPct val="100000"/>
              <a:buFont typeface="Arial Black"/>
              <a:buAutoNum type="arabicPeriod" startAt="21"/>
            </a:pPr>
            <a:r>
              <a:rPr lang="ru-RU"/>
              <a:t>AcceptedAtActionResult: возвращает статусный код 202. В качестве параметра принимает название метода и контроллера, а также параметров запроса</a:t>
            </a:r>
            <a:endParaRPr/>
          </a:p>
          <a:p>
            <a:pPr indent="-457200" lvl="0" marL="457200" rtl="0" algn="l">
              <a:lnSpc>
                <a:spcPct val="90000"/>
              </a:lnSpc>
              <a:spcBef>
                <a:spcPts val="1000"/>
              </a:spcBef>
              <a:spcAft>
                <a:spcPts val="0"/>
              </a:spcAft>
              <a:buClr>
                <a:srgbClr val="3F3F3F"/>
              </a:buClr>
              <a:buSzPct val="100000"/>
              <a:buFont typeface="Arial Black"/>
              <a:buAutoNum type="arabicPeriod" startAt="21"/>
            </a:pPr>
            <a:r>
              <a:rPr lang="ru-RU"/>
              <a:t>AcceptedAtRouteResult: возвращает статусный код 202. В качестве параметра принимает название и параметры маршрута</a:t>
            </a:r>
            <a:endParaRPr/>
          </a:p>
          <a:p>
            <a:pPr indent="-457200" lvl="0" marL="457200" rtl="0" algn="l">
              <a:lnSpc>
                <a:spcPct val="90000"/>
              </a:lnSpc>
              <a:spcBef>
                <a:spcPts val="1000"/>
              </a:spcBef>
              <a:spcAft>
                <a:spcPts val="0"/>
              </a:spcAft>
              <a:buClr>
                <a:srgbClr val="3F3F3F"/>
              </a:buClr>
              <a:buSzPct val="100000"/>
              <a:buFont typeface="Arial Black"/>
              <a:buAutoNum type="arabicPeriod" startAt="21"/>
            </a:pPr>
            <a:r>
              <a:rPr lang="ru-RU"/>
              <a:t>ChallengeResult: используется для проверки аутентификации пользователя</a:t>
            </a:r>
            <a:endParaRPr/>
          </a:p>
          <a:p>
            <a:pPr indent="-457200" lvl="0" marL="457200" rtl="0" algn="l">
              <a:lnSpc>
                <a:spcPct val="90000"/>
              </a:lnSpc>
              <a:spcBef>
                <a:spcPts val="1000"/>
              </a:spcBef>
              <a:spcAft>
                <a:spcPts val="0"/>
              </a:spcAft>
              <a:buClr>
                <a:srgbClr val="3F3F3F"/>
              </a:buClr>
              <a:buSzPct val="100000"/>
              <a:buFont typeface="Arial Black"/>
              <a:buAutoNum type="arabicPeriod" startAt="21"/>
            </a:pPr>
            <a:r>
              <a:rPr lang="ru-RU"/>
              <a:t>JsonResult: возвращает в качестве ответа объект или набор объектов в формате JSON</a:t>
            </a:r>
            <a:endParaRPr/>
          </a:p>
          <a:p>
            <a:pPr indent="-457200" lvl="0" marL="457200" rtl="0" algn="l">
              <a:lnSpc>
                <a:spcPct val="90000"/>
              </a:lnSpc>
              <a:spcBef>
                <a:spcPts val="1000"/>
              </a:spcBef>
              <a:spcAft>
                <a:spcPts val="0"/>
              </a:spcAft>
              <a:buClr>
                <a:srgbClr val="3F3F3F"/>
              </a:buClr>
              <a:buSzPct val="100000"/>
              <a:buFont typeface="Arial Black"/>
              <a:buAutoNum type="arabicPeriod" startAt="21"/>
            </a:pPr>
            <a:r>
              <a:rPr lang="ru-RU"/>
              <a:t>PartialViewResult: производит рендеринг частичного представления в выходной поток</a:t>
            </a:r>
            <a:endParaRPr/>
          </a:p>
          <a:p>
            <a:pPr indent="-457200" lvl="0" marL="457200" rtl="0" algn="l">
              <a:lnSpc>
                <a:spcPct val="90000"/>
              </a:lnSpc>
              <a:spcBef>
                <a:spcPts val="1000"/>
              </a:spcBef>
              <a:spcAft>
                <a:spcPts val="0"/>
              </a:spcAft>
              <a:buClr>
                <a:srgbClr val="3F3F3F"/>
              </a:buClr>
              <a:buSzPct val="100000"/>
              <a:buFont typeface="Arial Black"/>
              <a:buAutoNum type="arabicPeriod" startAt="21"/>
            </a:pPr>
            <a:r>
              <a:rPr lang="ru-RU"/>
              <a:t>RedirectResult: перенаправляет пользователя по другому адресу URL, возвращая статусный код 302 для временной переадресации или код 301 для постоянной переадресации зависимости от того, установлен ли флаг Permanent.</a:t>
            </a:r>
            <a:endParaRPr/>
          </a:p>
          <a:p>
            <a:pPr indent="-457200" lvl="0" marL="457200" rtl="0" algn="l">
              <a:lnSpc>
                <a:spcPct val="90000"/>
              </a:lnSpc>
              <a:spcBef>
                <a:spcPts val="1000"/>
              </a:spcBef>
              <a:spcAft>
                <a:spcPts val="0"/>
              </a:spcAft>
              <a:buClr>
                <a:srgbClr val="3F3F3F"/>
              </a:buClr>
              <a:buSzPct val="100000"/>
              <a:buFont typeface="Arial Black"/>
              <a:buAutoNum type="arabicPeriod" startAt="21"/>
            </a:pPr>
            <a:r>
              <a:rPr lang="ru-RU"/>
              <a:t>RedirectToRouteResult: класс работает подобно RedirectResult, но перенаправляет пользователя по определенному адресу URL, указанному через параметры маршрута</a:t>
            </a:r>
            <a:endParaRPr/>
          </a:p>
          <a:p>
            <a:pPr indent="-457200" lvl="0" marL="457200" rtl="0" algn="l">
              <a:lnSpc>
                <a:spcPct val="90000"/>
              </a:lnSpc>
              <a:spcBef>
                <a:spcPts val="1000"/>
              </a:spcBef>
              <a:spcAft>
                <a:spcPts val="0"/>
              </a:spcAft>
              <a:buClr>
                <a:srgbClr val="3F3F3F"/>
              </a:buClr>
              <a:buSzPct val="100000"/>
              <a:buFont typeface="Arial Black"/>
              <a:buAutoNum type="arabicPeriod" startAt="21"/>
            </a:pPr>
            <a:r>
              <a:rPr lang="ru-RU"/>
              <a:t>RedirectToActionResult: выполняет переадресацию на определенный метод контроллера</a:t>
            </a:r>
            <a:endParaRPr/>
          </a:p>
          <a:p>
            <a:pPr indent="-457200" lvl="0" marL="457200" rtl="0" algn="l">
              <a:lnSpc>
                <a:spcPct val="90000"/>
              </a:lnSpc>
              <a:spcBef>
                <a:spcPts val="1000"/>
              </a:spcBef>
              <a:spcAft>
                <a:spcPts val="0"/>
              </a:spcAft>
              <a:buClr>
                <a:srgbClr val="3F3F3F"/>
              </a:buClr>
              <a:buSzPct val="100000"/>
              <a:buFont typeface="Arial Black"/>
              <a:buAutoNum type="arabicPeriod" startAt="21"/>
            </a:pPr>
            <a:r>
              <a:rPr lang="ru-RU"/>
              <a:t>RedirectToPageResult: выполняет переадресацию на определенную странцу Razor (относится к подсистеме RazorPages)</a:t>
            </a:r>
            <a:endParaRPr/>
          </a:p>
          <a:p>
            <a:pPr indent="-457200" lvl="0" marL="457200" rtl="0" algn="l">
              <a:lnSpc>
                <a:spcPct val="90000"/>
              </a:lnSpc>
              <a:spcBef>
                <a:spcPts val="1000"/>
              </a:spcBef>
              <a:spcAft>
                <a:spcPts val="0"/>
              </a:spcAft>
              <a:buClr>
                <a:srgbClr val="3F3F3F"/>
              </a:buClr>
              <a:buSzPct val="100000"/>
              <a:buFont typeface="Arial Black"/>
              <a:buAutoNum type="arabicPeriod" startAt="21"/>
            </a:pPr>
            <a:r>
              <a:rPr lang="ru-RU"/>
              <a:t>LocalRedirectResult: перенаправляет пользователя по определенному адресу URL в рамках веб-приложения</a:t>
            </a:r>
            <a:endParaRPr/>
          </a:p>
          <a:p>
            <a:pPr indent="-457200" lvl="0" marL="457200" rtl="0" algn="l">
              <a:lnSpc>
                <a:spcPct val="90000"/>
              </a:lnSpc>
              <a:spcBef>
                <a:spcPts val="1000"/>
              </a:spcBef>
              <a:spcAft>
                <a:spcPts val="0"/>
              </a:spcAft>
              <a:buClr>
                <a:srgbClr val="3F3F3F"/>
              </a:buClr>
              <a:buSzPct val="100000"/>
              <a:buFont typeface="Arial Black"/>
              <a:buAutoNum type="arabicPeriod" startAt="21"/>
            </a:pPr>
            <a:r>
              <a:rPr lang="ru-RU"/>
              <a:t>ViewComponentResult: возвращает в ответ сущность ViewComponent</a:t>
            </a:r>
            <a:endParaRPr/>
          </a:p>
          <a:p>
            <a:pPr indent="-457200" lvl="0" marL="457200" rtl="0" algn="l">
              <a:lnSpc>
                <a:spcPct val="90000"/>
              </a:lnSpc>
              <a:spcBef>
                <a:spcPts val="1000"/>
              </a:spcBef>
              <a:spcAft>
                <a:spcPts val="0"/>
              </a:spcAft>
              <a:buClr>
                <a:srgbClr val="3F3F3F"/>
              </a:buClr>
              <a:buSzPct val="100000"/>
              <a:buFont typeface="Arial Black"/>
              <a:buAutoNum type="arabicPeriod" startAt="21"/>
            </a:pPr>
            <a:r>
              <a:rPr lang="ru-RU"/>
              <a:t>ViewResult: производит рендеринг представления и отправляет результаты рендеринга в виде html-страницы клиенту</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3"/>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Font typeface="Arial Black"/>
              <a:buNone/>
            </a:pPr>
            <a:r>
              <a:rPr lang="ru-RU"/>
              <a:t>ContentResult</a:t>
            </a:r>
            <a:endParaRPr/>
          </a:p>
        </p:txBody>
      </p:sp>
      <p:sp>
        <p:nvSpPr>
          <p:cNvPr id="208" name="Google Shape;208;p33"/>
          <p:cNvSpPr txBox="1"/>
          <p:nvPr>
            <p:ph idx="1" type="body"/>
          </p:nvPr>
        </p:nvSpPr>
        <p:spPr>
          <a:xfrm>
            <a:off x="6477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3F3F3F"/>
              </a:buClr>
              <a:buSzPts val="2000"/>
              <a:buChar char="•"/>
            </a:pPr>
            <a:r>
              <a:rPr lang="ru-RU"/>
              <a:t>ContentResult отправляет клиенту ответ в виде строки.</a:t>
            </a:r>
            <a:endParaRPr/>
          </a:p>
          <a:p>
            <a:pPr indent="-228600" lvl="0" marL="228600" rtl="0" algn="l">
              <a:lnSpc>
                <a:spcPct val="90000"/>
              </a:lnSpc>
              <a:spcBef>
                <a:spcPts val="1000"/>
              </a:spcBef>
              <a:spcAft>
                <a:spcPts val="0"/>
              </a:spcAft>
              <a:buClr>
                <a:srgbClr val="3F3F3F"/>
              </a:buClr>
              <a:buSzPts val="2000"/>
              <a:buChar char="•"/>
            </a:pPr>
            <a:r>
              <a:rPr lang="ru-RU"/>
              <a:t>Для отправки ContentResult не надо использовать конструктор, так как в контроллере уже определен специальный метод Content(), который принимает отправляемую строку и создает объект ContentResult.</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4"/>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Font typeface="Arial Black"/>
              <a:buNone/>
            </a:pPr>
            <a:r>
              <a:rPr lang="ru-RU"/>
              <a:t>JsonResult</a:t>
            </a:r>
            <a:endParaRPr/>
          </a:p>
        </p:txBody>
      </p:sp>
      <p:sp>
        <p:nvSpPr>
          <p:cNvPr id="214" name="Google Shape;214;p34"/>
          <p:cNvSpPr txBox="1"/>
          <p:nvPr>
            <p:ph idx="1" type="body"/>
          </p:nvPr>
        </p:nvSpPr>
        <p:spPr>
          <a:xfrm>
            <a:off x="6477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3F3F3F"/>
              </a:buClr>
              <a:buSzPts val="2000"/>
              <a:buChar char="•"/>
            </a:pPr>
            <a:r>
              <a:rPr lang="ru-RU"/>
              <a:t>Одним из наиболее популярных в наше время форматов хранения и передачи данных является формат JSON (JavaScript Object Notation). JSON не зависит от языка программирования, он более удобен и легче обрабатывается.</a:t>
            </a:r>
            <a:endParaRPr/>
          </a:p>
          <a:p>
            <a:pPr indent="-228600" lvl="0" marL="228600" rtl="0" algn="l">
              <a:lnSpc>
                <a:spcPct val="90000"/>
              </a:lnSpc>
              <a:spcBef>
                <a:spcPts val="1000"/>
              </a:spcBef>
              <a:spcAft>
                <a:spcPts val="0"/>
              </a:spcAft>
              <a:buClr>
                <a:srgbClr val="3F3F3F"/>
              </a:buClr>
              <a:buSzPts val="2000"/>
              <a:buChar char="•"/>
            </a:pPr>
            <a:r>
              <a:rPr lang="ru-RU"/>
              <a:t>В JSON каждый отдельный объект заключается в фигурные скобки и представляет собой набор пар ключ-значение, разделенных запятыми, где ключом является название свойства объекта, а значением соответственно значение этого свойства. Например: {"name":"Tom"}. Здесь "name" является ключом, а "Tom" - значением.</a:t>
            </a:r>
            <a:endParaRPr/>
          </a:p>
          <a:p>
            <a:pPr indent="-228600" lvl="0" marL="228600" rtl="0" algn="l">
              <a:lnSpc>
                <a:spcPct val="90000"/>
              </a:lnSpc>
              <a:spcBef>
                <a:spcPts val="1000"/>
              </a:spcBef>
              <a:spcAft>
                <a:spcPts val="0"/>
              </a:spcAft>
              <a:buClr>
                <a:srgbClr val="3F3F3F"/>
              </a:buClr>
              <a:buSzPts val="2000"/>
              <a:buChar char="•"/>
            </a:pPr>
            <a:r>
              <a:rPr lang="ru-RU"/>
              <a:t>Для отправки объекта в формате json в контроллере имеется метод Json(object obj), который в качестве параметра принимает отправляемый объект.</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5"/>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Font typeface="Arial Black"/>
              <a:buNone/>
            </a:pPr>
            <a:r>
              <a:rPr lang="ru-RU"/>
              <a:t>Переадресация</a:t>
            </a:r>
            <a:endParaRPr/>
          </a:p>
        </p:txBody>
      </p:sp>
      <p:sp>
        <p:nvSpPr>
          <p:cNvPr id="220" name="Google Shape;220;p35"/>
          <p:cNvSpPr txBox="1"/>
          <p:nvPr>
            <p:ph idx="1" type="body"/>
          </p:nvPr>
        </p:nvSpPr>
        <p:spPr>
          <a:xfrm>
            <a:off x="647700" y="1230630"/>
            <a:ext cx="10515600" cy="5484495"/>
          </a:xfrm>
          <a:prstGeom prst="rect">
            <a:avLst/>
          </a:prstGeom>
          <a:noFill/>
          <a:ln>
            <a:noFill/>
          </a:ln>
        </p:spPr>
        <p:txBody>
          <a:bodyPr anchorCtr="0" anchor="t" bIns="45700" lIns="91425" spcFirstLastPara="1" rIns="91425" wrap="square" tIns="45700">
            <a:normAutofit fontScale="90000" lnSpcReduction="20000"/>
          </a:bodyPr>
          <a:lstStyle/>
          <a:p>
            <a:pPr indent="-228600" lvl="0" marL="228600" rtl="0" algn="l">
              <a:lnSpc>
                <a:spcPct val="90000"/>
              </a:lnSpc>
              <a:spcBef>
                <a:spcPts val="0"/>
              </a:spcBef>
              <a:spcAft>
                <a:spcPts val="0"/>
              </a:spcAft>
              <a:buClr>
                <a:srgbClr val="3F3F3F"/>
              </a:buClr>
              <a:buSzPct val="100000"/>
              <a:buChar char="•"/>
            </a:pPr>
            <a:r>
              <a:rPr lang="ru-RU"/>
              <a:t>В ASP.NET Core MVC для создания переадресации используются классы RedirectResult, LocalRedirectResult, RedirectToActionResult и RedirectToRouteResult. Но в зависимости от типа переадресации их применение будет отличаться.</a:t>
            </a:r>
            <a:endParaRPr/>
          </a:p>
          <a:p>
            <a:pPr indent="-228600" lvl="0" marL="228600" rtl="0" algn="l">
              <a:lnSpc>
                <a:spcPct val="90000"/>
              </a:lnSpc>
              <a:spcBef>
                <a:spcPts val="1000"/>
              </a:spcBef>
              <a:spcAft>
                <a:spcPts val="0"/>
              </a:spcAft>
              <a:buClr>
                <a:srgbClr val="3F3F3F"/>
              </a:buClr>
              <a:buSzPct val="100000"/>
              <a:buChar char="•"/>
            </a:pPr>
            <a:r>
              <a:rPr lang="ru-RU"/>
              <a:t>Протокол HTTP поддерживает два типа переадресации:</a:t>
            </a:r>
            <a:endParaRPr/>
          </a:p>
          <a:p>
            <a:pPr indent="-457200" lvl="0" marL="457200" rtl="0" algn="l">
              <a:lnSpc>
                <a:spcPct val="90000"/>
              </a:lnSpc>
              <a:spcBef>
                <a:spcPts val="1000"/>
              </a:spcBef>
              <a:spcAft>
                <a:spcPts val="0"/>
              </a:spcAft>
              <a:buClr>
                <a:srgbClr val="3F3F3F"/>
              </a:buClr>
              <a:buSzPct val="100000"/>
              <a:buAutoNum type="arabicPeriod"/>
            </a:pPr>
            <a:r>
              <a:rPr lang="ru-RU"/>
              <a:t>постоянная переадресация. При постоянной переадресации сервер будет отправлять браузеру статусный код 301. При данном типе переадресации предполагается, что запрашиваемый документ окончательно перемещен в другое место. И после получения статусного кода 301 браузер может автоматически настраивать запросы на новый ресурс, даже если старый ресурс со временем перестанет применять переадресацию. Поэтому данный способ можно использовать, если вы полностью уверены, что документ на старое место уже не возвратится.</a:t>
            </a:r>
            <a:endParaRPr/>
          </a:p>
          <a:p>
            <a:pPr indent="-457200" lvl="0" marL="457200" rtl="0" algn="l">
              <a:lnSpc>
                <a:spcPct val="90000"/>
              </a:lnSpc>
              <a:spcBef>
                <a:spcPts val="1000"/>
              </a:spcBef>
              <a:spcAft>
                <a:spcPts val="0"/>
              </a:spcAft>
              <a:buClr>
                <a:srgbClr val="3F3F3F"/>
              </a:buClr>
              <a:buSzPct val="100000"/>
              <a:buAutoNum type="arabicPeriod"/>
            </a:pPr>
            <a:r>
              <a:rPr lang="ru-RU"/>
              <a:t>временная переадресация. При временной переадресации сервер будет отправлять браузеру статусный код 302. При этом считается, что запрашиваемый документ временно перемещен на другую страницу.</a:t>
            </a:r>
            <a:endParaRPr/>
          </a:p>
          <a:p>
            <a:pPr indent="-228600" lvl="0" marL="228600" rtl="0" algn="l">
              <a:lnSpc>
                <a:spcPct val="90000"/>
              </a:lnSpc>
              <a:spcBef>
                <a:spcPts val="1000"/>
              </a:spcBef>
              <a:spcAft>
                <a:spcPts val="0"/>
              </a:spcAft>
              <a:buClr>
                <a:srgbClr val="3F3F3F"/>
              </a:buClr>
              <a:buSzPct val="100000"/>
              <a:buChar char="•"/>
            </a:pPr>
            <a:r>
              <a:rPr lang="ru-RU"/>
              <a:t>В обоих случаях для создания переадресации может использоваться объект RedirectResult, однако метод, возвращающий данный объект, будет отличаться.</a:t>
            </a:r>
            <a:endParaRPr/>
          </a:p>
          <a:p>
            <a:pPr indent="-228600" lvl="0" marL="228600" rtl="0" algn="l">
              <a:lnSpc>
                <a:spcPct val="90000"/>
              </a:lnSpc>
              <a:spcBef>
                <a:spcPts val="1000"/>
              </a:spcBef>
              <a:spcAft>
                <a:spcPts val="0"/>
              </a:spcAft>
              <a:buClr>
                <a:srgbClr val="3F3F3F"/>
              </a:buClr>
              <a:buSzPct val="100000"/>
              <a:buChar char="•"/>
            </a:pPr>
            <a:r>
              <a:rPr lang="ru-RU"/>
              <a:t>Для временной переадресации применяется метод Redirect.</a:t>
            </a:r>
            <a:endParaRPr/>
          </a:p>
          <a:p>
            <a:pPr indent="-228600" lvl="0" marL="228600" rtl="0" algn="l">
              <a:lnSpc>
                <a:spcPct val="90000"/>
              </a:lnSpc>
              <a:spcBef>
                <a:spcPts val="1000"/>
              </a:spcBef>
              <a:spcAft>
                <a:spcPts val="0"/>
              </a:spcAft>
              <a:buClr>
                <a:srgbClr val="3F3F3F"/>
              </a:buClr>
              <a:buSzPct val="100000"/>
              <a:buChar char="•"/>
            </a:pPr>
            <a:r>
              <a:rPr lang="ru-RU"/>
              <a:t>Для постоянной переадресации подобным образом используется метод RedirectPermanent.</a:t>
            </a:r>
            <a:endParaRPr/>
          </a:p>
          <a:p>
            <a:pPr indent="-228600" lvl="0" marL="228600" rtl="0" algn="l">
              <a:lnSpc>
                <a:spcPct val="90000"/>
              </a:lnSpc>
              <a:spcBef>
                <a:spcPts val="1000"/>
              </a:spcBef>
              <a:spcAft>
                <a:spcPts val="0"/>
              </a:spcAft>
              <a:buClr>
                <a:srgbClr val="3F3F3F"/>
              </a:buClr>
              <a:buSzPct val="100000"/>
              <a:buChar char="•"/>
            </a:pPr>
            <a:r>
              <a:rPr lang="ru-RU"/>
              <a:t>Для обращения к локальным адресам в нашей системе мы можем использовать класс LocalRedirectResult. Для создания временной переадресации применяется метод LocalRedirect(), а для создания постоянной переадресации - метод LocalRedirectPermanent</a:t>
            </a:r>
            <a:endParaRPr/>
          </a:p>
          <a:p>
            <a:pPr indent="-114300" lvl="0" marL="228600" rtl="0" algn="l">
              <a:lnSpc>
                <a:spcPct val="90000"/>
              </a:lnSpc>
              <a:spcBef>
                <a:spcPts val="1000"/>
              </a:spcBef>
              <a:spcAft>
                <a:spcPts val="0"/>
              </a:spcAft>
              <a:buClr>
                <a:srgbClr val="3F3F3F"/>
              </a:buClr>
              <a:buSzPct val="100000"/>
              <a:buNone/>
            </a:pPr>
            <a:r>
              <a:t/>
            </a:r>
            <a:endParaRPr/>
          </a:p>
          <a:p>
            <a:pPr indent="-342900" lvl="0" marL="457200" rtl="0" algn="l">
              <a:lnSpc>
                <a:spcPct val="90000"/>
              </a:lnSpc>
              <a:spcBef>
                <a:spcPts val="1000"/>
              </a:spcBef>
              <a:spcAft>
                <a:spcPts val="0"/>
              </a:spcAft>
              <a:buClr>
                <a:srgbClr val="3F3F3F"/>
              </a:buClr>
              <a:buSzPct val="100000"/>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6"/>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Font typeface="Arial Black"/>
              <a:buNone/>
            </a:pPr>
            <a:r>
              <a:rPr lang="ru-RU"/>
              <a:t>Отправка статусных кодов</a:t>
            </a:r>
            <a:endParaRPr/>
          </a:p>
        </p:txBody>
      </p:sp>
      <p:sp>
        <p:nvSpPr>
          <p:cNvPr id="226" name="Google Shape;226;p36"/>
          <p:cNvSpPr txBox="1"/>
          <p:nvPr>
            <p:ph idx="1" type="body"/>
          </p:nvPr>
        </p:nvSpPr>
        <p:spPr>
          <a:xfrm>
            <a:off x="6477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3F3F3F"/>
              </a:buClr>
              <a:buSzPts val="2000"/>
              <a:buChar char="•"/>
            </a:pPr>
            <a:r>
              <a:rPr lang="ru-RU"/>
              <a:t>Иногда возникает необходимость отправить в ответ на запрос какой-либо статусный код. Например, если пользователь пытается получить доступ к ресурсу, который недоступен или для которого у пользователя нету прав. Либо нам нужно просто уведомить браузер пользователя с помощью статусного кода об успешном выполнении операции, как иногда применяется в ajax-запросах. И фреймворк ASP.NET Core MVC предоставляет множество различных классов, которые можно использовать для отправки статусного кода.</a:t>
            </a:r>
            <a:endParaRPr/>
          </a:p>
          <a:p>
            <a:pPr indent="-228600" lvl="0" marL="228600" rtl="0" algn="l">
              <a:lnSpc>
                <a:spcPct val="90000"/>
              </a:lnSpc>
              <a:spcBef>
                <a:spcPts val="1000"/>
              </a:spcBef>
              <a:spcAft>
                <a:spcPts val="0"/>
              </a:spcAft>
              <a:buClr>
                <a:srgbClr val="3F3F3F"/>
              </a:buClr>
              <a:buSzPts val="2000"/>
              <a:buChar char="•"/>
            </a:pPr>
            <a:r>
              <a:rPr lang="ru-RU"/>
              <a:t>StatusCodeResult позволяет отправить любой статусный код клиенту</a:t>
            </a:r>
            <a:endParaRPr/>
          </a:p>
          <a:p>
            <a:pPr indent="-228600" lvl="0" marL="228600" rtl="0" algn="l">
              <a:lnSpc>
                <a:spcPct val="90000"/>
              </a:lnSpc>
              <a:spcBef>
                <a:spcPts val="1000"/>
              </a:spcBef>
              <a:spcAft>
                <a:spcPts val="0"/>
              </a:spcAft>
              <a:buClr>
                <a:srgbClr val="3F3F3F"/>
              </a:buClr>
              <a:buSzPts val="2000"/>
              <a:buChar char="•"/>
            </a:pPr>
            <a:r>
              <a:rPr lang="ru-RU"/>
              <a:t>Для создания этого результата используется метод StatusCode(), в который передается отправляемый код статуса.</a:t>
            </a:r>
            <a:endParaRPr/>
          </a:p>
          <a:p>
            <a:pPr indent="-228600" lvl="0" marL="228600" rtl="0" algn="l">
              <a:lnSpc>
                <a:spcPct val="90000"/>
              </a:lnSpc>
              <a:spcBef>
                <a:spcPts val="1000"/>
              </a:spcBef>
              <a:spcAft>
                <a:spcPts val="0"/>
              </a:spcAft>
              <a:buClr>
                <a:srgbClr val="3F3F3F"/>
              </a:buClr>
              <a:buSzPts val="2000"/>
              <a:buChar char="•"/>
            </a:pPr>
            <a:r>
              <a:rPr lang="ru-RU"/>
              <a:t>Подобным образом мы можем послать браузеру любой другой статусный код. Но для отдельных кодов статуса предназначены свои отдельные классы.</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7"/>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Font typeface="Arial Black"/>
              <a:buNone/>
            </a:pPr>
            <a:r>
              <a:rPr lang="ru-RU"/>
              <a:t>HttpNotFoundResult и HttpNotFoundObjectResult</a:t>
            </a:r>
            <a:endParaRPr/>
          </a:p>
        </p:txBody>
      </p:sp>
      <p:sp>
        <p:nvSpPr>
          <p:cNvPr id="232" name="Google Shape;232;p37"/>
          <p:cNvSpPr txBox="1"/>
          <p:nvPr>
            <p:ph idx="1" type="body"/>
          </p:nvPr>
        </p:nvSpPr>
        <p:spPr>
          <a:xfrm>
            <a:off x="6477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3F3F3F"/>
              </a:buClr>
              <a:buSzPts val="2000"/>
              <a:buChar char="•"/>
            </a:pPr>
            <a:r>
              <a:rPr lang="ru-RU"/>
              <a:t>NotFoundResult и NotFoundObjectResult посылает код 404, уведомляя браузер о том, что ресурс не найден. Второй класс в дополнении к статусному коду позволяет отправить доплнительную информацию, которая потом отобразится в браузере.</a:t>
            </a:r>
            <a:endParaRPr/>
          </a:p>
          <a:p>
            <a:pPr indent="-228600" lvl="0" marL="228600" rtl="0" algn="l">
              <a:lnSpc>
                <a:spcPct val="90000"/>
              </a:lnSpc>
              <a:spcBef>
                <a:spcPts val="1000"/>
              </a:spcBef>
              <a:spcAft>
                <a:spcPts val="0"/>
              </a:spcAft>
              <a:buClr>
                <a:srgbClr val="3F3F3F"/>
              </a:buClr>
              <a:buSzPts val="2000"/>
              <a:buChar char="•"/>
            </a:pPr>
            <a:r>
              <a:rPr lang="ru-RU"/>
              <a:t>Объекты обоих классов создаются методом NotFound. Для первого класса - это метод без параметров, для второго класса - метод, который в качестве параметра принимает отправляемую информацию. Например, используем NotFoundObjectResult</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8"/>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Font typeface="Arial Black"/>
              <a:buNone/>
            </a:pPr>
            <a:r>
              <a:rPr lang="ru-RU"/>
              <a:t>UnauthorizedResult и UnauthorizedObjectResult</a:t>
            </a:r>
            <a:endParaRPr/>
          </a:p>
        </p:txBody>
      </p:sp>
      <p:sp>
        <p:nvSpPr>
          <p:cNvPr id="238" name="Google Shape;238;p38"/>
          <p:cNvSpPr txBox="1"/>
          <p:nvPr>
            <p:ph idx="1" type="body"/>
          </p:nvPr>
        </p:nvSpPr>
        <p:spPr>
          <a:xfrm>
            <a:off x="6477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3F3F3F"/>
              </a:buClr>
              <a:buSzPts val="2000"/>
              <a:buChar char="•"/>
            </a:pPr>
            <a:r>
              <a:rPr lang="ru-RU"/>
              <a:t>UnauthorizedResult посылает код 401, уведомляя пользователя, что он не автризован для доступа к ресурсу</a:t>
            </a:r>
            <a:endParaRPr/>
          </a:p>
          <a:p>
            <a:pPr indent="-228600" lvl="0" marL="228600" rtl="0" algn="l">
              <a:lnSpc>
                <a:spcPct val="90000"/>
              </a:lnSpc>
              <a:spcBef>
                <a:spcPts val="1000"/>
              </a:spcBef>
              <a:spcAft>
                <a:spcPts val="0"/>
              </a:spcAft>
              <a:buClr>
                <a:srgbClr val="3F3F3F"/>
              </a:buClr>
              <a:buSzPts val="2000"/>
              <a:buChar char="•"/>
            </a:pPr>
            <a:r>
              <a:rPr lang="ru-RU"/>
              <a:t>Для создания ответа используется метод Unauthorized().</a:t>
            </a:r>
            <a:endParaRPr/>
          </a:p>
          <a:p>
            <a:pPr indent="-228600" lvl="0" marL="228600" rtl="0" algn="l">
              <a:lnSpc>
                <a:spcPct val="90000"/>
              </a:lnSpc>
              <a:spcBef>
                <a:spcPts val="1000"/>
              </a:spcBef>
              <a:spcAft>
                <a:spcPts val="0"/>
              </a:spcAft>
              <a:buClr>
                <a:srgbClr val="3F3F3F"/>
              </a:buClr>
              <a:buSzPts val="2000"/>
              <a:buChar char="•"/>
            </a:pPr>
            <a:r>
              <a:rPr lang="ru-RU"/>
              <a:t>UnauthorizedObjectResult также посылает код 401, только позволяет добавить в ответ некоторый объект с информацией об ошибке</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39"/>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Font typeface="Arial Black"/>
              <a:buNone/>
            </a:pPr>
            <a:r>
              <a:rPr lang="ru-RU"/>
              <a:t>BadResult и BadObjectResult</a:t>
            </a:r>
            <a:endParaRPr/>
          </a:p>
        </p:txBody>
      </p:sp>
      <p:sp>
        <p:nvSpPr>
          <p:cNvPr id="244" name="Google Shape;244;p39"/>
          <p:cNvSpPr txBox="1"/>
          <p:nvPr>
            <p:ph idx="1" type="body"/>
          </p:nvPr>
        </p:nvSpPr>
        <p:spPr>
          <a:xfrm>
            <a:off x="6477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3F3F3F"/>
              </a:buClr>
              <a:buSzPts val="2000"/>
              <a:buChar char="•"/>
            </a:pPr>
            <a:r>
              <a:rPr lang="ru-RU"/>
              <a:t>BadResult и BadObjectResult посылают код 400, что говорит о том, что запрос некорректный. Второй класс в дополнении к статусному коду позволяет отправить доплнительную информацию, которая потом отобразится в браузере.</a:t>
            </a:r>
            <a:endParaRPr/>
          </a:p>
          <a:p>
            <a:pPr indent="-228600" lvl="0" marL="228600" rtl="0" algn="l">
              <a:lnSpc>
                <a:spcPct val="90000"/>
              </a:lnSpc>
              <a:spcBef>
                <a:spcPts val="1000"/>
              </a:spcBef>
              <a:spcAft>
                <a:spcPts val="0"/>
              </a:spcAft>
              <a:buClr>
                <a:srgbClr val="3F3F3F"/>
              </a:buClr>
              <a:buSzPts val="2000"/>
              <a:buChar char="•"/>
            </a:pPr>
            <a:r>
              <a:rPr lang="ru-RU"/>
              <a:t>Эти классы можно применять, например, если в запросе нет каких-то параметров или данные представляют совсем не те типы, которые мы ожидаем получить, и т.д.</a:t>
            </a:r>
            <a:endParaRPr/>
          </a:p>
          <a:p>
            <a:pPr indent="-228600" lvl="0" marL="228600" rtl="0" algn="l">
              <a:lnSpc>
                <a:spcPct val="90000"/>
              </a:lnSpc>
              <a:spcBef>
                <a:spcPts val="1000"/>
              </a:spcBef>
              <a:spcAft>
                <a:spcPts val="0"/>
              </a:spcAft>
              <a:buClr>
                <a:srgbClr val="3F3F3F"/>
              </a:buClr>
              <a:buSzPts val="2000"/>
              <a:buChar char="•"/>
            </a:pPr>
            <a:r>
              <a:rPr lang="ru-RU"/>
              <a:t>Объекты обоих классов создаются методом BadRequest. Для первого класса - это метод без параметров, для второго класса - метод, который в качестве параметра принимает отправляемую информацию</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40"/>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Font typeface="Arial Black"/>
              <a:buNone/>
            </a:pPr>
            <a:r>
              <a:rPr lang="ru-RU"/>
              <a:t>OkResult и OkObjectResult</a:t>
            </a:r>
            <a:endParaRPr/>
          </a:p>
        </p:txBody>
      </p:sp>
      <p:sp>
        <p:nvSpPr>
          <p:cNvPr id="250" name="Google Shape;250;p40"/>
          <p:cNvSpPr txBox="1"/>
          <p:nvPr>
            <p:ph idx="1" type="body"/>
          </p:nvPr>
        </p:nvSpPr>
        <p:spPr>
          <a:xfrm>
            <a:off x="6477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3F3F3F"/>
              </a:buClr>
              <a:buSzPts val="2000"/>
              <a:buChar char="•"/>
            </a:pPr>
            <a:r>
              <a:rPr lang="ru-RU"/>
              <a:t>OkResult и OkObjectResult посылают код 200, уведомляя об успешном выполнении запроса. Второй класс в дополнении к статусному коду позволяет отправить доплнительную информацию, которая потом отобразится в браузере.</a:t>
            </a:r>
            <a:endParaRPr/>
          </a:p>
          <a:p>
            <a:pPr indent="-228600" lvl="0" marL="228600" rtl="0" algn="l">
              <a:lnSpc>
                <a:spcPct val="90000"/>
              </a:lnSpc>
              <a:spcBef>
                <a:spcPts val="1000"/>
              </a:spcBef>
              <a:spcAft>
                <a:spcPts val="0"/>
              </a:spcAft>
              <a:buClr>
                <a:srgbClr val="3F3F3F"/>
              </a:buClr>
              <a:buSzPts val="2000"/>
              <a:buChar char="•"/>
            </a:pPr>
            <a:r>
              <a:rPr lang="ru-RU"/>
              <a:t>Объекты обоих классов создаются методом Ok(). Для первого класса - это метод без параметров, для второго класса - метод, который в качестве параметра принимает отправляемую информацию</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Font typeface="Arial Black"/>
              <a:buNone/>
            </a:pPr>
            <a:r>
              <a:rPr lang="ru-RU"/>
              <a:t>MVC</a:t>
            </a:r>
            <a:endParaRPr/>
          </a:p>
        </p:txBody>
      </p:sp>
      <p:pic>
        <p:nvPicPr>
          <p:cNvPr descr="mvc" id="93" name="Google Shape;93;p14"/>
          <p:cNvPicPr preferRelativeResize="0"/>
          <p:nvPr>
            <p:ph idx="1" type="body"/>
          </p:nvPr>
        </p:nvPicPr>
        <p:blipFill rotWithShape="1">
          <a:blip r:embed="rId3">
            <a:alphaModFix/>
          </a:blip>
          <a:srcRect b="0" l="0" r="0" t="0"/>
          <a:stretch/>
        </p:blipFill>
        <p:spPr>
          <a:xfrm>
            <a:off x="3881755" y="949325"/>
            <a:ext cx="4048125" cy="2076450"/>
          </a:xfrm>
          <a:prstGeom prst="rect">
            <a:avLst/>
          </a:prstGeom>
          <a:noFill/>
          <a:ln>
            <a:noFill/>
          </a:ln>
        </p:spPr>
      </p:pic>
      <p:sp>
        <p:nvSpPr>
          <p:cNvPr id="94" name="Google Shape;94;p14"/>
          <p:cNvSpPr txBox="1"/>
          <p:nvPr/>
        </p:nvSpPr>
        <p:spPr>
          <a:xfrm>
            <a:off x="647700" y="3025775"/>
            <a:ext cx="10958195" cy="3969385"/>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Arial"/>
              <a:buChar char="•"/>
            </a:pPr>
            <a:r>
              <a:rPr b="0" i="0" lang="ru-RU" sz="1800" u="none" cap="none" strike="noStrike">
                <a:solidFill>
                  <a:schemeClr val="dk1"/>
                </a:solidFill>
                <a:latin typeface="Arial"/>
                <a:ea typeface="Arial"/>
                <a:cs typeface="Arial"/>
                <a:sym typeface="Arial"/>
              </a:rPr>
              <a:t>В этой схеме модель является независимым компонентом - любые изменения контроллера или представления никак не влияют на модель. Контроллер и представление являются относительно независимыми компонентами. Так, из представления можно обращаться к определенному контроллеру, а из контроллера генерировать представления, но при этом нередко их можно изменять независимо друг от друга.</a:t>
            </a:r>
            <a:endParaRPr b="0" i="0" sz="1800" u="none" cap="none" strike="noStrike">
              <a:solidFill>
                <a:schemeClr val="dk1"/>
              </a:solidFill>
              <a:latin typeface="Arial"/>
              <a:ea typeface="Arial"/>
              <a:cs typeface="Arial"/>
              <a:sym typeface="Arial"/>
            </a:endParaRPr>
          </a:p>
          <a:p>
            <a:pPr indent="-285750" lvl="0" marL="285750" marR="0" rtl="0" algn="l">
              <a:spcBef>
                <a:spcPts val="0"/>
              </a:spcBef>
              <a:spcAft>
                <a:spcPts val="0"/>
              </a:spcAft>
              <a:buClr>
                <a:schemeClr val="dk1"/>
              </a:buClr>
              <a:buSzPts val="1800"/>
              <a:buFont typeface="Arial"/>
              <a:buChar char="•"/>
            </a:pPr>
            <a:r>
              <a:rPr b="0" i="0" lang="ru-RU" sz="1800" u="none" cap="none" strike="noStrike">
                <a:solidFill>
                  <a:schemeClr val="dk1"/>
                </a:solidFill>
                <a:latin typeface="Arial"/>
                <a:ea typeface="Arial"/>
                <a:cs typeface="Arial"/>
                <a:sym typeface="Arial"/>
              </a:rPr>
              <a:t>Такое разграничение компонентов приложения позволяет реализовать концепцию разделение ответственности, при которой каждый компонент отвечает за свою строго очерченную сферу. В связи с чем легче построить работу над отдельными компонентами. И благодаря этому приложение легче разрабатывать, поддерживать и тестировать отдельные компоненты. Допустим, если нам важна визуальная часть или фронтэнд, то мы можем тестировать представление независимо от контроллера. Либо мы можем сосредоточиться на бэкэнде и тестировать контроллер.</a:t>
            </a:r>
            <a:endParaRPr b="0" i="0" sz="1800" u="none" cap="none" strike="noStrike">
              <a:solidFill>
                <a:schemeClr val="dk1"/>
              </a:solidFill>
              <a:latin typeface="Arial"/>
              <a:ea typeface="Arial"/>
              <a:cs typeface="Arial"/>
              <a:sym typeface="Arial"/>
            </a:endParaRPr>
          </a:p>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a:p>
            <a:pPr indent="-171450" lvl="0" marL="28575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41"/>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Font typeface="Arial Black"/>
              <a:buNone/>
            </a:pPr>
            <a:r>
              <a:rPr lang="ru-RU"/>
              <a:t>Отправка файлов</a:t>
            </a:r>
            <a:endParaRPr/>
          </a:p>
        </p:txBody>
      </p:sp>
      <p:sp>
        <p:nvSpPr>
          <p:cNvPr id="256" name="Google Shape;256;p41"/>
          <p:cNvSpPr txBox="1"/>
          <p:nvPr>
            <p:ph idx="1" type="body"/>
          </p:nvPr>
        </p:nvSpPr>
        <p:spPr>
          <a:xfrm>
            <a:off x="234315" y="1181100"/>
            <a:ext cx="11673205" cy="5676900"/>
          </a:xfrm>
          <a:prstGeom prst="rect">
            <a:avLst/>
          </a:prstGeom>
          <a:noFill/>
          <a:ln>
            <a:noFill/>
          </a:ln>
        </p:spPr>
        <p:txBody>
          <a:bodyPr anchorCtr="0" anchor="t" bIns="45700" lIns="91425" spcFirstLastPara="1" rIns="91425" wrap="square" tIns="45700">
            <a:normAutofit fontScale="65000"/>
          </a:bodyPr>
          <a:lstStyle/>
          <a:p>
            <a:pPr indent="-228600" lvl="0" marL="228600" rtl="0" algn="l">
              <a:lnSpc>
                <a:spcPct val="90000"/>
              </a:lnSpc>
              <a:spcBef>
                <a:spcPts val="0"/>
              </a:spcBef>
              <a:spcAft>
                <a:spcPts val="0"/>
              </a:spcAft>
              <a:buClr>
                <a:srgbClr val="3F3F3F"/>
              </a:buClr>
              <a:buSzPct val="100000"/>
              <a:buChar char="•"/>
            </a:pPr>
            <a:r>
              <a:rPr lang="ru-RU"/>
              <a:t>Для отправки клиенту файлов предназначен абстрактный класс FileResult, функционал которого реализуется в классах-наследниках:</a:t>
            </a:r>
            <a:endParaRPr/>
          </a:p>
          <a:p>
            <a:pPr indent="-457200" lvl="0" marL="457200" rtl="0" algn="l">
              <a:lnSpc>
                <a:spcPct val="90000"/>
              </a:lnSpc>
              <a:spcBef>
                <a:spcPts val="1000"/>
              </a:spcBef>
              <a:spcAft>
                <a:spcPts val="0"/>
              </a:spcAft>
              <a:buClr>
                <a:srgbClr val="3F3F3F"/>
              </a:buClr>
              <a:buSzPct val="100000"/>
              <a:buAutoNum type="arabicPeriod"/>
            </a:pPr>
            <a:r>
              <a:rPr lang="ru-RU"/>
              <a:t>FileContentResult: отправляет клиенту массив байтов, считанный из файла</a:t>
            </a:r>
            <a:endParaRPr/>
          </a:p>
          <a:p>
            <a:pPr indent="-457200" lvl="0" marL="457200" rtl="0" algn="l">
              <a:lnSpc>
                <a:spcPct val="90000"/>
              </a:lnSpc>
              <a:spcBef>
                <a:spcPts val="1000"/>
              </a:spcBef>
              <a:spcAft>
                <a:spcPts val="0"/>
              </a:spcAft>
              <a:buClr>
                <a:srgbClr val="3F3F3F"/>
              </a:buClr>
              <a:buSzPct val="100000"/>
              <a:buAutoNum type="arabicPeriod"/>
            </a:pPr>
            <a:r>
              <a:rPr lang="ru-RU"/>
              <a:t>VirtualFileResult: представляет простую отправку файла напрямую с сервера по виртуальному пути</a:t>
            </a:r>
            <a:endParaRPr/>
          </a:p>
          <a:p>
            <a:pPr indent="-457200" lvl="0" marL="457200" rtl="0" algn="l">
              <a:lnSpc>
                <a:spcPct val="90000"/>
              </a:lnSpc>
              <a:spcBef>
                <a:spcPts val="1000"/>
              </a:spcBef>
              <a:spcAft>
                <a:spcPts val="0"/>
              </a:spcAft>
              <a:buClr>
                <a:srgbClr val="3F3F3F"/>
              </a:buClr>
              <a:buSzPct val="100000"/>
              <a:buAutoNum type="arabicPeriod"/>
            </a:pPr>
            <a:r>
              <a:rPr lang="ru-RU"/>
              <a:t>FileStreamResult: создает поток - объект System.IO.Stream, с помощью которого считывает и отправляет файл клиенту</a:t>
            </a:r>
            <a:endParaRPr/>
          </a:p>
          <a:p>
            <a:pPr indent="-457200" lvl="0" marL="457200" rtl="0" algn="l">
              <a:lnSpc>
                <a:spcPct val="90000"/>
              </a:lnSpc>
              <a:spcBef>
                <a:spcPts val="1000"/>
              </a:spcBef>
              <a:spcAft>
                <a:spcPts val="0"/>
              </a:spcAft>
              <a:buClr>
                <a:srgbClr val="3F3F3F"/>
              </a:buClr>
              <a:buSzPct val="100000"/>
              <a:buAutoNum type="arabicPeriod"/>
            </a:pPr>
            <a:r>
              <a:rPr lang="ru-RU"/>
              <a:t>PhysicalFileResult: также отправляет файл с сервера, но для отправки используется реальный физический путь</a:t>
            </a:r>
            <a:endParaRPr/>
          </a:p>
          <a:p>
            <a:pPr indent="-228600" lvl="0" marL="228600" rtl="0" algn="l">
              <a:lnSpc>
                <a:spcPct val="90000"/>
              </a:lnSpc>
              <a:spcBef>
                <a:spcPts val="1000"/>
              </a:spcBef>
              <a:spcAft>
                <a:spcPts val="0"/>
              </a:spcAft>
              <a:buClr>
                <a:srgbClr val="3F3F3F"/>
              </a:buClr>
              <a:buSzPct val="100000"/>
              <a:buChar char="•"/>
            </a:pPr>
            <a:r>
              <a:rPr lang="ru-RU"/>
              <a:t>Во первых трех случаях для отправки файлов применяется метод File(), а для создания объекта PhysicalFileResult используется метод PhysicalFile(). Только в зависимости от выбранного способа используется соответствующая перегруженная версия этого метода.</a:t>
            </a:r>
            <a:endParaRPr/>
          </a:p>
          <a:p>
            <a:pPr indent="0" lvl="0" marL="0" rtl="0" algn="l">
              <a:lnSpc>
                <a:spcPct val="90000"/>
              </a:lnSpc>
              <a:spcBef>
                <a:spcPts val="1000"/>
              </a:spcBef>
              <a:spcAft>
                <a:spcPts val="0"/>
              </a:spcAft>
              <a:buClr>
                <a:srgbClr val="3F3F3F"/>
              </a:buClr>
              <a:buSzPct val="100000"/>
              <a:buNone/>
            </a:pPr>
            <a:r>
              <a:rPr lang="ru-RU"/>
              <a:t>        private readonly IWebHostEnvironment _appEnvironment;</a:t>
            </a:r>
            <a:endParaRPr/>
          </a:p>
          <a:p>
            <a:pPr indent="0" lvl="0" marL="0" rtl="0" algn="l">
              <a:lnSpc>
                <a:spcPct val="90000"/>
              </a:lnSpc>
              <a:spcBef>
                <a:spcPts val="1000"/>
              </a:spcBef>
              <a:spcAft>
                <a:spcPts val="0"/>
              </a:spcAft>
              <a:buClr>
                <a:srgbClr val="3F3F3F"/>
              </a:buClr>
              <a:buSzPct val="100000"/>
              <a:buNone/>
            </a:pPr>
            <a:r>
              <a:rPr lang="ru-RU"/>
              <a:t>        public HomeController(IWebHostEnvironment appEnvironment)</a:t>
            </a:r>
            <a:endParaRPr/>
          </a:p>
          <a:p>
            <a:pPr indent="0" lvl="0" marL="0" rtl="0" algn="l">
              <a:lnSpc>
                <a:spcPct val="90000"/>
              </a:lnSpc>
              <a:spcBef>
                <a:spcPts val="1000"/>
              </a:spcBef>
              <a:spcAft>
                <a:spcPts val="0"/>
              </a:spcAft>
              <a:buClr>
                <a:srgbClr val="3F3F3F"/>
              </a:buClr>
              <a:buSzPct val="100000"/>
              <a:buNone/>
            </a:pPr>
            <a:r>
              <a:rPr lang="ru-RU"/>
              <a:t>        {</a:t>
            </a:r>
            <a:endParaRPr/>
          </a:p>
          <a:p>
            <a:pPr indent="0" lvl="0" marL="0" rtl="0" algn="l">
              <a:lnSpc>
                <a:spcPct val="90000"/>
              </a:lnSpc>
              <a:spcBef>
                <a:spcPts val="1000"/>
              </a:spcBef>
              <a:spcAft>
                <a:spcPts val="0"/>
              </a:spcAft>
              <a:buClr>
                <a:srgbClr val="3F3F3F"/>
              </a:buClr>
              <a:buSzPct val="100000"/>
              <a:buNone/>
            </a:pPr>
            <a:r>
              <a:rPr lang="ru-RU"/>
              <a:t>            _appEnvironment = appEnvironment;</a:t>
            </a:r>
            <a:endParaRPr/>
          </a:p>
          <a:p>
            <a:pPr indent="0" lvl="0" marL="0" rtl="0" algn="l">
              <a:lnSpc>
                <a:spcPct val="90000"/>
              </a:lnSpc>
              <a:spcBef>
                <a:spcPts val="1000"/>
              </a:spcBef>
              <a:spcAft>
                <a:spcPts val="0"/>
              </a:spcAft>
              <a:buClr>
                <a:srgbClr val="3F3F3F"/>
              </a:buClr>
              <a:buSzPct val="100000"/>
              <a:buNone/>
            </a:pPr>
            <a:r>
              <a:rPr lang="ru-RU"/>
              <a:t>        }</a:t>
            </a:r>
            <a:endParaRPr/>
          </a:p>
          <a:p>
            <a:pPr indent="0" lvl="0" marL="0" rtl="0" algn="l">
              <a:lnSpc>
                <a:spcPct val="90000"/>
              </a:lnSpc>
              <a:spcBef>
                <a:spcPts val="1000"/>
              </a:spcBef>
              <a:spcAft>
                <a:spcPts val="0"/>
              </a:spcAft>
              <a:buClr>
                <a:srgbClr val="3F3F3F"/>
              </a:buClr>
              <a:buSzPct val="100000"/>
              <a:buNone/>
            </a:pPr>
            <a:r>
              <a:rPr lang="ru-RU"/>
              <a:t>        public IActionResult GetFile()</a:t>
            </a:r>
            <a:endParaRPr/>
          </a:p>
          <a:p>
            <a:pPr indent="0" lvl="0" marL="0" rtl="0" algn="l">
              <a:lnSpc>
                <a:spcPct val="90000"/>
              </a:lnSpc>
              <a:spcBef>
                <a:spcPts val="1000"/>
              </a:spcBef>
              <a:spcAft>
                <a:spcPts val="0"/>
              </a:spcAft>
              <a:buClr>
                <a:srgbClr val="3F3F3F"/>
              </a:buClr>
              <a:buSzPct val="100000"/>
              <a:buNone/>
            </a:pPr>
            <a:r>
              <a:rPr lang="ru-RU"/>
              <a:t>        {</a:t>
            </a:r>
            <a:endParaRPr/>
          </a:p>
          <a:p>
            <a:pPr indent="0" lvl="0" marL="0" rtl="0" algn="l">
              <a:lnSpc>
                <a:spcPct val="90000"/>
              </a:lnSpc>
              <a:spcBef>
                <a:spcPts val="1000"/>
              </a:spcBef>
              <a:spcAft>
                <a:spcPts val="0"/>
              </a:spcAft>
              <a:buClr>
                <a:srgbClr val="3F3F3F"/>
              </a:buClr>
              <a:buSzPct val="100000"/>
              <a:buNone/>
            </a:pPr>
            <a:r>
              <a:rPr lang="ru-RU"/>
              <a:t>            string file_path = Path.Combine(_appEnvironment.ContentRootPath, "Files/book.pdf");</a:t>
            </a:r>
            <a:endParaRPr/>
          </a:p>
          <a:p>
            <a:pPr indent="0" lvl="0" marL="0" rtl="0" algn="l">
              <a:lnSpc>
                <a:spcPct val="90000"/>
              </a:lnSpc>
              <a:spcBef>
                <a:spcPts val="1000"/>
              </a:spcBef>
              <a:spcAft>
                <a:spcPts val="0"/>
              </a:spcAft>
              <a:buClr>
                <a:srgbClr val="3F3F3F"/>
              </a:buClr>
              <a:buSzPct val="100000"/>
              <a:buNone/>
            </a:pPr>
            <a:r>
              <a:rPr lang="ru-RU"/>
              <a:t>            string file_type = "application/pdf";</a:t>
            </a:r>
            <a:endParaRPr/>
          </a:p>
          <a:p>
            <a:pPr indent="0" lvl="0" marL="0" rtl="0" algn="l">
              <a:lnSpc>
                <a:spcPct val="90000"/>
              </a:lnSpc>
              <a:spcBef>
                <a:spcPts val="1000"/>
              </a:spcBef>
              <a:spcAft>
                <a:spcPts val="0"/>
              </a:spcAft>
              <a:buClr>
                <a:srgbClr val="3F3F3F"/>
              </a:buClr>
              <a:buSzPct val="100000"/>
              <a:buNone/>
            </a:pPr>
            <a:r>
              <a:rPr lang="ru-RU"/>
              <a:t>            string file_name = "book.pdf";</a:t>
            </a:r>
            <a:endParaRPr/>
          </a:p>
          <a:p>
            <a:pPr indent="0" lvl="0" marL="0" rtl="0" algn="l">
              <a:lnSpc>
                <a:spcPct val="90000"/>
              </a:lnSpc>
              <a:spcBef>
                <a:spcPts val="1000"/>
              </a:spcBef>
              <a:spcAft>
                <a:spcPts val="0"/>
              </a:spcAft>
              <a:buClr>
                <a:srgbClr val="3F3F3F"/>
              </a:buClr>
              <a:buSzPct val="100000"/>
              <a:buNone/>
            </a:pPr>
            <a:r>
              <a:rPr lang="ru-RU"/>
              <a:t>            return PhysicalFile(file_path, file_type, file_name);</a:t>
            </a:r>
            <a:endParaRPr/>
          </a:p>
          <a:p>
            <a:pPr indent="0" lvl="0" marL="0" rtl="0" algn="l">
              <a:lnSpc>
                <a:spcPct val="90000"/>
              </a:lnSpc>
              <a:spcBef>
                <a:spcPts val="1000"/>
              </a:spcBef>
              <a:spcAft>
                <a:spcPts val="0"/>
              </a:spcAft>
              <a:buClr>
                <a:srgbClr val="3F3F3F"/>
              </a:buClr>
              <a:buSzPct val="100000"/>
              <a:buNone/>
            </a:pPr>
            <a:r>
              <a:rPr lang="ru-RU"/>
              <a:t>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42"/>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Font typeface="Arial Black"/>
              <a:buNone/>
            </a:pPr>
            <a:r>
              <a:rPr lang="ru-RU"/>
              <a:t>Загрузка массива байтов</a:t>
            </a:r>
            <a:endParaRPr/>
          </a:p>
        </p:txBody>
      </p:sp>
      <p:sp>
        <p:nvSpPr>
          <p:cNvPr id="262" name="Google Shape;262;p42"/>
          <p:cNvSpPr txBox="1"/>
          <p:nvPr>
            <p:ph idx="1" type="body"/>
          </p:nvPr>
        </p:nvSpPr>
        <p:spPr>
          <a:xfrm>
            <a:off x="6477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3F3F3F"/>
              </a:buClr>
              <a:buSzPts val="2000"/>
              <a:buChar char="•"/>
            </a:pPr>
            <a:r>
              <a:rPr lang="ru-RU"/>
              <a:t>Похожим образом работает и класс FileContentResult, только используется метод File(), а вместо имени файла передается массив байтов, в который был считан файл:</a:t>
            </a:r>
            <a:endParaRPr/>
          </a:p>
          <a:p>
            <a:pPr indent="0" lvl="0" marL="0" rtl="0" algn="l">
              <a:lnSpc>
                <a:spcPct val="90000"/>
              </a:lnSpc>
              <a:spcBef>
                <a:spcPts val="1000"/>
              </a:spcBef>
              <a:spcAft>
                <a:spcPts val="0"/>
              </a:spcAft>
              <a:buClr>
                <a:srgbClr val="3F3F3F"/>
              </a:buClr>
              <a:buSzPts val="2000"/>
              <a:buNone/>
            </a:pPr>
            <a:r>
              <a:rPr lang="ru-RU"/>
              <a:t>public FileResult GetBytes()</a:t>
            </a:r>
            <a:endParaRPr/>
          </a:p>
          <a:p>
            <a:pPr indent="0" lvl="0" marL="0" rtl="0" algn="l">
              <a:lnSpc>
                <a:spcPct val="90000"/>
              </a:lnSpc>
              <a:spcBef>
                <a:spcPts val="1000"/>
              </a:spcBef>
              <a:spcAft>
                <a:spcPts val="0"/>
              </a:spcAft>
              <a:buClr>
                <a:srgbClr val="3F3F3F"/>
              </a:buClr>
              <a:buSzPts val="2000"/>
              <a:buNone/>
            </a:pPr>
            <a:r>
              <a:rPr lang="ru-RU"/>
              <a:t>{</a:t>
            </a:r>
            <a:endParaRPr/>
          </a:p>
          <a:p>
            <a:pPr indent="0" lvl="0" marL="0" rtl="0" algn="l">
              <a:lnSpc>
                <a:spcPct val="90000"/>
              </a:lnSpc>
              <a:spcBef>
                <a:spcPts val="1000"/>
              </a:spcBef>
              <a:spcAft>
                <a:spcPts val="0"/>
              </a:spcAft>
              <a:buClr>
                <a:srgbClr val="3F3F3F"/>
              </a:buClr>
              <a:buSzPts val="2000"/>
              <a:buNone/>
            </a:pPr>
            <a:r>
              <a:rPr lang="ru-RU"/>
              <a:t>    string path = Path.Combine(_appEnvironment.ContentRootPath, "Files/book.pdf");</a:t>
            </a:r>
            <a:endParaRPr/>
          </a:p>
          <a:p>
            <a:pPr indent="0" lvl="0" marL="0" rtl="0" algn="l">
              <a:lnSpc>
                <a:spcPct val="90000"/>
              </a:lnSpc>
              <a:spcBef>
                <a:spcPts val="1000"/>
              </a:spcBef>
              <a:spcAft>
                <a:spcPts val="0"/>
              </a:spcAft>
              <a:buClr>
                <a:srgbClr val="3F3F3F"/>
              </a:buClr>
              <a:buSzPts val="2000"/>
              <a:buNone/>
            </a:pPr>
            <a:r>
              <a:rPr lang="ru-RU"/>
              <a:t>    byte[] mas = System.IO.File.ReadAllBytes(path);</a:t>
            </a:r>
            <a:endParaRPr/>
          </a:p>
          <a:p>
            <a:pPr indent="0" lvl="0" marL="0" rtl="0" algn="l">
              <a:lnSpc>
                <a:spcPct val="90000"/>
              </a:lnSpc>
              <a:spcBef>
                <a:spcPts val="1000"/>
              </a:spcBef>
              <a:spcAft>
                <a:spcPts val="0"/>
              </a:spcAft>
              <a:buClr>
                <a:srgbClr val="3F3F3F"/>
              </a:buClr>
              <a:buSzPts val="2000"/>
              <a:buNone/>
            </a:pPr>
            <a:r>
              <a:rPr lang="ru-RU"/>
              <a:t>    string file_type = "application/pdf";</a:t>
            </a:r>
            <a:endParaRPr/>
          </a:p>
          <a:p>
            <a:pPr indent="0" lvl="0" marL="0" rtl="0" algn="l">
              <a:lnSpc>
                <a:spcPct val="90000"/>
              </a:lnSpc>
              <a:spcBef>
                <a:spcPts val="1000"/>
              </a:spcBef>
              <a:spcAft>
                <a:spcPts val="0"/>
              </a:spcAft>
              <a:buClr>
                <a:srgbClr val="3F3F3F"/>
              </a:buClr>
              <a:buSzPts val="2000"/>
              <a:buNone/>
            </a:pPr>
            <a:r>
              <a:rPr lang="ru-RU"/>
              <a:t>    string file_name = "book2.pdf";</a:t>
            </a:r>
            <a:endParaRPr/>
          </a:p>
          <a:p>
            <a:pPr indent="0" lvl="0" marL="0" rtl="0" algn="l">
              <a:lnSpc>
                <a:spcPct val="90000"/>
              </a:lnSpc>
              <a:spcBef>
                <a:spcPts val="1000"/>
              </a:spcBef>
              <a:spcAft>
                <a:spcPts val="0"/>
              </a:spcAft>
              <a:buClr>
                <a:srgbClr val="3F3F3F"/>
              </a:buClr>
              <a:buSzPts val="2000"/>
              <a:buNone/>
            </a:pPr>
            <a:r>
              <a:rPr lang="ru-RU"/>
              <a:t>    return File(mas, file_type, file_name);</a:t>
            </a:r>
            <a:endParaRPr/>
          </a:p>
          <a:p>
            <a:pPr indent="0" lvl="0" marL="0" rtl="0" algn="l">
              <a:lnSpc>
                <a:spcPct val="90000"/>
              </a:lnSpc>
              <a:spcBef>
                <a:spcPts val="1000"/>
              </a:spcBef>
              <a:spcAft>
                <a:spcPts val="0"/>
              </a:spcAft>
              <a:buClr>
                <a:srgbClr val="3F3F3F"/>
              </a:buClr>
              <a:buSzPts val="2000"/>
              <a:buNone/>
            </a:pPr>
            <a:r>
              <a:rPr lang="ru-RU"/>
              <a:t>}</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43"/>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Font typeface="Arial Black"/>
              <a:buNone/>
            </a:pPr>
            <a:r>
              <a:rPr lang="ru-RU"/>
              <a:t>Отправка потока. FileStreamResult</a:t>
            </a:r>
            <a:endParaRPr/>
          </a:p>
        </p:txBody>
      </p:sp>
      <p:sp>
        <p:nvSpPr>
          <p:cNvPr id="268" name="Google Shape;268;p43"/>
          <p:cNvSpPr txBox="1"/>
          <p:nvPr>
            <p:ph idx="1" type="body"/>
          </p:nvPr>
        </p:nvSpPr>
        <p:spPr>
          <a:xfrm>
            <a:off x="6477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3F3F3F"/>
              </a:buClr>
              <a:buSzPts val="2000"/>
              <a:buChar char="•"/>
            </a:pPr>
            <a:r>
              <a:rPr lang="ru-RU"/>
              <a:t>Если мы хотим возвратить объект FileStreamResult, то в качестве первого аргумента в методе File идет объект Stream для отправляемого файла:</a:t>
            </a:r>
            <a:endParaRPr/>
          </a:p>
          <a:p>
            <a:pPr indent="0" lvl="0" marL="0" rtl="0" algn="l">
              <a:lnSpc>
                <a:spcPct val="90000"/>
              </a:lnSpc>
              <a:spcBef>
                <a:spcPts val="1000"/>
              </a:spcBef>
              <a:spcAft>
                <a:spcPts val="0"/>
              </a:spcAft>
              <a:buClr>
                <a:srgbClr val="3F3F3F"/>
              </a:buClr>
              <a:buSzPts val="2000"/>
              <a:buNone/>
            </a:pPr>
            <a:r>
              <a:rPr lang="ru-RU"/>
              <a:t>public FileResult GetStream()</a:t>
            </a:r>
            <a:endParaRPr/>
          </a:p>
          <a:p>
            <a:pPr indent="0" lvl="0" marL="0" rtl="0" algn="l">
              <a:lnSpc>
                <a:spcPct val="90000"/>
              </a:lnSpc>
              <a:spcBef>
                <a:spcPts val="1000"/>
              </a:spcBef>
              <a:spcAft>
                <a:spcPts val="0"/>
              </a:spcAft>
              <a:buClr>
                <a:srgbClr val="3F3F3F"/>
              </a:buClr>
              <a:buSzPts val="2000"/>
              <a:buNone/>
            </a:pPr>
            <a:r>
              <a:rPr lang="ru-RU"/>
              <a:t>{</a:t>
            </a:r>
            <a:endParaRPr/>
          </a:p>
          <a:p>
            <a:pPr indent="0" lvl="0" marL="0" rtl="0" algn="l">
              <a:lnSpc>
                <a:spcPct val="90000"/>
              </a:lnSpc>
              <a:spcBef>
                <a:spcPts val="1000"/>
              </a:spcBef>
              <a:spcAft>
                <a:spcPts val="0"/>
              </a:spcAft>
              <a:buClr>
                <a:srgbClr val="3F3F3F"/>
              </a:buClr>
              <a:buSzPts val="2000"/>
              <a:buNone/>
            </a:pPr>
            <a:r>
              <a:rPr lang="ru-RU"/>
              <a:t>    string path = Path.Combine(_appEnvironment.ContentRootPath, "Files/book.pdf");</a:t>
            </a:r>
            <a:endParaRPr/>
          </a:p>
          <a:p>
            <a:pPr indent="0" lvl="0" marL="0" rtl="0" algn="l">
              <a:lnSpc>
                <a:spcPct val="90000"/>
              </a:lnSpc>
              <a:spcBef>
                <a:spcPts val="1000"/>
              </a:spcBef>
              <a:spcAft>
                <a:spcPts val="0"/>
              </a:spcAft>
              <a:buClr>
                <a:srgbClr val="3F3F3F"/>
              </a:buClr>
              <a:buSzPts val="2000"/>
              <a:buNone/>
            </a:pPr>
            <a:r>
              <a:rPr lang="ru-RU"/>
              <a:t>    FileStream fs = new FileStream(path, FileMode.Open);</a:t>
            </a:r>
            <a:endParaRPr/>
          </a:p>
          <a:p>
            <a:pPr indent="0" lvl="0" marL="0" rtl="0" algn="l">
              <a:lnSpc>
                <a:spcPct val="90000"/>
              </a:lnSpc>
              <a:spcBef>
                <a:spcPts val="1000"/>
              </a:spcBef>
              <a:spcAft>
                <a:spcPts val="0"/>
              </a:spcAft>
              <a:buClr>
                <a:srgbClr val="3F3F3F"/>
              </a:buClr>
              <a:buSzPts val="2000"/>
              <a:buNone/>
            </a:pPr>
            <a:r>
              <a:rPr lang="ru-RU"/>
              <a:t>    string file_type = "application/pdf";</a:t>
            </a:r>
            <a:endParaRPr/>
          </a:p>
          <a:p>
            <a:pPr indent="0" lvl="0" marL="0" rtl="0" algn="l">
              <a:lnSpc>
                <a:spcPct val="90000"/>
              </a:lnSpc>
              <a:spcBef>
                <a:spcPts val="1000"/>
              </a:spcBef>
              <a:spcAft>
                <a:spcPts val="0"/>
              </a:spcAft>
              <a:buClr>
                <a:srgbClr val="3F3F3F"/>
              </a:buClr>
              <a:buSzPts val="2000"/>
              <a:buNone/>
            </a:pPr>
            <a:r>
              <a:rPr lang="ru-RU"/>
              <a:t>    string file_name = "book3.pdf";</a:t>
            </a:r>
            <a:endParaRPr/>
          </a:p>
          <a:p>
            <a:pPr indent="0" lvl="0" marL="0" rtl="0" algn="l">
              <a:lnSpc>
                <a:spcPct val="90000"/>
              </a:lnSpc>
              <a:spcBef>
                <a:spcPts val="1000"/>
              </a:spcBef>
              <a:spcAft>
                <a:spcPts val="0"/>
              </a:spcAft>
              <a:buClr>
                <a:srgbClr val="3F3F3F"/>
              </a:buClr>
              <a:buSzPts val="2000"/>
              <a:buNone/>
            </a:pPr>
            <a:r>
              <a:rPr lang="ru-RU"/>
              <a:t>    return File(fs, file_type, file_name);</a:t>
            </a:r>
            <a:endParaRPr/>
          </a:p>
          <a:p>
            <a:pPr indent="0" lvl="0" marL="0" rtl="0" algn="l">
              <a:lnSpc>
                <a:spcPct val="90000"/>
              </a:lnSpc>
              <a:spcBef>
                <a:spcPts val="1000"/>
              </a:spcBef>
              <a:spcAft>
                <a:spcPts val="0"/>
              </a:spcAft>
              <a:buClr>
                <a:srgbClr val="3F3F3F"/>
              </a:buClr>
              <a:buSzPts val="2000"/>
              <a:buNone/>
            </a:pPr>
            <a:r>
              <a:rPr lang="ru-RU"/>
              <a:t>}</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44"/>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Font typeface="Arial Black"/>
              <a:buNone/>
            </a:pPr>
            <a:r>
              <a:rPr lang="ru-RU"/>
              <a:t>VirtualFileResult</a:t>
            </a:r>
            <a:endParaRPr/>
          </a:p>
        </p:txBody>
      </p:sp>
      <p:sp>
        <p:nvSpPr>
          <p:cNvPr id="274" name="Google Shape;274;p44"/>
          <p:cNvSpPr txBox="1"/>
          <p:nvPr>
            <p:ph idx="1" type="body"/>
          </p:nvPr>
        </p:nvSpPr>
        <p:spPr>
          <a:xfrm>
            <a:off x="647700" y="1825625"/>
            <a:ext cx="10515600" cy="4351338"/>
          </a:xfrm>
          <a:prstGeom prst="rect">
            <a:avLst/>
          </a:prstGeom>
          <a:noFill/>
          <a:ln>
            <a:noFill/>
          </a:ln>
        </p:spPr>
        <p:txBody>
          <a:bodyPr anchorCtr="0" anchor="t" bIns="45700" lIns="91425" spcFirstLastPara="1" rIns="91425" wrap="square" tIns="45700">
            <a:normAutofit fontScale="90000" lnSpcReduction="10000"/>
          </a:bodyPr>
          <a:lstStyle/>
          <a:p>
            <a:pPr indent="-228600" lvl="0" marL="228600" rtl="0" algn="l">
              <a:lnSpc>
                <a:spcPct val="90000"/>
              </a:lnSpc>
              <a:spcBef>
                <a:spcPts val="0"/>
              </a:spcBef>
              <a:spcAft>
                <a:spcPts val="0"/>
              </a:spcAft>
              <a:buClr>
                <a:srgbClr val="3F3F3F"/>
              </a:buClr>
              <a:buSzPct val="100000"/>
              <a:buChar char="•"/>
            </a:pPr>
            <a:r>
              <a:rPr lang="ru-RU"/>
              <a:t>VirtualFileResult работает похожим образом, только возвращает файл по виртуальному пути. Здесь надо учитывать, что по умолчанию все пути к файлам в данном случае будут сопоставляться с папкой wwwroot. То есть нам надо помещать папки с файлами или отдельные файлы в каталог wwwroot:</a:t>
            </a:r>
            <a:endParaRPr/>
          </a:p>
          <a:p>
            <a:pPr indent="0" lvl="0" marL="0" rtl="0" algn="l">
              <a:lnSpc>
                <a:spcPct val="90000"/>
              </a:lnSpc>
              <a:spcBef>
                <a:spcPts val="1000"/>
              </a:spcBef>
              <a:spcAft>
                <a:spcPts val="0"/>
              </a:spcAft>
              <a:buClr>
                <a:srgbClr val="3F3F3F"/>
              </a:buClr>
              <a:buSzPct val="100000"/>
              <a:buNone/>
            </a:pPr>
            <a:r>
              <a:rPr lang="ru-RU"/>
              <a:t>public VirtualFileResult GetVirtualFile()</a:t>
            </a:r>
            <a:endParaRPr/>
          </a:p>
          <a:p>
            <a:pPr indent="0" lvl="0" marL="0" rtl="0" algn="l">
              <a:lnSpc>
                <a:spcPct val="90000"/>
              </a:lnSpc>
              <a:spcBef>
                <a:spcPts val="1000"/>
              </a:spcBef>
              <a:spcAft>
                <a:spcPts val="0"/>
              </a:spcAft>
              <a:buClr>
                <a:srgbClr val="3F3F3F"/>
              </a:buClr>
              <a:buSzPct val="100000"/>
              <a:buNone/>
            </a:pPr>
            <a:r>
              <a:rPr lang="ru-RU"/>
              <a:t>{</a:t>
            </a:r>
            <a:endParaRPr/>
          </a:p>
          <a:p>
            <a:pPr indent="0" lvl="0" marL="0" rtl="0" algn="l">
              <a:lnSpc>
                <a:spcPct val="90000"/>
              </a:lnSpc>
              <a:spcBef>
                <a:spcPts val="1000"/>
              </a:spcBef>
              <a:spcAft>
                <a:spcPts val="0"/>
              </a:spcAft>
              <a:buClr>
                <a:srgbClr val="3F3F3F"/>
              </a:buClr>
              <a:buSzPct val="100000"/>
              <a:buNone/>
            </a:pPr>
            <a:r>
              <a:rPr lang="ru-RU"/>
              <a:t>    var filepath = Path.Combine("~/Files", "hello.txt");</a:t>
            </a:r>
            <a:endParaRPr/>
          </a:p>
          <a:p>
            <a:pPr indent="0" lvl="0" marL="0" rtl="0" algn="l">
              <a:lnSpc>
                <a:spcPct val="90000"/>
              </a:lnSpc>
              <a:spcBef>
                <a:spcPts val="1000"/>
              </a:spcBef>
              <a:spcAft>
                <a:spcPts val="0"/>
              </a:spcAft>
              <a:buClr>
                <a:srgbClr val="3F3F3F"/>
              </a:buClr>
              <a:buSzPct val="100000"/>
              <a:buNone/>
            </a:pPr>
            <a:r>
              <a:rPr lang="ru-RU"/>
              <a:t>    return File(filepath, "text/plain", "hello.txt");</a:t>
            </a:r>
            <a:endParaRPr/>
          </a:p>
          <a:p>
            <a:pPr indent="0" lvl="0" marL="0" rtl="0" algn="l">
              <a:lnSpc>
                <a:spcPct val="90000"/>
              </a:lnSpc>
              <a:spcBef>
                <a:spcPts val="1000"/>
              </a:spcBef>
              <a:spcAft>
                <a:spcPts val="0"/>
              </a:spcAft>
              <a:buClr>
                <a:srgbClr val="3F3F3F"/>
              </a:buClr>
              <a:buSzPct val="100000"/>
              <a:buNone/>
            </a:pPr>
            <a:r>
              <a:rPr lang="ru-RU"/>
              <a:t>}</a:t>
            </a:r>
            <a:endParaRPr/>
          </a:p>
          <a:p>
            <a:pPr indent="-228600" lvl="0" marL="228600" rtl="0" algn="l">
              <a:lnSpc>
                <a:spcPct val="90000"/>
              </a:lnSpc>
              <a:spcBef>
                <a:spcPts val="1000"/>
              </a:spcBef>
              <a:spcAft>
                <a:spcPts val="0"/>
              </a:spcAft>
              <a:buClr>
                <a:srgbClr val="3F3F3F"/>
              </a:buClr>
              <a:buSzPct val="100000"/>
              <a:buChar char="•"/>
            </a:pPr>
            <a:r>
              <a:rPr lang="ru-RU"/>
              <a:t>В данном случае предполагается, что файл "hello.txt" располагается в папке "wwwroot/Files/".</a:t>
            </a:r>
            <a:endParaRPr/>
          </a:p>
          <a:p>
            <a:pPr indent="-228600" lvl="0" marL="228600" rtl="0" algn="l">
              <a:lnSpc>
                <a:spcPct val="90000"/>
              </a:lnSpc>
              <a:spcBef>
                <a:spcPts val="1000"/>
              </a:spcBef>
              <a:spcAft>
                <a:spcPts val="0"/>
              </a:spcAft>
              <a:buClr>
                <a:srgbClr val="3F3F3F"/>
              </a:buClr>
              <a:buSzPct val="100000"/>
              <a:buChar char="•"/>
            </a:pPr>
            <a:r>
              <a:rPr lang="ru-RU"/>
              <a:t>Во всех выше перечисленных случаях использование имени файла в качестве третьего параметра метода File/PhysicalFile необязательно. А вот тип файла обязательно надо передавать. Но подобное поведение может быть не всегда удобным: мы можем точно не знать тип отправляемых файлов, или файлы представляют самые разные типы. И в этом случае мы можем использовать универсальный тип application/octet-stream.</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45"/>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Font typeface="Arial Black"/>
              <a:buNone/>
            </a:pPr>
            <a:r>
              <a:rPr lang="ru-RU"/>
              <a:t>Переопределение контроллеров</a:t>
            </a:r>
            <a:endParaRPr/>
          </a:p>
        </p:txBody>
      </p:sp>
      <p:sp>
        <p:nvSpPr>
          <p:cNvPr id="280" name="Google Shape;280;p45"/>
          <p:cNvSpPr txBox="1"/>
          <p:nvPr>
            <p:ph idx="1" type="body"/>
          </p:nvPr>
        </p:nvSpPr>
        <p:spPr>
          <a:xfrm>
            <a:off x="6477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3F3F3F"/>
              </a:buClr>
              <a:buSzPts val="2000"/>
              <a:buChar char="•"/>
            </a:pPr>
            <a:r>
              <a:rPr lang="ru-RU"/>
              <a:t>Как правило, для создания контроллера достаточно унаследовать свой класс от базового класса Controller. Однако если нам необходимо, чтобы наши контроллеры реализовали некоторую общую логику, мы можем определить свой базовый класс контроллера и уже от него наследовать остальные контроллеры. Либо мы также можем переопределить некоторые методы базового класса Controller, если они нас не устраивают.</a:t>
            </a:r>
            <a:endParaRPr/>
          </a:p>
          <a:p>
            <a:pPr indent="-228600" lvl="0" marL="228600" rtl="0" algn="l">
              <a:lnSpc>
                <a:spcPct val="90000"/>
              </a:lnSpc>
              <a:spcBef>
                <a:spcPts val="1000"/>
              </a:spcBef>
              <a:spcAft>
                <a:spcPts val="0"/>
              </a:spcAft>
              <a:buClr>
                <a:srgbClr val="3F3F3F"/>
              </a:buClr>
              <a:buSzPts val="2000"/>
              <a:buChar char="•"/>
            </a:pPr>
            <a:r>
              <a:rPr lang="ru-RU"/>
              <a:t>Что мы можем в контроллере переопределить? В базовом классе Controller среди всех прочих методов есть три интересных метода:</a:t>
            </a:r>
            <a:endParaRPr/>
          </a:p>
          <a:p>
            <a:pPr indent="-457200" lvl="0" marL="457200" rtl="0" algn="l">
              <a:lnSpc>
                <a:spcPct val="90000"/>
              </a:lnSpc>
              <a:spcBef>
                <a:spcPts val="1000"/>
              </a:spcBef>
              <a:spcAft>
                <a:spcPts val="0"/>
              </a:spcAft>
              <a:buClr>
                <a:srgbClr val="3F3F3F"/>
              </a:buClr>
              <a:buSzPts val="2000"/>
              <a:buAutoNum type="arabicPeriod"/>
            </a:pPr>
            <a:r>
              <a:rPr lang="ru-RU"/>
              <a:t>Метод OnActionExecuting() выполняется при вызове метода контроллера до его непосредственного выполнения.</a:t>
            </a:r>
            <a:endParaRPr/>
          </a:p>
          <a:p>
            <a:pPr indent="-457200" lvl="0" marL="457200" rtl="0" algn="l">
              <a:lnSpc>
                <a:spcPct val="90000"/>
              </a:lnSpc>
              <a:spcBef>
                <a:spcPts val="1000"/>
              </a:spcBef>
              <a:spcAft>
                <a:spcPts val="0"/>
              </a:spcAft>
              <a:buClr>
                <a:srgbClr val="3F3F3F"/>
              </a:buClr>
              <a:buSzPts val="2000"/>
              <a:buAutoNum type="arabicPeriod"/>
            </a:pPr>
            <a:r>
              <a:rPr lang="ru-RU"/>
              <a:t>Метод OnActionExecuted() выполняется после выполнения метода контроллера.</a:t>
            </a:r>
            <a:endParaRPr/>
          </a:p>
          <a:p>
            <a:pPr indent="-457200" lvl="0" marL="457200" rtl="0" algn="l">
              <a:lnSpc>
                <a:spcPct val="90000"/>
              </a:lnSpc>
              <a:spcBef>
                <a:spcPts val="1000"/>
              </a:spcBef>
              <a:spcAft>
                <a:spcPts val="0"/>
              </a:spcAft>
              <a:buClr>
                <a:srgbClr val="3F3F3F"/>
              </a:buClr>
              <a:buSzPts val="2000"/>
              <a:buAutoNum type="arabicPeriod"/>
            </a:pPr>
            <a:r>
              <a:rPr lang="ru-RU"/>
              <a:t>Метод OnActionExecutionAsync() представляет асинхронную версию метода OnActionExecuting().</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46"/>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Font typeface="Arial Black"/>
              <a:buNone/>
            </a:pPr>
            <a:r>
              <a:rPr lang="ru-RU"/>
              <a:t>Контекст контроллера</a:t>
            </a:r>
            <a:endParaRPr/>
          </a:p>
        </p:txBody>
      </p:sp>
      <p:sp>
        <p:nvSpPr>
          <p:cNvPr id="286" name="Google Shape;286;p46"/>
          <p:cNvSpPr txBox="1"/>
          <p:nvPr>
            <p:ph idx="1" type="body"/>
          </p:nvPr>
        </p:nvSpPr>
        <p:spPr>
          <a:xfrm>
            <a:off x="316865" y="1263650"/>
            <a:ext cx="11276330" cy="5443220"/>
          </a:xfrm>
          <a:prstGeom prst="rect">
            <a:avLst/>
          </a:prstGeom>
          <a:noFill/>
          <a:ln>
            <a:noFill/>
          </a:ln>
        </p:spPr>
        <p:txBody>
          <a:bodyPr anchorCtr="0" anchor="t" bIns="45700" lIns="91425" spcFirstLastPara="1" rIns="91425" wrap="square" tIns="45700">
            <a:normAutofit fontScale="80000"/>
          </a:bodyPr>
          <a:lstStyle/>
          <a:p>
            <a:pPr indent="-228600" lvl="0" marL="228600" rtl="0" algn="l">
              <a:lnSpc>
                <a:spcPct val="90000"/>
              </a:lnSpc>
              <a:spcBef>
                <a:spcPts val="0"/>
              </a:spcBef>
              <a:spcAft>
                <a:spcPts val="0"/>
              </a:spcAft>
              <a:buClr>
                <a:srgbClr val="3F3F3F"/>
              </a:buClr>
              <a:buSzPct val="100000"/>
              <a:buChar char="•"/>
            </a:pPr>
            <a:r>
              <a:rPr lang="ru-RU"/>
              <a:t>Кроме тех данных, которые передаются через параметры метода, в контроллере мы можем получить различную информацию, связанную с контекстом контроллера, в том числе контекст запроса и все его данные. Для получения контекста в контроллере нам доступно свойство ControllerContext, которое представляет одноименный класс ControllerContext. Этот класс определяет ряд важный свойств:</a:t>
            </a:r>
            <a:endParaRPr/>
          </a:p>
          <a:p>
            <a:pPr indent="-457200" lvl="0" marL="457200" rtl="0" algn="l">
              <a:lnSpc>
                <a:spcPct val="90000"/>
              </a:lnSpc>
              <a:spcBef>
                <a:spcPts val="1000"/>
              </a:spcBef>
              <a:spcAft>
                <a:spcPts val="0"/>
              </a:spcAft>
              <a:buClr>
                <a:srgbClr val="3F3F3F"/>
              </a:buClr>
              <a:buSzPct val="100000"/>
              <a:buAutoNum type="arabicPeriod"/>
            </a:pPr>
            <a:r>
              <a:rPr lang="ru-RU"/>
              <a:t>HttpContext: содержит информацию о контексте запроса</a:t>
            </a:r>
            <a:endParaRPr/>
          </a:p>
          <a:p>
            <a:pPr indent="-457200" lvl="0" marL="457200" rtl="0" algn="l">
              <a:lnSpc>
                <a:spcPct val="90000"/>
              </a:lnSpc>
              <a:spcBef>
                <a:spcPts val="1000"/>
              </a:spcBef>
              <a:spcAft>
                <a:spcPts val="0"/>
              </a:spcAft>
              <a:buClr>
                <a:srgbClr val="3F3F3F"/>
              </a:buClr>
              <a:buSzPct val="100000"/>
              <a:buAutoNum type="arabicPeriod"/>
            </a:pPr>
            <a:r>
              <a:rPr lang="ru-RU"/>
              <a:t>ActionDescriptor: возвращает дескриптор действия - объект ActionDescriptor, который описывает вызываемое действие контроллера</a:t>
            </a:r>
            <a:endParaRPr/>
          </a:p>
          <a:p>
            <a:pPr indent="-457200" lvl="0" marL="457200" rtl="0" algn="l">
              <a:lnSpc>
                <a:spcPct val="90000"/>
              </a:lnSpc>
              <a:spcBef>
                <a:spcPts val="1000"/>
              </a:spcBef>
              <a:spcAft>
                <a:spcPts val="0"/>
              </a:spcAft>
              <a:buClr>
                <a:srgbClr val="3F3F3F"/>
              </a:buClr>
              <a:buSzPct val="100000"/>
              <a:buAutoNum type="arabicPeriod"/>
            </a:pPr>
            <a:r>
              <a:rPr lang="ru-RU"/>
              <a:t>ModelState: возвращает словарь ModelStateDictionary, который используется для валидации данных, отправленных пользователем</a:t>
            </a:r>
            <a:endParaRPr/>
          </a:p>
          <a:p>
            <a:pPr indent="-457200" lvl="0" marL="457200" rtl="0" algn="l">
              <a:lnSpc>
                <a:spcPct val="90000"/>
              </a:lnSpc>
              <a:spcBef>
                <a:spcPts val="1000"/>
              </a:spcBef>
              <a:spcAft>
                <a:spcPts val="0"/>
              </a:spcAft>
              <a:buClr>
                <a:srgbClr val="3F3F3F"/>
              </a:buClr>
              <a:buSzPct val="100000"/>
              <a:buAutoNum type="arabicPeriod"/>
            </a:pPr>
            <a:r>
              <a:rPr lang="ru-RU"/>
              <a:t>RouteData: возвращает данные маршрута</a:t>
            </a:r>
            <a:endParaRPr/>
          </a:p>
          <a:p>
            <a:pPr indent="-228600" lvl="0" marL="228600" rtl="0" algn="l">
              <a:lnSpc>
                <a:spcPct val="90000"/>
              </a:lnSpc>
              <a:spcBef>
                <a:spcPts val="1000"/>
              </a:spcBef>
              <a:spcAft>
                <a:spcPts val="0"/>
              </a:spcAft>
              <a:buClr>
                <a:srgbClr val="3F3F3F"/>
              </a:buClr>
              <a:buSzPct val="100000"/>
              <a:buChar char="•"/>
            </a:pPr>
            <a:r>
              <a:rPr lang="ru-RU"/>
              <a:t>Для получения информации о запросе нас прежде всего будет интересовать свойство HttpContext, которое представляет объект Microsoft.AspNetCore.Http.HttpContext. Это свойство также доступно через свойство HttpContext в контроллере. </a:t>
            </a:r>
            <a:endParaRPr/>
          </a:p>
          <a:p>
            <a:pPr indent="-228600" lvl="0" marL="228600" rtl="0" algn="l">
              <a:lnSpc>
                <a:spcPct val="90000"/>
              </a:lnSpc>
              <a:spcBef>
                <a:spcPts val="1000"/>
              </a:spcBef>
              <a:spcAft>
                <a:spcPts val="0"/>
              </a:spcAft>
              <a:buClr>
                <a:srgbClr val="3F3F3F"/>
              </a:buClr>
              <a:buSzPct val="100000"/>
              <a:buChar char="•"/>
            </a:pPr>
            <a:r>
              <a:rPr lang="ru-RU"/>
              <a:t>Объект HttpContext инкапсулирует всю информацию о запросе. В частности, он определяет следующие свойства:</a:t>
            </a:r>
            <a:endParaRPr/>
          </a:p>
          <a:p>
            <a:pPr indent="-342900" lvl="0" marL="342900" rtl="0" algn="l">
              <a:lnSpc>
                <a:spcPct val="90000"/>
              </a:lnSpc>
              <a:spcBef>
                <a:spcPts val="1000"/>
              </a:spcBef>
              <a:spcAft>
                <a:spcPts val="0"/>
              </a:spcAft>
              <a:buClr>
                <a:srgbClr val="3F3F3F"/>
              </a:buClr>
              <a:buSzPct val="100000"/>
              <a:buAutoNum type="arabicPeriod"/>
            </a:pPr>
            <a:r>
              <a:rPr lang="ru-RU"/>
              <a:t>Request: содержит собственно информацию о текущем запросе.</a:t>
            </a:r>
            <a:endParaRPr/>
          </a:p>
          <a:p>
            <a:pPr indent="-342900" lvl="0" marL="342900" rtl="0" algn="l">
              <a:lnSpc>
                <a:spcPct val="90000"/>
              </a:lnSpc>
              <a:spcBef>
                <a:spcPts val="1000"/>
              </a:spcBef>
              <a:spcAft>
                <a:spcPts val="0"/>
              </a:spcAft>
              <a:buClr>
                <a:srgbClr val="3F3F3F"/>
              </a:buClr>
              <a:buSzPct val="100000"/>
              <a:buAutoNum type="arabicPeriod"/>
            </a:pPr>
            <a:r>
              <a:rPr lang="ru-RU"/>
              <a:t>Response: управляет ответом</a:t>
            </a:r>
            <a:endParaRPr/>
          </a:p>
          <a:p>
            <a:pPr indent="-342900" lvl="0" marL="342900" rtl="0" algn="l">
              <a:lnSpc>
                <a:spcPct val="90000"/>
              </a:lnSpc>
              <a:spcBef>
                <a:spcPts val="1000"/>
              </a:spcBef>
              <a:spcAft>
                <a:spcPts val="0"/>
              </a:spcAft>
              <a:buClr>
                <a:srgbClr val="3F3F3F"/>
              </a:buClr>
              <a:buSzPct val="100000"/>
              <a:buAutoNum type="arabicPeriod"/>
            </a:pPr>
            <a:r>
              <a:rPr lang="ru-RU"/>
              <a:t>User: представляет текущего пользователя, который обращается к приложению</a:t>
            </a:r>
            <a:endParaRPr/>
          </a:p>
          <a:p>
            <a:pPr indent="-342900" lvl="0" marL="342900" rtl="0" algn="l">
              <a:lnSpc>
                <a:spcPct val="90000"/>
              </a:lnSpc>
              <a:spcBef>
                <a:spcPts val="1000"/>
              </a:spcBef>
              <a:spcAft>
                <a:spcPts val="0"/>
              </a:spcAft>
              <a:buClr>
                <a:srgbClr val="3F3F3F"/>
              </a:buClr>
              <a:buSzPct val="100000"/>
              <a:buAutoNum type="arabicPeriod"/>
            </a:pPr>
            <a:r>
              <a:rPr lang="ru-RU"/>
              <a:t>Session: объект для работы с сессиями</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47"/>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Font typeface="Arial Black"/>
              <a:buNone/>
            </a:pPr>
            <a:r>
              <a:rPr lang="ru-RU"/>
              <a:t>Request</a:t>
            </a:r>
            <a:endParaRPr/>
          </a:p>
        </p:txBody>
      </p:sp>
      <p:sp>
        <p:nvSpPr>
          <p:cNvPr id="292" name="Google Shape;292;p47"/>
          <p:cNvSpPr txBox="1"/>
          <p:nvPr>
            <p:ph idx="1" type="body"/>
          </p:nvPr>
        </p:nvSpPr>
        <p:spPr>
          <a:xfrm>
            <a:off x="6477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3F3F3F"/>
              </a:buClr>
              <a:buSzPts val="2000"/>
              <a:buChar char="•"/>
            </a:pPr>
            <a:r>
              <a:rPr lang="ru-RU"/>
              <a:t>Свойство HttpContext.Request представляет объект HttpRequest и предоставляет разнообразную информацию о запросе. Этот же объект доступен через свойство Request класса Conroller. Среди свойств объекта Request можно выделить следующие:</a:t>
            </a:r>
            <a:endParaRPr/>
          </a:p>
          <a:p>
            <a:pPr indent="-457200" lvl="0" marL="457200" rtl="0" algn="l">
              <a:lnSpc>
                <a:spcPct val="90000"/>
              </a:lnSpc>
              <a:spcBef>
                <a:spcPts val="1000"/>
              </a:spcBef>
              <a:spcAft>
                <a:spcPts val="0"/>
              </a:spcAft>
              <a:buClr>
                <a:srgbClr val="3F3F3F"/>
              </a:buClr>
              <a:buSzPts val="2000"/>
              <a:buAutoNum type="arabicPeriod"/>
            </a:pPr>
            <a:r>
              <a:rPr lang="ru-RU"/>
              <a:t>Body: объект Stream, который используетя для чтения данных запроса</a:t>
            </a:r>
            <a:endParaRPr/>
          </a:p>
          <a:p>
            <a:pPr indent="-457200" lvl="0" marL="457200" rtl="0" algn="l">
              <a:lnSpc>
                <a:spcPct val="90000"/>
              </a:lnSpc>
              <a:spcBef>
                <a:spcPts val="1000"/>
              </a:spcBef>
              <a:spcAft>
                <a:spcPts val="0"/>
              </a:spcAft>
              <a:buClr>
                <a:srgbClr val="3F3F3F"/>
              </a:buClr>
              <a:buSzPts val="2000"/>
              <a:buAutoNum type="arabicPeriod"/>
            </a:pPr>
            <a:r>
              <a:rPr lang="ru-RU"/>
              <a:t>Cookies: куки, полученные в запросе</a:t>
            </a:r>
            <a:endParaRPr/>
          </a:p>
          <a:p>
            <a:pPr indent="-457200" lvl="0" marL="457200" rtl="0" algn="l">
              <a:lnSpc>
                <a:spcPct val="90000"/>
              </a:lnSpc>
              <a:spcBef>
                <a:spcPts val="1000"/>
              </a:spcBef>
              <a:spcAft>
                <a:spcPts val="0"/>
              </a:spcAft>
              <a:buClr>
                <a:srgbClr val="3F3F3F"/>
              </a:buClr>
              <a:buSzPts val="2000"/>
              <a:buAutoNum type="arabicPeriod"/>
            </a:pPr>
            <a:r>
              <a:rPr lang="ru-RU"/>
              <a:t>Form: коллекция значений отправленных форм</a:t>
            </a:r>
            <a:endParaRPr/>
          </a:p>
          <a:p>
            <a:pPr indent="-457200" lvl="0" marL="457200" rtl="0" algn="l">
              <a:lnSpc>
                <a:spcPct val="90000"/>
              </a:lnSpc>
              <a:spcBef>
                <a:spcPts val="1000"/>
              </a:spcBef>
              <a:spcAft>
                <a:spcPts val="0"/>
              </a:spcAft>
              <a:buClr>
                <a:srgbClr val="3F3F3F"/>
              </a:buClr>
              <a:buSzPts val="2000"/>
              <a:buAutoNum type="arabicPeriod"/>
            </a:pPr>
            <a:r>
              <a:rPr lang="ru-RU"/>
              <a:t>Headers: коллекция заголовков запроса</a:t>
            </a:r>
            <a:endParaRPr/>
          </a:p>
          <a:p>
            <a:pPr indent="-457200" lvl="0" marL="457200" rtl="0" algn="l">
              <a:lnSpc>
                <a:spcPct val="90000"/>
              </a:lnSpc>
              <a:spcBef>
                <a:spcPts val="1000"/>
              </a:spcBef>
              <a:spcAft>
                <a:spcPts val="0"/>
              </a:spcAft>
              <a:buClr>
                <a:srgbClr val="3F3F3F"/>
              </a:buClr>
              <a:buSzPts val="2000"/>
              <a:buAutoNum type="arabicPeriod"/>
            </a:pPr>
            <a:r>
              <a:rPr lang="ru-RU"/>
              <a:t>Path: возвращает запрошенный путь - строка запроса без домена и порта</a:t>
            </a:r>
            <a:endParaRPr/>
          </a:p>
          <a:p>
            <a:pPr indent="-457200" lvl="0" marL="457200" rtl="0" algn="l">
              <a:lnSpc>
                <a:spcPct val="90000"/>
              </a:lnSpc>
              <a:spcBef>
                <a:spcPts val="1000"/>
              </a:spcBef>
              <a:spcAft>
                <a:spcPts val="0"/>
              </a:spcAft>
              <a:buClr>
                <a:srgbClr val="3F3F3F"/>
              </a:buClr>
              <a:buSzPts val="2000"/>
              <a:buAutoNum type="arabicPeriod"/>
            </a:pPr>
            <a:r>
              <a:rPr lang="ru-RU"/>
              <a:t>Query: возвращает коллекцию переданных через строку запроса параметров</a:t>
            </a:r>
            <a:endParaRPr/>
          </a:p>
          <a:p>
            <a:pPr indent="-457200" lvl="0" marL="457200" rtl="0" algn="l">
              <a:lnSpc>
                <a:spcPct val="90000"/>
              </a:lnSpc>
              <a:spcBef>
                <a:spcPts val="1000"/>
              </a:spcBef>
              <a:spcAft>
                <a:spcPts val="0"/>
              </a:spcAft>
              <a:buClr>
                <a:srgbClr val="3F3F3F"/>
              </a:buClr>
              <a:buSzPts val="2000"/>
              <a:buAutoNum type="arabicPeriod"/>
            </a:pPr>
            <a:r>
              <a:rPr lang="ru-RU"/>
              <a:t>QueryString: возвращает ту часть запроса, которая содержит параметры. Например, в запросе http://localhost:52682/Home/Index?alt=4 это будет ?alt=4</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48"/>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Font typeface="Arial Black"/>
              <a:buNone/>
            </a:pPr>
            <a:r>
              <a:rPr lang="ru-RU"/>
              <a:t>Response</a:t>
            </a:r>
            <a:endParaRPr/>
          </a:p>
        </p:txBody>
      </p:sp>
      <p:sp>
        <p:nvSpPr>
          <p:cNvPr id="298" name="Google Shape;298;p48"/>
          <p:cNvSpPr txBox="1"/>
          <p:nvPr>
            <p:ph idx="1" type="body"/>
          </p:nvPr>
        </p:nvSpPr>
        <p:spPr>
          <a:xfrm>
            <a:off x="647700" y="1825625"/>
            <a:ext cx="10515600" cy="4351338"/>
          </a:xfrm>
          <a:prstGeom prst="rect">
            <a:avLst/>
          </a:prstGeom>
          <a:noFill/>
          <a:ln>
            <a:noFill/>
          </a:ln>
        </p:spPr>
        <p:txBody>
          <a:bodyPr anchorCtr="0" anchor="t" bIns="45700" lIns="91425" spcFirstLastPara="1" rIns="91425" wrap="square" tIns="45700">
            <a:normAutofit fontScale="90000" lnSpcReduction="20000"/>
          </a:bodyPr>
          <a:lstStyle/>
          <a:p>
            <a:pPr indent="-228600" lvl="0" marL="228600" rtl="0" algn="l">
              <a:lnSpc>
                <a:spcPct val="90000"/>
              </a:lnSpc>
              <a:spcBef>
                <a:spcPts val="0"/>
              </a:spcBef>
              <a:spcAft>
                <a:spcPts val="0"/>
              </a:spcAft>
              <a:buClr>
                <a:srgbClr val="3F3F3F"/>
              </a:buClr>
              <a:buSzPct val="100000"/>
              <a:buChar char="•"/>
            </a:pPr>
            <a:r>
              <a:rPr lang="ru-RU"/>
              <a:t>Свойство HttpContext.Response представляет объект HttpResponse и позволяет управлять ответом на запрос, в частности, устанавливать заголовки ответа, куки, отправлять в выходной поток некоторый ответ. Этот же объект доступен через свойство Response класса Conroller. Среди свойств объекта Response можно выделить следующие:</a:t>
            </a:r>
            <a:endParaRPr/>
          </a:p>
          <a:p>
            <a:pPr indent="-457200" lvl="0" marL="457200" rtl="0" algn="l">
              <a:lnSpc>
                <a:spcPct val="90000"/>
              </a:lnSpc>
              <a:spcBef>
                <a:spcPts val="1000"/>
              </a:spcBef>
              <a:spcAft>
                <a:spcPts val="0"/>
              </a:spcAft>
              <a:buClr>
                <a:srgbClr val="3F3F3F"/>
              </a:buClr>
              <a:buSzPct val="100000"/>
              <a:buAutoNum type="arabicPeriod"/>
            </a:pPr>
            <a:r>
              <a:rPr lang="ru-RU"/>
              <a:t>Body: объект Stream, который применяется для отправки данных в ответ пользователю</a:t>
            </a:r>
            <a:endParaRPr/>
          </a:p>
          <a:p>
            <a:pPr indent="-457200" lvl="0" marL="457200" rtl="0" algn="l">
              <a:lnSpc>
                <a:spcPct val="90000"/>
              </a:lnSpc>
              <a:spcBef>
                <a:spcPts val="1000"/>
              </a:spcBef>
              <a:spcAft>
                <a:spcPts val="0"/>
              </a:spcAft>
              <a:buClr>
                <a:srgbClr val="3F3F3F"/>
              </a:buClr>
              <a:buSzPct val="100000"/>
              <a:buAutoNum type="arabicPeriod"/>
            </a:pPr>
            <a:r>
              <a:rPr lang="ru-RU"/>
              <a:t>Cookies: куки, отправляемые в ответе</a:t>
            </a:r>
            <a:endParaRPr/>
          </a:p>
          <a:p>
            <a:pPr indent="-457200" lvl="0" marL="457200" rtl="0" algn="l">
              <a:lnSpc>
                <a:spcPct val="90000"/>
              </a:lnSpc>
              <a:spcBef>
                <a:spcPts val="1000"/>
              </a:spcBef>
              <a:spcAft>
                <a:spcPts val="0"/>
              </a:spcAft>
              <a:buClr>
                <a:srgbClr val="3F3F3F"/>
              </a:buClr>
              <a:buSzPct val="100000"/>
              <a:buAutoNum type="arabicPeriod"/>
            </a:pPr>
            <a:r>
              <a:rPr lang="ru-RU"/>
              <a:t>ContentType: MIME-тип ответа</a:t>
            </a:r>
            <a:endParaRPr/>
          </a:p>
          <a:p>
            <a:pPr indent="-457200" lvl="0" marL="457200" rtl="0" algn="l">
              <a:lnSpc>
                <a:spcPct val="90000"/>
              </a:lnSpc>
              <a:spcBef>
                <a:spcPts val="1000"/>
              </a:spcBef>
              <a:spcAft>
                <a:spcPts val="0"/>
              </a:spcAft>
              <a:buClr>
                <a:srgbClr val="3F3F3F"/>
              </a:buClr>
              <a:buSzPct val="100000"/>
              <a:buAutoNum type="arabicPeriod"/>
            </a:pPr>
            <a:r>
              <a:rPr lang="ru-RU"/>
              <a:t>Headers: коллекция заголовков ответа</a:t>
            </a:r>
            <a:endParaRPr/>
          </a:p>
          <a:p>
            <a:pPr indent="-457200" lvl="0" marL="457200" rtl="0" algn="l">
              <a:lnSpc>
                <a:spcPct val="90000"/>
              </a:lnSpc>
              <a:spcBef>
                <a:spcPts val="1000"/>
              </a:spcBef>
              <a:spcAft>
                <a:spcPts val="0"/>
              </a:spcAft>
              <a:buClr>
                <a:srgbClr val="3F3F3F"/>
              </a:buClr>
              <a:buSzPct val="100000"/>
              <a:buAutoNum type="arabicPeriod"/>
            </a:pPr>
            <a:r>
              <a:rPr lang="ru-RU"/>
              <a:t>StatusCode: статусный код ответа</a:t>
            </a:r>
            <a:endParaRPr/>
          </a:p>
          <a:p>
            <a:pPr indent="-228600" lvl="0" marL="228600" rtl="0" algn="l">
              <a:lnSpc>
                <a:spcPct val="90000"/>
              </a:lnSpc>
              <a:spcBef>
                <a:spcPts val="1000"/>
              </a:spcBef>
              <a:spcAft>
                <a:spcPts val="0"/>
              </a:spcAft>
              <a:buClr>
                <a:srgbClr val="3F3F3F"/>
              </a:buClr>
              <a:buSzPct val="100000"/>
              <a:buChar char="•"/>
            </a:pPr>
            <a:r>
              <a:rPr lang="ru-RU"/>
              <a:t>Также с помощью объекта Response мы можем отправить ответ клиенту с помощью метода WriteAsync()</a:t>
            </a:r>
            <a:endParaRPr/>
          </a:p>
          <a:p>
            <a:pPr indent="-228600" lvl="0" marL="228600" rtl="0" algn="l">
              <a:lnSpc>
                <a:spcPct val="90000"/>
              </a:lnSpc>
              <a:spcBef>
                <a:spcPts val="1000"/>
              </a:spcBef>
              <a:spcAft>
                <a:spcPts val="0"/>
              </a:spcAft>
              <a:buClr>
                <a:srgbClr val="3F3F3F"/>
              </a:buClr>
              <a:buSzPct val="100000"/>
              <a:buChar char="•"/>
            </a:pPr>
            <a:r>
              <a:rPr lang="ru-RU"/>
              <a:t>Для использования метода WriteAsync() необходимо импортировать пространство имен Microsoft.AspNetCore.Http.</a:t>
            </a:r>
            <a:endParaRPr/>
          </a:p>
          <a:p>
            <a:pPr indent="-228600" lvl="0" marL="228600" rtl="0" algn="l">
              <a:lnSpc>
                <a:spcPct val="90000"/>
              </a:lnSpc>
              <a:spcBef>
                <a:spcPts val="1000"/>
              </a:spcBef>
              <a:spcAft>
                <a:spcPts val="0"/>
              </a:spcAft>
              <a:buClr>
                <a:srgbClr val="3F3F3F"/>
              </a:buClr>
              <a:buSzPct val="100000"/>
              <a:buChar char="•"/>
            </a:pPr>
            <a:r>
              <a:rPr lang="ru-RU"/>
              <a:t>То есть фактически нам необязательно отправлять какой-то результат обработки запроса в виде ViewResult или других объектов. Мы вполне может в простых ситуациях обойтись методом Response.WriteAsync().</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49"/>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Font typeface="Arial Black"/>
              <a:buNone/>
            </a:pPr>
            <a:r>
              <a:rPr lang="ru-RU"/>
              <a:t>Передача зависимостей в контроллер</a:t>
            </a:r>
            <a:endParaRPr/>
          </a:p>
        </p:txBody>
      </p:sp>
      <p:sp>
        <p:nvSpPr>
          <p:cNvPr id="304" name="Google Shape;304;p49"/>
          <p:cNvSpPr txBox="1"/>
          <p:nvPr>
            <p:ph idx="1" type="body"/>
          </p:nvPr>
        </p:nvSpPr>
        <p:spPr>
          <a:xfrm>
            <a:off x="250825" y="1115060"/>
            <a:ext cx="11640820" cy="5641340"/>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rgbClr val="3F3F3F"/>
              </a:buClr>
              <a:buSzPts val="1200"/>
              <a:buChar char="•"/>
            </a:pPr>
            <a:r>
              <a:rPr lang="ru-RU" sz="1200"/>
              <a:t>Как и любой класс, контроллер может получать сервисы приложения через механизм dependency injection. В контроллере это можно делать следующими способами:</a:t>
            </a:r>
            <a:endParaRPr sz="1200"/>
          </a:p>
          <a:p>
            <a:pPr indent="-457200" lvl="0" marL="457200" rtl="0" algn="l">
              <a:lnSpc>
                <a:spcPct val="90000"/>
              </a:lnSpc>
              <a:spcBef>
                <a:spcPts val="1000"/>
              </a:spcBef>
              <a:spcAft>
                <a:spcPts val="0"/>
              </a:spcAft>
              <a:buClr>
                <a:srgbClr val="3F3F3F"/>
              </a:buClr>
              <a:buSzPts val="1200"/>
              <a:buAutoNum type="arabicPeriod"/>
            </a:pPr>
            <a:r>
              <a:rPr lang="ru-RU" sz="1200"/>
              <a:t>Через конструктор</a:t>
            </a:r>
            <a:endParaRPr sz="1200"/>
          </a:p>
          <a:p>
            <a:pPr indent="0" lvl="0" marL="0" rtl="0" algn="l">
              <a:lnSpc>
                <a:spcPct val="90000"/>
              </a:lnSpc>
              <a:spcBef>
                <a:spcPts val="1000"/>
              </a:spcBef>
              <a:spcAft>
                <a:spcPts val="0"/>
              </a:spcAft>
              <a:buClr>
                <a:srgbClr val="3F3F3F"/>
              </a:buClr>
              <a:buSzPts val="1200"/>
              <a:buNone/>
            </a:pPr>
            <a:r>
              <a:rPr lang="ru-RU" sz="1200"/>
              <a:t>private readonly ITimeService _timeService;</a:t>
            </a:r>
            <a:endParaRPr sz="1200"/>
          </a:p>
          <a:p>
            <a:pPr indent="0" lvl="0" marL="0" rtl="0" algn="l">
              <a:lnSpc>
                <a:spcPct val="90000"/>
              </a:lnSpc>
              <a:spcBef>
                <a:spcPts val="1000"/>
              </a:spcBef>
              <a:spcAft>
                <a:spcPts val="0"/>
              </a:spcAft>
              <a:buClr>
                <a:srgbClr val="3F3F3F"/>
              </a:buClr>
              <a:buSzPts val="1200"/>
              <a:buNone/>
            </a:pPr>
            <a:r>
              <a:rPr lang="ru-RU" sz="1200"/>
              <a:t> </a:t>
            </a:r>
            <a:endParaRPr sz="1200"/>
          </a:p>
          <a:p>
            <a:pPr indent="0" lvl="0" marL="0" rtl="0" algn="l">
              <a:lnSpc>
                <a:spcPct val="90000"/>
              </a:lnSpc>
              <a:spcBef>
                <a:spcPts val="1000"/>
              </a:spcBef>
              <a:spcAft>
                <a:spcPts val="0"/>
              </a:spcAft>
              <a:buClr>
                <a:srgbClr val="3F3F3F"/>
              </a:buClr>
              <a:buSzPts val="1200"/>
              <a:buNone/>
            </a:pPr>
            <a:r>
              <a:rPr lang="ru-RU" sz="1200"/>
              <a:t>    public HomeController(ITimeService timeServ)</a:t>
            </a:r>
            <a:endParaRPr sz="1200"/>
          </a:p>
          <a:p>
            <a:pPr indent="0" lvl="0" marL="0" rtl="0" algn="l">
              <a:lnSpc>
                <a:spcPct val="90000"/>
              </a:lnSpc>
              <a:spcBef>
                <a:spcPts val="1000"/>
              </a:spcBef>
              <a:spcAft>
                <a:spcPts val="0"/>
              </a:spcAft>
              <a:buClr>
                <a:srgbClr val="3F3F3F"/>
              </a:buClr>
              <a:buSzPts val="1200"/>
              <a:buNone/>
            </a:pPr>
            <a:r>
              <a:rPr lang="ru-RU" sz="1200"/>
              <a:t>    {</a:t>
            </a:r>
            <a:endParaRPr sz="1200"/>
          </a:p>
          <a:p>
            <a:pPr indent="0" lvl="0" marL="0" rtl="0" algn="l">
              <a:lnSpc>
                <a:spcPct val="90000"/>
              </a:lnSpc>
              <a:spcBef>
                <a:spcPts val="1000"/>
              </a:spcBef>
              <a:spcAft>
                <a:spcPts val="0"/>
              </a:spcAft>
              <a:buClr>
                <a:srgbClr val="3F3F3F"/>
              </a:buClr>
              <a:buSzPts val="1200"/>
              <a:buNone/>
            </a:pPr>
            <a:r>
              <a:rPr lang="ru-RU" sz="1200"/>
              <a:t>        _timeService = timeServ;</a:t>
            </a:r>
            <a:endParaRPr sz="1200"/>
          </a:p>
          <a:p>
            <a:pPr indent="0" lvl="0" marL="0" rtl="0" algn="l">
              <a:lnSpc>
                <a:spcPct val="90000"/>
              </a:lnSpc>
              <a:spcBef>
                <a:spcPts val="1000"/>
              </a:spcBef>
              <a:spcAft>
                <a:spcPts val="0"/>
              </a:spcAft>
              <a:buClr>
                <a:srgbClr val="3F3F3F"/>
              </a:buClr>
              <a:buSzPts val="1200"/>
              <a:buNone/>
            </a:pPr>
            <a:r>
              <a:rPr lang="ru-RU" sz="1200"/>
              <a:t>    }</a:t>
            </a:r>
            <a:endParaRPr sz="1200"/>
          </a:p>
          <a:p>
            <a:pPr indent="-457200" lvl="0" marL="457200" rtl="0" algn="l">
              <a:lnSpc>
                <a:spcPct val="90000"/>
              </a:lnSpc>
              <a:spcBef>
                <a:spcPts val="1000"/>
              </a:spcBef>
              <a:spcAft>
                <a:spcPts val="0"/>
              </a:spcAft>
              <a:buClr>
                <a:srgbClr val="3F3F3F"/>
              </a:buClr>
              <a:buSzPts val="1200"/>
              <a:buFont typeface="Arial Black"/>
              <a:buAutoNum type="arabicPeriod" startAt="2"/>
            </a:pPr>
            <a:r>
              <a:rPr lang="ru-RU" sz="1200"/>
              <a:t>Через параметр метода, к которому применяется атрибут FromServices</a:t>
            </a:r>
            <a:endParaRPr sz="1200"/>
          </a:p>
          <a:p>
            <a:pPr indent="0" lvl="0" marL="0" rtl="0" algn="l">
              <a:lnSpc>
                <a:spcPct val="90000"/>
              </a:lnSpc>
              <a:spcBef>
                <a:spcPts val="1000"/>
              </a:spcBef>
              <a:spcAft>
                <a:spcPts val="0"/>
              </a:spcAft>
              <a:buClr>
                <a:srgbClr val="3F3F3F"/>
              </a:buClr>
              <a:buSzPts val="1200"/>
              <a:buFont typeface="Arial Black"/>
              <a:buNone/>
            </a:pPr>
            <a:r>
              <a:rPr lang="ru-RU" sz="1200"/>
              <a:t>public string Index([FromServices] ITimeService timeService)</a:t>
            </a:r>
            <a:endParaRPr sz="1200"/>
          </a:p>
          <a:p>
            <a:pPr indent="0" lvl="0" marL="0" rtl="0" algn="l">
              <a:lnSpc>
                <a:spcPct val="90000"/>
              </a:lnSpc>
              <a:spcBef>
                <a:spcPts val="1000"/>
              </a:spcBef>
              <a:spcAft>
                <a:spcPts val="0"/>
              </a:spcAft>
              <a:buClr>
                <a:srgbClr val="3F3F3F"/>
              </a:buClr>
              <a:buSzPts val="1200"/>
              <a:buFont typeface="Arial Black"/>
              <a:buNone/>
            </a:pPr>
            <a:r>
              <a:rPr lang="ru-RU" sz="1200"/>
              <a:t>{</a:t>
            </a:r>
            <a:endParaRPr sz="1200"/>
          </a:p>
          <a:p>
            <a:pPr indent="0" lvl="0" marL="0" rtl="0" algn="l">
              <a:lnSpc>
                <a:spcPct val="90000"/>
              </a:lnSpc>
              <a:spcBef>
                <a:spcPts val="1000"/>
              </a:spcBef>
              <a:spcAft>
                <a:spcPts val="0"/>
              </a:spcAft>
              <a:buClr>
                <a:srgbClr val="3F3F3F"/>
              </a:buClr>
              <a:buSzPts val="1200"/>
              <a:buFont typeface="Arial Black"/>
              <a:buNone/>
            </a:pPr>
            <a:r>
              <a:rPr lang="ru-RU" sz="1200"/>
              <a:t>    return timeService.Time;</a:t>
            </a:r>
            <a:endParaRPr sz="1200"/>
          </a:p>
          <a:p>
            <a:pPr indent="0" lvl="0" marL="0" rtl="0" algn="l">
              <a:lnSpc>
                <a:spcPct val="90000"/>
              </a:lnSpc>
              <a:spcBef>
                <a:spcPts val="1000"/>
              </a:spcBef>
              <a:spcAft>
                <a:spcPts val="0"/>
              </a:spcAft>
              <a:buClr>
                <a:srgbClr val="3F3F3F"/>
              </a:buClr>
              <a:buSzPts val="1200"/>
              <a:buFont typeface="Arial Black"/>
              <a:buNone/>
            </a:pPr>
            <a:r>
              <a:rPr lang="ru-RU" sz="1200"/>
              <a:t>}</a:t>
            </a:r>
            <a:endParaRPr sz="1200"/>
          </a:p>
          <a:p>
            <a:pPr indent="-457200" lvl="0" marL="457200" rtl="0" algn="l">
              <a:lnSpc>
                <a:spcPct val="90000"/>
              </a:lnSpc>
              <a:spcBef>
                <a:spcPts val="1000"/>
              </a:spcBef>
              <a:spcAft>
                <a:spcPts val="0"/>
              </a:spcAft>
              <a:buClr>
                <a:srgbClr val="3F3F3F"/>
              </a:buClr>
              <a:buSzPts val="1200"/>
              <a:buFont typeface="Arial Black"/>
              <a:buAutoNum type="arabicPeriod" startAt="3"/>
            </a:pPr>
            <a:r>
              <a:rPr lang="ru-RU" sz="1200"/>
              <a:t>Через свойство HttpContext.RequestServices</a:t>
            </a:r>
            <a:endParaRPr sz="1200"/>
          </a:p>
          <a:p>
            <a:pPr indent="0" lvl="0" marL="0" rtl="0" algn="l">
              <a:lnSpc>
                <a:spcPct val="90000"/>
              </a:lnSpc>
              <a:spcBef>
                <a:spcPts val="1000"/>
              </a:spcBef>
              <a:spcAft>
                <a:spcPts val="0"/>
              </a:spcAft>
              <a:buClr>
                <a:srgbClr val="3F3F3F"/>
              </a:buClr>
              <a:buSzPts val="1200"/>
              <a:buFont typeface="Arial Black"/>
              <a:buNone/>
            </a:pPr>
            <a:r>
              <a:rPr lang="ru-RU" sz="1200"/>
              <a:t>public string Index()</a:t>
            </a:r>
            <a:endParaRPr sz="1200"/>
          </a:p>
          <a:p>
            <a:pPr indent="0" lvl="0" marL="0" rtl="0" algn="l">
              <a:lnSpc>
                <a:spcPct val="90000"/>
              </a:lnSpc>
              <a:spcBef>
                <a:spcPts val="1000"/>
              </a:spcBef>
              <a:spcAft>
                <a:spcPts val="0"/>
              </a:spcAft>
              <a:buClr>
                <a:srgbClr val="3F3F3F"/>
              </a:buClr>
              <a:buSzPts val="1200"/>
              <a:buFont typeface="Arial Black"/>
              <a:buNone/>
            </a:pPr>
            <a:r>
              <a:rPr lang="ru-RU" sz="1200"/>
              <a:t>{</a:t>
            </a:r>
            <a:endParaRPr sz="1200"/>
          </a:p>
          <a:p>
            <a:pPr indent="0" lvl="0" marL="0" rtl="0" algn="l">
              <a:lnSpc>
                <a:spcPct val="90000"/>
              </a:lnSpc>
              <a:spcBef>
                <a:spcPts val="1000"/>
              </a:spcBef>
              <a:spcAft>
                <a:spcPts val="0"/>
              </a:spcAft>
              <a:buClr>
                <a:srgbClr val="3F3F3F"/>
              </a:buClr>
              <a:buSzPts val="1200"/>
              <a:buFont typeface="Arial Black"/>
              <a:buNone/>
            </a:pPr>
            <a:r>
              <a:rPr lang="ru-RU" sz="1200"/>
              <a:t>    ITimeService timeService = HttpContext.RequestServices.GetService&lt;ITimeService&gt;();</a:t>
            </a:r>
            <a:endParaRPr sz="1200"/>
          </a:p>
          <a:p>
            <a:pPr indent="0" lvl="0" marL="0" rtl="0" algn="l">
              <a:lnSpc>
                <a:spcPct val="90000"/>
              </a:lnSpc>
              <a:spcBef>
                <a:spcPts val="1000"/>
              </a:spcBef>
              <a:spcAft>
                <a:spcPts val="0"/>
              </a:spcAft>
              <a:buClr>
                <a:srgbClr val="3F3F3F"/>
              </a:buClr>
              <a:buSzPts val="1200"/>
              <a:buFont typeface="Arial Black"/>
              <a:buNone/>
            </a:pPr>
            <a:r>
              <a:rPr lang="ru-RU" sz="1200"/>
              <a:t>    return timeService?.Time;</a:t>
            </a:r>
            <a:endParaRPr sz="1200"/>
          </a:p>
          <a:p>
            <a:pPr indent="0" lvl="0" marL="0" rtl="0" algn="l">
              <a:lnSpc>
                <a:spcPct val="90000"/>
              </a:lnSpc>
              <a:spcBef>
                <a:spcPts val="1000"/>
              </a:spcBef>
              <a:spcAft>
                <a:spcPts val="0"/>
              </a:spcAft>
              <a:buClr>
                <a:srgbClr val="3F3F3F"/>
              </a:buClr>
              <a:buSzPts val="1200"/>
              <a:buFont typeface="Arial Black"/>
              <a:buNone/>
            </a:pPr>
            <a:r>
              <a:rPr lang="ru-RU" sz="1200"/>
              <a:t>}</a:t>
            </a:r>
            <a:endParaRPr sz="1200"/>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50"/>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Font typeface="Arial Black"/>
              <a:buNone/>
            </a:pPr>
            <a:r>
              <a:rPr lang="ru-RU"/>
              <a:t>Представления. Введение в представления</a:t>
            </a:r>
            <a:endParaRPr/>
          </a:p>
        </p:txBody>
      </p:sp>
      <p:sp>
        <p:nvSpPr>
          <p:cNvPr id="310" name="Google Shape;310;p50"/>
          <p:cNvSpPr txBox="1"/>
          <p:nvPr>
            <p:ph idx="1" type="body"/>
          </p:nvPr>
        </p:nvSpPr>
        <p:spPr>
          <a:xfrm>
            <a:off x="400050" y="1329690"/>
            <a:ext cx="11491595" cy="5393055"/>
          </a:xfrm>
          <a:prstGeom prst="rect">
            <a:avLst/>
          </a:prstGeom>
          <a:noFill/>
          <a:ln>
            <a:noFill/>
          </a:ln>
        </p:spPr>
        <p:txBody>
          <a:bodyPr anchorCtr="0" anchor="t" bIns="45700" lIns="91425" spcFirstLastPara="1" rIns="91425" wrap="square" tIns="45700">
            <a:normAutofit fontScale="70000"/>
          </a:bodyPr>
          <a:lstStyle/>
          <a:p>
            <a:pPr indent="-228600" lvl="0" marL="228600" rtl="0" algn="l">
              <a:lnSpc>
                <a:spcPct val="90000"/>
              </a:lnSpc>
              <a:spcBef>
                <a:spcPts val="0"/>
              </a:spcBef>
              <a:spcAft>
                <a:spcPts val="0"/>
              </a:spcAft>
              <a:buClr>
                <a:srgbClr val="3F3F3F"/>
              </a:buClr>
              <a:buSzPct val="100000"/>
              <a:buChar char="•"/>
            </a:pPr>
            <a:r>
              <a:rPr lang="ru-RU"/>
              <a:t>В большинстве случаев при обращении к веб-приложению пользователь ожидает получить веб-страницу с какими-нибудь данными. В MVC для этого, как правило, используются представления, которые и формируют внешний вид приложения. В ASP.NET MVC Core представления - это файлы с расширением cshtml, которые содержат код пользовательского интерфейса в основном на языке html, а также конструкции Razor - специального движка представлений, который позволяет переходить от кода html к коду на языке C#.</a:t>
            </a:r>
            <a:endParaRPr/>
          </a:p>
          <a:p>
            <a:pPr indent="-228600" lvl="0" marL="228600" rtl="0" algn="l">
              <a:lnSpc>
                <a:spcPct val="90000"/>
              </a:lnSpc>
              <a:spcBef>
                <a:spcPts val="1000"/>
              </a:spcBef>
              <a:spcAft>
                <a:spcPts val="0"/>
              </a:spcAft>
              <a:buClr>
                <a:srgbClr val="3F3F3F"/>
              </a:buClr>
              <a:buSzPct val="100000"/>
              <a:buChar char="•"/>
            </a:pPr>
            <a:r>
              <a:rPr lang="ru-RU"/>
              <a:t>html. Здесь могут быть определены все стандартные элементы разметки html, здесь могут подключаться стили, скрипты. Но полноценной html-страницей представление все равно не является, потому что во время выполнения эти представления компилируются в сборки и уже затем используются для генерации html-страниц, которые видит пользователь в своем браузере.</a:t>
            </a:r>
            <a:endParaRPr/>
          </a:p>
          <a:p>
            <a:pPr indent="-228600" lvl="0" marL="228600" rtl="0" algn="l">
              <a:lnSpc>
                <a:spcPct val="90000"/>
              </a:lnSpc>
              <a:spcBef>
                <a:spcPts val="1000"/>
              </a:spcBef>
              <a:spcAft>
                <a:spcPts val="0"/>
              </a:spcAft>
              <a:buClr>
                <a:srgbClr val="3F3F3F"/>
              </a:buClr>
              <a:buSzPct val="100000"/>
              <a:buChar char="•"/>
            </a:pPr>
            <a:r>
              <a:rPr lang="ru-RU"/>
              <a:t>Для хранения представлений в проекте ASP.NET MVC предназначена папка Views.</a:t>
            </a:r>
            <a:endParaRPr/>
          </a:p>
          <a:p>
            <a:pPr indent="-228600" lvl="0" marL="228600" rtl="0" algn="l">
              <a:lnSpc>
                <a:spcPct val="90000"/>
              </a:lnSpc>
              <a:spcBef>
                <a:spcPts val="1000"/>
              </a:spcBef>
              <a:spcAft>
                <a:spcPts val="0"/>
              </a:spcAft>
              <a:buClr>
                <a:srgbClr val="3F3F3F"/>
              </a:buClr>
              <a:buSzPct val="100000"/>
              <a:buChar char="•"/>
            </a:pPr>
            <a:r>
              <a:rPr lang="ru-RU"/>
              <a:t>В этой папке уже есть некоторая подструктура. Во-первых, как правило, для каждого контроллера в проекте создается подкаталог в папке Views, который называется по имени контроллера и который хранит представления, используемые методами данного контроллера. Так, по умолчанию имеется контроллер HomeController и для него в папке Views есть подкаталог Home с представлениями для методов контроллера HomeController.</a:t>
            </a:r>
            <a:endParaRPr/>
          </a:p>
          <a:p>
            <a:pPr indent="-228600" lvl="0" marL="228600" rtl="0" algn="l">
              <a:lnSpc>
                <a:spcPct val="90000"/>
              </a:lnSpc>
              <a:spcBef>
                <a:spcPts val="1000"/>
              </a:spcBef>
              <a:spcAft>
                <a:spcPts val="0"/>
              </a:spcAft>
              <a:buClr>
                <a:srgbClr val="3F3F3F"/>
              </a:buClr>
              <a:buSzPct val="100000"/>
              <a:buChar char="•"/>
            </a:pPr>
            <a:r>
              <a:rPr lang="ru-RU"/>
              <a:t>Также здесь есть папка Shared, которая хранит общие представления для всех контроллеров. По умолчанию это файлы _Layout.cshtml (используется в качестве мастер-страницы), Error.cshtml (использутся для отображения ошибок) и _ValidationScripsPartial.cshtml (частичное представление, которое подключает скрипты валидации формы).</a:t>
            </a:r>
            <a:endParaRPr/>
          </a:p>
          <a:p>
            <a:pPr indent="-228600" lvl="0" marL="228600" rtl="0" algn="l">
              <a:lnSpc>
                <a:spcPct val="90000"/>
              </a:lnSpc>
              <a:spcBef>
                <a:spcPts val="1000"/>
              </a:spcBef>
              <a:spcAft>
                <a:spcPts val="0"/>
              </a:spcAft>
              <a:buClr>
                <a:srgbClr val="3F3F3F"/>
              </a:buClr>
              <a:buSzPct val="100000"/>
              <a:buChar char="•"/>
            </a:pPr>
            <a:r>
              <a:rPr lang="ru-RU"/>
              <a:t>И в корне каталога Views также можно найти два файла _ViewImports.cshtml и _ViewStart.cshtml. Эти файлы содержат код, который автоматически добавляется ко всем представлениям. _ViewImports.cshtml устанавливает некоторые общие для всех представлений пространства имен, а _ViewStart.cshtml устанавливает общую мастер-страницу.</a:t>
            </a:r>
            <a:endParaRPr/>
          </a:p>
          <a:p>
            <a:pPr indent="-228600" lvl="0" marL="228600" rtl="0" algn="l">
              <a:lnSpc>
                <a:spcPct val="90000"/>
              </a:lnSpc>
              <a:spcBef>
                <a:spcPts val="1000"/>
              </a:spcBef>
              <a:spcAft>
                <a:spcPts val="0"/>
              </a:spcAft>
              <a:buClr>
                <a:srgbClr val="3F3F3F"/>
              </a:buClr>
              <a:buSzPct val="100000"/>
              <a:buChar char="•"/>
            </a:pPr>
            <a:r>
              <a:rPr lang="ru-RU"/>
              <a:t>При необходимости мы можем добавлять в каталог Views какие-то свои представления, каталоги для представлений. И они необязательно должны быть связаны с контроллерами и их методами. Для добавления представления нужно правой кнопкой мыши на подкаталог в папке Views (или на саму папку Views) и в контекстном меню выбрать Add -&gt; New Item. Затем в появившемся окне добавления нового элемента выбрать компонент Razor View</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5"/>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Font typeface="Arial Black"/>
              <a:buNone/>
            </a:pPr>
            <a:r>
              <a:rPr lang="ru-RU"/>
              <a:t>Структура MVC проекта в ASP.NET Core</a:t>
            </a:r>
            <a:endParaRPr/>
          </a:p>
        </p:txBody>
      </p:sp>
      <p:sp>
        <p:nvSpPr>
          <p:cNvPr id="100" name="Google Shape;100;p15"/>
          <p:cNvSpPr txBox="1"/>
          <p:nvPr>
            <p:ph idx="1" type="body"/>
          </p:nvPr>
        </p:nvSpPr>
        <p:spPr>
          <a:xfrm>
            <a:off x="323850" y="1290320"/>
            <a:ext cx="11520170" cy="5356860"/>
          </a:xfrm>
          <a:prstGeom prst="rect">
            <a:avLst/>
          </a:prstGeom>
          <a:noFill/>
          <a:ln>
            <a:noFill/>
          </a:ln>
        </p:spPr>
        <p:txBody>
          <a:bodyPr anchorCtr="0" anchor="t" bIns="45700" lIns="91425" spcFirstLastPara="1" rIns="91425" wrap="square" tIns="45700">
            <a:normAutofit fontScale="80000"/>
          </a:bodyPr>
          <a:lstStyle/>
          <a:p>
            <a:pPr indent="-457200" lvl="0" marL="457200" rtl="0" algn="l">
              <a:lnSpc>
                <a:spcPct val="90000"/>
              </a:lnSpc>
              <a:spcBef>
                <a:spcPts val="0"/>
              </a:spcBef>
              <a:spcAft>
                <a:spcPts val="0"/>
              </a:spcAft>
              <a:buClr>
                <a:srgbClr val="3F3F3F"/>
              </a:buClr>
              <a:buSzPct val="100000"/>
              <a:buAutoNum type="arabicPeriod"/>
            </a:pPr>
            <a:r>
              <a:rPr lang="ru-RU"/>
              <a:t>Dependencies: все добавленные в проект пакеты и библиотеки</a:t>
            </a:r>
            <a:endParaRPr/>
          </a:p>
          <a:p>
            <a:pPr indent="-457200" lvl="0" marL="457200" rtl="0" algn="l">
              <a:lnSpc>
                <a:spcPct val="90000"/>
              </a:lnSpc>
              <a:spcBef>
                <a:spcPts val="1000"/>
              </a:spcBef>
              <a:spcAft>
                <a:spcPts val="0"/>
              </a:spcAft>
              <a:buClr>
                <a:srgbClr val="3F3F3F"/>
              </a:buClr>
              <a:buSzPct val="100000"/>
              <a:buAutoNum type="arabicPeriod"/>
            </a:pPr>
            <a:r>
              <a:rPr lang="ru-RU"/>
              <a:t>wwwroot: этот узел (на жестком диске ему соответствует одноименная папка) предназначен для хранения статических файлов - изображений, скриптов javascript, файлов css и т.д., которые используются приложением. Цель добавления этой папки в проект по сравнению с другими версиями ASP.NET, состоит в разграничении доступа к статическим файлам, к которым разрешен доступ со стороны клиента и к которым доступ запрещен.</a:t>
            </a:r>
            <a:endParaRPr/>
          </a:p>
          <a:p>
            <a:pPr indent="-457200" lvl="0" marL="457200" rtl="0" algn="l">
              <a:lnSpc>
                <a:spcPct val="90000"/>
              </a:lnSpc>
              <a:spcBef>
                <a:spcPts val="1000"/>
              </a:spcBef>
              <a:spcAft>
                <a:spcPts val="0"/>
              </a:spcAft>
              <a:buClr>
                <a:srgbClr val="3F3F3F"/>
              </a:buClr>
              <a:buSzPct val="100000"/>
              <a:buAutoNum type="arabicPeriod"/>
            </a:pPr>
            <a:r>
              <a:rPr lang="ru-RU"/>
              <a:t>Controllers: папка для хранения контроллеров, используемых приложением</a:t>
            </a:r>
            <a:endParaRPr/>
          </a:p>
          <a:p>
            <a:pPr indent="-457200" lvl="0" marL="457200" rtl="0" algn="l">
              <a:lnSpc>
                <a:spcPct val="90000"/>
              </a:lnSpc>
              <a:spcBef>
                <a:spcPts val="1000"/>
              </a:spcBef>
              <a:spcAft>
                <a:spcPts val="0"/>
              </a:spcAft>
              <a:buClr>
                <a:srgbClr val="3F3F3F"/>
              </a:buClr>
              <a:buSzPct val="100000"/>
              <a:buAutoNum type="arabicPeriod"/>
            </a:pPr>
            <a:r>
              <a:rPr lang="ru-RU"/>
              <a:t>Models: каталог для хранения моделей</a:t>
            </a:r>
            <a:endParaRPr/>
          </a:p>
          <a:p>
            <a:pPr indent="-457200" lvl="0" marL="457200" rtl="0" algn="l">
              <a:lnSpc>
                <a:spcPct val="90000"/>
              </a:lnSpc>
              <a:spcBef>
                <a:spcPts val="1000"/>
              </a:spcBef>
              <a:spcAft>
                <a:spcPts val="0"/>
              </a:spcAft>
              <a:buClr>
                <a:srgbClr val="3F3F3F"/>
              </a:buClr>
              <a:buSzPct val="100000"/>
              <a:buAutoNum type="arabicPeriod"/>
            </a:pPr>
            <a:r>
              <a:rPr lang="ru-RU"/>
              <a:t>Views: каталог для хранения представлений</a:t>
            </a:r>
            <a:endParaRPr/>
          </a:p>
          <a:p>
            <a:pPr indent="-457200" lvl="0" marL="457200" rtl="0" algn="l">
              <a:lnSpc>
                <a:spcPct val="90000"/>
              </a:lnSpc>
              <a:spcBef>
                <a:spcPts val="1000"/>
              </a:spcBef>
              <a:spcAft>
                <a:spcPts val="0"/>
              </a:spcAft>
              <a:buClr>
                <a:srgbClr val="3F3F3F"/>
              </a:buClr>
              <a:buSzPct val="100000"/>
              <a:buAutoNum type="arabicPeriod"/>
            </a:pPr>
            <a:r>
              <a:rPr lang="ru-RU"/>
              <a:t>appsettings.json: хранит конфигурацию приложения</a:t>
            </a:r>
            <a:endParaRPr/>
          </a:p>
          <a:p>
            <a:pPr indent="-457200" lvl="0" marL="457200" rtl="0" algn="l">
              <a:lnSpc>
                <a:spcPct val="90000"/>
              </a:lnSpc>
              <a:spcBef>
                <a:spcPts val="1000"/>
              </a:spcBef>
              <a:spcAft>
                <a:spcPts val="0"/>
              </a:spcAft>
              <a:buClr>
                <a:srgbClr val="3F3F3F"/>
              </a:buClr>
              <a:buSzPct val="100000"/>
              <a:buAutoNum type="arabicPeriod"/>
            </a:pPr>
            <a:r>
              <a:rPr lang="ru-RU"/>
              <a:t>Program.cs: файл, определяющий класс Program, который инициализирует и запускает хост с приложением.</a:t>
            </a:r>
            <a:endParaRPr/>
          </a:p>
          <a:p>
            <a:pPr indent="-457200" lvl="0" marL="457200" rtl="0" algn="l">
              <a:lnSpc>
                <a:spcPct val="90000"/>
              </a:lnSpc>
              <a:spcBef>
                <a:spcPts val="1000"/>
              </a:spcBef>
              <a:spcAft>
                <a:spcPts val="0"/>
              </a:spcAft>
              <a:buClr>
                <a:srgbClr val="3F3F3F"/>
              </a:buClr>
              <a:buSzPct val="100000"/>
              <a:buAutoNum type="arabicPeriod"/>
            </a:pPr>
            <a:r>
              <a:rPr lang="ru-RU"/>
              <a:t>Startup.cs: файл, определяющий класс Startup, с которого начинается работа приложения. То есть это входная точка в приложение.</a:t>
            </a:r>
            <a:endParaRPr/>
          </a:p>
          <a:p>
            <a:pPr indent="-228600" lvl="0" marL="228600" rtl="0" algn="l">
              <a:lnSpc>
                <a:spcPct val="90000"/>
              </a:lnSpc>
              <a:spcBef>
                <a:spcPts val="1000"/>
              </a:spcBef>
              <a:spcAft>
                <a:spcPts val="0"/>
              </a:spcAft>
              <a:buClr>
                <a:srgbClr val="3F3F3F"/>
              </a:buClr>
              <a:buSzPct val="100000"/>
              <a:buChar char="•"/>
            </a:pPr>
            <a:r>
              <a:rPr lang="ru-RU"/>
              <a:t>Фактически эта та же структура, что и у проекта по типу Empty за тем исключением, что здесь также добавлены по умолчанию папки для ключевых компонентов фреймворка MVC: контроллеров и представлений. А также есть дополнительные узлы и файлы для управления зависимостями клиентской части приложения.</a:t>
            </a:r>
            <a:endParaRPr/>
          </a:p>
          <a:p>
            <a:pPr indent="-228600" lvl="0" marL="228600" rtl="0" algn="l">
              <a:lnSpc>
                <a:spcPct val="90000"/>
              </a:lnSpc>
              <a:spcBef>
                <a:spcPts val="1000"/>
              </a:spcBef>
              <a:spcAft>
                <a:spcPts val="0"/>
              </a:spcAft>
              <a:buClr>
                <a:srgbClr val="3F3F3F"/>
              </a:buClr>
              <a:buSzPct val="100000"/>
              <a:buChar char="•"/>
            </a:pPr>
            <a:r>
              <a:rPr lang="ru-RU"/>
              <a:t>И если мы запустим проект по умолчанию на выполнение, то сработает запрос к контроллеру по умолчанию - классу HomeController, который выберет для генерации ответа нужное представление. И в итоге из представления будет создана html-страница, которую мы увидим в своем веб-браузере</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51"/>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Font typeface="Arial Black"/>
              <a:buNone/>
            </a:pPr>
            <a:r>
              <a:rPr lang="ru-RU"/>
              <a:t>ViewResult</a:t>
            </a:r>
            <a:endParaRPr/>
          </a:p>
        </p:txBody>
      </p:sp>
      <p:sp>
        <p:nvSpPr>
          <p:cNvPr id="316" name="Google Shape;316;p51"/>
          <p:cNvSpPr txBox="1"/>
          <p:nvPr>
            <p:ph idx="1" type="body"/>
          </p:nvPr>
        </p:nvSpPr>
        <p:spPr>
          <a:xfrm>
            <a:off x="647700" y="1231265"/>
            <a:ext cx="10515600" cy="5507990"/>
          </a:xfrm>
          <a:prstGeom prst="rect">
            <a:avLst/>
          </a:prstGeom>
          <a:noFill/>
          <a:ln>
            <a:noFill/>
          </a:ln>
        </p:spPr>
        <p:txBody>
          <a:bodyPr anchorCtr="0" anchor="t" bIns="45700" lIns="91425" spcFirstLastPara="1" rIns="91425" wrap="square" tIns="45700">
            <a:normAutofit fontScale="70000"/>
          </a:bodyPr>
          <a:lstStyle/>
          <a:p>
            <a:pPr indent="-228600" lvl="0" marL="228600" rtl="0" algn="l">
              <a:lnSpc>
                <a:spcPct val="90000"/>
              </a:lnSpc>
              <a:spcBef>
                <a:spcPts val="0"/>
              </a:spcBef>
              <a:spcAft>
                <a:spcPts val="0"/>
              </a:spcAft>
              <a:buClr>
                <a:srgbClr val="3F3F3F"/>
              </a:buClr>
              <a:buSzPct val="100000"/>
              <a:buChar char="•"/>
            </a:pPr>
            <a:r>
              <a:rPr lang="ru-RU"/>
              <a:t>За работу с представлениями отвечает объект ViewResult. Он производит рендеринг представления в веб-страницу и возвращает ее в виде ответа клиенту.</a:t>
            </a:r>
            <a:endParaRPr/>
          </a:p>
          <a:p>
            <a:pPr indent="-228600" lvl="0" marL="228600" rtl="0" algn="l">
              <a:lnSpc>
                <a:spcPct val="90000"/>
              </a:lnSpc>
              <a:spcBef>
                <a:spcPts val="1000"/>
              </a:spcBef>
              <a:spcAft>
                <a:spcPts val="0"/>
              </a:spcAft>
              <a:buClr>
                <a:srgbClr val="3F3F3F"/>
              </a:buClr>
              <a:buSzPct val="100000"/>
              <a:buChar char="•"/>
            </a:pPr>
            <a:r>
              <a:rPr lang="ru-RU"/>
              <a:t>Чтобы возвратить объект ViewResult используется метод View</a:t>
            </a:r>
            <a:endParaRPr/>
          </a:p>
          <a:p>
            <a:pPr indent="-228600" lvl="0" marL="228600" rtl="0" algn="l">
              <a:lnSpc>
                <a:spcPct val="90000"/>
              </a:lnSpc>
              <a:spcBef>
                <a:spcPts val="1000"/>
              </a:spcBef>
              <a:spcAft>
                <a:spcPts val="0"/>
              </a:spcAft>
              <a:buClr>
                <a:srgbClr val="3F3F3F"/>
              </a:buClr>
              <a:buSzPct val="100000"/>
              <a:buChar char="•"/>
            </a:pPr>
            <a:r>
              <a:rPr lang="ru-RU"/>
              <a:t>Вызов метода View возвращает объект ViewResult. Затем уже ViewResult производит рендеринг определенного представления в ответ. По умолчанию контроллер производит поиск представления в проекте по следующим путям:</a:t>
            </a:r>
            <a:endParaRPr/>
          </a:p>
          <a:p>
            <a:pPr indent="-457200" lvl="0" marL="457200" rtl="0" algn="l">
              <a:lnSpc>
                <a:spcPct val="90000"/>
              </a:lnSpc>
              <a:spcBef>
                <a:spcPts val="1000"/>
              </a:spcBef>
              <a:spcAft>
                <a:spcPts val="0"/>
              </a:spcAft>
              <a:buClr>
                <a:srgbClr val="3F3F3F"/>
              </a:buClr>
              <a:buSzPct val="100000"/>
              <a:buAutoNum type="arabicPeriod"/>
            </a:pPr>
            <a:r>
              <a:rPr lang="ru-RU"/>
              <a:t>/Views/Имя_контроллера/Имя_представления.cshtml</a:t>
            </a:r>
            <a:endParaRPr/>
          </a:p>
          <a:p>
            <a:pPr indent="-457200" lvl="0" marL="457200" rtl="0" algn="l">
              <a:lnSpc>
                <a:spcPct val="90000"/>
              </a:lnSpc>
              <a:spcBef>
                <a:spcPts val="1000"/>
              </a:spcBef>
              <a:spcAft>
                <a:spcPts val="0"/>
              </a:spcAft>
              <a:buClr>
                <a:srgbClr val="3F3F3F"/>
              </a:buClr>
              <a:buSzPct val="100000"/>
              <a:buAutoNum type="arabicPeriod"/>
            </a:pPr>
            <a:r>
              <a:rPr lang="ru-RU"/>
              <a:t>/Views/Shared/Имя_представления.cshtml</a:t>
            </a:r>
            <a:endParaRPr/>
          </a:p>
          <a:p>
            <a:pPr indent="-228600" lvl="0" marL="228600" rtl="0" algn="l">
              <a:lnSpc>
                <a:spcPct val="90000"/>
              </a:lnSpc>
              <a:spcBef>
                <a:spcPts val="1000"/>
              </a:spcBef>
              <a:spcAft>
                <a:spcPts val="0"/>
              </a:spcAft>
              <a:buClr>
                <a:srgbClr val="3F3F3F"/>
              </a:buClr>
              <a:buSzPct val="100000"/>
              <a:buChar char="•"/>
            </a:pPr>
            <a:r>
              <a:rPr lang="ru-RU"/>
              <a:t>Согласно настройкам по умолчанию, если название представления не указано явным образом, то в качестве представления будет использоваться то, имя которого совпадает с именем действия контроллера.</a:t>
            </a:r>
            <a:endParaRPr/>
          </a:p>
          <a:p>
            <a:pPr indent="-228600" lvl="0" marL="228600" rtl="0" algn="l">
              <a:lnSpc>
                <a:spcPct val="90000"/>
              </a:lnSpc>
              <a:spcBef>
                <a:spcPts val="1000"/>
              </a:spcBef>
              <a:spcAft>
                <a:spcPts val="0"/>
              </a:spcAft>
              <a:buClr>
                <a:srgbClr val="3F3F3F"/>
              </a:buClr>
              <a:buSzPct val="100000"/>
              <a:buChar char="•"/>
            </a:pPr>
            <a:r>
              <a:rPr lang="ru-RU"/>
              <a:t>Метод View() имеет четыре перегруженных версии:</a:t>
            </a:r>
            <a:endParaRPr/>
          </a:p>
          <a:p>
            <a:pPr indent="-457200" lvl="0" marL="457200" rtl="0" algn="l">
              <a:lnSpc>
                <a:spcPct val="90000"/>
              </a:lnSpc>
              <a:spcBef>
                <a:spcPts val="1000"/>
              </a:spcBef>
              <a:spcAft>
                <a:spcPts val="0"/>
              </a:spcAft>
              <a:buClr>
                <a:srgbClr val="3F3F3F"/>
              </a:buClr>
              <a:buSzPct val="100000"/>
              <a:buAutoNum type="arabicPeriod"/>
            </a:pPr>
            <a:r>
              <a:rPr lang="ru-RU"/>
              <a:t>View(): для генерации ответа используется представление, которое по имени совпадает с вызывающим методом</a:t>
            </a:r>
            <a:endParaRPr/>
          </a:p>
          <a:p>
            <a:pPr indent="-457200" lvl="0" marL="457200" rtl="0" algn="l">
              <a:lnSpc>
                <a:spcPct val="90000"/>
              </a:lnSpc>
              <a:spcBef>
                <a:spcPts val="1000"/>
              </a:spcBef>
              <a:spcAft>
                <a:spcPts val="0"/>
              </a:spcAft>
              <a:buClr>
                <a:srgbClr val="3F3F3F"/>
              </a:buClr>
              <a:buSzPct val="100000"/>
              <a:buAutoNum type="arabicPeriod"/>
            </a:pPr>
            <a:r>
              <a:rPr lang="ru-RU"/>
              <a:t>View(string viewName): в метод передается имя представления, что позволяет переопределить используемое по умолчанию представление</a:t>
            </a:r>
            <a:endParaRPr/>
          </a:p>
          <a:p>
            <a:pPr indent="-457200" lvl="0" marL="457200" rtl="0" algn="l">
              <a:lnSpc>
                <a:spcPct val="90000"/>
              </a:lnSpc>
              <a:spcBef>
                <a:spcPts val="1000"/>
              </a:spcBef>
              <a:spcAft>
                <a:spcPts val="0"/>
              </a:spcAft>
              <a:buClr>
                <a:srgbClr val="3F3F3F"/>
              </a:buClr>
              <a:buSzPct val="100000"/>
              <a:buAutoNum type="arabicPeriod"/>
            </a:pPr>
            <a:r>
              <a:rPr lang="ru-RU"/>
              <a:t>View(object model): передает в представление данные в виде объекта model</a:t>
            </a:r>
            <a:endParaRPr/>
          </a:p>
          <a:p>
            <a:pPr indent="-457200" lvl="0" marL="457200" rtl="0" algn="l">
              <a:lnSpc>
                <a:spcPct val="90000"/>
              </a:lnSpc>
              <a:spcBef>
                <a:spcPts val="1000"/>
              </a:spcBef>
              <a:spcAft>
                <a:spcPts val="0"/>
              </a:spcAft>
              <a:buClr>
                <a:srgbClr val="3F3F3F"/>
              </a:buClr>
              <a:buSzPct val="100000"/>
              <a:buAutoNum type="arabicPeriod"/>
            </a:pPr>
            <a:r>
              <a:rPr lang="ru-RU"/>
              <a:t>View(string viewName, object model): переопределяет имя представления и передает в него данные в виде объекта model</a:t>
            </a:r>
            <a:endParaRPr/>
          </a:p>
          <a:p>
            <a:pPr indent="-228600" lvl="0" marL="228600" rtl="0" algn="l">
              <a:lnSpc>
                <a:spcPct val="90000"/>
              </a:lnSpc>
              <a:spcBef>
                <a:spcPts val="1000"/>
              </a:spcBef>
              <a:spcAft>
                <a:spcPts val="0"/>
              </a:spcAft>
              <a:buClr>
                <a:srgbClr val="3F3F3F"/>
              </a:buClr>
              <a:buSzPct val="100000"/>
              <a:buChar char="•"/>
            </a:pPr>
            <a:r>
              <a:rPr lang="ru-RU"/>
              <a:t>Вторая версия метода позволяет переопределить используемое представление. Если представление находится в той же папке, которая предназначена для данного контроллера, то в метод View() достаточно передать название представления без расширения</a:t>
            </a:r>
            <a:endParaRPr/>
          </a:p>
          <a:p>
            <a:pPr indent="-228600" lvl="0" marL="228600" rtl="0" algn="l">
              <a:lnSpc>
                <a:spcPct val="90000"/>
              </a:lnSpc>
              <a:spcBef>
                <a:spcPts val="1000"/>
              </a:spcBef>
              <a:spcAft>
                <a:spcPts val="0"/>
              </a:spcAft>
              <a:buClr>
                <a:srgbClr val="3F3F3F"/>
              </a:buClr>
              <a:buSzPct val="100000"/>
              <a:buChar char="•"/>
            </a:pPr>
            <a:r>
              <a:rPr lang="ru-RU"/>
              <a:t>Если же представление находится в другой папке, то нам надо передать полный путь к представлению</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52"/>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Font typeface="Arial Black"/>
              <a:buNone/>
            </a:pPr>
            <a:r>
              <a:rPr lang="ru-RU"/>
              <a:t>Движок представлений Razor 1/2</a:t>
            </a:r>
            <a:endParaRPr/>
          </a:p>
        </p:txBody>
      </p:sp>
      <p:sp>
        <p:nvSpPr>
          <p:cNvPr id="322" name="Google Shape;322;p52"/>
          <p:cNvSpPr txBox="1"/>
          <p:nvPr>
            <p:ph idx="1" type="body"/>
          </p:nvPr>
        </p:nvSpPr>
        <p:spPr>
          <a:xfrm>
            <a:off x="647700" y="1825625"/>
            <a:ext cx="10515600" cy="4351338"/>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Clr>
                <a:srgbClr val="3F3F3F"/>
              </a:buClr>
              <a:buSzPts val="2000"/>
              <a:buChar char="•"/>
            </a:pPr>
            <a:r>
              <a:rPr lang="ru-RU"/>
              <a:t>Представление в ASP.NET MVC может содержать не только стандартный код html, но и также вставки кода на языке C#. Для обработки кода, содержащего как элементы html, так и конструкции C#, используется движок представлений.</a:t>
            </a:r>
            <a:endParaRPr/>
          </a:p>
          <a:p>
            <a:pPr indent="-228600" lvl="0" marL="228600" rtl="0" algn="l">
              <a:lnSpc>
                <a:spcPct val="90000"/>
              </a:lnSpc>
              <a:spcBef>
                <a:spcPts val="1000"/>
              </a:spcBef>
              <a:spcAft>
                <a:spcPts val="0"/>
              </a:spcAft>
              <a:buClr>
                <a:srgbClr val="3F3F3F"/>
              </a:buClr>
              <a:buSzPts val="2000"/>
              <a:buChar char="•"/>
            </a:pPr>
            <a:r>
              <a:rPr lang="ru-RU"/>
              <a:t>В действительности при вызове метода View контроллер не производит рендеринг представления и не генерирует разметку html. Контроллер только готовит данные и выбирает, какое представление надо возвратить в качестве объекта ViewResult. Затем уже объект ViewResult обращается к движку представления для рендеринга представления в выходной ответ.</a:t>
            </a:r>
            <a:endParaRPr/>
          </a:p>
          <a:p>
            <a:pPr indent="-228600" lvl="0" marL="228600" rtl="0" algn="l">
              <a:lnSpc>
                <a:spcPct val="90000"/>
              </a:lnSpc>
              <a:spcBef>
                <a:spcPts val="1000"/>
              </a:spcBef>
              <a:spcAft>
                <a:spcPts val="0"/>
              </a:spcAft>
              <a:buClr>
                <a:srgbClr val="3F3F3F"/>
              </a:buClr>
              <a:buSzPts val="2000"/>
              <a:buChar char="•"/>
            </a:pPr>
            <a:r>
              <a:rPr lang="ru-RU"/>
              <a:t>По умолчанию в ASP.NET MVC Core используется один движок представлений - Razor. Хотя при желании мы можем также использовать какие-то другие сторонние движки или создать свой движок представлений самостоятельно.</a:t>
            </a:r>
            <a:endParaRPr/>
          </a:p>
          <a:p>
            <a:pPr indent="-228600" lvl="0" marL="228600" rtl="0" algn="l">
              <a:lnSpc>
                <a:spcPct val="90000"/>
              </a:lnSpc>
              <a:spcBef>
                <a:spcPts val="1000"/>
              </a:spcBef>
              <a:spcAft>
                <a:spcPts val="0"/>
              </a:spcAft>
              <a:buClr>
                <a:srgbClr val="3F3F3F"/>
              </a:buClr>
              <a:buSzPts val="2000"/>
              <a:buChar char="•"/>
            </a:pPr>
            <a:r>
              <a:rPr lang="ru-RU"/>
              <a:t>Цель движка представлений Razor - определить переход от разметки html к коду C#.</a:t>
            </a:r>
            <a:endParaRPr/>
          </a:p>
          <a:p>
            <a:pPr indent="-228600" lvl="0" marL="228600" rtl="0" algn="l">
              <a:lnSpc>
                <a:spcPct val="90000"/>
              </a:lnSpc>
              <a:spcBef>
                <a:spcPts val="1000"/>
              </a:spcBef>
              <a:spcAft>
                <a:spcPts val="0"/>
              </a:spcAft>
              <a:buClr>
                <a:srgbClr val="3F3F3F"/>
              </a:buClr>
              <a:buSzPts val="2000"/>
              <a:buChar char="•"/>
            </a:pPr>
            <a:r>
              <a:rPr lang="ru-RU"/>
              <a:t>Синтаксис Razor довольно прост - все его конструкции предваряются символом @, после которого происходит переход к коду C#.</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53"/>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Font typeface="Arial Black"/>
              <a:buNone/>
            </a:pPr>
            <a:r>
              <a:rPr lang="ru-RU"/>
              <a:t>Движок представлений Razor 2/3</a:t>
            </a:r>
            <a:endParaRPr/>
          </a:p>
        </p:txBody>
      </p:sp>
      <p:sp>
        <p:nvSpPr>
          <p:cNvPr id="328" name="Google Shape;328;p53"/>
          <p:cNvSpPr txBox="1"/>
          <p:nvPr>
            <p:ph idx="1" type="body"/>
          </p:nvPr>
        </p:nvSpPr>
        <p:spPr>
          <a:xfrm>
            <a:off x="167640" y="1247140"/>
            <a:ext cx="11922125" cy="5380990"/>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rgbClr val="3F3F3F"/>
              </a:buClr>
              <a:buSzPts val="2000"/>
              <a:buChar char="•"/>
            </a:pPr>
            <a:r>
              <a:rPr lang="ru-RU"/>
              <a:t>Все конструкции Razor можно условно разделить на два вида: однострочные выражения и блоки кода.</a:t>
            </a:r>
            <a:endParaRPr/>
          </a:p>
          <a:p>
            <a:pPr indent="-228600" lvl="0" marL="228600" rtl="0" algn="l">
              <a:lnSpc>
                <a:spcPct val="90000"/>
              </a:lnSpc>
              <a:spcBef>
                <a:spcPts val="1000"/>
              </a:spcBef>
              <a:spcAft>
                <a:spcPts val="0"/>
              </a:spcAft>
              <a:buClr>
                <a:srgbClr val="3F3F3F"/>
              </a:buClr>
              <a:buSzPts val="2000"/>
              <a:buChar char="•"/>
            </a:pPr>
            <a:r>
              <a:rPr lang="ru-RU"/>
              <a:t>Примеры применения однострочных выражений:</a:t>
            </a:r>
            <a:endParaRPr/>
          </a:p>
          <a:p>
            <a:pPr indent="0" lvl="0" marL="0" rtl="0" algn="l">
              <a:lnSpc>
                <a:spcPct val="90000"/>
              </a:lnSpc>
              <a:spcBef>
                <a:spcPts val="1000"/>
              </a:spcBef>
              <a:spcAft>
                <a:spcPts val="0"/>
              </a:spcAft>
              <a:buClr>
                <a:srgbClr val="3F3F3F"/>
              </a:buClr>
              <a:buSzPts val="2000"/>
              <a:buNone/>
            </a:pPr>
            <a:r>
              <a:rPr lang="ru-RU"/>
              <a:t>&lt;p&gt;Дата: @DateTime.Now.ToLongDateString()&lt;/p&gt;</a:t>
            </a:r>
            <a:endParaRPr/>
          </a:p>
          <a:p>
            <a:pPr indent="0" lvl="0" marL="0" rtl="0" algn="l">
              <a:lnSpc>
                <a:spcPct val="90000"/>
              </a:lnSpc>
              <a:spcBef>
                <a:spcPts val="1000"/>
              </a:spcBef>
              <a:spcAft>
                <a:spcPts val="0"/>
              </a:spcAft>
              <a:buClr>
                <a:srgbClr val="3F3F3F"/>
              </a:buClr>
              <a:buSzPts val="2000"/>
              <a:buNone/>
            </a:pPr>
            <a:r>
              <a:rPr lang="ru-RU"/>
              <a:t>&lt;p&gt;@(20 + 30)&lt;/p&gt;</a:t>
            </a:r>
            <a:endParaRPr/>
          </a:p>
          <a:p>
            <a:pPr indent="0" lvl="0" marL="0" rtl="0" algn="l">
              <a:lnSpc>
                <a:spcPct val="90000"/>
              </a:lnSpc>
              <a:spcBef>
                <a:spcPts val="1000"/>
              </a:spcBef>
              <a:spcAft>
                <a:spcPts val="0"/>
              </a:spcAft>
              <a:buClr>
                <a:srgbClr val="3F3F3F"/>
              </a:buClr>
              <a:buSzPts val="2000"/>
              <a:buNone/>
            </a:pPr>
            <a:r>
              <a:rPr lang="ru-RU"/>
              <a:t>&lt;p&gt;@@DateTime.Now =@DateTime.Now.ToLongDateString()&lt;/p&gt;</a:t>
            </a:r>
            <a:endParaRPr/>
          </a:p>
          <a:p>
            <a:pPr indent="-228600" lvl="0" marL="228600" rtl="0" algn="l">
              <a:lnSpc>
                <a:spcPct val="90000"/>
              </a:lnSpc>
              <a:spcBef>
                <a:spcPts val="1000"/>
              </a:spcBef>
              <a:spcAft>
                <a:spcPts val="0"/>
              </a:spcAft>
              <a:buClr>
                <a:srgbClr val="3F3F3F"/>
              </a:buClr>
              <a:buSzPts val="2000"/>
              <a:buChar char="•"/>
            </a:pPr>
            <a:r>
              <a:rPr lang="ru-RU"/>
              <a:t>Блоки кода могут иметь несколько выражений. Блок кода заключается в фигурные скобки, а каждое выражение завершается точкой с запятой аналогично блокам кода и выражениям на C#:</a:t>
            </a:r>
            <a:endParaRPr/>
          </a:p>
          <a:p>
            <a:pPr indent="0" lvl="0" marL="0" rtl="0" algn="l">
              <a:lnSpc>
                <a:spcPct val="90000"/>
              </a:lnSpc>
              <a:spcBef>
                <a:spcPts val="1000"/>
              </a:spcBef>
              <a:spcAft>
                <a:spcPts val="0"/>
              </a:spcAft>
              <a:buClr>
                <a:srgbClr val="3F3F3F"/>
              </a:buClr>
              <a:buSzPts val="2000"/>
              <a:buNone/>
            </a:pPr>
            <a:r>
              <a:rPr lang="ru-RU"/>
              <a:t>@{</a:t>
            </a:r>
            <a:endParaRPr/>
          </a:p>
          <a:p>
            <a:pPr indent="0" lvl="0" marL="0" rtl="0" algn="l">
              <a:lnSpc>
                <a:spcPct val="90000"/>
              </a:lnSpc>
              <a:spcBef>
                <a:spcPts val="1000"/>
              </a:spcBef>
              <a:spcAft>
                <a:spcPts val="0"/>
              </a:spcAft>
              <a:buClr>
                <a:srgbClr val="3F3F3F"/>
              </a:buClr>
              <a:buSzPts val="2000"/>
              <a:buNone/>
            </a:pPr>
            <a:r>
              <a:rPr lang="ru-RU"/>
              <a:t>    string head = "Привет мир!!!";</a:t>
            </a:r>
            <a:endParaRPr/>
          </a:p>
          <a:p>
            <a:pPr indent="0" lvl="0" marL="0" rtl="0" algn="l">
              <a:lnSpc>
                <a:spcPct val="90000"/>
              </a:lnSpc>
              <a:spcBef>
                <a:spcPts val="1000"/>
              </a:spcBef>
              <a:spcAft>
                <a:spcPts val="0"/>
              </a:spcAft>
              <a:buClr>
                <a:srgbClr val="3F3F3F"/>
              </a:buClr>
              <a:buSzPts val="2000"/>
              <a:buNone/>
            </a:pPr>
            <a:r>
              <a:rPr lang="ru-RU"/>
              <a:t>    head = head + " Добро пожаловать на сайт!";</a:t>
            </a:r>
            <a:endParaRPr/>
          </a:p>
          <a:p>
            <a:pPr indent="0" lvl="0" marL="0" rtl="0" algn="l">
              <a:lnSpc>
                <a:spcPct val="90000"/>
              </a:lnSpc>
              <a:spcBef>
                <a:spcPts val="1000"/>
              </a:spcBef>
              <a:spcAft>
                <a:spcPts val="0"/>
              </a:spcAft>
              <a:buClr>
                <a:srgbClr val="3F3F3F"/>
              </a:buClr>
              <a:buSzPts val="2000"/>
              <a:buNone/>
            </a:pPr>
            <a:r>
              <a:rPr lang="ru-RU"/>
              <a:t>}</a:t>
            </a:r>
            <a:endParaRPr/>
          </a:p>
          <a:p>
            <a:pPr indent="0" lvl="0" marL="0" rtl="0" algn="l">
              <a:lnSpc>
                <a:spcPct val="90000"/>
              </a:lnSpc>
              <a:spcBef>
                <a:spcPts val="1000"/>
              </a:spcBef>
              <a:spcAft>
                <a:spcPts val="0"/>
              </a:spcAft>
              <a:buClr>
                <a:srgbClr val="3F3F3F"/>
              </a:buClr>
              <a:buSzPts val="2000"/>
              <a:buNone/>
            </a:pPr>
            <a:r>
              <a:rPr lang="ru-RU"/>
              <a:t>&lt;h3&gt;@head&lt;/h3&gt;</a:t>
            </a:r>
            <a:endParaRPr/>
          </a:p>
          <a:p>
            <a:pPr indent="-228600" lvl="0" marL="228600" rtl="0" algn="l">
              <a:lnSpc>
                <a:spcPct val="90000"/>
              </a:lnSpc>
              <a:spcBef>
                <a:spcPts val="1000"/>
              </a:spcBef>
              <a:spcAft>
                <a:spcPts val="0"/>
              </a:spcAft>
              <a:buClr>
                <a:srgbClr val="3F3F3F"/>
              </a:buClr>
              <a:buSzPts val="2000"/>
              <a:buChar char="•"/>
            </a:pPr>
            <a:r>
              <a:rPr lang="ru-RU"/>
              <a:t>В блоках кода мы можем определить обычные переменные и потом их использовать в представлении.</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54"/>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Font typeface="Arial Black"/>
              <a:buNone/>
            </a:pPr>
            <a:r>
              <a:rPr lang="ru-RU"/>
              <a:t>Движок представлений Razor 3/3</a:t>
            </a:r>
            <a:endParaRPr/>
          </a:p>
        </p:txBody>
      </p:sp>
      <p:sp>
        <p:nvSpPr>
          <p:cNvPr id="334" name="Google Shape;334;p54"/>
          <p:cNvSpPr txBox="1"/>
          <p:nvPr>
            <p:ph idx="1" type="body"/>
          </p:nvPr>
        </p:nvSpPr>
        <p:spPr>
          <a:xfrm>
            <a:off x="647700" y="1362710"/>
            <a:ext cx="10515600" cy="5177790"/>
          </a:xfrm>
          <a:prstGeom prst="rect">
            <a:avLst/>
          </a:prstGeom>
          <a:noFill/>
          <a:ln>
            <a:noFill/>
          </a:ln>
        </p:spPr>
        <p:txBody>
          <a:bodyPr anchorCtr="0" anchor="t" bIns="45700" lIns="91425" spcFirstLastPara="1" rIns="91425" wrap="square" tIns="45700">
            <a:normAutofit fontScale="70000"/>
          </a:bodyPr>
          <a:lstStyle/>
          <a:p>
            <a:pPr indent="-228600" lvl="0" marL="228600" rtl="0" algn="l">
              <a:lnSpc>
                <a:spcPct val="90000"/>
              </a:lnSpc>
              <a:spcBef>
                <a:spcPts val="0"/>
              </a:spcBef>
              <a:spcAft>
                <a:spcPts val="0"/>
              </a:spcAft>
              <a:buClr>
                <a:srgbClr val="3F3F3F"/>
              </a:buClr>
              <a:buSzPct val="100000"/>
              <a:buChar char="•"/>
            </a:pPr>
            <a:r>
              <a:rPr lang="ru-RU"/>
              <a:t>Весь код в пределах блока расценивается как код c#. Однако с помощью конструкции @: мы можем в блоке кода выводить на веб-страницу текст:</a:t>
            </a:r>
            <a:endParaRPr/>
          </a:p>
          <a:p>
            <a:pPr indent="0" lvl="0" marL="0" rtl="0" algn="l">
              <a:lnSpc>
                <a:spcPct val="90000"/>
              </a:lnSpc>
              <a:spcBef>
                <a:spcPts val="1000"/>
              </a:spcBef>
              <a:spcAft>
                <a:spcPts val="0"/>
              </a:spcAft>
              <a:buClr>
                <a:srgbClr val="3F3F3F"/>
              </a:buClr>
              <a:buSzPct val="100000"/>
              <a:buNone/>
            </a:pPr>
            <a:r>
              <a:rPr lang="ru-RU"/>
              <a:t>@{ </a:t>
            </a:r>
            <a:endParaRPr/>
          </a:p>
          <a:p>
            <a:pPr indent="0" lvl="0" marL="0" rtl="0" algn="l">
              <a:lnSpc>
                <a:spcPct val="90000"/>
              </a:lnSpc>
              <a:spcBef>
                <a:spcPts val="1000"/>
              </a:spcBef>
              <a:spcAft>
                <a:spcPts val="0"/>
              </a:spcAft>
              <a:buClr>
                <a:srgbClr val="3F3F3F"/>
              </a:buClr>
              <a:buSzPct val="100000"/>
              <a:buNone/>
            </a:pPr>
            <a:r>
              <a:rPr lang="ru-RU"/>
              <a:t>    string head = "Hello world";</a:t>
            </a:r>
            <a:endParaRPr/>
          </a:p>
          <a:p>
            <a:pPr indent="0" lvl="0" marL="0" rtl="0" algn="l">
              <a:lnSpc>
                <a:spcPct val="90000"/>
              </a:lnSpc>
              <a:spcBef>
                <a:spcPts val="1000"/>
              </a:spcBef>
              <a:spcAft>
                <a:spcPts val="0"/>
              </a:spcAft>
              <a:buClr>
                <a:srgbClr val="3F3F3F"/>
              </a:buClr>
              <a:buSzPct val="100000"/>
              <a:buNone/>
            </a:pPr>
            <a:r>
              <a:rPr lang="ru-RU"/>
              <a:t>    @: &lt;b&gt;Привет мир!&lt;/b&gt;</a:t>
            </a:r>
            <a:endParaRPr/>
          </a:p>
          <a:p>
            <a:pPr indent="0" lvl="0" marL="0" rtl="0" algn="l">
              <a:lnSpc>
                <a:spcPct val="90000"/>
              </a:lnSpc>
              <a:spcBef>
                <a:spcPts val="1000"/>
              </a:spcBef>
              <a:spcAft>
                <a:spcPts val="0"/>
              </a:spcAft>
              <a:buClr>
                <a:srgbClr val="3F3F3F"/>
              </a:buClr>
              <a:buSzPct val="100000"/>
              <a:buNone/>
            </a:pPr>
            <a:r>
              <a:rPr lang="ru-RU"/>
              <a:t>    head = head + "!!";</a:t>
            </a:r>
            <a:endParaRPr/>
          </a:p>
          <a:p>
            <a:pPr indent="0" lvl="0" marL="0" rtl="0" algn="l">
              <a:lnSpc>
                <a:spcPct val="90000"/>
              </a:lnSpc>
              <a:spcBef>
                <a:spcPts val="1000"/>
              </a:spcBef>
              <a:spcAft>
                <a:spcPts val="0"/>
              </a:spcAft>
              <a:buClr>
                <a:srgbClr val="3F3F3F"/>
              </a:buClr>
              <a:buSzPct val="100000"/>
              <a:buNone/>
            </a:pPr>
            <a:r>
              <a:rPr lang="ru-RU"/>
              <a:t>}</a:t>
            </a:r>
            <a:endParaRPr/>
          </a:p>
          <a:p>
            <a:pPr indent="0" lvl="0" marL="0" rtl="0" algn="l">
              <a:lnSpc>
                <a:spcPct val="90000"/>
              </a:lnSpc>
              <a:spcBef>
                <a:spcPts val="1000"/>
              </a:spcBef>
              <a:spcAft>
                <a:spcPts val="0"/>
              </a:spcAft>
              <a:buClr>
                <a:srgbClr val="3F3F3F"/>
              </a:buClr>
              <a:buSzPct val="100000"/>
              <a:buNone/>
            </a:pPr>
            <a:r>
              <a:rPr lang="ru-RU"/>
              <a:t>&lt;p&gt;@head&lt;/p&gt;</a:t>
            </a:r>
            <a:endParaRPr/>
          </a:p>
          <a:p>
            <a:pPr indent="-228600" lvl="0" marL="228600" rtl="0" algn="l">
              <a:lnSpc>
                <a:spcPct val="90000"/>
              </a:lnSpc>
              <a:spcBef>
                <a:spcPts val="1000"/>
              </a:spcBef>
              <a:spcAft>
                <a:spcPts val="0"/>
              </a:spcAft>
              <a:buClr>
                <a:srgbClr val="3F3F3F"/>
              </a:buClr>
              <a:buSzPct val="100000"/>
              <a:buChar char="•"/>
            </a:pPr>
            <a:r>
              <a:rPr lang="ru-RU"/>
              <a:t>Если необходимо вывести значение переменной без каких-либо html-элементов, то мы можем использовать специальный снипет &lt;text&gt;:</a:t>
            </a:r>
            <a:endParaRPr/>
          </a:p>
          <a:p>
            <a:pPr indent="0" lvl="0" marL="0" rtl="0" algn="l">
              <a:lnSpc>
                <a:spcPct val="90000"/>
              </a:lnSpc>
              <a:spcBef>
                <a:spcPts val="1000"/>
              </a:spcBef>
              <a:spcAft>
                <a:spcPts val="0"/>
              </a:spcAft>
              <a:buClr>
                <a:srgbClr val="3F3F3F"/>
              </a:buClr>
              <a:buSzPct val="100000"/>
              <a:buNone/>
            </a:pPr>
            <a:r>
              <a:rPr lang="ru-RU"/>
              <a:t>@{</a:t>
            </a:r>
            <a:endParaRPr/>
          </a:p>
          <a:p>
            <a:pPr indent="0" lvl="0" marL="0" rtl="0" algn="l">
              <a:lnSpc>
                <a:spcPct val="90000"/>
              </a:lnSpc>
              <a:spcBef>
                <a:spcPts val="1000"/>
              </a:spcBef>
              <a:spcAft>
                <a:spcPts val="0"/>
              </a:spcAft>
              <a:buClr>
                <a:srgbClr val="3F3F3F"/>
              </a:buClr>
              <a:buSzPct val="100000"/>
              <a:buNone/>
            </a:pPr>
            <a:r>
              <a:rPr lang="ru-RU"/>
              <a:t>    int i = 8;</a:t>
            </a:r>
            <a:endParaRPr/>
          </a:p>
          <a:p>
            <a:pPr indent="0" lvl="0" marL="0" rtl="0" algn="l">
              <a:lnSpc>
                <a:spcPct val="90000"/>
              </a:lnSpc>
              <a:spcBef>
                <a:spcPts val="1000"/>
              </a:spcBef>
              <a:spcAft>
                <a:spcPts val="0"/>
              </a:spcAft>
              <a:buClr>
                <a:srgbClr val="3F3F3F"/>
              </a:buClr>
              <a:buSzPct val="100000"/>
              <a:buNone/>
            </a:pPr>
            <a:r>
              <a:rPr lang="ru-RU"/>
              <a:t>    &lt;text&gt;@i&lt;/text&gt;</a:t>
            </a:r>
            <a:endParaRPr/>
          </a:p>
          <a:p>
            <a:pPr indent="0" lvl="0" marL="0" rtl="0" algn="l">
              <a:lnSpc>
                <a:spcPct val="90000"/>
              </a:lnSpc>
              <a:spcBef>
                <a:spcPts val="1000"/>
              </a:spcBef>
              <a:spcAft>
                <a:spcPts val="0"/>
              </a:spcAft>
              <a:buClr>
                <a:srgbClr val="3F3F3F"/>
              </a:buClr>
              <a:buSzPct val="100000"/>
              <a:buNone/>
            </a:pPr>
            <a:r>
              <a:rPr lang="ru-RU"/>
              <a:t>}</a:t>
            </a:r>
            <a:endParaRPr/>
          </a:p>
          <a:p>
            <a:pPr indent="0" lvl="0" marL="0" rtl="0" algn="l">
              <a:lnSpc>
                <a:spcPct val="90000"/>
              </a:lnSpc>
              <a:spcBef>
                <a:spcPts val="1000"/>
              </a:spcBef>
              <a:spcAft>
                <a:spcPts val="0"/>
              </a:spcAft>
              <a:buClr>
                <a:srgbClr val="3F3F3F"/>
              </a:buClr>
              <a:buSzPct val="100000"/>
              <a:buNone/>
            </a:pPr>
            <a:r>
              <a:rPr lang="ru-RU"/>
              <a:t>    &lt;text&gt;@(i+1)&lt;/text&gt;</a:t>
            </a:r>
            <a:endParaRPr/>
          </a:p>
          <a:p>
            <a:pPr indent="-228600" lvl="0" marL="228600" rtl="0" algn="l">
              <a:lnSpc>
                <a:spcPct val="90000"/>
              </a:lnSpc>
              <a:spcBef>
                <a:spcPts val="1000"/>
              </a:spcBef>
              <a:spcAft>
                <a:spcPts val="0"/>
              </a:spcAft>
              <a:buClr>
                <a:srgbClr val="3F3F3F"/>
              </a:buClr>
              <a:buSzPct val="100000"/>
              <a:buChar char="•"/>
            </a:pPr>
            <a:r>
              <a:rPr lang="ru-RU"/>
              <a:t>В Razor могут использоваться комментарии. Они располагаются между символами @**@:</a:t>
            </a:r>
            <a:endParaRPr/>
          </a:p>
          <a:p>
            <a:pPr indent="0" lvl="0" marL="0" rtl="0" algn="l">
              <a:lnSpc>
                <a:spcPct val="90000"/>
              </a:lnSpc>
              <a:spcBef>
                <a:spcPts val="1000"/>
              </a:spcBef>
              <a:spcAft>
                <a:spcPts val="0"/>
              </a:spcAft>
              <a:buClr>
                <a:srgbClr val="3F3F3F"/>
              </a:buClr>
              <a:buSzPct val="100000"/>
              <a:buNone/>
            </a:pPr>
            <a:r>
              <a:rPr lang="ru-RU"/>
              <a:t>@* текст комментария *@</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55"/>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Font typeface="Arial Black"/>
              <a:buNone/>
            </a:pPr>
            <a:r>
              <a:rPr lang="ru-RU"/>
              <a:t>Управляющие конструкции 1/3</a:t>
            </a:r>
            <a:endParaRPr/>
          </a:p>
        </p:txBody>
      </p:sp>
      <p:sp>
        <p:nvSpPr>
          <p:cNvPr id="340" name="Google Shape;340;p55"/>
          <p:cNvSpPr txBox="1"/>
          <p:nvPr>
            <p:ph idx="1" type="body"/>
          </p:nvPr>
        </p:nvSpPr>
        <p:spPr>
          <a:xfrm>
            <a:off x="647700" y="1247140"/>
            <a:ext cx="5652770" cy="5610860"/>
          </a:xfrm>
          <a:prstGeom prst="rect">
            <a:avLst/>
          </a:prstGeom>
          <a:noFill/>
          <a:ln>
            <a:noFill/>
          </a:ln>
        </p:spPr>
        <p:txBody>
          <a:bodyPr anchorCtr="0" anchor="t" bIns="45700" lIns="91425" spcFirstLastPara="1" rIns="91425" wrap="square" tIns="45700">
            <a:normAutofit fontScale="45000"/>
          </a:bodyPr>
          <a:lstStyle/>
          <a:p>
            <a:pPr indent="-228600" lvl="0" marL="228600" rtl="0" algn="l">
              <a:lnSpc>
                <a:spcPct val="90000"/>
              </a:lnSpc>
              <a:spcBef>
                <a:spcPts val="0"/>
              </a:spcBef>
              <a:spcAft>
                <a:spcPts val="0"/>
              </a:spcAft>
              <a:buClr>
                <a:srgbClr val="3F3F3F"/>
              </a:buClr>
              <a:buSzPct val="100000"/>
              <a:buChar char="•"/>
            </a:pPr>
            <a:r>
              <a:rPr lang="ru-RU" sz="4000"/>
              <a:t>Также мы можем использовать условные конструкции:</a:t>
            </a:r>
            <a:endParaRPr sz="4000"/>
          </a:p>
          <a:p>
            <a:pPr indent="0" lvl="0" marL="0" rtl="0" algn="l">
              <a:lnSpc>
                <a:spcPct val="90000"/>
              </a:lnSpc>
              <a:spcBef>
                <a:spcPts val="1000"/>
              </a:spcBef>
              <a:spcAft>
                <a:spcPts val="0"/>
              </a:spcAft>
              <a:buClr>
                <a:srgbClr val="3F3F3F"/>
              </a:buClr>
              <a:buSzPct val="100000"/>
              <a:buNone/>
            </a:pPr>
            <a:r>
              <a:rPr lang="ru-RU" sz="4000"/>
              <a:t>@{</a:t>
            </a:r>
            <a:endParaRPr sz="4000"/>
          </a:p>
          <a:p>
            <a:pPr indent="0" lvl="0" marL="0" rtl="0" algn="l">
              <a:lnSpc>
                <a:spcPct val="90000"/>
              </a:lnSpc>
              <a:spcBef>
                <a:spcPts val="1000"/>
              </a:spcBef>
              <a:spcAft>
                <a:spcPts val="0"/>
              </a:spcAft>
              <a:buClr>
                <a:srgbClr val="3F3F3F"/>
              </a:buClr>
              <a:buSzPct val="100000"/>
              <a:buNone/>
            </a:pPr>
            <a:r>
              <a:rPr lang="ru-RU" sz="4000"/>
              <a:t>    string head = "Привет мир";</a:t>
            </a:r>
            <a:endParaRPr sz="4000"/>
          </a:p>
          <a:p>
            <a:pPr indent="0" lvl="0" marL="0" rtl="0" algn="l">
              <a:lnSpc>
                <a:spcPct val="90000"/>
              </a:lnSpc>
              <a:spcBef>
                <a:spcPts val="1000"/>
              </a:spcBef>
              <a:spcAft>
                <a:spcPts val="0"/>
              </a:spcAft>
              <a:buClr>
                <a:srgbClr val="3F3F3F"/>
              </a:buClr>
              <a:buSzPct val="100000"/>
              <a:buNone/>
            </a:pPr>
            <a:r>
              <a:rPr lang="ru-RU" sz="4000"/>
              <a:t>    bool isEnabled = false;</a:t>
            </a:r>
            <a:endParaRPr sz="4000"/>
          </a:p>
          <a:p>
            <a:pPr indent="0" lvl="0" marL="0" rtl="0" algn="l">
              <a:lnSpc>
                <a:spcPct val="90000"/>
              </a:lnSpc>
              <a:spcBef>
                <a:spcPts val="1000"/>
              </a:spcBef>
              <a:spcAft>
                <a:spcPts val="0"/>
              </a:spcAft>
              <a:buClr>
                <a:srgbClr val="3F3F3F"/>
              </a:buClr>
              <a:buSzPct val="100000"/>
              <a:buNone/>
            </a:pPr>
            <a:r>
              <a:rPr lang="ru-RU" sz="4000"/>
              <a:t>}</a:t>
            </a:r>
            <a:endParaRPr sz="4000"/>
          </a:p>
          <a:p>
            <a:pPr indent="0" lvl="0" marL="0" rtl="0" algn="l">
              <a:lnSpc>
                <a:spcPct val="90000"/>
              </a:lnSpc>
              <a:spcBef>
                <a:spcPts val="1000"/>
              </a:spcBef>
              <a:spcAft>
                <a:spcPts val="0"/>
              </a:spcAft>
              <a:buClr>
                <a:srgbClr val="3F3F3F"/>
              </a:buClr>
              <a:buSzPct val="100000"/>
              <a:buNone/>
            </a:pPr>
            <a:r>
              <a:rPr lang="ru-RU" sz="4000"/>
              <a:t>@if (isEnabled)</a:t>
            </a:r>
            <a:endParaRPr sz="4000"/>
          </a:p>
          <a:p>
            <a:pPr indent="0" lvl="0" marL="0" rtl="0" algn="l">
              <a:lnSpc>
                <a:spcPct val="90000"/>
              </a:lnSpc>
              <a:spcBef>
                <a:spcPts val="1000"/>
              </a:spcBef>
              <a:spcAft>
                <a:spcPts val="0"/>
              </a:spcAft>
              <a:buClr>
                <a:srgbClr val="3F3F3F"/>
              </a:buClr>
              <a:buSzPct val="100000"/>
              <a:buNone/>
            </a:pPr>
            <a:r>
              <a:rPr lang="ru-RU" sz="4000"/>
              <a:t>{</a:t>
            </a:r>
            <a:endParaRPr sz="4000"/>
          </a:p>
          <a:p>
            <a:pPr indent="0" lvl="0" marL="0" rtl="0" algn="l">
              <a:lnSpc>
                <a:spcPct val="90000"/>
              </a:lnSpc>
              <a:spcBef>
                <a:spcPts val="1000"/>
              </a:spcBef>
              <a:spcAft>
                <a:spcPts val="0"/>
              </a:spcAft>
              <a:buClr>
                <a:srgbClr val="3F3F3F"/>
              </a:buClr>
              <a:buSzPct val="100000"/>
              <a:buNone/>
            </a:pPr>
            <a:r>
              <a:rPr lang="ru-RU" sz="4000"/>
              <a:t>    &lt;p&gt;Добро пожаловать&lt;/p&gt;</a:t>
            </a:r>
            <a:endParaRPr sz="4000"/>
          </a:p>
          <a:p>
            <a:pPr indent="0" lvl="0" marL="0" rtl="0" algn="l">
              <a:lnSpc>
                <a:spcPct val="90000"/>
              </a:lnSpc>
              <a:spcBef>
                <a:spcPts val="1000"/>
              </a:spcBef>
              <a:spcAft>
                <a:spcPts val="0"/>
              </a:spcAft>
              <a:buClr>
                <a:srgbClr val="3F3F3F"/>
              </a:buClr>
              <a:buSzPct val="100000"/>
              <a:buNone/>
            </a:pPr>
            <a:r>
              <a:rPr lang="ru-RU" sz="4000"/>
              <a:t>}</a:t>
            </a:r>
            <a:endParaRPr sz="4000"/>
          </a:p>
          <a:p>
            <a:pPr indent="0" lvl="0" marL="0" rtl="0" algn="l">
              <a:lnSpc>
                <a:spcPct val="90000"/>
              </a:lnSpc>
              <a:spcBef>
                <a:spcPts val="1000"/>
              </a:spcBef>
              <a:spcAft>
                <a:spcPts val="0"/>
              </a:spcAft>
              <a:buClr>
                <a:srgbClr val="3F3F3F"/>
              </a:buClr>
              <a:buSzPct val="100000"/>
              <a:buNone/>
            </a:pPr>
            <a:r>
              <a:rPr lang="ru-RU" sz="4000"/>
              <a:t>else</a:t>
            </a:r>
            <a:endParaRPr sz="4000"/>
          </a:p>
          <a:p>
            <a:pPr indent="0" lvl="0" marL="0" rtl="0" algn="l">
              <a:lnSpc>
                <a:spcPct val="90000"/>
              </a:lnSpc>
              <a:spcBef>
                <a:spcPts val="1000"/>
              </a:spcBef>
              <a:spcAft>
                <a:spcPts val="0"/>
              </a:spcAft>
              <a:buClr>
                <a:srgbClr val="3F3F3F"/>
              </a:buClr>
              <a:buSzPct val="100000"/>
              <a:buNone/>
            </a:pPr>
            <a:r>
              <a:rPr lang="ru-RU" sz="4000"/>
              <a:t>{</a:t>
            </a:r>
            <a:endParaRPr sz="4000"/>
          </a:p>
          <a:p>
            <a:pPr indent="0" lvl="0" marL="0" rtl="0" algn="l">
              <a:lnSpc>
                <a:spcPct val="90000"/>
              </a:lnSpc>
              <a:spcBef>
                <a:spcPts val="1000"/>
              </a:spcBef>
              <a:spcAft>
                <a:spcPts val="0"/>
              </a:spcAft>
              <a:buClr>
                <a:srgbClr val="3F3F3F"/>
              </a:buClr>
              <a:buSzPct val="100000"/>
              <a:buNone/>
            </a:pPr>
            <a:r>
              <a:rPr lang="ru-RU" sz="4000"/>
              <a:t>    &lt;p&gt;@head&lt;/p&gt;</a:t>
            </a:r>
            <a:endParaRPr sz="4000"/>
          </a:p>
          <a:p>
            <a:pPr indent="0" lvl="0" marL="0" rtl="0" algn="l">
              <a:lnSpc>
                <a:spcPct val="90000"/>
              </a:lnSpc>
              <a:spcBef>
                <a:spcPts val="1000"/>
              </a:spcBef>
              <a:spcAft>
                <a:spcPts val="0"/>
              </a:spcAft>
              <a:buClr>
                <a:srgbClr val="3F3F3F"/>
              </a:buClr>
              <a:buSzPct val="100000"/>
              <a:buNone/>
            </a:pPr>
            <a:r>
              <a:rPr lang="ru-RU" sz="4000"/>
              <a:t>}</a:t>
            </a:r>
            <a:endParaRPr sz="4000"/>
          </a:p>
        </p:txBody>
      </p:sp>
      <p:sp>
        <p:nvSpPr>
          <p:cNvPr id="341" name="Google Shape;341;p55"/>
          <p:cNvSpPr/>
          <p:nvPr/>
        </p:nvSpPr>
        <p:spPr>
          <a:xfrm>
            <a:off x="6300470" y="1247140"/>
            <a:ext cx="5652770" cy="5610860"/>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rgbClr val="3F3F3F"/>
              </a:buClr>
              <a:buSzPts val="2000"/>
              <a:buFont typeface="Arial"/>
              <a:buChar char="•"/>
            </a:pPr>
            <a:r>
              <a:rPr b="0" i="0" lang="ru-RU" sz="2000" u="none" cap="none" strike="noStrike">
                <a:solidFill>
                  <a:srgbClr val="3F3F3F"/>
                </a:solidFill>
                <a:latin typeface="Arial"/>
                <a:ea typeface="Arial"/>
                <a:cs typeface="Arial"/>
                <a:sym typeface="Arial"/>
              </a:rPr>
              <a:t>Конструкция switch:</a:t>
            </a:r>
            <a:endParaRPr b="0" i="0" sz="2000" u="none" cap="none" strike="noStrike">
              <a:solidFill>
                <a:srgbClr val="3F3F3F"/>
              </a:solidFill>
              <a:latin typeface="Arial"/>
              <a:ea typeface="Arial"/>
              <a:cs typeface="Arial"/>
              <a:sym typeface="Arial"/>
            </a:endParaRPr>
          </a:p>
          <a:p>
            <a:pPr indent="0" lvl="0" marL="0" marR="0" rtl="0" algn="l">
              <a:lnSpc>
                <a:spcPct val="90000"/>
              </a:lnSpc>
              <a:spcBef>
                <a:spcPts val="1000"/>
              </a:spcBef>
              <a:spcAft>
                <a:spcPts val="0"/>
              </a:spcAft>
              <a:buClr>
                <a:srgbClr val="3F3F3F"/>
              </a:buClr>
              <a:buSzPts val="2000"/>
              <a:buFont typeface="Arial"/>
              <a:buNone/>
            </a:pPr>
            <a:r>
              <a:rPr b="0" i="0" lang="ru-RU" sz="2000" u="none" cap="none" strike="noStrike">
                <a:solidFill>
                  <a:srgbClr val="3F3F3F"/>
                </a:solidFill>
                <a:latin typeface="Arial"/>
                <a:ea typeface="Arial"/>
                <a:cs typeface="Arial"/>
                <a:sym typeface="Arial"/>
              </a:rPr>
              <a:t>@{ </a:t>
            </a:r>
            <a:endParaRPr b="0" i="0" sz="2000" u="none" cap="none" strike="noStrike">
              <a:solidFill>
                <a:srgbClr val="3F3F3F"/>
              </a:solidFill>
              <a:latin typeface="Arial"/>
              <a:ea typeface="Arial"/>
              <a:cs typeface="Arial"/>
              <a:sym typeface="Arial"/>
            </a:endParaRPr>
          </a:p>
          <a:p>
            <a:pPr indent="0" lvl="0" marL="0" marR="0" rtl="0" algn="l">
              <a:lnSpc>
                <a:spcPct val="90000"/>
              </a:lnSpc>
              <a:spcBef>
                <a:spcPts val="1000"/>
              </a:spcBef>
              <a:spcAft>
                <a:spcPts val="0"/>
              </a:spcAft>
              <a:buClr>
                <a:srgbClr val="3F3F3F"/>
              </a:buClr>
              <a:buSzPts val="2000"/>
              <a:buFont typeface="Arial"/>
              <a:buNone/>
            </a:pPr>
            <a:r>
              <a:rPr b="0" i="0" lang="ru-RU" sz="2000" u="none" cap="none" strike="noStrike">
                <a:solidFill>
                  <a:srgbClr val="3F3F3F"/>
                </a:solidFill>
                <a:latin typeface="Arial"/>
                <a:ea typeface="Arial"/>
                <a:cs typeface="Arial"/>
                <a:sym typeface="Arial"/>
              </a:rPr>
              <a:t>    int x = 6;</a:t>
            </a:r>
            <a:endParaRPr b="0" i="0" sz="2000" u="none" cap="none" strike="noStrike">
              <a:solidFill>
                <a:srgbClr val="3F3F3F"/>
              </a:solidFill>
              <a:latin typeface="Arial"/>
              <a:ea typeface="Arial"/>
              <a:cs typeface="Arial"/>
              <a:sym typeface="Arial"/>
            </a:endParaRPr>
          </a:p>
          <a:p>
            <a:pPr indent="0" lvl="0" marL="0" marR="0" rtl="0" algn="l">
              <a:lnSpc>
                <a:spcPct val="90000"/>
              </a:lnSpc>
              <a:spcBef>
                <a:spcPts val="1000"/>
              </a:spcBef>
              <a:spcAft>
                <a:spcPts val="0"/>
              </a:spcAft>
              <a:buClr>
                <a:srgbClr val="3F3F3F"/>
              </a:buClr>
              <a:buSzPts val="2000"/>
              <a:buFont typeface="Arial"/>
              <a:buNone/>
            </a:pPr>
            <a:r>
              <a:rPr b="0" i="0" lang="ru-RU" sz="2000" u="none" cap="none" strike="noStrike">
                <a:solidFill>
                  <a:srgbClr val="3F3F3F"/>
                </a:solidFill>
                <a:latin typeface="Arial"/>
                <a:ea typeface="Arial"/>
                <a:cs typeface="Arial"/>
                <a:sym typeface="Arial"/>
              </a:rPr>
              <a:t>}</a:t>
            </a:r>
            <a:endParaRPr b="0" i="0" sz="2000" u="none" cap="none" strike="noStrike">
              <a:solidFill>
                <a:srgbClr val="3F3F3F"/>
              </a:solidFill>
              <a:latin typeface="Arial"/>
              <a:ea typeface="Arial"/>
              <a:cs typeface="Arial"/>
              <a:sym typeface="Arial"/>
            </a:endParaRPr>
          </a:p>
          <a:p>
            <a:pPr indent="0" lvl="0" marL="0" marR="0" rtl="0" algn="l">
              <a:lnSpc>
                <a:spcPct val="90000"/>
              </a:lnSpc>
              <a:spcBef>
                <a:spcPts val="1000"/>
              </a:spcBef>
              <a:spcAft>
                <a:spcPts val="0"/>
              </a:spcAft>
              <a:buClr>
                <a:srgbClr val="3F3F3F"/>
              </a:buClr>
              <a:buSzPts val="2000"/>
              <a:buFont typeface="Arial"/>
              <a:buNone/>
            </a:pPr>
            <a:r>
              <a:rPr b="0" i="0" lang="ru-RU" sz="2000" u="none" cap="none" strike="noStrike">
                <a:solidFill>
                  <a:srgbClr val="3F3F3F"/>
                </a:solidFill>
                <a:latin typeface="Arial"/>
                <a:ea typeface="Arial"/>
                <a:cs typeface="Arial"/>
                <a:sym typeface="Arial"/>
              </a:rPr>
              <a:t> </a:t>
            </a:r>
            <a:endParaRPr b="0" i="0" sz="2000" u="none" cap="none" strike="noStrike">
              <a:solidFill>
                <a:srgbClr val="3F3F3F"/>
              </a:solidFill>
              <a:latin typeface="Arial"/>
              <a:ea typeface="Arial"/>
              <a:cs typeface="Arial"/>
              <a:sym typeface="Arial"/>
            </a:endParaRPr>
          </a:p>
          <a:p>
            <a:pPr indent="0" lvl="0" marL="0" marR="0" rtl="0" algn="l">
              <a:lnSpc>
                <a:spcPct val="90000"/>
              </a:lnSpc>
              <a:spcBef>
                <a:spcPts val="1000"/>
              </a:spcBef>
              <a:spcAft>
                <a:spcPts val="0"/>
              </a:spcAft>
              <a:buClr>
                <a:srgbClr val="3F3F3F"/>
              </a:buClr>
              <a:buSzPts val="2000"/>
              <a:buFont typeface="Arial"/>
              <a:buNone/>
            </a:pPr>
            <a:r>
              <a:rPr b="0" i="0" lang="ru-RU" sz="2000" u="none" cap="none" strike="noStrike">
                <a:solidFill>
                  <a:srgbClr val="3F3F3F"/>
                </a:solidFill>
                <a:latin typeface="Arial"/>
                <a:ea typeface="Arial"/>
                <a:cs typeface="Arial"/>
                <a:sym typeface="Arial"/>
              </a:rPr>
              <a:t>@switch(x)</a:t>
            </a:r>
            <a:endParaRPr b="0" i="0" sz="2000" u="none" cap="none" strike="noStrike">
              <a:solidFill>
                <a:srgbClr val="3F3F3F"/>
              </a:solidFill>
              <a:latin typeface="Arial"/>
              <a:ea typeface="Arial"/>
              <a:cs typeface="Arial"/>
              <a:sym typeface="Arial"/>
            </a:endParaRPr>
          </a:p>
          <a:p>
            <a:pPr indent="0" lvl="0" marL="0" marR="0" rtl="0" algn="l">
              <a:lnSpc>
                <a:spcPct val="90000"/>
              </a:lnSpc>
              <a:spcBef>
                <a:spcPts val="1000"/>
              </a:spcBef>
              <a:spcAft>
                <a:spcPts val="0"/>
              </a:spcAft>
              <a:buClr>
                <a:srgbClr val="3F3F3F"/>
              </a:buClr>
              <a:buSzPts val="2000"/>
              <a:buFont typeface="Arial"/>
              <a:buNone/>
            </a:pPr>
            <a:r>
              <a:rPr b="0" i="0" lang="ru-RU" sz="2000" u="none" cap="none" strike="noStrike">
                <a:solidFill>
                  <a:srgbClr val="3F3F3F"/>
                </a:solidFill>
                <a:latin typeface="Arial"/>
                <a:ea typeface="Arial"/>
                <a:cs typeface="Arial"/>
                <a:sym typeface="Arial"/>
              </a:rPr>
              <a:t>{</a:t>
            </a:r>
            <a:endParaRPr b="0" i="0" sz="2000" u="none" cap="none" strike="noStrike">
              <a:solidFill>
                <a:srgbClr val="3F3F3F"/>
              </a:solidFill>
              <a:latin typeface="Arial"/>
              <a:ea typeface="Arial"/>
              <a:cs typeface="Arial"/>
              <a:sym typeface="Arial"/>
            </a:endParaRPr>
          </a:p>
          <a:p>
            <a:pPr indent="0" lvl="0" marL="0" marR="0" rtl="0" algn="l">
              <a:lnSpc>
                <a:spcPct val="90000"/>
              </a:lnSpc>
              <a:spcBef>
                <a:spcPts val="1000"/>
              </a:spcBef>
              <a:spcAft>
                <a:spcPts val="0"/>
              </a:spcAft>
              <a:buClr>
                <a:srgbClr val="3F3F3F"/>
              </a:buClr>
              <a:buSzPts val="2000"/>
              <a:buFont typeface="Arial"/>
              <a:buNone/>
            </a:pPr>
            <a:r>
              <a:rPr b="0" i="0" lang="ru-RU" sz="2000" u="none" cap="none" strike="noStrike">
                <a:solidFill>
                  <a:srgbClr val="3F3F3F"/>
                </a:solidFill>
                <a:latin typeface="Arial"/>
                <a:ea typeface="Arial"/>
                <a:cs typeface="Arial"/>
                <a:sym typeface="Arial"/>
              </a:rPr>
              <a:t>    case 5:</a:t>
            </a:r>
            <a:endParaRPr b="0" i="0" sz="2000" u="none" cap="none" strike="noStrike">
              <a:solidFill>
                <a:srgbClr val="3F3F3F"/>
              </a:solidFill>
              <a:latin typeface="Arial"/>
              <a:ea typeface="Arial"/>
              <a:cs typeface="Arial"/>
              <a:sym typeface="Arial"/>
            </a:endParaRPr>
          </a:p>
          <a:p>
            <a:pPr indent="0" lvl="0" marL="0" marR="0" rtl="0" algn="l">
              <a:lnSpc>
                <a:spcPct val="90000"/>
              </a:lnSpc>
              <a:spcBef>
                <a:spcPts val="1000"/>
              </a:spcBef>
              <a:spcAft>
                <a:spcPts val="0"/>
              </a:spcAft>
              <a:buClr>
                <a:srgbClr val="3F3F3F"/>
              </a:buClr>
              <a:buSzPts val="2000"/>
              <a:buFont typeface="Arial"/>
              <a:buNone/>
            </a:pPr>
            <a:r>
              <a:rPr b="0" i="0" lang="ru-RU" sz="2000" u="none" cap="none" strike="noStrike">
                <a:solidFill>
                  <a:srgbClr val="3F3F3F"/>
                </a:solidFill>
                <a:latin typeface="Arial"/>
                <a:ea typeface="Arial"/>
                <a:cs typeface="Arial"/>
                <a:sym typeface="Arial"/>
              </a:rPr>
              <a:t>        &lt;p&gt;@(x* x)&lt;/p&gt;</a:t>
            </a:r>
            <a:endParaRPr b="0" i="0" sz="2000" u="none" cap="none" strike="noStrike">
              <a:solidFill>
                <a:srgbClr val="3F3F3F"/>
              </a:solidFill>
              <a:latin typeface="Arial"/>
              <a:ea typeface="Arial"/>
              <a:cs typeface="Arial"/>
              <a:sym typeface="Arial"/>
            </a:endParaRPr>
          </a:p>
          <a:p>
            <a:pPr indent="0" lvl="0" marL="0" marR="0" rtl="0" algn="l">
              <a:lnSpc>
                <a:spcPct val="90000"/>
              </a:lnSpc>
              <a:spcBef>
                <a:spcPts val="1000"/>
              </a:spcBef>
              <a:spcAft>
                <a:spcPts val="0"/>
              </a:spcAft>
              <a:buClr>
                <a:srgbClr val="3F3F3F"/>
              </a:buClr>
              <a:buSzPts val="2000"/>
              <a:buFont typeface="Arial"/>
              <a:buNone/>
            </a:pPr>
            <a:r>
              <a:rPr b="0" i="0" lang="ru-RU" sz="2000" u="none" cap="none" strike="noStrike">
                <a:solidFill>
                  <a:srgbClr val="3F3F3F"/>
                </a:solidFill>
                <a:latin typeface="Arial"/>
                <a:ea typeface="Arial"/>
                <a:cs typeface="Arial"/>
                <a:sym typeface="Arial"/>
              </a:rPr>
              <a:t>        break;</a:t>
            </a:r>
            <a:endParaRPr b="0" i="0" sz="2000" u="none" cap="none" strike="noStrike">
              <a:solidFill>
                <a:srgbClr val="3F3F3F"/>
              </a:solidFill>
              <a:latin typeface="Arial"/>
              <a:ea typeface="Arial"/>
              <a:cs typeface="Arial"/>
              <a:sym typeface="Arial"/>
            </a:endParaRPr>
          </a:p>
          <a:p>
            <a:pPr indent="0" lvl="0" marL="0" marR="0" rtl="0" algn="l">
              <a:lnSpc>
                <a:spcPct val="90000"/>
              </a:lnSpc>
              <a:spcBef>
                <a:spcPts val="1000"/>
              </a:spcBef>
              <a:spcAft>
                <a:spcPts val="0"/>
              </a:spcAft>
              <a:buClr>
                <a:srgbClr val="3F3F3F"/>
              </a:buClr>
              <a:buSzPts val="2000"/>
              <a:buFont typeface="Arial"/>
              <a:buNone/>
            </a:pPr>
            <a:r>
              <a:rPr b="0" i="0" lang="ru-RU" sz="2000" u="none" cap="none" strike="noStrike">
                <a:solidFill>
                  <a:srgbClr val="3F3F3F"/>
                </a:solidFill>
                <a:latin typeface="Arial"/>
                <a:ea typeface="Arial"/>
                <a:cs typeface="Arial"/>
                <a:sym typeface="Arial"/>
              </a:rPr>
              <a:t>    case 6:</a:t>
            </a:r>
            <a:endParaRPr b="0" i="0" sz="2000" u="none" cap="none" strike="noStrike">
              <a:solidFill>
                <a:srgbClr val="3F3F3F"/>
              </a:solidFill>
              <a:latin typeface="Arial"/>
              <a:ea typeface="Arial"/>
              <a:cs typeface="Arial"/>
              <a:sym typeface="Arial"/>
            </a:endParaRPr>
          </a:p>
          <a:p>
            <a:pPr indent="0" lvl="0" marL="0" marR="0" rtl="0" algn="l">
              <a:lnSpc>
                <a:spcPct val="90000"/>
              </a:lnSpc>
              <a:spcBef>
                <a:spcPts val="1000"/>
              </a:spcBef>
              <a:spcAft>
                <a:spcPts val="0"/>
              </a:spcAft>
              <a:buClr>
                <a:srgbClr val="3F3F3F"/>
              </a:buClr>
              <a:buSzPts val="2000"/>
              <a:buFont typeface="Arial"/>
              <a:buNone/>
            </a:pPr>
            <a:r>
              <a:rPr b="0" i="0" lang="ru-RU" sz="2000" u="none" cap="none" strike="noStrike">
                <a:solidFill>
                  <a:srgbClr val="3F3F3F"/>
                </a:solidFill>
                <a:latin typeface="Arial"/>
                <a:ea typeface="Arial"/>
                <a:cs typeface="Arial"/>
                <a:sym typeface="Arial"/>
              </a:rPr>
              <a:t>        &lt;p&gt;@(x+ x)&lt;/p&gt;</a:t>
            </a:r>
            <a:endParaRPr b="0" i="0" sz="2000" u="none" cap="none" strike="noStrike">
              <a:solidFill>
                <a:srgbClr val="3F3F3F"/>
              </a:solidFill>
              <a:latin typeface="Arial"/>
              <a:ea typeface="Arial"/>
              <a:cs typeface="Arial"/>
              <a:sym typeface="Arial"/>
            </a:endParaRPr>
          </a:p>
          <a:p>
            <a:pPr indent="0" lvl="0" marL="0" marR="0" rtl="0" algn="l">
              <a:lnSpc>
                <a:spcPct val="90000"/>
              </a:lnSpc>
              <a:spcBef>
                <a:spcPts val="1000"/>
              </a:spcBef>
              <a:spcAft>
                <a:spcPts val="0"/>
              </a:spcAft>
              <a:buClr>
                <a:srgbClr val="3F3F3F"/>
              </a:buClr>
              <a:buSzPts val="2000"/>
              <a:buFont typeface="Arial"/>
              <a:buNone/>
            </a:pPr>
            <a:r>
              <a:rPr b="0" i="0" lang="ru-RU" sz="2000" u="none" cap="none" strike="noStrike">
                <a:solidFill>
                  <a:srgbClr val="3F3F3F"/>
                </a:solidFill>
                <a:latin typeface="Arial"/>
                <a:ea typeface="Arial"/>
                <a:cs typeface="Arial"/>
                <a:sym typeface="Arial"/>
              </a:rPr>
              <a:t>        break;</a:t>
            </a:r>
            <a:endParaRPr b="0" i="0" sz="2000" u="none" cap="none" strike="noStrike">
              <a:solidFill>
                <a:srgbClr val="3F3F3F"/>
              </a:solidFill>
              <a:latin typeface="Arial"/>
              <a:ea typeface="Arial"/>
              <a:cs typeface="Arial"/>
              <a:sym typeface="Arial"/>
            </a:endParaRPr>
          </a:p>
          <a:p>
            <a:pPr indent="0" lvl="0" marL="0" marR="0" rtl="0" algn="l">
              <a:lnSpc>
                <a:spcPct val="90000"/>
              </a:lnSpc>
              <a:spcBef>
                <a:spcPts val="1000"/>
              </a:spcBef>
              <a:spcAft>
                <a:spcPts val="0"/>
              </a:spcAft>
              <a:buClr>
                <a:srgbClr val="3F3F3F"/>
              </a:buClr>
              <a:buSzPts val="2000"/>
              <a:buFont typeface="Arial"/>
              <a:buNone/>
            </a:pPr>
            <a:r>
              <a:rPr b="0" i="0" lang="ru-RU" sz="2000" u="none" cap="none" strike="noStrike">
                <a:solidFill>
                  <a:srgbClr val="3F3F3F"/>
                </a:solidFill>
                <a:latin typeface="Arial"/>
                <a:ea typeface="Arial"/>
                <a:cs typeface="Arial"/>
                <a:sym typeface="Arial"/>
              </a:rPr>
              <a:t>}</a:t>
            </a:r>
            <a:endParaRPr b="0" i="0" sz="2000" u="none" cap="none" strike="noStrike">
              <a:solidFill>
                <a:srgbClr val="3F3F3F"/>
              </a:solidFill>
              <a:latin typeface="Arial"/>
              <a:ea typeface="Arial"/>
              <a:cs typeface="Arial"/>
              <a:sym typeface="Arial"/>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56"/>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Font typeface="Arial Black"/>
              <a:buNone/>
            </a:pPr>
            <a:r>
              <a:rPr lang="ru-RU"/>
              <a:t>Управляющие конструкции 2/3</a:t>
            </a:r>
            <a:endParaRPr/>
          </a:p>
        </p:txBody>
      </p:sp>
      <p:sp>
        <p:nvSpPr>
          <p:cNvPr id="347" name="Google Shape;347;p56"/>
          <p:cNvSpPr txBox="1"/>
          <p:nvPr>
            <p:ph idx="1" type="body"/>
          </p:nvPr>
        </p:nvSpPr>
        <p:spPr>
          <a:xfrm>
            <a:off x="647700" y="1247140"/>
            <a:ext cx="4940300" cy="5426710"/>
          </a:xfrm>
          <a:prstGeom prst="rect">
            <a:avLst/>
          </a:prstGeom>
          <a:noFill/>
          <a:ln>
            <a:noFill/>
          </a:ln>
        </p:spPr>
        <p:txBody>
          <a:bodyPr anchorCtr="0" anchor="t" bIns="45700" lIns="91425" spcFirstLastPara="1" rIns="91425" wrap="square" tIns="45700">
            <a:normAutofit fontScale="80000"/>
          </a:bodyPr>
          <a:lstStyle/>
          <a:p>
            <a:pPr indent="-228600" lvl="0" marL="228600" rtl="0" algn="l">
              <a:lnSpc>
                <a:spcPct val="90000"/>
              </a:lnSpc>
              <a:spcBef>
                <a:spcPts val="0"/>
              </a:spcBef>
              <a:spcAft>
                <a:spcPts val="0"/>
              </a:spcAft>
              <a:buClr>
                <a:srgbClr val="3F3F3F"/>
              </a:buClr>
              <a:buSzPct val="100000"/>
              <a:buChar char="•"/>
            </a:pPr>
            <a:r>
              <a:rPr lang="ru-RU"/>
              <a:t>Кроме того, мы можем использовать все возможные циклы. Цикл for:</a:t>
            </a:r>
            <a:endParaRPr/>
          </a:p>
          <a:p>
            <a:pPr indent="0" lvl="0" marL="0" rtl="0" algn="l">
              <a:lnSpc>
                <a:spcPct val="90000"/>
              </a:lnSpc>
              <a:spcBef>
                <a:spcPts val="1000"/>
              </a:spcBef>
              <a:spcAft>
                <a:spcPts val="0"/>
              </a:spcAft>
              <a:buClr>
                <a:srgbClr val="3F3F3F"/>
              </a:buClr>
              <a:buSzPct val="100000"/>
              <a:buNone/>
            </a:pPr>
            <a:r>
              <a:rPr lang="ru-RU"/>
              <a:t>@for (var i = 1; i &lt; 6; i++)</a:t>
            </a:r>
            <a:endParaRPr/>
          </a:p>
          <a:p>
            <a:pPr indent="0" lvl="0" marL="0" rtl="0" algn="l">
              <a:lnSpc>
                <a:spcPct val="90000"/>
              </a:lnSpc>
              <a:spcBef>
                <a:spcPts val="1000"/>
              </a:spcBef>
              <a:spcAft>
                <a:spcPts val="0"/>
              </a:spcAft>
              <a:buClr>
                <a:srgbClr val="3F3F3F"/>
              </a:buClr>
              <a:buSzPct val="100000"/>
              <a:buNone/>
            </a:pPr>
            <a:r>
              <a:rPr lang="ru-RU"/>
              <a:t>{</a:t>
            </a:r>
            <a:endParaRPr/>
          </a:p>
          <a:p>
            <a:pPr indent="0" lvl="0" marL="0" rtl="0" algn="l">
              <a:lnSpc>
                <a:spcPct val="90000"/>
              </a:lnSpc>
              <a:spcBef>
                <a:spcPts val="1000"/>
              </a:spcBef>
              <a:spcAft>
                <a:spcPts val="0"/>
              </a:spcAft>
              <a:buClr>
                <a:srgbClr val="3F3F3F"/>
              </a:buClr>
              <a:buSzPct val="100000"/>
              <a:buNone/>
            </a:pPr>
            <a:r>
              <a:rPr lang="ru-RU"/>
              <a:t>    &lt;p&gt;Строка: @i&lt;/p&gt;</a:t>
            </a:r>
            <a:endParaRPr/>
          </a:p>
          <a:p>
            <a:pPr indent="0" lvl="0" marL="0" rtl="0" algn="l">
              <a:lnSpc>
                <a:spcPct val="90000"/>
              </a:lnSpc>
              <a:spcBef>
                <a:spcPts val="1000"/>
              </a:spcBef>
              <a:spcAft>
                <a:spcPts val="0"/>
              </a:spcAft>
              <a:buClr>
                <a:srgbClr val="3F3F3F"/>
              </a:buClr>
              <a:buSzPct val="100000"/>
              <a:buNone/>
            </a:pPr>
            <a:r>
              <a:rPr lang="ru-RU"/>
              <a:t>}</a:t>
            </a:r>
            <a:endParaRPr/>
          </a:p>
          <a:p>
            <a:pPr indent="-228600" lvl="0" marL="228600" rtl="0" algn="l">
              <a:lnSpc>
                <a:spcPct val="90000"/>
              </a:lnSpc>
              <a:spcBef>
                <a:spcPts val="1000"/>
              </a:spcBef>
              <a:spcAft>
                <a:spcPts val="0"/>
              </a:spcAft>
              <a:buClr>
                <a:srgbClr val="3F3F3F"/>
              </a:buClr>
              <a:buSzPct val="100000"/>
              <a:buChar char="•"/>
            </a:pPr>
            <a:r>
              <a:rPr lang="ru-RU"/>
              <a:t>Цикл while:</a:t>
            </a:r>
            <a:endParaRPr/>
          </a:p>
          <a:p>
            <a:pPr indent="0" lvl="0" marL="0" rtl="0" algn="l">
              <a:lnSpc>
                <a:spcPct val="90000"/>
              </a:lnSpc>
              <a:spcBef>
                <a:spcPts val="1000"/>
              </a:spcBef>
              <a:spcAft>
                <a:spcPts val="0"/>
              </a:spcAft>
              <a:buClr>
                <a:srgbClr val="3F3F3F"/>
              </a:buClr>
              <a:buSzPct val="100000"/>
              <a:buNone/>
            </a:pPr>
            <a:r>
              <a:rPr lang="ru-RU"/>
              <a:t>@{</a:t>
            </a:r>
            <a:endParaRPr/>
          </a:p>
          <a:p>
            <a:pPr indent="0" lvl="0" marL="0" rtl="0" algn="l">
              <a:lnSpc>
                <a:spcPct val="90000"/>
              </a:lnSpc>
              <a:spcBef>
                <a:spcPts val="1000"/>
              </a:spcBef>
              <a:spcAft>
                <a:spcPts val="0"/>
              </a:spcAft>
              <a:buClr>
                <a:srgbClr val="3F3F3F"/>
              </a:buClr>
              <a:buSzPct val="100000"/>
              <a:buNone/>
            </a:pPr>
            <a:r>
              <a:rPr lang="ru-RU"/>
              <a:t>    int x = 1;</a:t>
            </a:r>
            <a:endParaRPr/>
          </a:p>
          <a:p>
            <a:pPr indent="0" lvl="0" marL="0" rtl="0" algn="l">
              <a:lnSpc>
                <a:spcPct val="90000"/>
              </a:lnSpc>
              <a:spcBef>
                <a:spcPts val="1000"/>
              </a:spcBef>
              <a:spcAft>
                <a:spcPts val="0"/>
              </a:spcAft>
              <a:buClr>
                <a:srgbClr val="3F3F3F"/>
              </a:buClr>
              <a:buSzPct val="100000"/>
              <a:buNone/>
            </a:pPr>
            <a:r>
              <a:rPr lang="ru-RU"/>
              <a:t>}</a:t>
            </a:r>
            <a:endParaRPr/>
          </a:p>
          <a:p>
            <a:pPr indent="0" lvl="0" marL="0" rtl="0" algn="l">
              <a:lnSpc>
                <a:spcPct val="90000"/>
              </a:lnSpc>
              <a:spcBef>
                <a:spcPts val="1000"/>
              </a:spcBef>
              <a:spcAft>
                <a:spcPts val="0"/>
              </a:spcAft>
              <a:buClr>
                <a:srgbClr val="3F3F3F"/>
              </a:buClr>
              <a:buSzPct val="100000"/>
              <a:buNone/>
            </a:pPr>
            <a:r>
              <a:rPr lang="ru-RU"/>
              <a:t> </a:t>
            </a:r>
            <a:endParaRPr/>
          </a:p>
          <a:p>
            <a:pPr indent="0" lvl="0" marL="0" rtl="0" algn="l">
              <a:lnSpc>
                <a:spcPct val="90000"/>
              </a:lnSpc>
              <a:spcBef>
                <a:spcPts val="1000"/>
              </a:spcBef>
              <a:spcAft>
                <a:spcPts val="0"/>
              </a:spcAft>
              <a:buClr>
                <a:srgbClr val="3F3F3F"/>
              </a:buClr>
              <a:buSzPct val="100000"/>
              <a:buNone/>
            </a:pPr>
            <a:r>
              <a:rPr lang="ru-RU"/>
              <a:t>@while(x&lt;6)</a:t>
            </a:r>
            <a:endParaRPr/>
          </a:p>
          <a:p>
            <a:pPr indent="0" lvl="0" marL="0" rtl="0" algn="l">
              <a:lnSpc>
                <a:spcPct val="90000"/>
              </a:lnSpc>
              <a:spcBef>
                <a:spcPts val="1000"/>
              </a:spcBef>
              <a:spcAft>
                <a:spcPts val="0"/>
              </a:spcAft>
              <a:buClr>
                <a:srgbClr val="3F3F3F"/>
              </a:buClr>
              <a:buSzPct val="100000"/>
              <a:buNone/>
            </a:pPr>
            <a:r>
              <a:rPr lang="ru-RU"/>
              <a:t>{</a:t>
            </a:r>
            <a:endParaRPr/>
          </a:p>
          <a:p>
            <a:pPr indent="0" lvl="0" marL="0" rtl="0" algn="l">
              <a:lnSpc>
                <a:spcPct val="90000"/>
              </a:lnSpc>
              <a:spcBef>
                <a:spcPts val="1000"/>
              </a:spcBef>
              <a:spcAft>
                <a:spcPts val="0"/>
              </a:spcAft>
              <a:buClr>
                <a:srgbClr val="3F3F3F"/>
              </a:buClr>
              <a:buSzPct val="100000"/>
              <a:buNone/>
            </a:pPr>
            <a:r>
              <a:rPr lang="ru-RU"/>
              <a:t>    &lt;p&gt;Строка: @x&lt;/p&gt;</a:t>
            </a:r>
            <a:endParaRPr/>
          </a:p>
          <a:p>
            <a:pPr indent="0" lvl="0" marL="0" rtl="0" algn="l">
              <a:lnSpc>
                <a:spcPct val="90000"/>
              </a:lnSpc>
              <a:spcBef>
                <a:spcPts val="1000"/>
              </a:spcBef>
              <a:spcAft>
                <a:spcPts val="0"/>
              </a:spcAft>
              <a:buClr>
                <a:srgbClr val="3F3F3F"/>
              </a:buClr>
              <a:buSzPct val="100000"/>
              <a:buNone/>
            </a:pPr>
            <a:r>
              <a:rPr lang="ru-RU"/>
              <a:t>    x++;</a:t>
            </a:r>
            <a:endParaRPr/>
          </a:p>
          <a:p>
            <a:pPr indent="0" lvl="0" marL="0" rtl="0" algn="l">
              <a:lnSpc>
                <a:spcPct val="90000"/>
              </a:lnSpc>
              <a:spcBef>
                <a:spcPts val="1000"/>
              </a:spcBef>
              <a:spcAft>
                <a:spcPts val="0"/>
              </a:spcAft>
              <a:buClr>
                <a:srgbClr val="3F3F3F"/>
              </a:buClr>
              <a:buSzPct val="100000"/>
              <a:buNone/>
            </a:pPr>
            <a:r>
              <a:rPr lang="ru-RU"/>
              <a:t>}</a:t>
            </a:r>
            <a:endParaRPr/>
          </a:p>
        </p:txBody>
      </p:sp>
      <p:sp>
        <p:nvSpPr>
          <p:cNvPr id="348" name="Google Shape;348;p56"/>
          <p:cNvSpPr/>
          <p:nvPr/>
        </p:nvSpPr>
        <p:spPr>
          <a:xfrm>
            <a:off x="6553835" y="258445"/>
            <a:ext cx="5354320" cy="6600190"/>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rgbClr val="3F3F3F"/>
              </a:buClr>
              <a:buSzPts val="1200"/>
              <a:buFont typeface="Arial"/>
              <a:buChar char="•"/>
            </a:pPr>
            <a:r>
              <a:rPr b="0" i="0" lang="ru-RU" sz="1200" u="none" cap="none" strike="noStrike">
                <a:solidFill>
                  <a:srgbClr val="3F3F3F"/>
                </a:solidFill>
                <a:latin typeface="Arial"/>
                <a:ea typeface="Arial"/>
                <a:cs typeface="Arial"/>
                <a:sym typeface="Arial"/>
              </a:rPr>
              <a:t>Цикл do..while:</a:t>
            </a:r>
            <a:endParaRPr b="0" i="0" sz="1200" u="none" cap="none" strike="noStrike">
              <a:solidFill>
                <a:srgbClr val="3F3F3F"/>
              </a:solidFill>
              <a:latin typeface="Arial"/>
              <a:ea typeface="Arial"/>
              <a:cs typeface="Arial"/>
              <a:sym typeface="Arial"/>
            </a:endParaRPr>
          </a:p>
          <a:p>
            <a:pPr indent="0" lvl="0" marL="0" marR="0" rtl="0" algn="l">
              <a:lnSpc>
                <a:spcPct val="90000"/>
              </a:lnSpc>
              <a:spcBef>
                <a:spcPts val="1000"/>
              </a:spcBef>
              <a:spcAft>
                <a:spcPts val="0"/>
              </a:spcAft>
              <a:buClr>
                <a:srgbClr val="3F3F3F"/>
              </a:buClr>
              <a:buSzPts val="1200"/>
              <a:buFont typeface="Arial"/>
              <a:buNone/>
            </a:pPr>
            <a:r>
              <a:rPr b="0" i="0" lang="ru-RU" sz="1200" u="none" cap="none" strike="noStrike">
                <a:solidFill>
                  <a:srgbClr val="3F3F3F"/>
                </a:solidFill>
                <a:latin typeface="Arial"/>
                <a:ea typeface="Arial"/>
                <a:cs typeface="Arial"/>
                <a:sym typeface="Arial"/>
              </a:rPr>
              <a:t>@{</a:t>
            </a:r>
            <a:endParaRPr b="0" i="0" sz="1200" u="none" cap="none" strike="noStrike">
              <a:solidFill>
                <a:srgbClr val="3F3F3F"/>
              </a:solidFill>
              <a:latin typeface="Arial"/>
              <a:ea typeface="Arial"/>
              <a:cs typeface="Arial"/>
              <a:sym typeface="Arial"/>
            </a:endParaRPr>
          </a:p>
          <a:p>
            <a:pPr indent="0" lvl="0" marL="0" marR="0" rtl="0" algn="l">
              <a:lnSpc>
                <a:spcPct val="90000"/>
              </a:lnSpc>
              <a:spcBef>
                <a:spcPts val="1000"/>
              </a:spcBef>
              <a:spcAft>
                <a:spcPts val="0"/>
              </a:spcAft>
              <a:buClr>
                <a:srgbClr val="3F3F3F"/>
              </a:buClr>
              <a:buSzPts val="1200"/>
              <a:buFont typeface="Arial"/>
              <a:buNone/>
            </a:pPr>
            <a:r>
              <a:rPr b="0" i="0" lang="ru-RU" sz="1200" u="none" cap="none" strike="noStrike">
                <a:solidFill>
                  <a:srgbClr val="3F3F3F"/>
                </a:solidFill>
                <a:latin typeface="Arial"/>
                <a:ea typeface="Arial"/>
                <a:cs typeface="Arial"/>
                <a:sym typeface="Arial"/>
              </a:rPr>
              <a:t>    int x = 1;</a:t>
            </a:r>
            <a:endParaRPr b="0" i="0" sz="1200" u="none" cap="none" strike="noStrike">
              <a:solidFill>
                <a:srgbClr val="3F3F3F"/>
              </a:solidFill>
              <a:latin typeface="Arial"/>
              <a:ea typeface="Arial"/>
              <a:cs typeface="Arial"/>
              <a:sym typeface="Arial"/>
            </a:endParaRPr>
          </a:p>
          <a:p>
            <a:pPr indent="0" lvl="0" marL="0" marR="0" rtl="0" algn="l">
              <a:lnSpc>
                <a:spcPct val="90000"/>
              </a:lnSpc>
              <a:spcBef>
                <a:spcPts val="1000"/>
              </a:spcBef>
              <a:spcAft>
                <a:spcPts val="0"/>
              </a:spcAft>
              <a:buClr>
                <a:srgbClr val="3F3F3F"/>
              </a:buClr>
              <a:buSzPts val="1200"/>
              <a:buFont typeface="Arial"/>
              <a:buNone/>
            </a:pPr>
            <a:r>
              <a:rPr b="0" i="0" lang="ru-RU" sz="1200" u="none" cap="none" strike="noStrike">
                <a:solidFill>
                  <a:srgbClr val="3F3F3F"/>
                </a:solidFill>
                <a:latin typeface="Arial"/>
                <a:ea typeface="Arial"/>
                <a:cs typeface="Arial"/>
                <a:sym typeface="Arial"/>
              </a:rPr>
              <a:t>}</a:t>
            </a:r>
            <a:endParaRPr b="0" i="0" sz="1200" u="none" cap="none" strike="noStrike">
              <a:solidFill>
                <a:srgbClr val="3F3F3F"/>
              </a:solidFill>
              <a:latin typeface="Arial"/>
              <a:ea typeface="Arial"/>
              <a:cs typeface="Arial"/>
              <a:sym typeface="Arial"/>
            </a:endParaRPr>
          </a:p>
          <a:p>
            <a:pPr indent="0" lvl="0" marL="0" marR="0" rtl="0" algn="l">
              <a:lnSpc>
                <a:spcPct val="90000"/>
              </a:lnSpc>
              <a:spcBef>
                <a:spcPts val="1000"/>
              </a:spcBef>
              <a:spcAft>
                <a:spcPts val="0"/>
              </a:spcAft>
              <a:buClr>
                <a:srgbClr val="3F3F3F"/>
              </a:buClr>
              <a:buSzPts val="1200"/>
              <a:buFont typeface="Arial"/>
              <a:buNone/>
            </a:pPr>
            <a:r>
              <a:rPr b="0" i="0" lang="ru-RU" sz="1200" u="none" cap="none" strike="noStrike">
                <a:solidFill>
                  <a:srgbClr val="3F3F3F"/>
                </a:solidFill>
                <a:latin typeface="Arial"/>
                <a:ea typeface="Arial"/>
                <a:cs typeface="Arial"/>
                <a:sym typeface="Arial"/>
              </a:rPr>
              <a:t> </a:t>
            </a:r>
            <a:endParaRPr b="0" i="0" sz="1200" u="none" cap="none" strike="noStrike">
              <a:solidFill>
                <a:srgbClr val="3F3F3F"/>
              </a:solidFill>
              <a:latin typeface="Arial"/>
              <a:ea typeface="Arial"/>
              <a:cs typeface="Arial"/>
              <a:sym typeface="Arial"/>
            </a:endParaRPr>
          </a:p>
          <a:p>
            <a:pPr indent="0" lvl="0" marL="0" marR="0" rtl="0" algn="l">
              <a:lnSpc>
                <a:spcPct val="90000"/>
              </a:lnSpc>
              <a:spcBef>
                <a:spcPts val="1000"/>
              </a:spcBef>
              <a:spcAft>
                <a:spcPts val="0"/>
              </a:spcAft>
              <a:buClr>
                <a:srgbClr val="3F3F3F"/>
              </a:buClr>
              <a:buSzPts val="1200"/>
              <a:buFont typeface="Arial"/>
              <a:buNone/>
            </a:pPr>
            <a:r>
              <a:rPr b="0" i="0" lang="ru-RU" sz="1200" u="none" cap="none" strike="noStrike">
                <a:solidFill>
                  <a:srgbClr val="3F3F3F"/>
                </a:solidFill>
                <a:latin typeface="Arial"/>
                <a:ea typeface="Arial"/>
                <a:cs typeface="Arial"/>
                <a:sym typeface="Arial"/>
              </a:rPr>
              <a:t>@do</a:t>
            </a:r>
            <a:endParaRPr b="0" i="0" sz="1200" u="none" cap="none" strike="noStrike">
              <a:solidFill>
                <a:srgbClr val="3F3F3F"/>
              </a:solidFill>
              <a:latin typeface="Arial"/>
              <a:ea typeface="Arial"/>
              <a:cs typeface="Arial"/>
              <a:sym typeface="Arial"/>
            </a:endParaRPr>
          </a:p>
          <a:p>
            <a:pPr indent="0" lvl="0" marL="0" marR="0" rtl="0" algn="l">
              <a:lnSpc>
                <a:spcPct val="90000"/>
              </a:lnSpc>
              <a:spcBef>
                <a:spcPts val="1000"/>
              </a:spcBef>
              <a:spcAft>
                <a:spcPts val="0"/>
              </a:spcAft>
              <a:buClr>
                <a:srgbClr val="3F3F3F"/>
              </a:buClr>
              <a:buSzPts val="1200"/>
              <a:buFont typeface="Arial"/>
              <a:buNone/>
            </a:pPr>
            <a:r>
              <a:rPr b="0" i="0" lang="ru-RU" sz="1200" u="none" cap="none" strike="noStrike">
                <a:solidFill>
                  <a:srgbClr val="3F3F3F"/>
                </a:solidFill>
                <a:latin typeface="Arial"/>
                <a:ea typeface="Arial"/>
                <a:cs typeface="Arial"/>
                <a:sym typeface="Arial"/>
              </a:rPr>
              <a:t>{</a:t>
            </a:r>
            <a:endParaRPr b="0" i="0" sz="1200" u="none" cap="none" strike="noStrike">
              <a:solidFill>
                <a:srgbClr val="3F3F3F"/>
              </a:solidFill>
              <a:latin typeface="Arial"/>
              <a:ea typeface="Arial"/>
              <a:cs typeface="Arial"/>
              <a:sym typeface="Arial"/>
            </a:endParaRPr>
          </a:p>
          <a:p>
            <a:pPr indent="0" lvl="0" marL="0" marR="0" rtl="0" algn="l">
              <a:lnSpc>
                <a:spcPct val="90000"/>
              </a:lnSpc>
              <a:spcBef>
                <a:spcPts val="1000"/>
              </a:spcBef>
              <a:spcAft>
                <a:spcPts val="0"/>
              </a:spcAft>
              <a:buClr>
                <a:srgbClr val="3F3F3F"/>
              </a:buClr>
              <a:buSzPts val="1200"/>
              <a:buFont typeface="Arial"/>
              <a:buNone/>
            </a:pPr>
            <a:r>
              <a:rPr b="0" i="0" lang="ru-RU" sz="1200" u="none" cap="none" strike="noStrike">
                <a:solidFill>
                  <a:srgbClr val="3F3F3F"/>
                </a:solidFill>
                <a:latin typeface="Arial"/>
                <a:ea typeface="Arial"/>
                <a:cs typeface="Arial"/>
                <a:sym typeface="Arial"/>
              </a:rPr>
              <a:t>    &lt;p&gt;Строка: @x&lt;/p&gt;</a:t>
            </a:r>
            <a:endParaRPr b="0" i="0" sz="1200" u="none" cap="none" strike="noStrike">
              <a:solidFill>
                <a:srgbClr val="3F3F3F"/>
              </a:solidFill>
              <a:latin typeface="Arial"/>
              <a:ea typeface="Arial"/>
              <a:cs typeface="Arial"/>
              <a:sym typeface="Arial"/>
            </a:endParaRPr>
          </a:p>
          <a:p>
            <a:pPr indent="0" lvl="0" marL="0" marR="0" rtl="0" algn="l">
              <a:lnSpc>
                <a:spcPct val="90000"/>
              </a:lnSpc>
              <a:spcBef>
                <a:spcPts val="1000"/>
              </a:spcBef>
              <a:spcAft>
                <a:spcPts val="0"/>
              </a:spcAft>
              <a:buClr>
                <a:srgbClr val="3F3F3F"/>
              </a:buClr>
              <a:buSzPts val="1200"/>
              <a:buFont typeface="Arial"/>
              <a:buNone/>
            </a:pPr>
            <a:r>
              <a:rPr b="0" i="0" lang="ru-RU" sz="1200" u="none" cap="none" strike="noStrike">
                <a:solidFill>
                  <a:srgbClr val="3F3F3F"/>
                </a:solidFill>
                <a:latin typeface="Arial"/>
                <a:ea typeface="Arial"/>
                <a:cs typeface="Arial"/>
                <a:sym typeface="Arial"/>
              </a:rPr>
              <a:t>    x++;</a:t>
            </a:r>
            <a:endParaRPr b="0" i="0" sz="1200" u="none" cap="none" strike="noStrike">
              <a:solidFill>
                <a:srgbClr val="3F3F3F"/>
              </a:solidFill>
              <a:latin typeface="Arial"/>
              <a:ea typeface="Arial"/>
              <a:cs typeface="Arial"/>
              <a:sym typeface="Arial"/>
            </a:endParaRPr>
          </a:p>
          <a:p>
            <a:pPr indent="0" lvl="0" marL="0" marR="0" rtl="0" algn="l">
              <a:lnSpc>
                <a:spcPct val="90000"/>
              </a:lnSpc>
              <a:spcBef>
                <a:spcPts val="1000"/>
              </a:spcBef>
              <a:spcAft>
                <a:spcPts val="0"/>
              </a:spcAft>
              <a:buClr>
                <a:srgbClr val="3F3F3F"/>
              </a:buClr>
              <a:buSzPts val="1200"/>
              <a:buFont typeface="Arial"/>
              <a:buNone/>
            </a:pPr>
            <a:r>
              <a:rPr b="0" i="0" lang="ru-RU" sz="1200" u="none" cap="none" strike="noStrike">
                <a:solidFill>
                  <a:srgbClr val="3F3F3F"/>
                </a:solidFill>
                <a:latin typeface="Arial"/>
                <a:ea typeface="Arial"/>
                <a:cs typeface="Arial"/>
                <a:sym typeface="Arial"/>
              </a:rPr>
              <a:t>}</a:t>
            </a:r>
            <a:endParaRPr b="0" i="0" sz="1200" u="none" cap="none" strike="noStrike">
              <a:solidFill>
                <a:srgbClr val="3F3F3F"/>
              </a:solidFill>
              <a:latin typeface="Arial"/>
              <a:ea typeface="Arial"/>
              <a:cs typeface="Arial"/>
              <a:sym typeface="Arial"/>
            </a:endParaRPr>
          </a:p>
          <a:p>
            <a:pPr indent="0" lvl="0" marL="0" marR="0" rtl="0" algn="l">
              <a:lnSpc>
                <a:spcPct val="90000"/>
              </a:lnSpc>
              <a:spcBef>
                <a:spcPts val="1000"/>
              </a:spcBef>
              <a:spcAft>
                <a:spcPts val="0"/>
              </a:spcAft>
              <a:buClr>
                <a:srgbClr val="3F3F3F"/>
              </a:buClr>
              <a:buSzPts val="1200"/>
              <a:buFont typeface="Arial"/>
              <a:buNone/>
            </a:pPr>
            <a:r>
              <a:rPr b="0" i="0" lang="ru-RU" sz="1200" u="none" cap="none" strike="noStrike">
                <a:solidFill>
                  <a:srgbClr val="3F3F3F"/>
                </a:solidFill>
                <a:latin typeface="Arial"/>
                <a:ea typeface="Arial"/>
                <a:cs typeface="Arial"/>
                <a:sym typeface="Arial"/>
              </a:rPr>
              <a:t>while (x &lt; 6);</a:t>
            </a:r>
            <a:endParaRPr b="0" i="0" sz="1200" u="none" cap="none" strike="noStrike">
              <a:solidFill>
                <a:srgbClr val="3F3F3F"/>
              </a:solidFill>
              <a:latin typeface="Arial"/>
              <a:ea typeface="Arial"/>
              <a:cs typeface="Arial"/>
              <a:sym typeface="Arial"/>
            </a:endParaRPr>
          </a:p>
          <a:p>
            <a:pPr indent="0" lvl="0" marL="0" marR="0" rtl="0" algn="l">
              <a:lnSpc>
                <a:spcPct val="90000"/>
              </a:lnSpc>
              <a:spcBef>
                <a:spcPts val="1000"/>
              </a:spcBef>
              <a:spcAft>
                <a:spcPts val="0"/>
              </a:spcAft>
              <a:buClr>
                <a:srgbClr val="3F3F3F"/>
              </a:buClr>
              <a:buSzPts val="1200"/>
              <a:buFont typeface="Arial"/>
              <a:buNone/>
            </a:pPr>
            <a:r>
              <a:rPr b="0" i="0" lang="ru-RU" sz="1200" u="none" cap="none" strike="noStrike">
                <a:solidFill>
                  <a:srgbClr val="3F3F3F"/>
                </a:solidFill>
                <a:latin typeface="Arial"/>
                <a:ea typeface="Arial"/>
                <a:cs typeface="Arial"/>
                <a:sym typeface="Arial"/>
              </a:rPr>
              <a:t>&lt;p&gt;Конец&lt;/p&gt;</a:t>
            </a:r>
            <a:endParaRPr b="0" i="0" sz="1200" u="none" cap="none" strike="noStrike">
              <a:solidFill>
                <a:srgbClr val="3F3F3F"/>
              </a:solidFill>
              <a:latin typeface="Arial"/>
              <a:ea typeface="Arial"/>
              <a:cs typeface="Arial"/>
              <a:sym typeface="Arial"/>
            </a:endParaRPr>
          </a:p>
          <a:p>
            <a:pPr indent="-228600" lvl="0" marL="228600" marR="0" rtl="0" algn="l">
              <a:lnSpc>
                <a:spcPct val="90000"/>
              </a:lnSpc>
              <a:spcBef>
                <a:spcPts val="1000"/>
              </a:spcBef>
              <a:spcAft>
                <a:spcPts val="0"/>
              </a:spcAft>
              <a:buClr>
                <a:srgbClr val="3F3F3F"/>
              </a:buClr>
              <a:buSzPts val="1200"/>
              <a:buFont typeface="Arial"/>
              <a:buChar char="•"/>
            </a:pPr>
            <a:r>
              <a:rPr b="0" i="0" lang="ru-RU" sz="1200" u="none" cap="none" strike="noStrike">
                <a:solidFill>
                  <a:srgbClr val="3F3F3F"/>
                </a:solidFill>
                <a:latin typeface="Arial"/>
                <a:ea typeface="Arial"/>
                <a:cs typeface="Arial"/>
                <a:sym typeface="Arial"/>
              </a:rPr>
              <a:t>Цикл foreach:</a:t>
            </a:r>
            <a:endParaRPr b="0" i="0" sz="1200" u="none" cap="none" strike="noStrike">
              <a:solidFill>
                <a:srgbClr val="3F3F3F"/>
              </a:solidFill>
              <a:latin typeface="Arial"/>
              <a:ea typeface="Arial"/>
              <a:cs typeface="Arial"/>
              <a:sym typeface="Arial"/>
            </a:endParaRPr>
          </a:p>
          <a:p>
            <a:pPr indent="0" lvl="0" marL="0" marR="0" rtl="0" algn="l">
              <a:lnSpc>
                <a:spcPct val="90000"/>
              </a:lnSpc>
              <a:spcBef>
                <a:spcPts val="1000"/>
              </a:spcBef>
              <a:spcAft>
                <a:spcPts val="0"/>
              </a:spcAft>
              <a:buClr>
                <a:srgbClr val="3F3F3F"/>
              </a:buClr>
              <a:buSzPts val="1200"/>
              <a:buFont typeface="Arial"/>
              <a:buNone/>
            </a:pPr>
            <a:r>
              <a:rPr b="0" i="0" lang="ru-RU" sz="1200" u="none" cap="none" strike="noStrike">
                <a:solidFill>
                  <a:srgbClr val="3F3F3F"/>
                </a:solidFill>
                <a:latin typeface="Arial"/>
                <a:ea typeface="Arial"/>
                <a:cs typeface="Arial"/>
                <a:sym typeface="Arial"/>
              </a:rPr>
              <a:t>@{</a:t>
            </a:r>
            <a:endParaRPr b="0" i="0" sz="1200" u="none" cap="none" strike="noStrike">
              <a:solidFill>
                <a:srgbClr val="3F3F3F"/>
              </a:solidFill>
              <a:latin typeface="Arial"/>
              <a:ea typeface="Arial"/>
              <a:cs typeface="Arial"/>
              <a:sym typeface="Arial"/>
            </a:endParaRPr>
          </a:p>
          <a:p>
            <a:pPr indent="0" lvl="0" marL="0" marR="0" rtl="0" algn="l">
              <a:lnSpc>
                <a:spcPct val="90000"/>
              </a:lnSpc>
              <a:spcBef>
                <a:spcPts val="1000"/>
              </a:spcBef>
              <a:spcAft>
                <a:spcPts val="0"/>
              </a:spcAft>
              <a:buClr>
                <a:srgbClr val="3F3F3F"/>
              </a:buClr>
              <a:buSzPts val="1200"/>
              <a:buFont typeface="Arial"/>
              <a:buNone/>
            </a:pPr>
            <a:r>
              <a:rPr b="0" i="0" lang="ru-RU" sz="1200" u="none" cap="none" strike="noStrike">
                <a:solidFill>
                  <a:srgbClr val="3F3F3F"/>
                </a:solidFill>
                <a:latin typeface="Arial"/>
                <a:ea typeface="Arial"/>
                <a:cs typeface="Arial"/>
                <a:sym typeface="Arial"/>
              </a:rPr>
              <a:t>    string[] phones = { "Lumia 950", "iPhone 6S", "Galaxy S 6", "LG G4" };</a:t>
            </a:r>
            <a:endParaRPr b="0" i="0" sz="1200" u="none" cap="none" strike="noStrike">
              <a:solidFill>
                <a:srgbClr val="3F3F3F"/>
              </a:solidFill>
              <a:latin typeface="Arial"/>
              <a:ea typeface="Arial"/>
              <a:cs typeface="Arial"/>
              <a:sym typeface="Arial"/>
            </a:endParaRPr>
          </a:p>
          <a:p>
            <a:pPr indent="0" lvl="0" marL="0" marR="0" rtl="0" algn="l">
              <a:lnSpc>
                <a:spcPct val="90000"/>
              </a:lnSpc>
              <a:spcBef>
                <a:spcPts val="1000"/>
              </a:spcBef>
              <a:spcAft>
                <a:spcPts val="0"/>
              </a:spcAft>
              <a:buClr>
                <a:srgbClr val="3F3F3F"/>
              </a:buClr>
              <a:buSzPts val="1200"/>
              <a:buFont typeface="Arial"/>
              <a:buNone/>
            </a:pPr>
            <a:r>
              <a:rPr b="0" i="0" lang="ru-RU" sz="1200" u="none" cap="none" strike="noStrike">
                <a:solidFill>
                  <a:srgbClr val="3F3F3F"/>
                </a:solidFill>
                <a:latin typeface="Arial"/>
                <a:ea typeface="Arial"/>
                <a:cs typeface="Arial"/>
                <a:sym typeface="Arial"/>
              </a:rPr>
              <a:t>}</a:t>
            </a:r>
            <a:endParaRPr b="0" i="0" sz="1200" u="none" cap="none" strike="noStrike">
              <a:solidFill>
                <a:srgbClr val="3F3F3F"/>
              </a:solidFill>
              <a:latin typeface="Arial"/>
              <a:ea typeface="Arial"/>
              <a:cs typeface="Arial"/>
              <a:sym typeface="Arial"/>
            </a:endParaRPr>
          </a:p>
          <a:p>
            <a:pPr indent="0" lvl="0" marL="0" marR="0" rtl="0" algn="l">
              <a:lnSpc>
                <a:spcPct val="90000"/>
              </a:lnSpc>
              <a:spcBef>
                <a:spcPts val="1000"/>
              </a:spcBef>
              <a:spcAft>
                <a:spcPts val="0"/>
              </a:spcAft>
              <a:buClr>
                <a:srgbClr val="3F3F3F"/>
              </a:buClr>
              <a:buSzPts val="1200"/>
              <a:buFont typeface="Arial"/>
              <a:buNone/>
            </a:pPr>
            <a:r>
              <a:rPr b="0" i="0" lang="ru-RU" sz="1200" u="none" cap="none" strike="noStrike">
                <a:solidFill>
                  <a:srgbClr val="3F3F3F"/>
                </a:solidFill>
                <a:latin typeface="Arial"/>
                <a:ea typeface="Arial"/>
                <a:cs typeface="Arial"/>
                <a:sym typeface="Arial"/>
              </a:rPr>
              <a:t>&lt;ul&gt;</a:t>
            </a:r>
            <a:endParaRPr b="0" i="0" sz="1200" u="none" cap="none" strike="noStrike">
              <a:solidFill>
                <a:srgbClr val="3F3F3F"/>
              </a:solidFill>
              <a:latin typeface="Arial"/>
              <a:ea typeface="Arial"/>
              <a:cs typeface="Arial"/>
              <a:sym typeface="Arial"/>
            </a:endParaRPr>
          </a:p>
          <a:p>
            <a:pPr indent="0" lvl="0" marL="0" marR="0" rtl="0" algn="l">
              <a:lnSpc>
                <a:spcPct val="90000"/>
              </a:lnSpc>
              <a:spcBef>
                <a:spcPts val="1000"/>
              </a:spcBef>
              <a:spcAft>
                <a:spcPts val="0"/>
              </a:spcAft>
              <a:buClr>
                <a:srgbClr val="3F3F3F"/>
              </a:buClr>
              <a:buSzPts val="1200"/>
              <a:buFont typeface="Arial"/>
              <a:buNone/>
            </a:pPr>
            <a:r>
              <a:rPr b="0" i="0" lang="ru-RU" sz="1200" u="none" cap="none" strike="noStrike">
                <a:solidFill>
                  <a:srgbClr val="3F3F3F"/>
                </a:solidFill>
                <a:latin typeface="Arial"/>
                <a:ea typeface="Arial"/>
                <a:cs typeface="Arial"/>
                <a:sym typeface="Arial"/>
              </a:rPr>
              <a:t>    @foreach (var phone in phones)</a:t>
            </a:r>
            <a:endParaRPr b="0" i="0" sz="1200" u="none" cap="none" strike="noStrike">
              <a:solidFill>
                <a:srgbClr val="3F3F3F"/>
              </a:solidFill>
              <a:latin typeface="Arial"/>
              <a:ea typeface="Arial"/>
              <a:cs typeface="Arial"/>
              <a:sym typeface="Arial"/>
            </a:endParaRPr>
          </a:p>
          <a:p>
            <a:pPr indent="0" lvl="0" marL="0" marR="0" rtl="0" algn="l">
              <a:lnSpc>
                <a:spcPct val="90000"/>
              </a:lnSpc>
              <a:spcBef>
                <a:spcPts val="1000"/>
              </a:spcBef>
              <a:spcAft>
                <a:spcPts val="0"/>
              </a:spcAft>
              <a:buClr>
                <a:srgbClr val="3F3F3F"/>
              </a:buClr>
              <a:buSzPts val="1200"/>
              <a:buFont typeface="Arial"/>
              <a:buNone/>
            </a:pPr>
            <a:r>
              <a:rPr b="0" i="0" lang="ru-RU" sz="1200" u="none" cap="none" strike="noStrike">
                <a:solidFill>
                  <a:srgbClr val="3F3F3F"/>
                </a:solidFill>
                <a:latin typeface="Arial"/>
                <a:ea typeface="Arial"/>
                <a:cs typeface="Arial"/>
                <a:sym typeface="Arial"/>
              </a:rPr>
              <a:t>    {</a:t>
            </a:r>
            <a:endParaRPr b="0" i="0" sz="1200" u="none" cap="none" strike="noStrike">
              <a:solidFill>
                <a:srgbClr val="3F3F3F"/>
              </a:solidFill>
              <a:latin typeface="Arial"/>
              <a:ea typeface="Arial"/>
              <a:cs typeface="Arial"/>
              <a:sym typeface="Arial"/>
            </a:endParaRPr>
          </a:p>
          <a:p>
            <a:pPr indent="0" lvl="0" marL="0" marR="0" rtl="0" algn="l">
              <a:lnSpc>
                <a:spcPct val="90000"/>
              </a:lnSpc>
              <a:spcBef>
                <a:spcPts val="1000"/>
              </a:spcBef>
              <a:spcAft>
                <a:spcPts val="0"/>
              </a:spcAft>
              <a:buClr>
                <a:srgbClr val="3F3F3F"/>
              </a:buClr>
              <a:buSzPts val="1200"/>
              <a:buFont typeface="Arial"/>
              <a:buNone/>
            </a:pPr>
            <a:r>
              <a:rPr b="0" i="0" lang="ru-RU" sz="1200" u="none" cap="none" strike="noStrike">
                <a:solidFill>
                  <a:srgbClr val="3F3F3F"/>
                </a:solidFill>
                <a:latin typeface="Arial"/>
                <a:ea typeface="Arial"/>
                <a:cs typeface="Arial"/>
                <a:sym typeface="Arial"/>
              </a:rPr>
              <a:t>        &lt;li&gt;@phone&lt;/li&gt;</a:t>
            </a:r>
            <a:endParaRPr b="0" i="0" sz="1200" u="none" cap="none" strike="noStrike">
              <a:solidFill>
                <a:srgbClr val="3F3F3F"/>
              </a:solidFill>
              <a:latin typeface="Arial"/>
              <a:ea typeface="Arial"/>
              <a:cs typeface="Arial"/>
              <a:sym typeface="Arial"/>
            </a:endParaRPr>
          </a:p>
          <a:p>
            <a:pPr indent="0" lvl="0" marL="0" marR="0" rtl="0" algn="l">
              <a:lnSpc>
                <a:spcPct val="90000"/>
              </a:lnSpc>
              <a:spcBef>
                <a:spcPts val="1000"/>
              </a:spcBef>
              <a:spcAft>
                <a:spcPts val="0"/>
              </a:spcAft>
              <a:buClr>
                <a:srgbClr val="3F3F3F"/>
              </a:buClr>
              <a:buSzPts val="1200"/>
              <a:buFont typeface="Arial"/>
              <a:buNone/>
            </a:pPr>
            <a:r>
              <a:rPr b="0" i="0" lang="ru-RU" sz="1200" u="none" cap="none" strike="noStrike">
                <a:solidFill>
                  <a:srgbClr val="3F3F3F"/>
                </a:solidFill>
                <a:latin typeface="Arial"/>
                <a:ea typeface="Arial"/>
                <a:cs typeface="Arial"/>
                <a:sym typeface="Arial"/>
              </a:rPr>
              <a:t>    }</a:t>
            </a:r>
            <a:endParaRPr b="0" i="0" sz="1200" u="none" cap="none" strike="noStrike">
              <a:solidFill>
                <a:srgbClr val="3F3F3F"/>
              </a:solidFill>
              <a:latin typeface="Arial"/>
              <a:ea typeface="Arial"/>
              <a:cs typeface="Arial"/>
              <a:sym typeface="Arial"/>
            </a:endParaRPr>
          </a:p>
          <a:p>
            <a:pPr indent="0" lvl="0" marL="0" marR="0" rtl="0" algn="l">
              <a:lnSpc>
                <a:spcPct val="90000"/>
              </a:lnSpc>
              <a:spcBef>
                <a:spcPts val="1000"/>
              </a:spcBef>
              <a:spcAft>
                <a:spcPts val="0"/>
              </a:spcAft>
              <a:buClr>
                <a:srgbClr val="3F3F3F"/>
              </a:buClr>
              <a:buSzPts val="1200"/>
              <a:buFont typeface="Arial"/>
              <a:buNone/>
            </a:pPr>
            <a:r>
              <a:rPr b="0" i="0" lang="ru-RU" sz="1200" u="none" cap="none" strike="noStrike">
                <a:solidFill>
                  <a:srgbClr val="3F3F3F"/>
                </a:solidFill>
                <a:latin typeface="Arial"/>
                <a:ea typeface="Arial"/>
                <a:cs typeface="Arial"/>
                <a:sym typeface="Arial"/>
              </a:rPr>
              <a:t>&lt;/ul&gt;</a:t>
            </a:r>
            <a:endParaRPr b="0" i="0" sz="1200" u="none" cap="none" strike="noStrike">
              <a:solidFill>
                <a:srgbClr val="3F3F3F"/>
              </a:solidFill>
              <a:latin typeface="Arial"/>
              <a:ea typeface="Arial"/>
              <a:cs typeface="Arial"/>
              <a:sym typeface="Arial"/>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57"/>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Font typeface="Arial Black"/>
              <a:buNone/>
            </a:pPr>
            <a:r>
              <a:rPr lang="ru-RU"/>
              <a:t>Управляющие конструкции 3/3</a:t>
            </a:r>
            <a:endParaRPr/>
          </a:p>
        </p:txBody>
      </p:sp>
      <p:sp>
        <p:nvSpPr>
          <p:cNvPr id="354" name="Google Shape;354;p57"/>
          <p:cNvSpPr txBox="1"/>
          <p:nvPr>
            <p:ph idx="1" type="body"/>
          </p:nvPr>
        </p:nvSpPr>
        <p:spPr>
          <a:xfrm>
            <a:off x="382905" y="1445260"/>
            <a:ext cx="11409045" cy="5211445"/>
          </a:xfrm>
          <a:prstGeom prst="rect">
            <a:avLst/>
          </a:prstGeom>
          <a:noFill/>
          <a:ln>
            <a:noFill/>
          </a:ln>
        </p:spPr>
        <p:txBody>
          <a:bodyPr anchorCtr="0" anchor="t" bIns="45700" lIns="91425" spcFirstLastPara="1" rIns="91425" wrap="square" tIns="45700">
            <a:normAutofit fontScale="70000"/>
          </a:bodyPr>
          <a:lstStyle/>
          <a:p>
            <a:pPr indent="-228600" lvl="0" marL="228600" rtl="0" algn="l">
              <a:lnSpc>
                <a:spcPct val="90000"/>
              </a:lnSpc>
              <a:spcBef>
                <a:spcPts val="0"/>
              </a:spcBef>
              <a:spcAft>
                <a:spcPts val="0"/>
              </a:spcAft>
              <a:buClr>
                <a:srgbClr val="3F3F3F"/>
              </a:buClr>
              <a:buSzPct val="100000"/>
              <a:buChar char="•"/>
            </a:pPr>
            <a:r>
              <a:rPr lang="ru-RU"/>
              <a:t>Конструкция try...catch...finally, как и в C#, позволяет обработать исключение, которое может возникнуть при выполнение кода:</a:t>
            </a:r>
            <a:endParaRPr/>
          </a:p>
          <a:p>
            <a:pPr indent="0" lvl="0" marL="0" rtl="0" algn="l">
              <a:lnSpc>
                <a:spcPct val="90000"/>
              </a:lnSpc>
              <a:spcBef>
                <a:spcPts val="1000"/>
              </a:spcBef>
              <a:spcAft>
                <a:spcPts val="0"/>
              </a:spcAft>
              <a:buClr>
                <a:srgbClr val="3F3F3F"/>
              </a:buClr>
              <a:buSzPct val="100000"/>
              <a:buNone/>
            </a:pPr>
            <a:r>
              <a:rPr lang="ru-RU"/>
              <a:t>@try</a:t>
            </a:r>
            <a:endParaRPr/>
          </a:p>
          <a:p>
            <a:pPr indent="0" lvl="0" marL="0" rtl="0" algn="l">
              <a:lnSpc>
                <a:spcPct val="90000"/>
              </a:lnSpc>
              <a:spcBef>
                <a:spcPts val="1000"/>
              </a:spcBef>
              <a:spcAft>
                <a:spcPts val="0"/>
              </a:spcAft>
              <a:buClr>
                <a:srgbClr val="3F3F3F"/>
              </a:buClr>
              <a:buSzPct val="100000"/>
              <a:buNone/>
            </a:pPr>
            <a:r>
              <a:rPr lang="ru-RU"/>
              <a:t>{</a:t>
            </a:r>
            <a:endParaRPr/>
          </a:p>
          <a:p>
            <a:pPr indent="0" lvl="0" marL="0" rtl="0" algn="l">
              <a:lnSpc>
                <a:spcPct val="90000"/>
              </a:lnSpc>
              <a:spcBef>
                <a:spcPts val="1000"/>
              </a:spcBef>
              <a:spcAft>
                <a:spcPts val="0"/>
              </a:spcAft>
              <a:buClr>
                <a:srgbClr val="3F3F3F"/>
              </a:buClr>
              <a:buSzPct val="100000"/>
              <a:buNone/>
            </a:pPr>
            <a:r>
              <a:rPr lang="ru-RU"/>
              <a:t>    throw new InvalidOperationException("Что-то пошло не так");</a:t>
            </a:r>
            <a:endParaRPr/>
          </a:p>
          <a:p>
            <a:pPr indent="0" lvl="0" marL="0" rtl="0" algn="l">
              <a:lnSpc>
                <a:spcPct val="90000"/>
              </a:lnSpc>
              <a:spcBef>
                <a:spcPts val="1000"/>
              </a:spcBef>
              <a:spcAft>
                <a:spcPts val="0"/>
              </a:spcAft>
              <a:buClr>
                <a:srgbClr val="3F3F3F"/>
              </a:buClr>
              <a:buSzPct val="100000"/>
              <a:buNone/>
            </a:pPr>
            <a:r>
              <a:rPr lang="ru-RU"/>
              <a:t>}</a:t>
            </a:r>
            <a:endParaRPr/>
          </a:p>
          <a:p>
            <a:pPr indent="0" lvl="0" marL="0" rtl="0" algn="l">
              <a:lnSpc>
                <a:spcPct val="90000"/>
              </a:lnSpc>
              <a:spcBef>
                <a:spcPts val="1000"/>
              </a:spcBef>
              <a:spcAft>
                <a:spcPts val="0"/>
              </a:spcAft>
              <a:buClr>
                <a:srgbClr val="3F3F3F"/>
              </a:buClr>
              <a:buSzPct val="100000"/>
              <a:buNone/>
            </a:pPr>
            <a:r>
              <a:rPr lang="ru-RU"/>
              <a:t>catch (Exception ex)</a:t>
            </a:r>
            <a:endParaRPr/>
          </a:p>
          <a:p>
            <a:pPr indent="0" lvl="0" marL="0" rtl="0" algn="l">
              <a:lnSpc>
                <a:spcPct val="90000"/>
              </a:lnSpc>
              <a:spcBef>
                <a:spcPts val="1000"/>
              </a:spcBef>
              <a:spcAft>
                <a:spcPts val="0"/>
              </a:spcAft>
              <a:buClr>
                <a:srgbClr val="3F3F3F"/>
              </a:buClr>
              <a:buSzPct val="100000"/>
              <a:buNone/>
            </a:pPr>
            <a:r>
              <a:rPr lang="ru-RU"/>
              <a:t>{</a:t>
            </a:r>
            <a:endParaRPr/>
          </a:p>
          <a:p>
            <a:pPr indent="0" lvl="0" marL="0" rtl="0" algn="l">
              <a:lnSpc>
                <a:spcPct val="90000"/>
              </a:lnSpc>
              <a:spcBef>
                <a:spcPts val="1000"/>
              </a:spcBef>
              <a:spcAft>
                <a:spcPts val="0"/>
              </a:spcAft>
              <a:buClr>
                <a:srgbClr val="3F3F3F"/>
              </a:buClr>
              <a:buSzPct val="100000"/>
              <a:buNone/>
            </a:pPr>
            <a:r>
              <a:rPr lang="ru-RU"/>
              <a:t>    &lt;p&gt;Возникло исключение: @ex.Message&lt;/p&gt;</a:t>
            </a:r>
            <a:endParaRPr/>
          </a:p>
          <a:p>
            <a:pPr indent="0" lvl="0" marL="0" rtl="0" algn="l">
              <a:lnSpc>
                <a:spcPct val="90000"/>
              </a:lnSpc>
              <a:spcBef>
                <a:spcPts val="1000"/>
              </a:spcBef>
              <a:spcAft>
                <a:spcPts val="0"/>
              </a:spcAft>
              <a:buClr>
                <a:srgbClr val="3F3F3F"/>
              </a:buClr>
              <a:buSzPct val="100000"/>
              <a:buNone/>
            </a:pPr>
            <a:r>
              <a:rPr lang="ru-RU"/>
              <a:t>}</a:t>
            </a:r>
            <a:endParaRPr/>
          </a:p>
          <a:p>
            <a:pPr indent="0" lvl="0" marL="0" rtl="0" algn="l">
              <a:lnSpc>
                <a:spcPct val="90000"/>
              </a:lnSpc>
              <a:spcBef>
                <a:spcPts val="1000"/>
              </a:spcBef>
              <a:spcAft>
                <a:spcPts val="0"/>
              </a:spcAft>
              <a:buClr>
                <a:srgbClr val="3F3F3F"/>
              </a:buClr>
              <a:buSzPct val="100000"/>
              <a:buNone/>
            </a:pPr>
            <a:r>
              <a:rPr lang="ru-RU"/>
              <a:t>finally</a:t>
            </a:r>
            <a:endParaRPr/>
          </a:p>
          <a:p>
            <a:pPr indent="0" lvl="0" marL="0" rtl="0" algn="l">
              <a:lnSpc>
                <a:spcPct val="90000"/>
              </a:lnSpc>
              <a:spcBef>
                <a:spcPts val="1000"/>
              </a:spcBef>
              <a:spcAft>
                <a:spcPts val="0"/>
              </a:spcAft>
              <a:buClr>
                <a:srgbClr val="3F3F3F"/>
              </a:buClr>
              <a:buSzPct val="100000"/>
              <a:buNone/>
            </a:pPr>
            <a:r>
              <a:rPr lang="ru-RU"/>
              <a:t>{</a:t>
            </a:r>
            <a:endParaRPr/>
          </a:p>
          <a:p>
            <a:pPr indent="0" lvl="0" marL="0" rtl="0" algn="l">
              <a:lnSpc>
                <a:spcPct val="90000"/>
              </a:lnSpc>
              <a:spcBef>
                <a:spcPts val="1000"/>
              </a:spcBef>
              <a:spcAft>
                <a:spcPts val="0"/>
              </a:spcAft>
              <a:buClr>
                <a:srgbClr val="3F3F3F"/>
              </a:buClr>
              <a:buSzPct val="100000"/>
              <a:buNone/>
            </a:pPr>
            <a:r>
              <a:rPr lang="ru-RU"/>
              <a:t>    &lt;p&gt;Блок finally&lt;/p&gt;</a:t>
            </a:r>
            <a:endParaRPr/>
          </a:p>
          <a:p>
            <a:pPr indent="0" lvl="0" marL="0" rtl="0" algn="l">
              <a:lnSpc>
                <a:spcPct val="90000"/>
              </a:lnSpc>
              <a:spcBef>
                <a:spcPts val="1000"/>
              </a:spcBef>
              <a:spcAft>
                <a:spcPts val="0"/>
              </a:spcAft>
              <a:buClr>
                <a:srgbClr val="3F3F3F"/>
              </a:buClr>
              <a:buSzPct val="100000"/>
              <a:buNone/>
            </a:pPr>
            <a:r>
              <a:rPr lang="ru-RU"/>
              <a:t>}</a:t>
            </a:r>
            <a:endParaRPr/>
          </a:p>
          <a:p>
            <a:pPr indent="-228600" lvl="0" marL="228600" rtl="0" algn="l">
              <a:lnSpc>
                <a:spcPct val="90000"/>
              </a:lnSpc>
              <a:spcBef>
                <a:spcPts val="1000"/>
              </a:spcBef>
              <a:spcAft>
                <a:spcPts val="0"/>
              </a:spcAft>
              <a:buClr>
                <a:srgbClr val="3F3F3F"/>
              </a:buClr>
              <a:buSzPct val="100000"/>
              <a:buChar char="•"/>
            </a:pPr>
            <a:r>
              <a:rPr lang="ru-RU"/>
              <a:t>Если в блоке try выбрасывается исключение, то выполняется блок catch. И в любом случае в конце блока try и catch выполняется блок finaly.</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58"/>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Font typeface="Arial Black"/>
              <a:buNone/>
            </a:pPr>
            <a:r>
              <a:rPr lang="ru-RU"/>
              <a:t>Вывод текста в блоке кода</a:t>
            </a:r>
            <a:endParaRPr/>
          </a:p>
        </p:txBody>
      </p:sp>
      <p:sp>
        <p:nvSpPr>
          <p:cNvPr id="360" name="Google Shape;360;p58"/>
          <p:cNvSpPr txBox="1"/>
          <p:nvPr>
            <p:ph idx="1" type="body"/>
          </p:nvPr>
        </p:nvSpPr>
        <p:spPr>
          <a:xfrm>
            <a:off x="647700" y="1214755"/>
            <a:ext cx="10515600" cy="5643245"/>
          </a:xfrm>
          <a:prstGeom prst="rect">
            <a:avLst/>
          </a:prstGeom>
          <a:noFill/>
          <a:ln>
            <a:noFill/>
          </a:ln>
        </p:spPr>
        <p:txBody>
          <a:bodyPr anchorCtr="0" anchor="t" bIns="45700" lIns="91425" spcFirstLastPara="1" rIns="91425" wrap="square" tIns="45700">
            <a:normAutofit fontScale="70000"/>
          </a:bodyPr>
          <a:lstStyle/>
          <a:p>
            <a:pPr indent="-228600" lvl="0" marL="228600" rtl="0" algn="l">
              <a:lnSpc>
                <a:spcPct val="90000"/>
              </a:lnSpc>
              <a:spcBef>
                <a:spcPts val="0"/>
              </a:spcBef>
              <a:spcAft>
                <a:spcPts val="0"/>
              </a:spcAft>
              <a:buClr>
                <a:srgbClr val="3F3F3F"/>
              </a:buClr>
              <a:buSzPct val="100000"/>
              <a:buChar char="•"/>
            </a:pPr>
            <a:r>
              <a:rPr lang="ru-RU"/>
              <a:t>Обычный текст в блоке кода мы не сможем вывести:</a:t>
            </a:r>
            <a:endParaRPr/>
          </a:p>
          <a:p>
            <a:pPr indent="0" lvl="0" marL="0" rtl="0" algn="l">
              <a:lnSpc>
                <a:spcPct val="90000"/>
              </a:lnSpc>
              <a:spcBef>
                <a:spcPts val="1000"/>
              </a:spcBef>
              <a:spcAft>
                <a:spcPts val="0"/>
              </a:spcAft>
              <a:buClr>
                <a:srgbClr val="3F3F3F"/>
              </a:buClr>
              <a:buSzPct val="100000"/>
              <a:buNone/>
            </a:pPr>
            <a:r>
              <a:rPr lang="ru-RU"/>
              <a:t>@{</a:t>
            </a:r>
            <a:endParaRPr/>
          </a:p>
          <a:p>
            <a:pPr indent="0" lvl="0" marL="0" rtl="0" algn="l">
              <a:lnSpc>
                <a:spcPct val="90000"/>
              </a:lnSpc>
              <a:spcBef>
                <a:spcPts val="1000"/>
              </a:spcBef>
              <a:spcAft>
                <a:spcPts val="0"/>
              </a:spcAft>
              <a:buClr>
                <a:srgbClr val="3F3F3F"/>
              </a:buClr>
              <a:buSzPct val="100000"/>
              <a:buNone/>
            </a:pPr>
            <a:r>
              <a:rPr lang="ru-RU"/>
              <a:t>    bool isEnabled = true;</a:t>
            </a:r>
            <a:endParaRPr/>
          </a:p>
          <a:p>
            <a:pPr indent="0" lvl="0" marL="0" rtl="0" algn="l">
              <a:lnSpc>
                <a:spcPct val="90000"/>
              </a:lnSpc>
              <a:spcBef>
                <a:spcPts val="1000"/>
              </a:spcBef>
              <a:spcAft>
                <a:spcPts val="0"/>
              </a:spcAft>
              <a:buClr>
                <a:srgbClr val="3F3F3F"/>
              </a:buClr>
              <a:buSzPct val="100000"/>
              <a:buNone/>
            </a:pPr>
            <a:r>
              <a:rPr lang="ru-RU"/>
              <a:t>}</a:t>
            </a:r>
            <a:endParaRPr/>
          </a:p>
          <a:p>
            <a:pPr indent="0" lvl="0" marL="0" rtl="0" algn="l">
              <a:lnSpc>
                <a:spcPct val="90000"/>
              </a:lnSpc>
              <a:spcBef>
                <a:spcPts val="1000"/>
              </a:spcBef>
              <a:spcAft>
                <a:spcPts val="0"/>
              </a:spcAft>
              <a:buClr>
                <a:srgbClr val="3F3F3F"/>
              </a:buClr>
              <a:buSzPct val="100000"/>
              <a:buNone/>
            </a:pPr>
            <a:r>
              <a:rPr lang="ru-RU"/>
              <a:t>@if (isEnabled)</a:t>
            </a:r>
            <a:endParaRPr/>
          </a:p>
          <a:p>
            <a:pPr indent="0" lvl="0" marL="0" rtl="0" algn="l">
              <a:lnSpc>
                <a:spcPct val="90000"/>
              </a:lnSpc>
              <a:spcBef>
                <a:spcPts val="1000"/>
              </a:spcBef>
              <a:spcAft>
                <a:spcPts val="0"/>
              </a:spcAft>
              <a:buClr>
                <a:srgbClr val="3F3F3F"/>
              </a:buClr>
              <a:buSzPct val="100000"/>
              <a:buNone/>
            </a:pPr>
            <a:r>
              <a:rPr lang="ru-RU"/>
              <a:t>{</a:t>
            </a:r>
            <a:endParaRPr/>
          </a:p>
          <a:p>
            <a:pPr indent="0" lvl="0" marL="0" rtl="0" algn="l">
              <a:lnSpc>
                <a:spcPct val="90000"/>
              </a:lnSpc>
              <a:spcBef>
                <a:spcPts val="1000"/>
              </a:spcBef>
              <a:spcAft>
                <a:spcPts val="0"/>
              </a:spcAft>
              <a:buClr>
                <a:srgbClr val="3F3F3F"/>
              </a:buClr>
              <a:buSzPct val="100000"/>
              <a:buNone/>
            </a:pPr>
            <a:r>
              <a:rPr lang="ru-RU"/>
              <a:t>    Добро пожаловать</a:t>
            </a:r>
            <a:endParaRPr/>
          </a:p>
          <a:p>
            <a:pPr indent="0" lvl="0" marL="0" rtl="0" algn="l">
              <a:lnSpc>
                <a:spcPct val="90000"/>
              </a:lnSpc>
              <a:spcBef>
                <a:spcPts val="1000"/>
              </a:spcBef>
              <a:spcAft>
                <a:spcPts val="0"/>
              </a:spcAft>
              <a:buClr>
                <a:srgbClr val="3F3F3F"/>
              </a:buClr>
              <a:buSzPct val="100000"/>
              <a:buNone/>
            </a:pPr>
            <a:r>
              <a:rPr lang="ru-RU"/>
              <a:t>}</a:t>
            </a:r>
            <a:endParaRPr/>
          </a:p>
          <a:p>
            <a:pPr indent="-228600" lvl="0" marL="228600" rtl="0" algn="l">
              <a:lnSpc>
                <a:spcPct val="90000"/>
              </a:lnSpc>
              <a:spcBef>
                <a:spcPts val="1000"/>
              </a:spcBef>
              <a:spcAft>
                <a:spcPts val="0"/>
              </a:spcAft>
              <a:buClr>
                <a:srgbClr val="3F3F3F"/>
              </a:buClr>
              <a:buSzPct val="100000"/>
              <a:buChar char="•"/>
            </a:pPr>
            <a:r>
              <a:rPr lang="ru-RU"/>
              <a:t>В этом случае Razor будет рассматривать строку "Добро пожаловать" как набор операторов языка C#, которых, естественно в C# нет, поэтому мы получим ошибку. И чтобы вывести текст как есть в блоке кода, нам надо использовать выражение @::</a:t>
            </a:r>
            <a:endParaRPr/>
          </a:p>
          <a:p>
            <a:pPr indent="0" lvl="0" marL="0" rtl="0" algn="l">
              <a:lnSpc>
                <a:spcPct val="90000"/>
              </a:lnSpc>
              <a:spcBef>
                <a:spcPts val="1000"/>
              </a:spcBef>
              <a:spcAft>
                <a:spcPts val="0"/>
              </a:spcAft>
              <a:buClr>
                <a:srgbClr val="3F3F3F"/>
              </a:buClr>
              <a:buSzPct val="100000"/>
              <a:buNone/>
            </a:pPr>
            <a:r>
              <a:rPr lang="ru-RU"/>
              <a:t>@{</a:t>
            </a:r>
            <a:endParaRPr/>
          </a:p>
          <a:p>
            <a:pPr indent="0" lvl="0" marL="0" rtl="0" algn="l">
              <a:lnSpc>
                <a:spcPct val="90000"/>
              </a:lnSpc>
              <a:spcBef>
                <a:spcPts val="1000"/>
              </a:spcBef>
              <a:spcAft>
                <a:spcPts val="0"/>
              </a:spcAft>
              <a:buClr>
                <a:srgbClr val="3F3F3F"/>
              </a:buClr>
              <a:buSzPct val="100000"/>
              <a:buNone/>
            </a:pPr>
            <a:r>
              <a:rPr lang="ru-RU"/>
              <a:t>    bool isEnabled = true;</a:t>
            </a:r>
            <a:endParaRPr/>
          </a:p>
          <a:p>
            <a:pPr indent="0" lvl="0" marL="0" rtl="0" algn="l">
              <a:lnSpc>
                <a:spcPct val="90000"/>
              </a:lnSpc>
              <a:spcBef>
                <a:spcPts val="1000"/>
              </a:spcBef>
              <a:spcAft>
                <a:spcPts val="0"/>
              </a:spcAft>
              <a:buClr>
                <a:srgbClr val="3F3F3F"/>
              </a:buClr>
              <a:buSzPct val="100000"/>
              <a:buNone/>
            </a:pPr>
            <a:r>
              <a:rPr lang="ru-RU"/>
              <a:t>}</a:t>
            </a:r>
            <a:endParaRPr/>
          </a:p>
          <a:p>
            <a:pPr indent="0" lvl="0" marL="0" rtl="0" algn="l">
              <a:lnSpc>
                <a:spcPct val="90000"/>
              </a:lnSpc>
              <a:spcBef>
                <a:spcPts val="1000"/>
              </a:spcBef>
              <a:spcAft>
                <a:spcPts val="0"/>
              </a:spcAft>
              <a:buClr>
                <a:srgbClr val="3F3F3F"/>
              </a:buClr>
              <a:buSzPct val="100000"/>
              <a:buNone/>
            </a:pPr>
            <a:r>
              <a:rPr lang="ru-RU"/>
              <a:t>@if (isEnabled)</a:t>
            </a:r>
            <a:endParaRPr/>
          </a:p>
          <a:p>
            <a:pPr indent="0" lvl="0" marL="0" rtl="0" algn="l">
              <a:lnSpc>
                <a:spcPct val="90000"/>
              </a:lnSpc>
              <a:spcBef>
                <a:spcPts val="1000"/>
              </a:spcBef>
              <a:spcAft>
                <a:spcPts val="0"/>
              </a:spcAft>
              <a:buClr>
                <a:srgbClr val="3F3F3F"/>
              </a:buClr>
              <a:buSzPct val="100000"/>
              <a:buNone/>
            </a:pPr>
            <a:r>
              <a:rPr lang="ru-RU"/>
              <a:t>{</a:t>
            </a:r>
            <a:endParaRPr/>
          </a:p>
          <a:p>
            <a:pPr indent="0" lvl="0" marL="0" rtl="0" algn="l">
              <a:lnSpc>
                <a:spcPct val="90000"/>
              </a:lnSpc>
              <a:spcBef>
                <a:spcPts val="1000"/>
              </a:spcBef>
              <a:spcAft>
                <a:spcPts val="0"/>
              </a:spcAft>
              <a:buClr>
                <a:srgbClr val="3F3F3F"/>
              </a:buClr>
              <a:buSzPct val="100000"/>
              <a:buNone/>
            </a:pPr>
            <a:r>
              <a:rPr lang="ru-RU"/>
              <a:t>    @: Добро пожаловать</a:t>
            </a:r>
            <a:endParaRPr/>
          </a:p>
          <a:p>
            <a:pPr indent="0" lvl="0" marL="0" rtl="0" algn="l">
              <a:lnSpc>
                <a:spcPct val="90000"/>
              </a:lnSpc>
              <a:spcBef>
                <a:spcPts val="1000"/>
              </a:spcBef>
              <a:spcAft>
                <a:spcPts val="0"/>
              </a:spcAft>
              <a:buClr>
                <a:srgbClr val="3F3F3F"/>
              </a:buClr>
              <a:buSzPct val="100000"/>
              <a:buNone/>
            </a:pPr>
            <a:r>
              <a:rPr lang="ru-RU"/>
              <a:t>}</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59"/>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Font typeface="Arial Black"/>
              <a:buNone/>
            </a:pPr>
            <a:r>
              <a:rPr lang="ru-RU"/>
              <a:t>Функции</a:t>
            </a:r>
            <a:endParaRPr/>
          </a:p>
        </p:txBody>
      </p:sp>
      <p:sp>
        <p:nvSpPr>
          <p:cNvPr id="366" name="Google Shape;366;p59"/>
          <p:cNvSpPr txBox="1"/>
          <p:nvPr>
            <p:ph idx="1" type="body"/>
          </p:nvPr>
        </p:nvSpPr>
        <p:spPr>
          <a:xfrm>
            <a:off x="647700" y="1825625"/>
            <a:ext cx="10515600" cy="4351338"/>
          </a:xfrm>
          <a:prstGeom prst="rect">
            <a:avLst/>
          </a:prstGeom>
          <a:noFill/>
          <a:ln>
            <a:noFill/>
          </a:ln>
        </p:spPr>
        <p:txBody>
          <a:bodyPr anchorCtr="0" anchor="t" bIns="45700" lIns="91425" spcFirstLastPara="1" rIns="91425" wrap="square" tIns="45700">
            <a:normAutofit lnSpcReduction="20000"/>
          </a:bodyPr>
          <a:lstStyle/>
          <a:p>
            <a:pPr indent="-228600" lvl="0" marL="228600" rtl="0" algn="l">
              <a:lnSpc>
                <a:spcPct val="90000"/>
              </a:lnSpc>
              <a:spcBef>
                <a:spcPts val="0"/>
              </a:spcBef>
              <a:spcAft>
                <a:spcPts val="0"/>
              </a:spcAft>
              <a:buClr>
                <a:srgbClr val="3F3F3F"/>
              </a:buClr>
              <a:buSzPts val="2000"/>
              <a:buChar char="•"/>
            </a:pPr>
            <a:r>
              <a:rPr lang="ru-RU"/>
              <a:t>Директива @functions позволяет определить функции, которые могут применяться в представлении. Например:</a:t>
            </a:r>
            <a:endParaRPr/>
          </a:p>
          <a:p>
            <a:pPr indent="0" lvl="0" marL="0" rtl="0" algn="l">
              <a:lnSpc>
                <a:spcPct val="90000"/>
              </a:lnSpc>
              <a:spcBef>
                <a:spcPts val="1000"/>
              </a:spcBef>
              <a:spcAft>
                <a:spcPts val="0"/>
              </a:spcAft>
              <a:buClr>
                <a:srgbClr val="3F3F3F"/>
              </a:buClr>
              <a:buSzPts val="2000"/>
              <a:buNone/>
            </a:pPr>
            <a:r>
              <a:rPr lang="ru-RU"/>
              <a:t>@functions</a:t>
            </a:r>
            <a:endParaRPr/>
          </a:p>
          <a:p>
            <a:pPr indent="0" lvl="0" marL="0" rtl="0" algn="l">
              <a:lnSpc>
                <a:spcPct val="90000"/>
              </a:lnSpc>
              <a:spcBef>
                <a:spcPts val="1000"/>
              </a:spcBef>
              <a:spcAft>
                <a:spcPts val="0"/>
              </a:spcAft>
              <a:buClr>
                <a:srgbClr val="3F3F3F"/>
              </a:buClr>
              <a:buSzPts val="2000"/>
              <a:buNone/>
            </a:pPr>
            <a:r>
              <a:rPr lang="ru-RU"/>
              <a:t>{</a:t>
            </a:r>
            <a:endParaRPr/>
          </a:p>
          <a:p>
            <a:pPr indent="0" lvl="0" marL="0" rtl="0" algn="l">
              <a:lnSpc>
                <a:spcPct val="90000"/>
              </a:lnSpc>
              <a:spcBef>
                <a:spcPts val="1000"/>
              </a:spcBef>
              <a:spcAft>
                <a:spcPts val="0"/>
              </a:spcAft>
              <a:buClr>
                <a:srgbClr val="3F3F3F"/>
              </a:buClr>
              <a:buSzPts val="2000"/>
              <a:buNone/>
            </a:pPr>
            <a:r>
              <a:rPr lang="ru-RU"/>
              <a:t>    public int GetFactorial(int n)</a:t>
            </a:r>
            <a:endParaRPr/>
          </a:p>
          <a:p>
            <a:pPr indent="0" lvl="0" marL="0" rtl="0" algn="l">
              <a:lnSpc>
                <a:spcPct val="90000"/>
              </a:lnSpc>
              <a:spcBef>
                <a:spcPts val="1000"/>
              </a:spcBef>
              <a:spcAft>
                <a:spcPts val="0"/>
              </a:spcAft>
              <a:buClr>
                <a:srgbClr val="3F3F3F"/>
              </a:buClr>
              <a:buSzPts val="2000"/>
              <a:buNone/>
            </a:pPr>
            <a:r>
              <a:rPr lang="ru-RU"/>
              <a:t>    {</a:t>
            </a:r>
            <a:endParaRPr/>
          </a:p>
          <a:p>
            <a:pPr indent="0" lvl="0" marL="0" rtl="0" algn="l">
              <a:lnSpc>
                <a:spcPct val="90000"/>
              </a:lnSpc>
              <a:spcBef>
                <a:spcPts val="1000"/>
              </a:spcBef>
              <a:spcAft>
                <a:spcPts val="0"/>
              </a:spcAft>
              <a:buClr>
                <a:srgbClr val="3F3F3F"/>
              </a:buClr>
              <a:buSzPts val="2000"/>
              <a:buNone/>
            </a:pPr>
            <a:r>
              <a:rPr lang="ru-RU"/>
              <a:t>        int result = 1;</a:t>
            </a:r>
            <a:endParaRPr/>
          </a:p>
          <a:p>
            <a:pPr indent="0" lvl="0" marL="0" rtl="0" algn="l">
              <a:lnSpc>
                <a:spcPct val="90000"/>
              </a:lnSpc>
              <a:spcBef>
                <a:spcPts val="1000"/>
              </a:spcBef>
              <a:spcAft>
                <a:spcPts val="0"/>
              </a:spcAft>
              <a:buClr>
                <a:srgbClr val="3F3F3F"/>
              </a:buClr>
              <a:buSzPts val="2000"/>
              <a:buNone/>
            </a:pPr>
            <a:r>
              <a:rPr lang="ru-RU"/>
              <a:t>        for (int i = 1; i &lt;= n; i++)</a:t>
            </a:r>
            <a:endParaRPr/>
          </a:p>
          <a:p>
            <a:pPr indent="0" lvl="0" marL="0" rtl="0" algn="l">
              <a:lnSpc>
                <a:spcPct val="90000"/>
              </a:lnSpc>
              <a:spcBef>
                <a:spcPts val="1000"/>
              </a:spcBef>
              <a:spcAft>
                <a:spcPts val="0"/>
              </a:spcAft>
              <a:buClr>
                <a:srgbClr val="3F3F3F"/>
              </a:buClr>
              <a:buSzPts val="2000"/>
              <a:buNone/>
            </a:pPr>
            <a:r>
              <a:rPr lang="ru-RU"/>
              <a:t>            result *= i;</a:t>
            </a:r>
            <a:endParaRPr/>
          </a:p>
          <a:p>
            <a:pPr indent="0" lvl="0" marL="0" rtl="0" algn="l">
              <a:lnSpc>
                <a:spcPct val="90000"/>
              </a:lnSpc>
              <a:spcBef>
                <a:spcPts val="1000"/>
              </a:spcBef>
              <a:spcAft>
                <a:spcPts val="0"/>
              </a:spcAft>
              <a:buClr>
                <a:srgbClr val="3F3F3F"/>
              </a:buClr>
              <a:buSzPts val="2000"/>
              <a:buNone/>
            </a:pPr>
            <a:r>
              <a:rPr lang="ru-RU"/>
              <a:t>        return result;</a:t>
            </a:r>
            <a:endParaRPr/>
          </a:p>
          <a:p>
            <a:pPr indent="0" lvl="0" marL="0" rtl="0" algn="l">
              <a:lnSpc>
                <a:spcPct val="90000"/>
              </a:lnSpc>
              <a:spcBef>
                <a:spcPts val="1000"/>
              </a:spcBef>
              <a:spcAft>
                <a:spcPts val="0"/>
              </a:spcAft>
              <a:buClr>
                <a:srgbClr val="3F3F3F"/>
              </a:buClr>
              <a:buSzPts val="2000"/>
              <a:buNone/>
            </a:pPr>
            <a:r>
              <a:rPr lang="ru-RU"/>
              <a:t>    }</a:t>
            </a:r>
            <a:endParaRPr/>
          </a:p>
          <a:p>
            <a:pPr indent="0" lvl="0" marL="0" rtl="0" algn="l">
              <a:lnSpc>
                <a:spcPct val="90000"/>
              </a:lnSpc>
              <a:spcBef>
                <a:spcPts val="1000"/>
              </a:spcBef>
              <a:spcAft>
                <a:spcPts val="0"/>
              </a:spcAft>
              <a:buClr>
                <a:srgbClr val="3F3F3F"/>
              </a:buClr>
              <a:buSzPts val="2000"/>
              <a:buNone/>
            </a:pPr>
            <a:r>
              <a:rPr lang="ru-RU"/>
              <a:t>}</a:t>
            </a:r>
            <a:endParaRPr/>
          </a:p>
          <a:p>
            <a:pPr indent="0" lvl="0" marL="0" rtl="0" algn="l">
              <a:lnSpc>
                <a:spcPct val="90000"/>
              </a:lnSpc>
              <a:spcBef>
                <a:spcPts val="1000"/>
              </a:spcBef>
              <a:spcAft>
                <a:spcPts val="0"/>
              </a:spcAft>
              <a:buClr>
                <a:srgbClr val="3F3F3F"/>
              </a:buClr>
              <a:buSzPts val="2000"/>
              <a:buNone/>
            </a:pPr>
            <a:r>
              <a:rPr lang="ru-RU"/>
              <a:t>&lt;div&gt;Факториал числа 6 равен: @GetFactorial(6)&lt;/div&gt;</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60"/>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Font typeface="Arial Black"/>
              <a:buNone/>
            </a:pPr>
            <a:r>
              <a:rPr lang="ru-RU"/>
              <a:t>Передача данных в представление</a:t>
            </a:r>
            <a:endParaRPr/>
          </a:p>
        </p:txBody>
      </p:sp>
      <p:sp>
        <p:nvSpPr>
          <p:cNvPr id="372" name="Google Shape;372;p60"/>
          <p:cNvSpPr txBox="1"/>
          <p:nvPr>
            <p:ph idx="1" type="body"/>
          </p:nvPr>
        </p:nvSpPr>
        <p:spPr>
          <a:xfrm>
            <a:off x="6477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3F3F3F"/>
              </a:buClr>
              <a:buSzPts val="2000"/>
              <a:buChar char="•"/>
            </a:pPr>
            <a:r>
              <a:rPr lang="ru-RU"/>
              <a:t>Существуют различные способы передачи данных из контроллера в представление:</a:t>
            </a:r>
            <a:endParaRPr/>
          </a:p>
          <a:p>
            <a:pPr indent="-457200" lvl="0" marL="457200" rtl="0" algn="l">
              <a:lnSpc>
                <a:spcPct val="90000"/>
              </a:lnSpc>
              <a:spcBef>
                <a:spcPts val="1000"/>
              </a:spcBef>
              <a:spcAft>
                <a:spcPts val="0"/>
              </a:spcAft>
              <a:buClr>
                <a:srgbClr val="3F3F3F"/>
              </a:buClr>
              <a:buSzPts val="2000"/>
              <a:buAutoNum type="arabicPeriod"/>
            </a:pPr>
            <a:r>
              <a:rPr lang="ru-RU"/>
              <a:t>ViewData</a:t>
            </a:r>
            <a:endParaRPr/>
          </a:p>
          <a:p>
            <a:pPr indent="-457200" lvl="0" marL="457200" rtl="0" algn="l">
              <a:lnSpc>
                <a:spcPct val="90000"/>
              </a:lnSpc>
              <a:spcBef>
                <a:spcPts val="1000"/>
              </a:spcBef>
              <a:spcAft>
                <a:spcPts val="0"/>
              </a:spcAft>
              <a:buClr>
                <a:srgbClr val="3F3F3F"/>
              </a:buClr>
              <a:buSzPts val="2000"/>
              <a:buAutoNum type="arabicPeriod"/>
            </a:pPr>
            <a:r>
              <a:rPr lang="ru-RU"/>
              <a:t>ViewBag</a:t>
            </a:r>
            <a:endParaRPr/>
          </a:p>
          <a:p>
            <a:pPr indent="-457200" lvl="0" marL="457200" rtl="0" algn="l">
              <a:lnSpc>
                <a:spcPct val="90000"/>
              </a:lnSpc>
              <a:spcBef>
                <a:spcPts val="1000"/>
              </a:spcBef>
              <a:spcAft>
                <a:spcPts val="0"/>
              </a:spcAft>
              <a:buClr>
                <a:srgbClr val="3F3F3F"/>
              </a:buClr>
              <a:buSzPts val="2000"/>
              <a:buAutoNum type="arabicPeriod"/>
            </a:pPr>
            <a:r>
              <a:rPr lang="ru-RU"/>
              <a:t>Модель представления</a:t>
            </a:r>
            <a:endParaRPr/>
          </a:p>
          <a:p>
            <a:pPr indent="0" lvl="0" marL="0" rtl="0" algn="l">
              <a:lnSpc>
                <a:spcPct val="90000"/>
              </a:lnSpc>
              <a:spcBef>
                <a:spcPts val="1000"/>
              </a:spcBef>
              <a:spcAft>
                <a:spcPts val="0"/>
              </a:spcAft>
              <a:buClr>
                <a:srgbClr val="3F3F3F"/>
              </a:buClr>
              <a:buSzPts val="2000"/>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6"/>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Font typeface="Arial Black"/>
              <a:buNone/>
            </a:pPr>
            <a:r>
              <a:rPr lang="ru-RU"/>
              <a:t>Добавление MVC в пустой проект</a:t>
            </a:r>
            <a:endParaRPr/>
          </a:p>
        </p:txBody>
      </p:sp>
      <p:sp>
        <p:nvSpPr>
          <p:cNvPr id="106" name="Google Shape;106;p16"/>
          <p:cNvSpPr txBox="1"/>
          <p:nvPr>
            <p:ph idx="1" type="body"/>
          </p:nvPr>
        </p:nvSpPr>
        <p:spPr>
          <a:xfrm>
            <a:off x="647700" y="1825625"/>
            <a:ext cx="10515600" cy="4351338"/>
          </a:xfrm>
          <a:prstGeom prst="rect">
            <a:avLst/>
          </a:prstGeom>
          <a:noFill/>
          <a:ln>
            <a:noFill/>
          </a:ln>
        </p:spPr>
        <p:txBody>
          <a:bodyPr anchorCtr="0" anchor="t" bIns="45700" lIns="91425" spcFirstLastPara="1" rIns="91425" wrap="square" tIns="45700">
            <a:normAutofit fontScale="60000"/>
          </a:bodyPr>
          <a:lstStyle/>
          <a:p>
            <a:pPr indent="-228600" lvl="0" marL="228600" rtl="0" algn="l">
              <a:lnSpc>
                <a:spcPct val="90000"/>
              </a:lnSpc>
              <a:spcBef>
                <a:spcPts val="0"/>
              </a:spcBef>
              <a:spcAft>
                <a:spcPts val="0"/>
              </a:spcAft>
              <a:buClr>
                <a:srgbClr val="3F3F3F"/>
              </a:buClr>
              <a:buSzPct val="100000"/>
              <a:buChar char="•"/>
            </a:pPr>
            <a:r>
              <a:rPr lang="ru-RU"/>
              <a:t>Во-первых, в методе ConfigureServices() с помощью вызова services.AddMvc() добавляются все сервисы MVC.</a:t>
            </a:r>
            <a:endParaRPr/>
          </a:p>
          <a:p>
            <a:pPr indent="-228600" lvl="0" marL="228600" rtl="0" algn="l">
              <a:lnSpc>
                <a:spcPct val="90000"/>
              </a:lnSpc>
              <a:spcBef>
                <a:spcPts val="1000"/>
              </a:spcBef>
              <a:spcAft>
                <a:spcPts val="0"/>
              </a:spcAft>
              <a:buClr>
                <a:srgbClr val="3F3F3F"/>
              </a:buClr>
              <a:buSzPct val="100000"/>
              <a:buChar char="•"/>
            </a:pPr>
            <a:r>
              <a:rPr lang="ru-RU"/>
              <a:t>Во-вторых, в методе Configure() через вызовы app.UseRouting() и app.UseEndpoints() встраивается система маршрутизации, которая позволяет связать приходящие от пользователей запросы с контроллерами.</a:t>
            </a:r>
            <a:endParaRPr/>
          </a:p>
          <a:p>
            <a:pPr indent="-457200" lvl="0" marL="457200" rtl="0" algn="l">
              <a:lnSpc>
                <a:spcPct val="90000"/>
              </a:lnSpc>
              <a:spcBef>
                <a:spcPts val="1000"/>
              </a:spcBef>
              <a:spcAft>
                <a:spcPts val="0"/>
              </a:spcAft>
              <a:buClr>
                <a:srgbClr val="3F3F3F"/>
              </a:buClr>
              <a:buSzPct val="100000"/>
              <a:buAutoNum type="arabicPeriod"/>
            </a:pPr>
            <a:r>
              <a:rPr lang="ru-RU"/>
              <a:t>services.AddMvc();</a:t>
            </a:r>
            <a:endParaRPr/>
          </a:p>
          <a:p>
            <a:pPr indent="-457200" lvl="0" marL="457200" rtl="0" algn="l">
              <a:lnSpc>
                <a:spcPct val="90000"/>
              </a:lnSpc>
              <a:spcBef>
                <a:spcPts val="1000"/>
              </a:spcBef>
              <a:spcAft>
                <a:spcPts val="0"/>
              </a:spcAft>
              <a:buClr>
                <a:srgbClr val="3F3F3F"/>
              </a:buClr>
              <a:buSzPct val="100000"/>
              <a:buAutoNum type="arabicPeriod"/>
            </a:pPr>
            <a:r>
              <a:rPr lang="ru-RU"/>
              <a:t>app.UseRouting();</a:t>
            </a:r>
            <a:endParaRPr/>
          </a:p>
          <a:p>
            <a:pPr indent="-457200" lvl="0" marL="457200" rtl="0" algn="l">
              <a:lnSpc>
                <a:spcPct val="90000"/>
              </a:lnSpc>
              <a:spcBef>
                <a:spcPts val="1000"/>
              </a:spcBef>
              <a:spcAft>
                <a:spcPts val="0"/>
              </a:spcAft>
              <a:buClr>
                <a:srgbClr val="3F3F3F"/>
              </a:buClr>
              <a:buSzPct val="100000"/>
              <a:buAutoNum type="arabicPeriod"/>
            </a:pPr>
            <a:r>
              <a:rPr lang="ru-RU"/>
              <a:t>:</a:t>
            </a:r>
            <a:endParaRPr/>
          </a:p>
          <a:p>
            <a:pPr indent="0" lvl="0" marL="0" rtl="0" algn="l">
              <a:lnSpc>
                <a:spcPct val="90000"/>
              </a:lnSpc>
              <a:spcBef>
                <a:spcPts val="1000"/>
              </a:spcBef>
              <a:spcAft>
                <a:spcPts val="0"/>
              </a:spcAft>
              <a:buClr>
                <a:srgbClr val="3F3F3F"/>
              </a:buClr>
              <a:buSzPct val="100000"/>
              <a:buNone/>
            </a:pPr>
            <a:r>
              <a:rPr lang="ru-RU"/>
              <a:t>app.UseEndpoints(endpoints =&gt;</a:t>
            </a:r>
            <a:endParaRPr/>
          </a:p>
          <a:p>
            <a:pPr indent="0" lvl="0" marL="0" rtl="0" algn="l">
              <a:lnSpc>
                <a:spcPct val="90000"/>
              </a:lnSpc>
              <a:spcBef>
                <a:spcPts val="1000"/>
              </a:spcBef>
              <a:spcAft>
                <a:spcPts val="0"/>
              </a:spcAft>
              <a:buClr>
                <a:srgbClr val="3F3F3F"/>
              </a:buClr>
              <a:buSzPct val="100000"/>
              <a:buNone/>
            </a:pPr>
            <a:r>
              <a:rPr lang="ru-RU"/>
              <a:t>            {</a:t>
            </a:r>
            <a:endParaRPr/>
          </a:p>
          <a:p>
            <a:pPr indent="0" lvl="0" marL="0" rtl="0" algn="l">
              <a:lnSpc>
                <a:spcPct val="90000"/>
              </a:lnSpc>
              <a:spcBef>
                <a:spcPts val="1000"/>
              </a:spcBef>
              <a:spcAft>
                <a:spcPts val="0"/>
              </a:spcAft>
              <a:buClr>
                <a:srgbClr val="3F3F3F"/>
              </a:buClr>
              <a:buSzPct val="100000"/>
              <a:buNone/>
            </a:pPr>
            <a:r>
              <a:rPr lang="ru-RU"/>
              <a:t>                endpoints.MapControllerRoute(</a:t>
            </a:r>
            <a:endParaRPr/>
          </a:p>
          <a:p>
            <a:pPr indent="0" lvl="0" marL="0" rtl="0" algn="l">
              <a:lnSpc>
                <a:spcPct val="90000"/>
              </a:lnSpc>
              <a:spcBef>
                <a:spcPts val="1000"/>
              </a:spcBef>
              <a:spcAft>
                <a:spcPts val="0"/>
              </a:spcAft>
              <a:buClr>
                <a:srgbClr val="3F3F3F"/>
              </a:buClr>
              <a:buSzPct val="100000"/>
              <a:buNone/>
            </a:pPr>
            <a:r>
              <a:rPr lang="ru-RU"/>
              <a:t>                    name: "default",</a:t>
            </a:r>
            <a:endParaRPr/>
          </a:p>
          <a:p>
            <a:pPr indent="0" lvl="0" marL="0" rtl="0" algn="l">
              <a:lnSpc>
                <a:spcPct val="90000"/>
              </a:lnSpc>
              <a:spcBef>
                <a:spcPts val="1000"/>
              </a:spcBef>
              <a:spcAft>
                <a:spcPts val="0"/>
              </a:spcAft>
              <a:buClr>
                <a:srgbClr val="3F3F3F"/>
              </a:buClr>
              <a:buSzPct val="100000"/>
              <a:buNone/>
            </a:pPr>
            <a:r>
              <a:rPr lang="ru-RU"/>
              <a:t>                    pattern: "{controller=Home}/{action=Index}/{id?}");</a:t>
            </a:r>
            <a:endParaRPr/>
          </a:p>
          <a:p>
            <a:pPr indent="0" lvl="0" marL="0" rtl="0" algn="l">
              <a:lnSpc>
                <a:spcPct val="90000"/>
              </a:lnSpc>
              <a:spcBef>
                <a:spcPts val="1000"/>
              </a:spcBef>
              <a:spcAft>
                <a:spcPts val="0"/>
              </a:spcAft>
              <a:buClr>
                <a:srgbClr val="3F3F3F"/>
              </a:buClr>
              <a:buSzPct val="100000"/>
              <a:buNone/>
            </a:pPr>
            <a:r>
              <a:rPr lang="ru-RU"/>
              <a:t>            });</a:t>
            </a:r>
            <a:endParaRPr/>
          </a:p>
          <a:p>
            <a:pPr indent="-228600" lvl="0" marL="228600" rtl="0" algn="l">
              <a:lnSpc>
                <a:spcPct val="90000"/>
              </a:lnSpc>
              <a:spcBef>
                <a:spcPts val="1000"/>
              </a:spcBef>
              <a:spcAft>
                <a:spcPts val="0"/>
              </a:spcAft>
              <a:buClr>
                <a:srgbClr val="3F3F3F"/>
              </a:buClr>
              <a:buSzPct val="100000"/>
              <a:buChar char="•"/>
            </a:pPr>
            <a:r>
              <a:rPr lang="ru-RU"/>
              <a:t>Создаем класс контроллера, наследующийся от базового абстрактного Controller</a:t>
            </a:r>
            <a:endParaRPr/>
          </a:p>
          <a:p>
            <a:pPr indent="-342900" lvl="0" marL="342900" rtl="0" algn="l">
              <a:lnSpc>
                <a:spcPct val="90000"/>
              </a:lnSpc>
              <a:spcBef>
                <a:spcPts val="1000"/>
              </a:spcBef>
              <a:spcAft>
                <a:spcPts val="0"/>
              </a:spcAft>
              <a:buClr>
                <a:srgbClr val="3F3F3F"/>
              </a:buClr>
              <a:buSzPct val="100000"/>
              <a:buAutoNum type="arabicPeriod"/>
            </a:pPr>
            <a:r>
              <a:rPr lang="ru-RU"/>
              <a:t>public class HomeController : Controller</a:t>
            </a:r>
            <a:endParaRPr/>
          </a:p>
          <a:p>
            <a:pPr indent="-228600" lvl="0" marL="228600" rtl="0" algn="l">
              <a:lnSpc>
                <a:spcPct val="90000"/>
              </a:lnSpc>
              <a:spcBef>
                <a:spcPts val="1000"/>
              </a:spcBef>
              <a:spcAft>
                <a:spcPts val="0"/>
              </a:spcAft>
              <a:buClr>
                <a:srgbClr val="3F3F3F"/>
              </a:buClr>
              <a:buSzPct val="100000"/>
              <a:buChar char="•"/>
            </a:pPr>
            <a:r>
              <a:rPr lang="ru-RU"/>
              <a:t>Создаем RazorView, то есть наше представление</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61"/>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Font typeface="Arial Black"/>
              <a:buNone/>
            </a:pPr>
            <a:r>
              <a:rPr lang="ru-RU"/>
              <a:t>ViewData</a:t>
            </a:r>
            <a:endParaRPr/>
          </a:p>
        </p:txBody>
      </p:sp>
      <p:sp>
        <p:nvSpPr>
          <p:cNvPr id="378" name="Google Shape;378;p61"/>
          <p:cNvSpPr txBox="1"/>
          <p:nvPr>
            <p:ph idx="1" type="body"/>
          </p:nvPr>
        </p:nvSpPr>
        <p:spPr>
          <a:xfrm>
            <a:off x="647700" y="1296035"/>
            <a:ext cx="10515600" cy="5393690"/>
          </a:xfrm>
          <a:prstGeom prst="rect">
            <a:avLst/>
          </a:prstGeom>
          <a:noFill/>
          <a:ln>
            <a:noFill/>
          </a:ln>
        </p:spPr>
        <p:txBody>
          <a:bodyPr anchorCtr="0" anchor="t" bIns="45700" lIns="91425" spcFirstLastPara="1" rIns="91425" wrap="square" tIns="45700">
            <a:normAutofit fontScale="70000"/>
          </a:bodyPr>
          <a:lstStyle/>
          <a:p>
            <a:pPr indent="-228600" lvl="0" marL="228600" rtl="0" algn="l">
              <a:lnSpc>
                <a:spcPct val="90000"/>
              </a:lnSpc>
              <a:spcBef>
                <a:spcPts val="0"/>
              </a:spcBef>
              <a:spcAft>
                <a:spcPts val="0"/>
              </a:spcAft>
              <a:buClr>
                <a:srgbClr val="3F3F3F"/>
              </a:buClr>
              <a:buSzPct val="100000"/>
              <a:buChar char="•"/>
            </a:pPr>
            <a:r>
              <a:rPr lang="ru-RU"/>
              <a:t>ViewData представляет словарь из пар ключ-значение: </a:t>
            </a:r>
            <a:endParaRPr/>
          </a:p>
          <a:p>
            <a:pPr indent="0" lvl="0" marL="0" rtl="0" algn="l">
              <a:lnSpc>
                <a:spcPct val="90000"/>
              </a:lnSpc>
              <a:spcBef>
                <a:spcPts val="1000"/>
              </a:spcBef>
              <a:spcAft>
                <a:spcPts val="0"/>
              </a:spcAft>
              <a:buClr>
                <a:srgbClr val="3F3F3F"/>
              </a:buClr>
              <a:buSzPct val="100000"/>
              <a:buNone/>
            </a:pPr>
            <a:r>
              <a:rPr lang="ru-RU"/>
              <a:t>public IActionResult Index()</a:t>
            </a:r>
            <a:endParaRPr/>
          </a:p>
          <a:p>
            <a:pPr indent="0" lvl="0" marL="0" rtl="0" algn="l">
              <a:lnSpc>
                <a:spcPct val="90000"/>
              </a:lnSpc>
              <a:spcBef>
                <a:spcPts val="1000"/>
              </a:spcBef>
              <a:spcAft>
                <a:spcPts val="0"/>
              </a:spcAft>
              <a:buClr>
                <a:srgbClr val="3F3F3F"/>
              </a:buClr>
              <a:buSzPct val="100000"/>
              <a:buNone/>
            </a:pPr>
            <a:r>
              <a:rPr lang="ru-RU"/>
              <a:t>{</a:t>
            </a:r>
            <a:endParaRPr/>
          </a:p>
          <a:p>
            <a:pPr indent="0" lvl="0" marL="0" rtl="0" algn="l">
              <a:lnSpc>
                <a:spcPct val="90000"/>
              </a:lnSpc>
              <a:spcBef>
                <a:spcPts val="1000"/>
              </a:spcBef>
              <a:spcAft>
                <a:spcPts val="0"/>
              </a:spcAft>
              <a:buClr>
                <a:srgbClr val="3F3F3F"/>
              </a:buClr>
              <a:buSzPct val="100000"/>
              <a:buNone/>
            </a:pPr>
            <a:r>
              <a:rPr lang="ru-RU"/>
              <a:t>    ViewData["Message"] = "Hello ASP.NET Core";</a:t>
            </a:r>
            <a:endParaRPr/>
          </a:p>
          <a:p>
            <a:pPr indent="0" lvl="0" marL="0" rtl="0" algn="l">
              <a:lnSpc>
                <a:spcPct val="90000"/>
              </a:lnSpc>
              <a:spcBef>
                <a:spcPts val="1000"/>
              </a:spcBef>
              <a:spcAft>
                <a:spcPts val="0"/>
              </a:spcAft>
              <a:buClr>
                <a:srgbClr val="3F3F3F"/>
              </a:buClr>
              <a:buSzPct val="100000"/>
              <a:buNone/>
            </a:pPr>
            <a:r>
              <a:rPr lang="ru-RU"/>
              <a:t> </a:t>
            </a:r>
            <a:endParaRPr/>
          </a:p>
          <a:p>
            <a:pPr indent="0" lvl="0" marL="0" rtl="0" algn="l">
              <a:lnSpc>
                <a:spcPct val="90000"/>
              </a:lnSpc>
              <a:spcBef>
                <a:spcPts val="1000"/>
              </a:spcBef>
              <a:spcAft>
                <a:spcPts val="0"/>
              </a:spcAft>
              <a:buClr>
                <a:srgbClr val="3F3F3F"/>
              </a:buClr>
              <a:buSzPct val="100000"/>
              <a:buNone/>
            </a:pPr>
            <a:r>
              <a:rPr lang="ru-RU"/>
              <a:t>    return View();</a:t>
            </a:r>
            <a:endParaRPr/>
          </a:p>
          <a:p>
            <a:pPr indent="0" lvl="0" marL="0" rtl="0" algn="l">
              <a:lnSpc>
                <a:spcPct val="90000"/>
              </a:lnSpc>
              <a:spcBef>
                <a:spcPts val="1000"/>
              </a:spcBef>
              <a:spcAft>
                <a:spcPts val="0"/>
              </a:spcAft>
              <a:buClr>
                <a:srgbClr val="3F3F3F"/>
              </a:buClr>
              <a:buSzPct val="100000"/>
              <a:buNone/>
            </a:pPr>
            <a:r>
              <a:rPr lang="ru-RU"/>
              <a:t>}</a:t>
            </a:r>
            <a:endParaRPr/>
          </a:p>
          <a:p>
            <a:pPr indent="-228600" lvl="0" marL="228600" rtl="0" algn="l">
              <a:lnSpc>
                <a:spcPct val="90000"/>
              </a:lnSpc>
              <a:spcBef>
                <a:spcPts val="1000"/>
              </a:spcBef>
              <a:spcAft>
                <a:spcPts val="0"/>
              </a:spcAft>
              <a:buClr>
                <a:srgbClr val="3F3F3F"/>
              </a:buClr>
              <a:buSzPct val="100000"/>
              <a:buChar char="•"/>
            </a:pPr>
            <a:r>
              <a:rPr lang="ru-RU"/>
              <a:t>Здесь динамически определяется во ViewData объект с ключом "Message" и значением "Hello ASP.NET Core". При этом в качестве значения может выступать любой объект. И после этому мы можем его использовать в представлении:</a:t>
            </a:r>
            <a:endParaRPr/>
          </a:p>
          <a:p>
            <a:pPr indent="0" lvl="0" marL="0" rtl="0" algn="l">
              <a:lnSpc>
                <a:spcPct val="90000"/>
              </a:lnSpc>
              <a:spcBef>
                <a:spcPts val="1000"/>
              </a:spcBef>
              <a:spcAft>
                <a:spcPts val="0"/>
              </a:spcAft>
              <a:buClr>
                <a:srgbClr val="3F3F3F"/>
              </a:buClr>
              <a:buSzPct val="100000"/>
              <a:buNone/>
            </a:pPr>
            <a:r>
              <a:rPr lang="ru-RU"/>
              <a:t>@{</a:t>
            </a:r>
            <a:endParaRPr/>
          </a:p>
          <a:p>
            <a:pPr indent="0" lvl="0" marL="0" rtl="0" algn="l">
              <a:lnSpc>
                <a:spcPct val="90000"/>
              </a:lnSpc>
              <a:spcBef>
                <a:spcPts val="1000"/>
              </a:spcBef>
              <a:spcAft>
                <a:spcPts val="0"/>
              </a:spcAft>
              <a:buClr>
                <a:srgbClr val="3F3F3F"/>
              </a:buClr>
              <a:buSzPct val="100000"/>
              <a:buNone/>
            </a:pPr>
            <a:r>
              <a:rPr lang="ru-RU"/>
              <a:t>    ViewData["Title"] = "Index";</a:t>
            </a:r>
            <a:endParaRPr/>
          </a:p>
          <a:p>
            <a:pPr indent="0" lvl="0" marL="0" rtl="0" algn="l">
              <a:lnSpc>
                <a:spcPct val="90000"/>
              </a:lnSpc>
              <a:spcBef>
                <a:spcPts val="1000"/>
              </a:spcBef>
              <a:spcAft>
                <a:spcPts val="0"/>
              </a:spcAft>
              <a:buClr>
                <a:srgbClr val="3F3F3F"/>
              </a:buClr>
              <a:buSzPct val="100000"/>
              <a:buNone/>
            </a:pPr>
            <a:r>
              <a:rPr lang="ru-RU"/>
              <a:t>}</a:t>
            </a:r>
            <a:endParaRPr/>
          </a:p>
          <a:p>
            <a:pPr indent="0" lvl="0" marL="0" rtl="0" algn="l">
              <a:lnSpc>
                <a:spcPct val="90000"/>
              </a:lnSpc>
              <a:spcBef>
                <a:spcPts val="1000"/>
              </a:spcBef>
              <a:spcAft>
                <a:spcPts val="0"/>
              </a:spcAft>
              <a:buClr>
                <a:srgbClr val="3F3F3F"/>
              </a:buClr>
              <a:buSzPct val="100000"/>
              <a:buNone/>
            </a:pPr>
            <a:r>
              <a:rPr lang="ru-RU"/>
              <a:t>&lt;h2&gt;@ViewData["Title"].&lt;/h2&gt;</a:t>
            </a:r>
            <a:endParaRPr/>
          </a:p>
          <a:p>
            <a:pPr indent="0" lvl="0" marL="0" rtl="0" algn="l">
              <a:lnSpc>
                <a:spcPct val="90000"/>
              </a:lnSpc>
              <a:spcBef>
                <a:spcPts val="1000"/>
              </a:spcBef>
              <a:spcAft>
                <a:spcPts val="0"/>
              </a:spcAft>
              <a:buClr>
                <a:srgbClr val="3F3F3F"/>
              </a:buClr>
              <a:buSzPct val="100000"/>
              <a:buNone/>
            </a:pPr>
            <a:r>
              <a:rPr lang="ru-RU"/>
              <a:t>&lt;h3&gt;@ViewData["Message"]&lt;/h3&gt;</a:t>
            </a:r>
            <a:endParaRPr/>
          </a:p>
          <a:p>
            <a:pPr indent="0" lvl="0" marL="0" rtl="0" algn="l">
              <a:lnSpc>
                <a:spcPct val="90000"/>
              </a:lnSpc>
              <a:spcBef>
                <a:spcPts val="1000"/>
              </a:spcBef>
              <a:spcAft>
                <a:spcPts val="0"/>
              </a:spcAft>
              <a:buClr>
                <a:srgbClr val="3F3F3F"/>
              </a:buClr>
              <a:buSzPct val="100000"/>
              <a:buNone/>
            </a:pPr>
            <a:r>
              <a:rPr lang="ru-RU"/>
              <a:t>&lt;p&gt;Random text.&lt;/p&gt;</a:t>
            </a:r>
            <a:endParaRPr/>
          </a:p>
          <a:p>
            <a:pPr indent="-228600" lvl="0" marL="228600" rtl="0" algn="l">
              <a:lnSpc>
                <a:spcPct val="90000"/>
              </a:lnSpc>
              <a:spcBef>
                <a:spcPts val="1000"/>
              </a:spcBef>
              <a:spcAft>
                <a:spcPts val="0"/>
              </a:spcAft>
              <a:buClr>
                <a:srgbClr val="3F3F3F"/>
              </a:buClr>
              <a:buSzPct val="100000"/>
              <a:buChar char="•"/>
            </a:pPr>
            <a:r>
              <a:rPr lang="ru-RU"/>
              <a:t>Причем не обязательно устанавливать все объекты во ViewData в контроллере. Так, в данном случае объект с ключом "Title" устанавливается непосредственно в представлении.</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62"/>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Font typeface="Arial Black"/>
              <a:buNone/>
            </a:pPr>
            <a:r>
              <a:rPr lang="ru-RU"/>
              <a:t>ViewBag</a:t>
            </a:r>
            <a:endParaRPr/>
          </a:p>
        </p:txBody>
      </p:sp>
      <p:sp>
        <p:nvSpPr>
          <p:cNvPr id="384" name="Google Shape;384;p62"/>
          <p:cNvSpPr txBox="1"/>
          <p:nvPr>
            <p:ph idx="1" type="body"/>
          </p:nvPr>
        </p:nvSpPr>
        <p:spPr>
          <a:xfrm>
            <a:off x="647700" y="1082040"/>
            <a:ext cx="10515600" cy="5640705"/>
          </a:xfrm>
          <a:prstGeom prst="rect">
            <a:avLst/>
          </a:prstGeom>
          <a:noFill/>
          <a:ln>
            <a:noFill/>
          </a:ln>
        </p:spPr>
        <p:txBody>
          <a:bodyPr anchorCtr="0" anchor="t" bIns="45700" lIns="91425" spcFirstLastPara="1" rIns="91425" wrap="square" tIns="45700">
            <a:normAutofit fontScale="70000"/>
          </a:bodyPr>
          <a:lstStyle/>
          <a:p>
            <a:pPr indent="-228600" lvl="0" marL="228600" rtl="0" algn="l">
              <a:lnSpc>
                <a:spcPct val="90000"/>
              </a:lnSpc>
              <a:spcBef>
                <a:spcPts val="0"/>
              </a:spcBef>
              <a:spcAft>
                <a:spcPts val="0"/>
              </a:spcAft>
              <a:buClr>
                <a:srgbClr val="3F3F3F"/>
              </a:buClr>
              <a:buSzPct val="100000"/>
              <a:buChar char="•"/>
            </a:pPr>
            <a:r>
              <a:rPr lang="ru-RU"/>
              <a:t>ViewBag во многом подобен ViewData. Он позволяет определить различные свойства и присвоить им любое значение. Так, мы могли бы переписать предыдущий пример следующим образом:</a:t>
            </a:r>
            <a:endParaRPr/>
          </a:p>
          <a:p>
            <a:pPr indent="0" lvl="0" marL="0" rtl="0" algn="l">
              <a:lnSpc>
                <a:spcPct val="90000"/>
              </a:lnSpc>
              <a:spcBef>
                <a:spcPts val="1000"/>
              </a:spcBef>
              <a:spcAft>
                <a:spcPts val="0"/>
              </a:spcAft>
              <a:buClr>
                <a:srgbClr val="3F3F3F"/>
              </a:buClr>
              <a:buSzPct val="100000"/>
              <a:buNone/>
            </a:pPr>
            <a:r>
              <a:rPr lang="ru-RU"/>
              <a:t>public IActionResult Index()</a:t>
            </a:r>
            <a:endParaRPr/>
          </a:p>
          <a:p>
            <a:pPr indent="0" lvl="0" marL="0" rtl="0" algn="l">
              <a:lnSpc>
                <a:spcPct val="90000"/>
              </a:lnSpc>
              <a:spcBef>
                <a:spcPts val="1000"/>
              </a:spcBef>
              <a:spcAft>
                <a:spcPts val="0"/>
              </a:spcAft>
              <a:buClr>
                <a:srgbClr val="3F3F3F"/>
              </a:buClr>
              <a:buSzPct val="100000"/>
              <a:buNone/>
            </a:pPr>
            <a:r>
              <a:rPr lang="ru-RU"/>
              <a:t>{</a:t>
            </a:r>
            <a:endParaRPr/>
          </a:p>
          <a:p>
            <a:pPr indent="0" lvl="0" marL="0" rtl="0" algn="l">
              <a:lnSpc>
                <a:spcPct val="90000"/>
              </a:lnSpc>
              <a:spcBef>
                <a:spcPts val="1000"/>
              </a:spcBef>
              <a:spcAft>
                <a:spcPts val="0"/>
              </a:spcAft>
              <a:buClr>
                <a:srgbClr val="3F3F3F"/>
              </a:buClr>
              <a:buSzPct val="100000"/>
              <a:buNone/>
            </a:pPr>
            <a:r>
              <a:rPr lang="ru-RU"/>
              <a:t>    ViewBag.Message = "Hello ASP.NET Core";</a:t>
            </a:r>
            <a:endParaRPr/>
          </a:p>
          <a:p>
            <a:pPr indent="0" lvl="0" marL="0" rtl="0" algn="l">
              <a:lnSpc>
                <a:spcPct val="90000"/>
              </a:lnSpc>
              <a:spcBef>
                <a:spcPts val="1000"/>
              </a:spcBef>
              <a:spcAft>
                <a:spcPts val="0"/>
              </a:spcAft>
              <a:buClr>
                <a:srgbClr val="3F3F3F"/>
              </a:buClr>
              <a:buSzPct val="100000"/>
              <a:buNone/>
            </a:pPr>
            <a:r>
              <a:rPr lang="ru-RU"/>
              <a:t> </a:t>
            </a:r>
            <a:endParaRPr/>
          </a:p>
          <a:p>
            <a:pPr indent="0" lvl="0" marL="0" rtl="0" algn="l">
              <a:lnSpc>
                <a:spcPct val="90000"/>
              </a:lnSpc>
              <a:spcBef>
                <a:spcPts val="1000"/>
              </a:spcBef>
              <a:spcAft>
                <a:spcPts val="0"/>
              </a:spcAft>
              <a:buClr>
                <a:srgbClr val="3F3F3F"/>
              </a:buClr>
              <a:buSzPct val="100000"/>
              <a:buNone/>
            </a:pPr>
            <a:r>
              <a:rPr lang="ru-RU"/>
              <a:t>    return View();</a:t>
            </a:r>
            <a:endParaRPr/>
          </a:p>
          <a:p>
            <a:pPr indent="0" lvl="0" marL="0" rtl="0" algn="l">
              <a:lnSpc>
                <a:spcPct val="90000"/>
              </a:lnSpc>
              <a:spcBef>
                <a:spcPts val="1000"/>
              </a:spcBef>
              <a:spcAft>
                <a:spcPts val="0"/>
              </a:spcAft>
              <a:buClr>
                <a:srgbClr val="3F3F3F"/>
              </a:buClr>
              <a:buSzPct val="100000"/>
              <a:buNone/>
            </a:pPr>
            <a:r>
              <a:rPr lang="ru-RU"/>
              <a:t>}</a:t>
            </a:r>
            <a:endParaRPr/>
          </a:p>
          <a:p>
            <a:pPr indent="-228600" lvl="0" marL="228600" rtl="0" algn="l">
              <a:lnSpc>
                <a:spcPct val="90000"/>
              </a:lnSpc>
              <a:spcBef>
                <a:spcPts val="1000"/>
              </a:spcBef>
              <a:spcAft>
                <a:spcPts val="0"/>
              </a:spcAft>
              <a:buClr>
                <a:srgbClr val="3F3F3F"/>
              </a:buClr>
              <a:buSzPct val="100000"/>
              <a:buChar char="•"/>
            </a:pPr>
            <a:r>
              <a:rPr lang="ru-RU"/>
              <a:t>И таким же образом нам надо было бы изменить представление:</a:t>
            </a:r>
            <a:endParaRPr/>
          </a:p>
          <a:p>
            <a:pPr indent="0" lvl="0" marL="0" rtl="0" algn="l">
              <a:lnSpc>
                <a:spcPct val="90000"/>
              </a:lnSpc>
              <a:spcBef>
                <a:spcPts val="1000"/>
              </a:spcBef>
              <a:spcAft>
                <a:spcPts val="0"/>
              </a:spcAft>
              <a:buClr>
                <a:srgbClr val="3F3F3F"/>
              </a:buClr>
              <a:buSzPct val="100000"/>
              <a:buNone/>
            </a:pPr>
            <a:r>
              <a:rPr lang="ru-RU"/>
              <a:t>@{</a:t>
            </a:r>
            <a:endParaRPr/>
          </a:p>
          <a:p>
            <a:pPr indent="0" lvl="0" marL="0" rtl="0" algn="l">
              <a:lnSpc>
                <a:spcPct val="90000"/>
              </a:lnSpc>
              <a:spcBef>
                <a:spcPts val="1000"/>
              </a:spcBef>
              <a:spcAft>
                <a:spcPts val="0"/>
              </a:spcAft>
              <a:buClr>
                <a:srgbClr val="3F3F3F"/>
              </a:buClr>
              <a:buSzPct val="100000"/>
              <a:buNone/>
            </a:pPr>
            <a:r>
              <a:rPr lang="ru-RU"/>
              <a:t>    ViewBag.Title = "Index";</a:t>
            </a:r>
            <a:endParaRPr/>
          </a:p>
          <a:p>
            <a:pPr indent="0" lvl="0" marL="0" rtl="0" algn="l">
              <a:lnSpc>
                <a:spcPct val="90000"/>
              </a:lnSpc>
              <a:spcBef>
                <a:spcPts val="1000"/>
              </a:spcBef>
              <a:spcAft>
                <a:spcPts val="0"/>
              </a:spcAft>
              <a:buClr>
                <a:srgbClr val="3F3F3F"/>
              </a:buClr>
              <a:buSzPct val="100000"/>
              <a:buNone/>
            </a:pPr>
            <a:r>
              <a:rPr lang="ru-RU"/>
              <a:t>}</a:t>
            </a:r>
            <a:endParaRPr/>
          </a:p>
          <a:p>
            <a:pPr indent="0" lvl="0" marL="0" rtl="0" algn="l">
              <a:lnSpc>
                <a:spcPct val="90000"/>
              </a:lnSpc>
              <a:spcBef>
                <a:spcPts val="1000"/>
              </a:spcBef>
              <a:spcAft>
                <a:spcPts val="0"/>
              </a:spcAft>
              <a:buClr>
                <a:srgbClr val="3F3F3F"/>
              </a:buClr>
              <a:buSzPct val="100000"/>
              <a:buNone/>
            </a:pPr>
            <a:r>
              <a:rPr lang="ru-RU"/>
              <a:t>&lt;h2&gt;@ViewBag.Title.&lt;/h2&gt;</a:t>
            </a:r>
            <a:endParaRPr/>
          </a:p>
          <a:p>
            <a:pPr indent="0" lvl="0" marL="0" rtl="0" algn="l">
              <a:lnSpc>
                <a:spcPct val="90000"/>
              </a:lnSpc>
              <a:spcBef>
                <a:spcPts val="1000"/>
              </a:spcBef>
              <a:spcAft>
                <a:spcPts val="0"/>
              </a:spcAft>
              <a:buClr>
                <a:srgbClr val="3F3F3F"/>
              </a:buClr>
              <a:buSzPct val="100000"/>
              <a:buNone/>
            </a:pPr>
            <a:r>
              <a:rPr lang="ru-RU"/>
              <a:t>&lt;h3&gt;@ViewBag.Message&lt;/h3&gt;</a:t>
            </a:r>
            <a:endParaRPr/>
          </a:p>
          <a:p>
            <a:pPr indent="0" lvl="0" marL="0" rtl="0" algn="l">
              <a:lnSpc>
                <a:spcPct val="90000"/>
              </a:lnSpc>
              <a:spcBef>
                <a:spcPts val="1000"/>
              </a:spcBef>
              <a:spcAft>
                <a:spcPts val="0"/>
              </a:spcAft>
              <a:buClr>
                <a:srgbClr val="3F3F3F"/>
              </a:buClr>
              <a:buSzPct val="100000"/>
              <a:buNone/>
            </a:pPr>
            <a:r>
              <a:rPr lang="ru-RU"/>
              <a:t>&lt;p&gt;Random text.&lt;/p&gt;</a:t>
            </a:r>
            <a:endParaRPr/>
          </a:p>
          <a:p>
            <a:pPr indent="-228600" lvl="0" marL="228600" rtl="0" algn="l">
              <a:lnSpc>
                <a:spcPct val="90000"/>
              </a:lnSpc>
              <a:spcBef>
                <a:spcPts val="1000"/>
              </a:spcBef>
              <a:spcAft>
                <a:spcPts val="0"/>
              </a:spcAft>
              <a:buClr>
                <a:srgbClr val="3F3F3F"/>
              </a:buClr>
              <a:buSzPct val="100000"/>
              <a:buChar char="•"/>
            </a:pPr>
            <a:r>
              <a:rPr lang="ru-RU"/>
              <a:t>И не важно, что изначально объект ViewBag не содержит никакого свойства Message, оно определяется динамически. При этом свойства ViewBag могут содержать не только простые объекты типа string или int, но и сложные данные.</a:t>
            </a:r>
            <a:endParaRPr/>
          </a:p>
          <a:p>
            <a:pPr indent="-228600" lvl="0" marL="228600" rtl="0" algn="l">
              <a:lnSpc>
                <a:spcPct val="90000"/>
              </a:lnSpc>
              <a:spcBef>
                <a:spcPts val="1000"/>
              </a:spcBef>
              <a:spcAft>
                <a:spcPts val="0"/>
              </a:spcAft>
              <a:buClr>
                <a:srgbClr val="3F3F3F"/>
              </a:buClr>
              <a:buSzPct val="100000"/>
              <a:buChar char="•"/>
            </a:pPr>
            <a:r>
              <a:rPr lang="ru-RU"/>
              <a:t>Правда, чтобы выполнять различные операции, может потребоваться приведение типов</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63"/>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Font typeface="Arial Black"/>
              <a:buNone/>
            </a:pPr>
            <a:r>
              <a:rPr lang="ru-RU"/>
              <a:t>Модель представления 1/2</a:t>
            </a:r>
            <a:endParaRPr/>
          </a:p>
        </p:txBody>
      </p:sp>
      <p:sp>
        <p:nvSpPr>
          <p:cNvPr id="390" name="Google Shape;390;p63"/>
          <p:cNvSpPr txBox="1"/>
          <p:nvPr>
            <p:ph idx="1" type="body"/>
          </p:nvPr>
        </p:nvSpPr>
        <p:spPr>
          <a:xfrm>
            <a:off x="647700" y="1230630"/>
            <a:ext cx="10515600" cy="5627370"/>
          </a:xfrm>
          <a:prstGeom prst="rect">
            <a:avLst/>
          </a:prstGeom>
          <a:noFill/>
          <a:ln>
            <a:noFill/>
          </a:ln>
        </p:spPr>
        <p:txBody>
          <a:bodyPr anchorCtr="0" anchor="t" bIns="45700" lIns="91425" spcFirstLastPara="1" rIns="91425" wrap="square" tIns="45700">
            <a:normAutofit fontScale="60000"/>
          </a:bodyPr>
          <a:lstStyle/>
          <a:p>
            <a:pPr indent="-228600" lvl="0" marL="228600" rtl="0" algn="l">
              <a:lnSpc>
                <a:spcPct val="90000"/>
              </a:lnSpc>
              <a:spcBef>
                <a:spcPts val="0"/>
              </a:spcBef>
              <a:spcAft>
                <a:spcPts val="0"/>
              </a:spcAft>
              <a:buClr>
                <a:srgbClr val="3F3F3F"/>
              </a:buClr>
              <a:buSzPct val="100000"/>
              <a:buChar char="•"/>
            </a:pPr>
            <a:r>
              <a:rPr lang="ru-RU"/>
              <a:t>Модель представления является во многих случаях более предпочтительным способом для передачи данных в представление. Для передачи данных в представление используется одна из версий метода View:</a:t>
            </a:r>
            <a:endParaRPr/>
          </a:p>
          <a:p>
            <a:pPr indent="0" lvl="0" marL="0" rtl="0" algn="l">
              <a:lnSpc>
                <a:spcPct val="90000"/>
              </a:lnSpc>
              <a:spcBef>
                <a:spcPts val="1000"/>
              </a:spcBef>
              <a:spcAft>
                <a:spcPts val="0"/>
              </a:spcAft>
              <a:buClr>
                <a:srgbClr val="3F3F3F"/>
              </a:buClr>
              <a:buSzPct val="100000"/>
              <a:buNone/>
            </a:pPr>
            <a:r>
              <a:rPr lang="ru-RU"/>
              <a:t>public IActionResult Index()</a:t>
            </a:r>
            <a:endParaRPr/>
          </a:p>
          <a:p>
            <a:pPr indent="0" lvl="0" marL="0" rtl="0" algn="l">
              <a:lnSpc>
                <a:spcPct val="90000"/>
              </a:lnSpc>
              <a:spcBef>
                <a:spcPts val="1000"/>
              </a:spcBef>
              <a:spcAft>
                <a:spcPts val="0"/>
              </a:spcAft>
              <a:buClr>
                <a:srgbClr val="3F3F3F"/>
              </a:buClr>
              <a:buSzPct val="100000"/>
              <a:buNone/>
            </a:pPr>
            <a:r>
              <a:rPr lang="ru-RU"/>
              <a:t>{</a:t>
            </a:r>
            <a:endParaRPr/>
          </a:p>
          <a:p>
            <a:pPr indent="0" lvl="0" marL="0" rtl="0" algn="l">
              <a:lnSpc>
                <a:spcPct val="90000"/>
              </a:lnSpc>
              <a:spcBef>
                <a:spcPts val="1000"/>
              </a:spcBef>
              <a:spcAft>
                <a:spcPts val="0"/>
              </a:spcAft>
              <a:buClr>
                <a:srgbClr val="3F3F3F"/>
              </a:buClr>
              <a:buSzPct val="100000"/>
              <a:buNone/>
            </a:pPr>
            <a:r>
              <a:rPr lang="ru-RU"/>
              <a:t>    List&lt;string&gt; countries = new List&lt;string&gt; { "Бразилия", "Аргентина", "Уругвай", "Чили" };</a:t>
            </a:r>
            <a:endParaRPr/>
          </a:p>
          <a:p>
            <a:pPr indent="0" lvl="0" marL="0" rtl="0" algn="l">
              <a:lnSpc>
                <a:spcPct val="90000"/>
              </a:lnSpc>
              <a:spcBef>
                <a:spcPts val="1000"/>
              </a:spcBef>
              <a:spcAft>
                <a:spcPts val="0"/>
              </a:spcAft>
              <a:buClr>
                <a:srgbClr val="3F3F3F"/>
              </a:buClr>
              <a:buSzPct val="100000"/>
              <a:buNone/>
            </a:pPr>
            <a:r>
              <a:rPr lang="ru-RU"/>
              <a:t>    return View(countries);</a:t>
            </a:r>
            <a:endParaRPr/>
          </a:p>
          <a:p>
            <a:pPr indent="0" lvl="0" marL="0" rtl="0" algn="l">
              <a:lnSpc>
                <a:spcPct val="90000"/>
              </a:lnSpc>
              <a:spcBef>
                <a:spcPts val="1000"/>
              </a:spcBef>
              <a:spcAft>
                <a:spcPts val="0"/>
              </a:spcAft>
              <a:buClr>
                <a:srgbClr val="3F3F3F"/>
              </a:buClr>
              <a:buSzPct val="100000"/>
              <a:buNone/>
            </a:pPr>
            <a:r>
              <a:rPr lang="ru-RU"/>
              <a:t>}</a:t>
            </a:r>
            <a:endParaRPr/>
          </a:p>
          <a:p>
            <a:pPr indent="-228600" lvl="0" marL="228600" rtl="0" algn="l">
              <a:lnSpc>
                <a:spcPct val="90000"/>
              </a:lnSpc>
              <a:spcBef>
                <a:spcPts val="1000"/>
              </a:spcBef>
              <a:spcAft>
                <a:spcPts val="0"/>
              </a:spcAft>
              <a:buClr>
                <a:srgbClr val="3F3F3F"/>
              </a:buClr>
              <a:buSzPct val="100000"/>
              <a:buChar char="•"/>
            </a:pPr>
            <a:r>
              <a:rPr lang="ru-RU"/>
              <a:t>В метод View передается список, поэтому моделью представления Index.cshtml будет тип List&lt;string&gt; (либо IEnumerable&lt;string&gt;). И теперь в представлении мы можем написать так:</a:t>
            </a:r>
            <a:endParaRPr/>
          </a:p>
          <a:p>
            <a:pPr indent="0" lvl="0" marL="0" rtl="0" algn="l">
              <a:lnSpc>
                <a:spcPct val="90000"/>
              </a:lnSpc>
              <a:spcBef>
                <a:spcPts val="1000"/>
              </a:spcBef>
              <a:spcAft>
                <a:spcPts val="0"/>
              </a:spcAft>
              <a:buClr>
                <a:srgbClr val="3F3F3F"/>
              </a:buClr>
              <a:buSzPct val="100000"/>
              <a:buNone/>
            </a:pPr>
            <a:r>
              <a:rPr lang="ru-RU"/>
              <a:t>@model List&lt;string&gt;</a:t>
            </a:r>
            <a:endParaRPr/>
          </a:p>
          <a:p>
            <a:pPr indent="0" lvl="0" marL="0" rtl="0" algn="l">
              <a:lnSpc>
                <a:spcPct val="90000"/>
              </a:lnSpc>
              <a:spcBef>
                <a:spcPts val="1000"/>
              </a:spcBef>
              <a:spcAft>
                <a:spcPts val="0"/>
              </a:spcAft>
              <a:buClr>
                <a:srgbClr val="3F3F3F"/>
              </a:buClr>
              <a:buSzPct val="100000"/>
              <a:buNone/>
            </a:pPr>
            <a:r>
              <a:rPr lang="ru-RU"/>
              <a:t>@{</a:t>
            </a:r>
            <a:endParaRPr/>
          </a:p>
          <a:p>
            <a:pPr indent="0" lvl="0" marL="0" rtl="0" algn="l">
              <a:lnSpc>
                <a:spcPct val="90000"/>
              </a:lnSpc>
              <a:spcBef>
                <a:spcPts val="1000"/>
              </a:spcBef>
              <a:spcAft>
                <a:spcPts val="0"/>
              </a:spcAft>
              <a:buClr>
                <a:srgbClr val="3F3F3F"/>
              </a:buClr>
              <a:buSzPct val="100000"/>
              <a:buNone/>
            </a:pPr>
            <a:r>
              <a:rPr lang="ru-RU"/>
              <a:t>    ViewBag.Title = "Index";</a:t>
            </a:r>
            <a:endParaRPr/>
          </a:p>
          <a:p>
            <a:pPr indent="0" lvl="0" marL="0" rtl="0" algn="l">
              <a:lnSpc>
                <a:spcPct val="90000"/>
              </a:lnSpc>
              <a:spcBef>
                <a:spcPts val="1000"/>
              </a:spcBef>
              <a:spcAft>
                <a:spcPts val="0"/>
              </a:spcAft>
              <a:buClr>
                <a:srgbClr val="3F3F3F"/>
              </a:buClr>
              <a:buSzPct val="100000"/>
              <a:buNone/>
            </a:pPr>
            <a:r>
              <a:rPr lang="ru-RU"/>
              <a:t>}</a:t>
            </a:r>
            <a:endParaRPr/>
          </a:p>
          <a:p>
            <a:pPr indent="0" lvl="0" marL="0" rtl="0" algn="l">
              <a:lnSpc>
                <a:spcPct val="90000"/>
              </a:lnSpc>
              <a:spcBef>
                <a:spcPts val="1000"/>
              </a:spcBef>
              <a:spcAft>
                <a:spcPts val="0"/>
              </a:spcAft>
              <a:buClr>
                <a:srgbClr val="3F3F3F"/>
              </a:buClr>
              <a:buSzPct val="100000"/>
              <a:buNone/>
            </a:pPr>
            <a:r>
              <a:rPr lang="ru-RU"/>
              <a:t> </a:t>
            </a:r>
            <a:endParaRPr/>
          </a:p>
          <a:p>
            <a:pPr indent="0" lvl="0" marL="0" rtl="0" algn="l">
              <a:lnSpc>
                <a:spcPct val="90000"/>
              </a:lnSpc>
              <a:spcBef>
                <a:spcPts val="1000"/>
              </a:spcBef>
              <a:spcAft>
                <a:spcPts val="0"/>
              </a:spcAft>
              <a:buClr>
                <a:srgbClr val="3F3F3F"/>
              </a:buClr>
              <a:buSzPct val="100000"/>
              <a:buNone/>
            </a:pPr>
            <a:r>
              <a:rPr lang="ru-RU"/>
              <a:t>&lt;h3&gt;В списке @Model.Count элемента&lt;/h3&gt;</a:t>
            </a:r>
            <a:endParaRPr/>
          </a:p>
          <a:p>
            <a:pPr indent="0" lvl="0" marL="0" rtl="0" algn="l">
              <a:lnSpc>
                <a:spcPct val="90000"/>
              </a:lnSpc>
              <a:spcBef>
                <a:spcPts val="1000"/>
              </a:spcBef>
              <a:spcAft>
                <a:spcPts val="0"/>
              </a:spcAft>
              <a:buClr>
                <a:srgbClr val="3F3F3F"/>
              </a:buClr>
              <a:buSzPct val="100000"/>
              <a:buNone/>
            </a:pPr>
            <a:r>
              <a:rPr lang="ru-RU"/>
              <a:t>@foreach(string country in Model)</a:t>
            </a:r>
            <a:endParaRPr/>
          </a:p>
          <a:p>
            <a:pPr indent="0" lvl="0" marL="0" rtl="0" algn="l">
              <a:lnSpc>
                <a:spcPct val="90000"/>
              </a:lnSpc>
              <a:spcBef>
                <a:spcPts val="1000"/>
              </a:spcBef>
              <a:spcAft>
                <a:spcPts val="0"/>
              </a:spcAft>
              <a:buClr>
                <a:srgbClr val="3F3F3F"/>
              </a:buClr>
              <a:buSzPct val="100000"/>
              <a:buNone/>
            </a:pPr>
            <a:r>
              <a:rPr lang="ru-RU"/>
              <a:t>{</a:t>
            </a:r>
            <a:endParaRPr/>
          </a:p>
          <a:p>
            <a:pPr indent="0" lvl="0" marL="0" rtl="0" algn="l">
              <a:lnSpc>
                <a:spcPct val="90000"/>
              </a:lnSpc>
              <a:spcBef>
                <a:spcPts val="1000"/>
              </a:spcBef>
              <a:spcAft>
                <a:spcPts val="0"/>
              </a:spcAft>
              <a:buClr>
                <a:srgbClr val="3F3F3F"/>
              </a:buClr>
              <a:buSzPct val="100000"/>
              <a:buNone/>
            </a:pPr>
            <a:r>
              <a:rPr lang="ru-RU"/>
              <a:t>    &lt;p&gt;@country&lt;/p&gt;</a:t>
            </a:r>
            <a:endParaRPr/>
          </a:p>
          <a:p>
            <a:pPr indent="0" lvl="0" marL="0" rtl="0" algn="l">
              <a:lnSpc>
                <a:spcPct val="90000"/>
              </a:lnSpc>
              <a:spcBef>
                <a:spcPts val="1000"/>
              </a:spcBef>
              <a:spcAft>
                <a:spcPts val="0"/>
              </a:spcAft>
              <a:buClr>
                <a:srgbClr val="3F3F3F"/>
              </a:buClr>
              <a:buSzPct val="100000"/>
              <a:buNone/>
            </a:pPr>
            <a:r>
              <a:rPr lang="ru-RU"/>
              <a:t>}</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p64"/>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Font typeface="Arial Black"/>
              <a:buNone/>
            </a:pPr>
            <a:r>
              <a:rPr lang="ru-RU"/>
              <a:t>Модель представления 2/2</a:t>
            </a:r>
            <a:endParaRPr/>
          </a:p>
        </p:txBody>
      </p:sp>
      <p:sp>
        <p:nvSpPr>
          <p:cNvPr id="396" name="Google Shape;396;p64"/>
          <p:cNvSpPr txBox="1"/>
          <p:nvPr>
            <p:ph idx="1" type="body"/>
          </p:nvPr>
        </p:nvSpPr>
        <p:spPr>
          <a:xfrm>
            <a:off x="6477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3F3F3F"/>
              </a:buClr>
              <a:buSzPts val="2000"/>
              <a:buChar char="•"/>
            </a:pPr>
            <a:r>
              <a:rPr lang="ru-RU"/>
              <a:t>В самом начале представления с помощью директивы @model устанавливается модель представления. Тип модели должен совпадать с типом объекта, который передается в метод View() в контроллере.</a:t>
            </a:r>
            <a:endParaRPr/>
          </a:p>
          <a:p>
            <a:pPr indent="-228600" lvl="0" marL="228600" rtl="0" algn="l">
              <a:lnSpc>
                <a:spcPct val="90000"/>
              </a:lnSpc>
              <a:spcBef>
                <a:spcPts val="1000"/>
              </a:spcBef>
              <a:spcAft>
                <a:spcPts val="0"/>
              </a:spcAft>
              <a:buClr>
                <a:srgbClr val="3F3F3F"/>
              </a:buClr>
              <a:buSzPts val="2000"/>
              <a:buChar char="•"/>
            </a:pPr>
            <a:r>
              <a:rPr lang="ru-RU"/>
              <a:t>Установка модели указывает, что объект Model теперь будет представлять объект List&lt;string&gt; или список. И мы сможем использовать Model в качестве списка.</a:t>
            </a:r>
            <a:endParaRPr/>
          </a:p>
          <a:p>
            <a:pPr indent="-228600" lvl="0" marL="228600" rtl="0" algn="l">
              <a:lnSpc>
                <a:spcPct val="90000"/>
              </a:lnSpc>
              <a:spcBef>
                <a:spcPts val="1000"/>
              </a:spcBef>
              <a:spcAft>
                <a:spcPts val="0"/>
              </a:spcAft>
              <a:buClr>
                <a:srgbClr val="3F3F3F"/>
              </a:buClr>
              <a:buSzPts val="2000"/>
              <a:buChar char="•"/>
            </a:pPr>
            <a:r>
              <a:rPr lang="ru-RU"/>
              <a:t>Представления, для которых определена модель, еще называют строго типизированными или strongly-typed views.</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65"/>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Font typeface="Arial Black"/>
              <a:buNone/>
            </a:pPr>
            <a:r>
              <a:rPr lang="ru-RU"/>
              <a:t>Мастер-страницы</a:t>
            </a:r>
            <a:endParaRPr/>
          </a:p>
        </p:txBody>
      </p:sp>
      <p:sp>
        <p:nvSpPr>
          <p:cNvPr id="402" name="Google Shape;402;p65"/>
          <p:cNvSpPr txBox="1"/>
          <p:nvPr>
            <p:ph idx="1" type="body"/>
          </p:nvPr>
        </p:nvSpPr>
        <p:spPr>
          <a:xfrm>
            <a:off x="647700" y="1428750"/>
            <a:ext cx="10515600" cy="5128895"/>
          </a:xfrm>
          <a:prstGeom prst="rect">
            <a:avLst/>
          </a:prstGeom>
          <a:noFill/>
          <a:ln>
            <a:noFill/>
          </a:ln>
        </p:spPr>
        <p:txBody>
          <a:bodyPr anchorCtr="0" anchor="t" bIns="45700" lIns="91425" spcFirstLastPara="1" rIns="91425" wrap="square" tIns="45700">
            <a:normAutofit fontScale="80000"/>
          </a:bodyPr>
          <a:lstStyle/>
          <a:p>
            <a:pPr indent="-228600" lvl="0" marL="228600" rtl="0" algn="l">
              <a:lnSpc>
                <a:spcPct val="90000"/>
              </a:lnSpc>
              <a:spcBef>
                <a:spcPts val="0"/>
              </a:spcBef>
              <a:spcAft>
                <a:spcPts val="0"/>
              </a:spcAft>
              <a:buClr>
                <a:srgbClr val="3F3F3F"/>
              </a:buClr>
              <a:buSzPct val="100000"/>
              <a:buChar char="•"/>
            </a:pPr>
            <a:r>
              <a:rPr lang="ru-RU"/>
              <a:t>Когда у нас в проекте много представлений, и все они содержат какие-то общие элементы, то вместо того, чтобы пописывать все эти элементы в каждом представлении, гораздо удобнее задать один общий шаблон. В этом случае при изменении каких-то общих элементов будет достаточно изменить один раз в общем шаблоне, не изменяя всех остальных представлений. В ASP.NET MVC таким шаблоном являются мастер-страницы.</a:t>
            </a:r>
            <a:endParaRPr/>
          </a:p>
          <a:p>
            <a:pPr indent="-228600" lvl="0" marL="228600" rtl="0" algn="l">
              <a:lnSpc>
                <a:spcPct val="90000"/>
              </a:lnSpc>
              <a:spcBef>
                <a:spcPts val="1000"/>
              </a:spcBef>
              <a:spcAft>
                <a:spcPts val="0"/>
              </a:spcAft>
              <a:buClr>
                <a:srgbClr val="3F3F3F"/>
              </a:buClr>
              <a:buSzPct val="100000"/>
              <a:buChar char="•"/>
            </a:pPr>
            <a:r>
              <a:rPr lang="ru-RU"/>
              <a:t>Мастер-страницы применяются для создания единообразного, унифицированного вида сайта. По сути мастер-страницы - это те же самые представления, которе могут включать в себя другие представления. Например, можно определить на мастер-странице общие для всех остальных представлений меню, а также подключить общие стили и скрипты. В итоге нам не придется на каждом отдельном представлении прописывать путь к файлам стилей, а потом при необходимости его изменять. А специальные теги позволяют вставлять в определенное место на мастер-страницах другие представления.</a:t>
            </a:r>
            <a:endParaRPr/>
          </a:p>
          <a:p>
            <a:pPr indent="-228600" lvl="0" marL="228600" rtl="0" algn="l">
              <a:lnSpc>
                <a:spcPct val="90000"/>
              </a:lnSpc>
              <a:spcBef>
                <a:spcPts val="1000"/>
              </a:spcBef>
              <a:spcAft>
                <a:spcPts val="0"/>
              </a:spcAft>
              <a:buClr>
                <a:srgbClr val="3F3F3F"/>
              </a:buClr>
              <a:buSzPct val="100000"/>
              <a:buChar char="•"/>
            </a:pPr>
            <a:r>
              <a:rPr lang="ru-RU"/>
              <a:t>По умолчанию при создании нового проекта ASP.NET MVC Core в проект уже добавляется мастер-страница под названием _Layout.chtml, которую можно найти в каталоге Views/Shared.</a:t>
            </a:r>
            <a:endParaRPr/>
          </a:p>
          <a:p>
            <a:pPr indent="-228600" lvl="0" marL="228600" rtl="0" algn="l">
              <a:lnSpc>
                <a:spcPct val="90000"/>
              </a:lnSpc>
              <a:spcBef>
                <a:spcPts val="1000"/>
              </a:spcBef>
              <a:spcAft>
                <a:spcPts val="0"/>
              </a:spcAft>
              <a:buClr>
                <a:srgbClr val="3F3F3F"/>
              </a:buClr>
              <a:buSzPct val="100000"/>
              <a:buChar char="•"/>
            </a:pPr>
            <a:r>
              <a:rPr lang="ru-RU"/>
              <a:t>Код мастер-страницы напоминает полноценную веб-страницу: здесь присутсвуют основные теги &lt;html&gt;, &lt;head&gt;, &lt;body&gt; и так далее. И также здесь могут использоваться конструкции Razor. Фактически это то же самое представление. Главное же отличие от обычных представлений состоит в использовании метода @RenderBody(), который является плейсхолдером и на место которого потом будут подставляться другие представления, использующие данную мастер-страницу. В итоге мы сможем легко установить для всех представлений веб-приложения единообразный стиль оформления.</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p66"/>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Font typeface="Arial Black"/>
              <a:buNone/>
            </a:pPr>
            <a:r>
              <a:rPr lang="ru-RU"/>
              <a:t>ViewStart</a:t>
            </a:r>
            <a:endParaRPr/>
          </a:p>
        </p:txBody>
      </p:sp>
      <p:sp>
        <p:nvSpPr>
          <p:cNvPr id="408" name="Google Shape;408;p66"/>
          <p:cNvSpPr txBox="1"/>
          <p:nvPr>
            <p:ph idx="1" type="body"/>
          </p:nvPr>
        </p:nvSpPr>
        <p:spPr>
          <a:xfrm>
            <a:off x="284480" y="1280160"/>
            <a:ext cx="11656060" cy="5577840"/>
          </a:xfrm>
          <a:prstGeom prst="rect">
            <a:avLst/>
          </a:prstGeom>
          <a:noFill/>
          <a:ln>
            <a:noFill/>
          </a:ln>
        </p:spPr>
        <p:txBody>
          <a:bodyPr anchorCtr="0" anchor="t" bIns="45700" lIns="91425" spcFirstLastPara="1" rIns="91425" wrap="square" tIns="45700">
            <a:normAutofit fontScale="60000"/>
          </a:bodyPr>
          <a:lstStyle/>
          <a:p>
            <a:pPr indent="-228600" lvl="0" marL="228600" rtl="0" algn="l">
              <a:lnSpc>
                <a:spcPct val="90000"/>
              </a:lnSpc>
              <a:spcBef>
                <a:spcPts val="0"/>
              </a:spcBef>
              <a:spcAft>
                <a:spcPts val="0"/>
              </a:spcAft>
              <a:buClr>
                <a:srgbClr val="3F3F3F"/>
              </a:buClr>
              <a:buSzPct val="100000"/>
              <a:buChar char="•"/>
            </a:pPr>
            <a:r>
              <a:rPr lang="ru-RU"/>
              <a:t>По умолчанию представления уже подключают мастер-страницу за счет файла _ViewStart.cshtml. Этот файл можно найти в проекте в папке Views. Код этого файла добавляется в самое начало кода преставлений при их запуске. При этом файлы представлений, к которым применяется _ViewStart.cshtml, должны находиться с этим файлов в одном каталоге.</a:t>
            </a:r>
            <a:endParaRPr/>
          </a:p>
          <a:p>
            <a:pPr indent="-228600" lvl="0" marL="228600" rtl="0" algn="l">
              <a:lnSpc>
                <a:spcPct val="90000"/>
              </a:lnSpc>
              <a:spcBef>
                <a:spcPts val="1000"/>
              </a:spcBef>
              <a:spcAft>
                <a:spcPts val="0"/>
              </a:spcAft>
              <a:buClr>
                <a:srgbClr val="3F3F3F"/>
              </a:buClr>
              <a:buSzPct val="100000"/>
              <a:buChar char="•"/>
            </a:pPr>
            <a:r>
              <a:rPr lang="ru-RU"/>
              <a:t>По умолчанию файл _ViewStart.cshtml содержит следующий код:</a:t>
            </a:r>
            <a:endParaRPr/>
          </a:p>
          <a:p>
            <a:pPr indent="0" lvl="0" marL="0" rtl="0" algn="l">
              <a:lnSpc>
                <a:spcPct val="90000"/>
              </a:lnSpc>
              <a:spcBef>
                <a:spcPts val="1000"/>
              </a:spcBef>
              <a:spcAft>
                <a:spcPts val="0"/>
              </a:spcAft>
              <a:buClr>
                <a:srgbClr val="3F3F3F"/>
              </a:buClr>
              <a:buSzPct val="100000"/>
              <a:buNone/>
            </a:pPr>
            <a:r>
              <a:rPr lang="ru-RU"/>
              <a:t>@{</a:t>
            </a:r>
            <a:endParaRPr/>
          </a:p>
          <a:p>
            <a:pPr indent="0" lvl="0" marL="0" rtl="0" algn="l">
              <a:lnSpc>
                <a:spcPct val="90000"/>
              </a:lnSpc>
              <a:spcBef>
                <a:spcPts val="1000"/>
              </a:spcBef>
              <a:spcAft>
                <a:spcPts val="0"/>
              </a:spcAft>
              <a:buClr>
                <a:srgbClr val="3F3F3F"/>
              </a:buClr>
              <a:buSzPct val="100000"/>
              <a:buNone/>
            </a:pPr>
            <a:r>
              <a:rPr lang="ru-RU"/>
              <a:t>    Layout = "_Layout";</a:t>
            </a:r>
            <a:endParaRPr/>
          </a:p>
          <a:p>
            <a:pPr indent="0" lvl="0" marL="0" rtl="0" algn="l">
              <a:lnSpc>
                <a:spcPct val="90000"/>
              </a:lnSpc>
              <a:spcBef>
                <a:spcPts val="1000"/>
              </a:spcBef>
              <a:spcAft>
                <a:spcPts val="0"/>
              </a:spcAft>
              <a:buClr>
                <a:srgbClr val="3F3F3F"/>
              </a:buClr>
              <a:buSzPct val="100000"/>
              <a:buNone/>
            </a:pPr>
            <a:r>
              <a:rPr lang="ru-RU"/>
              <a:t>}</a:t>
            </a:r>
            <a:endParaRPr/>
          </a:p>
          <a:p>
            <a:pPr indent="-228600" lvl="0" marL="228600" rtl="0" algn="l">
              <a:lnSpc>
                <a:spcPct val="90000"/>
              </a:lnSpc>
              <a:spcBef>
                <a:spcPts val="1000"/>
              </a:spcBef>
              <a:spcAft>
                <a:spcPts val="0"/>
              </a:spcAft>
              <a:buClr>
                <a:srgbClr val="3F3F3F"/>
              </a:buClr>
              <a:buSzPct val="100000"/>
              <a:buChar char="•"/>
            </a:pPr>
            <a:r>
              <a:rPr lang="ru-RU"/>
              <a:t>В каждом представлении через синтаксис Razor доступно свойство Layout, которое хранит ссылку на мастер-страницу. Здесь в качестве мастер страницы устанавливается файл _Layout.cshtml. При этом расширение можно не использовать.</a:t>
            </a:r>
            <a:endParaRPr/>
          </a:p>
          <a:p>
            <a:pPr indent="-228600" lvl="0" marL="228600" rtl="0" algn="l">
              <a:lnSpc>
                <a:spcPct val="90000"/>
              </a:lnSpc>
              <a:spcBef>
                <a:spcPts val="1000"/>
              </a:spcBef>
              <a:spcAft>
                <a:spcPts val="0"/>
              </a:spcAft>
              <a:buClr>
                <a:srgbClr val="3F3F3F"/>
              </a:buClr>
              <a:buSzPct val="100000"/>
              <a:buChar char="•"/>
            </a:pPr>
            <a:r>
              <a:rPr lang="ru-RU"/>
              <a:t>Когда будет происходить рендеринг представления, то система будет искать мастер страницу _Layout по следующим путям:</a:t>
            </a:r>
            <a:endParaRPr/>
          </a:p>
          <a:p>
            <a:pPr indent="-457200" lvl="0" marL="457200" rtl="0" algn="l">
              <a:lnSpc>
                <a:spcPct val="90000"/>
              </a:lnSpc>
              <a:spcBef>
                <a:spcPts val="1000"/>
              </a:spcBef>
              <a:spcAft>
                <a:spcPts val="0"/>
              </a:spcAft>
              <a:buClr>
                <a:srgbClr val="3F3F3F"/>
              </a:buClr>
              <a:buSzPct val="100000"/>
              <a:buAutoNum type="arabicPeriod"/>
            </a:pPr>
            <a:r>
              <a:rPr lang="ru-RU"/>
              <a:t>/Views/[Название_контроллера]/_Layout.cshtml</a:t>
            </a:r>
            <a:endParaRPr/>
          </a:p>
          <a:p>
            <a:pPr indent="-457200" lvl="0" marL="457200" rtl="0" algn="l">
              <a:lnSpc>
                <a:spcPct val="90000"/>
              </a:lnSpc>
              <a:spcBef>
                <a:spcPts val="1000"/>
              </a:spcBef>
              <a:spcAft>
                <a:spcPts val="0"/>
              </a:spcAft>
              <a:buClr>
                <a:srgbClr val="3F3F3F"/>
              </a:buClr>
              <a:buSzPct val="100000"/>
              <a:buAutoNum type="arabicPeriod"/>
            </a:pPr>
            <a:r>
              <a:rPr lang="ru-RU"/>
              <a:t>/Views/Shared/_Layout.cshtml</a:t>
            </a:r>
            <a:endParaRPr/>
          </a:p>
          <a:p>
            <a:pPr indent="-228600" lvl="0" marL="228600" rtl="0" algn="l">
              <a:lnSpc>
                <a:spcPct val="90000"/>
              </a:lnSpc>
              <a:spcBef>
                <a:spcPts val="1000"/>
              </a:spcBef>
              <a:spcAft>
                <a:spcPts val="0"/>
              </a:spcAft>
              <a:buClr>
                <a:srgbClr val="3F3F3F"/>
              </a:buClr>
              <a:buSzPct val="100000"/>
              <a:buChar char="•"/>
            </a:pPr>
            <a:r>
              <a:rPr lang="ru-RU"/>
              <a:t>Если в обеих папках: и в /Views/[Название_контроллера], и в /Views/Shared/ имеется файл с одинаковым именем, например, _Layout.cshtml, то к представлению применяется файл, который находится с ним в одной папке как более приоритетный. То есть таким образом мы можем определить для представлений каждого отдельного контроллера или представлений, которые находятся в одной папке, свою отдельную мастер-страницу.</a:t>
            </a:r>
            <a:endParaRPr/>
          </a:p>
          <a:p>
            <a:pPr indent="-228600" lvl="0" marL="228600" rtl="0" algn="l">
              <a:lnSpc>
                <a:spcPct val="90000"/>
              </a:lnSpc>
              <a:spcBef>
                <a:spcPts val="1000"/>
              </a:spcBef>
              <a:spcAft>
                <a:spcPts val="0"/>
              </a:spcAft>
              <a:buClr>
                <a:srgbClr val="3F3F3F"/>
              </a:buClr>
              <a:buSzPct val="100000"/>
              <a:buChar char="•"/>
            </a:pPr>
            <a:r>
              <a:rPr lang="ru-RU"/>
              <a:t>Если вдруг мы хотим глобально по всему проекту поменять мастер-страницу на другой файл, который расположен в какой-то другой папке, например, в корне каталога Views, то нам надо использовать полный путь к файлу:</a:t>
            </a:r>
            <a:endParaRPr/>
          </a:p>
          <a:p>
            <a:pPr indent="0" lvl="0" marL="0" rtl="0" algn="l">
              <a:lnSpc>
                <a:spcPct val="90000"/>
              </a:lnSpc>
              <a:spcBef>
                <a:spcPts val="1000"/>
              </a:spcBef>
              <a:spcAft>
                <a:spcPts val="0"/>
              </a:spcAft>
              <a:buClr>
                <a:srgbClr val="3F3F3F"/>
              </a:buClr>
              <a:buSzPct val="100000"/>
              <a:buNone/>
            </a:pPr>
            <a:r>
              <a:rPr lang="ru-RU"/>
              <a:t>@{</a:t>
            </a:r>
            <a:endParaRPr/>
          </a:p>
          <a:p>
            <a:pPr indent="0" lvl="0" marL="0" rtl="0" algn="l">
              <a:lnSpc>
                <a:spcPct val="90000"/>
              </a:lnSpc>
              <a:spcBef>
                <a:spcPts val="1000"/>
              </a:spcBef>
              <a:spcAft>
                <a:spcPts val="0"/>
              </a:spcAft>
              <a:buClr>
                <a:srgbClr val="3F3F3F"/>
              </a:buClr>
              <a:buSzPct val="100000"/>
              <a:buNone/>
            </a:pPr>
            <a:r>
              <a:rPr lang="ru-RU"/>
              <a:t>    Layout = "~/Views/_Layout.cshtml";</a:t>
            </a:r>
            <a:endParaRPr/>
          </a:p>
          <a:p>
            <a:pPr indent="0" lvl="0" marL="0" rtl="0" algn="l">
              <a:lnSpc>
                <a:spcPct val="90000"/>
              </a:lnSpc>
              <a:spcBef>
                <a:spcPts val="1000"/>
              </a:spcBef>
              <a:spcAft>
                <a:spcPts val="0"/>
              </a:spcAft>
              <a:buClr>
                <a:srgbClr val="3F3F3F"/>
              </a:buClr>
              <a:buSzPct val="100000"/>
              <a:buNone/>
            </a:pPr>
            <a:r>
              <a:rPr lang="ru-RU"/>
              <a:t>}</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sp>
        <p:nvSpPr>
          <p:cNvPr id="413" name="Google Shape;413;p67"/>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Font typeface="Arial Black"/>
              <a:buNone/>
            </a:pPr>
            <a:r>
              <a:rPr lang="ru-RU"/>
              <a:t>Добавление мастер-страницы</a:t>
            </a:r>
            <a:endParaRPr/>
          </a:p>
        </p:txBody>
      </p:sp>
      <p:sp>
        <p:nvSpPr>
          <p:cNvPr id="414" name="Google Shape;414;p67"/>
          <p:cNvSpPr txBox="1"/>
          <p:nvPr>
            <p:ph idx="1" type="body"/>
          </p:nvPr>
        </p:nvSpPr>
        <p:spPr>
          <a:xfrm>
            <a:off x="6477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3F3F3F"/>
              </a:buClr>
              <a:buSzPts val="2000"/>
              <a:buChar char="•"/>
            </a:pPr>
            <a:r>
              <a:rPr lang="ru-RU"/>
              <a:t>При необходимости мы можем использовать несколько мастер-страниц. Добавим в папку Views новую мастер-страницу. Для этого нажмем правой кнопкой мыши на папку Views и в выпадающем меню выберем Add -&gt; New Item. Для более быстрого создания мастер-страницы Visual Studio предлагает специальный шаблон Razor Layout</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p68"/>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Font typeface="Arial Black"/>
              <a:buNone/>
            </a:pPr>
            <a:r>
              <a:rPr lang="ru-RU"/>
              <a:t>Переопределение мастер-страницы</a:t>
            </a:r>
            <a:endParaRPr/>
          </a:p>
        </p:txBody>
      </p:sp>
      <p:sp>
        <p:nvSpPr>
          <p:cNvPr id="420" name="Google Shape;420;p68"/>
          <p:cNvSpPr txBox="1"/>
          <p:nvPr>
            <p:ph idx="1" type="body"/>
          </p:nvPr>
        </p:nvSpPr>
        <p:spPr>
          <a:xfrm>
            <a:off x="647700" y="1825625"/>
            <a:ext cx="10515600" cy="4351338"/>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Clr>
                <a:srgbClr val="3F3F3F"/>
              </a:buClr>
              <a:buSzPts val="2000"/>
              <a:buChar char="•"/>
            </a:pPr>
            <a:r>
              <a:rPr lang="ru-RU"/>
              <a:t>Код из _ViewStart.cshtml выполняется до любого кода в представлении. И чтобы переопределить мастер-страницу, в представлении доcтаточно установить свойство Layout. Мы можем вообще не использовать мастер-страницу, тогда нам надо присвоить значение null:</a:t>
            </a:r>
            <a:endParaRPr/>
          </a:p>
          <a:p>
            <a:pPr indent="0" lvl="0" marL="0" rtl="0" algn="l">
              <a:lnSpc>
                <a:spcPct val="90000"/>
              </a:lnSpc>
              <a:spcBef>
                <a:spcPts val="1000"/>
              </a:spcBef>
              <a:spcAft>
                <a:spcPts val="0"/>
              </a:spcAft>
              <a:buClr>
                <a:srgbClr val="3F3F3F"/>
              </a:buClr>
              <a:buSzPts val="2000"/>
              <a:buNone/>
            </a:pPr>
            <a:r>
              <a:rPr lang="ru-RU"/>
              <a:t>@{</a:t>
            </a:r>
            <a:endParaRPr/>
          </a:p>
          <a:p>
            <a:pPr indent="0" lvl="0" marL="0" rtl="0" algn="l">
              <a:lnSpc>
                <a:spcPct val="90000"/>
              </a:lnSpc>
              <a:spcBef>
                <a:spcPts val="1000"/>
              </a:spcBef>
              <a:spcAft>
                <a:spcPts val="0"/>
              </a:spcAft>
              <a:buClr>
                <a:srgbClr val="3F3F3F"/>
              </a:buClr>
              <a:buSzPts val="2000"/>
              <a:buNone/>
            </a:pPr>
            <a:r>
              <a:rPr lang="ru-RU"/>
              <a:t>    Layout = null;</a:t>
            </a:r>
            <a:endParaRPr/>
          </a:p>
          <a:p>
            <a:pPr indent="0" lvl="0" marL="0" rtl="0" algn="l">
              <a:lnSpc>
                <a:spcPct val="90000"/>
              </a:lnSpc>
              <a:spcBef>
                <a:spcPts val="1000"/>
              </a:spcBef>
              <a:spcAft>
                <a:spcPts val="0"/>
              </a:spcAft>
              <a:buClr>
                <a:srgbClr val="3F3F3F"/>
              </a:buClr>
              <a:buSzPts val="2000"/>
              <a:buNone/>
            </a:pPr>
            <a:r>
              <a:rPr lang="ru-RU"/>
              <a:t>}</a:t>
            </a:r>
            <a:endParaRPr/>
          </a:p>
          <a:p>
            <a:pPr indent="-228600" lvl="0" marL="228600" rtl="0" algn="l">
              <a:lnSpc>
                <a:spcPct val="90000"/>
              </a:lnSpc>
              <a:spcBef>
                <a:spcPts val="1000"/>
              </a:spcBef>
              <a:spcAft>
                <a:spcPts val="0"/>
              </a:spcAft>
              <a:buClr>
                <a:srgbClr val="3F3F3F"/>
              </a:buClr>
              <a:buSzPts val="2000"/>
              <a:buChar char="•"/>
            </a:pPr>
            <a:r>
              <a:rPr lang="ru-RU"/>
              <a:t>Либо можно использовать какую-нибудь уже имеющуюся мастер-страницу, указав к ней полный путь:</a:t>
            </a:r>
            <a:endParaRPr/>
          </a:p>
          <a:p>
            <a:pPr indent="0" lvl="0" marL="0" rtl="0" algn="l">
              <a:lnSpc>
                <a:spcPct val="90000"/>
              </a:lnSpc>
              <a:spcBef>
                <a:spcPts val="1000"/>
              </a:spcBef>
              <a:spcAft>
                <a:spcPts val="0"/>
              </a:spcAft>
              <a:buClr>
                <a:srgbClr val="3F3F3F"/>
              </a:buClr>
              <a:buSzPts val="2000"/>
              <a:buNone/>
            </a:pPr>
            <a:r>
              <a:rPr lang="ru-RU"/>
              <a:t>@{</a:t>
            </a:r>
            <a:endParaRPr/>
          </a:p>
          <a:p>
            <a:pPr indent="0" lvl="0" marL="0" rtl="0" algn="l">
              <a:lnSpc>
                <a:spcPct val="90000"/>
              </a:lnSpc>
              <a:spcBef>
                <a:spcPts val="1000"/>
              </a:spcBef>
              <a:spcAft>
                <a:spcPts val="0"/>
              </a:spcAft>
              <a:buClr>
                <a:srgbClr val="3F3F3F"/>
              </a:buClr>
              <a:buSzPts val="2000"/>
              <a:buNone/>
            </a:pPr>
            <a:r>
              <a:rPr lang="ru-RU"/>
              <a:t>    Layout = "~/Views/_Master.cshtml";</a:t>
            </a:r>
            <a:endParaRPr/>
          </a:p>
          <a:p>
            <a:pPr indent="0" lvl="0" marL="0" rtl="0" algn="l">
              <a:lnSpc>
                <a:spcPct val="90000"/>
              </a:lnSpc>
              <a:spcBef>
                <a:spcPts val="1000"/>
              </a:spcBef>
              <a:spcAft>
                <a:spcPts val="0"/>
              </a:spcAft>
              <a:buClr>
                <a:srgbClr val="3F3F3F"/>
              </a:buClr>
              <a:buSzPts val="2000"/>
              <a:buNone/>
            </a:pPr>
            <a:r>
              <a:rPr lang="ru-RU"/>
              <a:t>}</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4" name="Shape 424"/>
        <p:cNvGrpSpPr/>
        <p:nvPr/>
      </p:nvGrpSpPr>
      <p:grpSpPr>
        <a:xfrm>
          <a:off x="0" y="0"/>
          <a:ext cx="0" cy="0"/>
          <a:chOff x="0" y="0"/>
          <a:chExt cx="0" cy="0"/>
        </a:xfrm>
      </p:grpSpPr>
      <p:sp>
        <p:nvSpPr>
          <p:cNvPr id="425" name="Google Shape;425;p69"/>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Font typeface="Arial Black"/>
              <a:buNone/>
            </a:pPr>
            <a:r>
              <a:rPr lang="ru-RU"/>
              <a:t>Секции</a:t>
            </a:r>
            <a:endParaRPr/>
          </a:p>
        </p:txBody>
      </p:sp>
      <p:sp>
        <p:nvSpPr>
          <p:cNvPr id="426" name="Google Shape;426;p69"/>
          <p:cNvSpPr txBox="1"/>
          <p:nvPr>
            <p:ph idx="1" type="body"/>
          </p:nvPr>
        </p:nvSpPr>
        <p:spPr>
          <a:xfrm>
            <a:off x="-635" y="1080770"/>
            <a:ext cx="12192000" cy="5777230"/>
          </a:xfrm>
          <a:prstGeom prst="rect">
            <a:avLst/>
          </a:prstGeom>
          <a:noFill/>
          <a:ln>
            <a:noFill/>
          </a:ln>
        </p:spPr>
        <p:txBody>
          <a:bodyPr anchorCtr="0" anchor="t" bIns="45700" lIns="91425" spcFirstLastPara="1" rIns="91425" wrap="square" tIns="45700">
            <a:normAutofit fontScale="60000"/>
          </a:bodyPr>
          <a:lstStyle/>
          <a:p>
            <a:pPr indent="-228600" lvl="0" marL="228600" rtl="0" algn="l">
              <a:lnSpc>
                <a:spcPct val="90000"/>
              </a:lnSpc>
              <a:spcBef>
                <a:spcPts val="0"/>
              </a:spcBef>
              <a:spcAft>
                <a:spcPts val="0"/>
              </a:spcAft>
              <a:buClr>
                <a:srgbClr val="3F3F3F"/>
              </a:buClr>
              <a:buSzPct val="100000"/>
              <a:buChar char="•"/>
            </a:pPr>
            <a:r>
              <a:rPr lang="ru-RU"/>
              <a:t>Кроме метода RenderBody(), который вставляет освновное содержимое представлений, мастер-страниц может также использовать специальный метод RenderSection() для вставки секций. Мастер-страница может иметь несколько секций, куда представления могут поместить свое содержимое. </a:t>
            </a:r>
            <a:endParaRPr/>
          </a:p>
          <a:p>
            <a:pPr indent="-228600" lvl="0" marL="228600" rtl="0" algn="l">
              <a:lnSpc>
                <a:spcPct val="90000"/>
              </a:lnSpc>
              <a:spcBef>
                <a:spcPts val="1000"/>
              </a:spcBef>
              <a:spcAft>
                <a:spcPts val="0"/>
              </a:spcAft>
              <a:buClr>
                <a:srgbClr val="3F3F3F"/>
              </a:buClr>
              <a:buSzPct val="100000"/>
              <a:buChar char="•"/>
            </a:pPr>
            <a:r>
              <a:rPr lang="ru-RU"/>
              <a:t>Добавлять в представления секции мы можем используя специальное выражение @section:</a:t>
            </a:r>
            <a:endParaRPr/>
          </a:p>
          <a:p>
            <a:pPr indent="0" lvl="0" marL="0" rtl="0" algn="l">
              <a:lnSpc>
                <a:spcPct val="90000"/>
              </a:lnSpc>
              <a:spcBef>
                <a:spcPts val="1000"/>
              </a:spcBef>
              <a:spcAft>
                <a:spcPts val="0"/>
              </a:spcAft>
              <a:buClr>
                <a:srgbClr val="3F3F3F"/>
              </a:buClr>
              <a:buSzPct val="100000"/>
              <a:buNone/>
            </a:pPr>
            <a:r>
              <a:rPr lang="ru-RU"/>
              <a:t>@section Footer {</a:t>
            </a:r>
            <a:endParaRPr/>
          </a:p>
          <a:p>
            <a:pPr indent="0" lvl="0" marL="0" rtl="0" algn="l">
              <a:lnSpc>
                <a:spcPct val="90000"/>
              </a:lnSpc>
              <a:spcBef>
                <a:spcPts val="1000"/>
              </a:spcBef>
              <a:spcAft>
                <a:spcPts val="0"/>
              </a:spcAft>
              <a:buClr>
                <a:srgbClr val="3F3F3F"/>
              </a:buClr>
              <a:buSzPct val="100000"/>
              <a:buNone/>
            </a:pPr>
            <a:r>
              <a:rPr lang="ru-RU"/>
              <a:t>    Все права защищены. Site Corp. 2016.</a:t>
            </a:r>
            <a:endParaRPr/>
          </a:p>
          <a:p>
            <a:pPr indent="0" lvl="0" marL="0" rtl="0" algn="l">
              <a:lnSpc>
                <a:spcPct val="90000"/>
              </a:lnSpc>
              <a:spcBef>
                <a:spcPts val="1000"/>
              </a:spcBef>
              <a:spcAft>
                <a:spcPts val="0"/>
              </a:spcAft>
              <a:buClr>
                <a:srgbClr val="3F3F3F"/>
              </a:buClr>
              <a:buSzPct val="100000"/>
              <a:buNone/>
            </a:pPr>
            <a:r>
              <a:rPr lang="ru-RU"/>
              <a:t>}</a:t>
            </a:r>
            <a:endParaRPr/>
          </a:p>
          <a:p>
            <a:pPr indent="-228600" lvl="0" marL="228600" rtl="0" algn="l">
              <a:lnSpc>
                <a:spcPct val="90000"/>
              </a:lnSpc>
              <a:spcBef>
                <a:spcPts val="1000"/>
              </a:spcBef>
              <a:spcAft>
                <a:spcPts val="0"/>
              </a:spcAft>
              <a:buClr>
                <a:srgbClr val="3F3F3F"/>
              </a:buClr>
              <a:buSzPct val="100000"/>
              <a:buChar char="•"/>
            </a:pPr>
            <a:r>
              <a:rPr lang="ru-RU"/>
              <a:t>Но при таком подходе, если у нас есть куча представлений, и мы вдруг захотели определить новую секцию на мастер-странице, нам придется изменить все имеющиеся представления, что не очень удобно. В этом случае мы можем воспользоваться одним из вариантов гибкой настройки секций.</a:t>
            </a:r>
            <a:endParaRPr/>
          </a:p>
          <a:p>
            <a:pPr indent="-228600" lvl="0" marL="228600" rtl="0" algn="l">
              <a:lnSpc>
                <a:spcPct val="90000"/>
              </a:lnSpc>
              <a:spcBef>
                <a:spcPts val="1000"/>
              </a:spcBef>
              <a:spcAft>
                <a:spcPts val="0"/>
              </a:spcAft>
              <a:buClr>
                <a:srgbClr val="3F3F3F"/>
              </a:buClr>
              <a:buSzPct val="100000"/>
              <a:buChar char="•"/>
            </a:pPr>
            <a:r>
              <a:rPr lang="ru-RU"/>
              <a:t>Первый вариант заключается в использовании перегруженной версии метода RenderSection, которая позволяет указать, что данную секцию не обязательно определять в представлении. Чтобы отметить секцию Footer в качестве необязательной, надо передать в метод в качестве второго параметра значение false.</a:t>
            </a:r>
            <a:endParaRPr/>
          </a:p>
          <a:p>
            <a:pPr indent="-228600" lvl="0" marL="228600" rtl="0" algn="l">
              <a:lnSpc>
                <a:spcPct val="90000"/>
              </a:lnSpc>
              <a:spcBef>
                <a:spcPts val="1000"/>
              </a:spcBef>
              <a:spcAft>
                <a:spcPts val="0"/>
              </a:spcAft>
              <a:buClr>
                <a:srgbClr val="3F3F3F"/>
              </a:buClr>
              <a:buSzPct val="100000"/>
              <a:buChar char="•"/>
            </a:pPr>
            <a:r>
              <a:rPr lang="ru-RU"/>
              <a:t>Второй вариант позволяет задать содержание секции по умолчанию, если данная секция не определена в представлении:</a:t>
            </a:r>
            <a:endParaRPr/>
          </a:p>
          <a:p>
            <a:pPr indent="0" lvl="0" marL="0" rtl="0" algn="l">
              <a:lnSpc>
                <a:spcPct val="90000"/>
              </a:lnSpc>
              <a:spcBef>
                <a:spcPts val="1000"/>
              </a:spcBef>
              <a:spcAft>
                <a:spcPts val="0"/>
              </a:spcAft>
              <a:buClr>
                <a:srgbClr val="3F3F3F"/>
              </a:buClr>
              <a:buSzPct val="100000"/>
              <a:buNone/>
            </a:pPr>
            <a:r>
              <a:rPr lang="ru-RU"/>
              <a:t>&lt;footer&gt;</a:t>
            </a:r>
            <a:endParaRPr/>
          </a:p>
          <a:p>
            <a:pPr indent="0" lvl="0" marL="0" rtl="0" algn="l">
              <a:lnSpc>
                <a:spcPct val="90000"/>
              </a:lnSpc>
              <a:spcBef>
                <a:spcPts val="1000"/>
              </a:spcBef>
              <a:spcAft>
                <a:spcPts val="0"/>
              </a:spcAft>
              <a:buClr>
                <a:srgbClr val="3F3F3F"/>
              </a:buClr>
              <a:buSzPct val="100000"/>
              <a:buNone/>
            </a:pPr>
            <a:r>
              <a:rPr lang="ru-RU"/>
              <a:t>    @if (IsSectionDefined("Footer"))</a:t>
            </a:r>
            <a:endParaRPr/>
          </a:p>
          <a:p>
            <a:pPr indent="0" lvl="0" marL="0" rtl="0" algn="l">
              <a:lnSpc>
                <a:spcPct val="90000"/>
              </a:lnSpc>
              <a:spcBef>
                <a:spcPts val="1000"/>
              </a:spcBef>
              <a:spcAft>
                <a:spcPts val="0"/>
              </a:spcAft>
              <a:buClr>
                <a:srgbClr val="3F3F3F"/>
              </a:buClr>
              <a:buSzPct val="100000"/>
              <a:buNone/>
            </a:pPr>
            <a:r>
              <a:rPr lang="ru-RU"/>
              <a:t>    {</a:t>
            </a:r>
            <a:endParaRPr/>
          </a:p>
          <a:p>
            <a:pPr indent="0" lvl="0" marL="0" rtl="0" algn="l">
              <a:lnSpc>
                <a:spcPct val="90000"/>
              </a:lnSpc>
              <a:spcBef>
                <a:spcPts val="1000"/>
              </a:spcBef>
              <a:spcAft>
                <a:spcPts val="0"/>
              </a:spcAft>
              <a:buClr>
                <a:srgbClr val="3F3F3F"/>
              </a:buClr>
              <a:buSzPct val="100000"/>
              <a:buNone/>
            </a:pPr>
            <a:r>
              <a:rPr lang="ru-RU"/>
              <a:t>        @RenderSection("Footer")</a:t>
            </a:r>
            <a:endParaRPr/>
          </a:p>
          <a:p>
            <a:pPr indent="0" lvl="0" marL="0" rtl="0" algn="l">
              <a:lnSpc>
                <a:spcPct val="90000"/>
              </a:lnSpc>
              <a:spcBef>
                <a:spcPts val="1000"/>
              </a:spcBef>
              <a:spcAft>
                <a:spcPts val="0"/>
              </a:spcAft>
              <a:buClr>
                <a:srgbClr val="3F3F3F"/>
              </a:buClr>
              <a:buSzPct val="100000"/>
              <a:buNone/>
            </a:pPr>
            <a:r>
              <a:rPr lang="ru-RU"/>
              <a:t>    }</a:t>
            </a:r>
            <a:endParaRPr/>
          </a:p>
          <a:p>
            <a:pPr indent="0" lvl="0" marL="0" rtl="0" algn="l">
              <a:lnSpc>
                <a:spcPct val="90000"/>
              </a:lnSpc>
              <a:spcBef>
                <a:spcPts val="1000"/>
              </a:spcBef>
              <a:spcAft>
                <a:spcPts val="0"/>
              </a:spcAft>
              <a:buClr>
                <a:srgbClr val="3F3F3F"/>
              </a:buClr>
              <a:buSzPct val="100000"/>
              <a:buNone/>
            </a:pPr>
            <a:r>
              <a:rPr lang="ru-RU"/>
              <a:t>    else</a:t>
            </a:r>
            <a:endParaRPr/>
          </a:p>
          <a:p>
            <a:pPr indent="0" lvl="0" marL="0" rtl="0" algn="l">
              <a:lnSpc>
                <a:spcPct val="90000"/>
              </a:lnSpc>
              <a:spcBef>
                <a:spcPts val="1000"/>
              </a:spcBef>
              <a:spcAft>
                <a:spcPts val="0"/>
              </a:spcAft>
              <a:buClr>
                <a:srgbClr val="3F3F3F"/>
              </a:buClr>
              <a:buSzPct val="100000"/>
              <a:buNone/>
            </a:pPr>
            <a:r>
              <a:rPr lang="ru-RU"/>
              <a:t>    {</a:t>
            </a:r>
            <a:endParaRPr/>
          </a:p>
          <a:p>
            <a:pPr indent="0" lvl="0" marL="0" rtl="0" algn="l">
              <a:lnSpc>
                <a:spcPct val="90000"/>
              </a:lnSpc>
              <a:spcBef>
                <a:spcPts val="1000"/>
              </a:spcBef>
              <a:spcAft>
                <a:spcPts val="0"/>
              </a:spcAft>
              <a:buClr>
                <a:srgbClr val="3F3F3F"/>
              </a:buClr>
              <a:buSzPct val="100000"/>
              <a:buNone/>
            </a:pPr>
            <a:r>
              <a:rPr lang="ru-RU"/>
              <a:t>        &lt;span&gt;Содержание элемента footer по умолчанию.&lt;/span&gt;</a:t>
            </a:r>
            <a:endParaRPr/>
          </a:p>
          <a:p>
            <a:pPr indent="0" lvl="0" marL="0" rtl="0" algn="l">
              <a:lnSpc>
                <a:spcPct val="90000"/>
              </a:lnSpc>
              <a:spcBef>
                <a:spcPts val="1000"/>
              </a:spcBef>
              <a:spcAft>
                <a:spcPts val="0"/>
              </a:spcAft>
              <a:buClr>
                <a:srgbClr val="3F3F3F"/>
              </a:buClr>
              <a:buSzPct val="100000"/>
              <a:buNone/>
            </a:pPr>
            <a:r>
              <a:rPr lang="ru-RU"/>
              <a:t>    }</a:t>
            </a:r>
            <a:endParaRPr/>
          </a:p>
          <a:p>
            <a:pPr indent="0" lvl="0" marL="0" rtl="0" algn="l">
              <a:lnSpc>
                <a:spcPct val="90000"/>
              </a:lnSpc>
              <a:spcBef>
                <a:spcPts val="1000"/>
              </a:spcBef>
              <a:spcAft>
                <a:spcPts val="0"/>
              </a:spcAft>
              <a:buClr>
                <a:srgbClr val="3F3F3F"/>
              </a:buClr>
              <a:buSzPct val="100000"/>
              <a:buNone/>
            </a:pPr>
            <a:r>
              <a:rPr lang="ru-RU"/>
              <a:t>&lt;/footer&gt;</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sp>
        <p:nvSpPr>
          <p:cNvPr id="431" name="Google Shape;431;p70"/>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Font typeface="Arial Black"/>
              <a:buNone/>
            </a:pPr>
            <a:r>
              <a:rPr lang="ru-RU"/>
              <a:t>Файл _ViewImports.cshtml</a:t>
            </a:r>
            <a:endParaRPr/>
          </a:p>
        </p:txBody>
      </p:sp>
      <p:sp>
        <p:nvSpPr>
          <p:cNvPr id="432" name="Google Shape;432;p70"/>
          <p:cNvSpPr txBox="1"/>
          <p:nvPr>
            <p:ph idx="1" type="body"/>
          </p:nvPr>
        </p:nvSpPr>
        <p:spPr>
          <a:xfrm>
            <a:off x="647700" y="1825625"/>
            <a:ext cx="10515600" cy="4351338"/>
          </a:xfrm>
          <a:prstGeom prst="rect">
            <a:avLst/>
          </a:prstGeom>
          <a:noFill/>
          <a:ln>
            <a:noFill/>
          </a:ln>
        </p:spPr>
        <p:txBody>
          <a:bodyPr anchorCtr="0" anchor="t" bIns="45700" lIns="91425" spcFirstLastPara="1" rIns="91425" wrap="square" tIns="45700">
            <a:normAutofit fontScale="90000" lnSpcReduction="20000"/>
          </a:bodyPr>
          <a:lstStyle/>
          <a:p>
            <a:pPr indent="-228600" lvl="0" marL="228600" rtl="0" algn="l">
              <a:lnSpc>
                <a:spcPct val="90000"/>
              </a:lnSpc>
              <a:spcBef>
                <a:spcPts val="0"/>
              </a:spcBef>
              <a:spcAft>
                <a:spcPts val="0"/>
              </a:spcAft>
              <a:buClr>
                <a:srgbClr val="3F3F3F"/>
              </a:buClr>
              <a:buSzPct val="100000"/>
              <a:buChar char="•"/>
            </a:pPr>
            <a:r>
              <a:rPr lang="ru-RU"/>
              <a:t>По умолчанию проект ASP.NET Core по типу Web Application содержит в папке Views такой файл как _ViewImports.cshtml.</a:t>
            </a:r>
            <a:endParaRPr/>
          </a:p>
          <a:p>
            <a:pPr indent="-228600" lvl="0" marL="228600" rtl="0" algn="l">
              <a:lnSpc>
                <a:spcPct val="90000"/>
              </a:lnSpc>
              <a:spcBef>
                <a:spcPts val="1000"/>
              </a:spcBef>
              <a:spcAft>
                <a:spcPts val="0"/>
              </a:spcAft>
              <a:buClr>
                <a:srgbClr val="3F3F3F"/>
              </a:buClr>
              <a:buSzPct val="100000"/>
              <a:buChar char="•"/>
            </a:pPr>
            <a:r>
              <a:rPr lang="ru-RU"/>
              <a:t>Он имеет по умолчанию следующее содержимое:</a:t>
            </a:r>
            <a:endParaRPr/>
          </a:p>
          <a:p>
            <a:pPr indent="0" lvl="0" marL="0" rtl="0" algn="l">
              <a:lnSpc>
                <a:spcPct val="90000"/>
              </a:lnSpc>
              <a:spcBef>
                <a:spcPts val="1000"/>
              </a:spcBef>
              <a:spcAft>
                <a:spcPts val="0"/>
              </a:spcAft>
              <a:buClr>
                <a:srgbClr val="3F3F3F"/>
              </a:buClr>
              <a:buSzPct val="100000"/>
              <a:buNone/>
            </a:pPr>
            <a:r>
              <a:rPr lang="ru-RU"/>
              <a:t>@using AppNamespace</a:t>
            </a:r>
            <a:endParaRPr/>
          </a:p>
          <a:p>
            <a:pPr indent="0" lvl="0" marL="0" rtl="0" algn="l">
              <a:lnSpc>
                <a:spcPct val="90000"/>
              </a:lnSpc>
              <a:spcBef>
                <a:spcPts val="1000"/>
              </a:spcBef>
              <a:spcAft>
                <a:spcPts val="0"/>
              </a:spcAft>
              <a:buClr>
                <a:srgbClr val="3F3F3F"/>
              </a:buClr>
              <a:buSzPct val="100000"/>
              <a:buNone/>
            </a:pPr>
            <a:r>
              <a:rPr lang="ru-RU"/>
              <a:t>@addTagHelper *, Microsoft.AspNetCore.Mvc.TagHelpers</a:t>
            </a:r>
            <a:endParaRPr/>
          </a:p>
          <a:p>
            <a:pPr indent="-228600" lvl="0" marL="228600" rtl="0" algn="l">
              <a:lnSpc>
                <a:spcPct val="90000"/>
              </a:lnSpc>
              <a:spcBef>
                <a:spcPts val="1000"/>
              </a:spcBef>
              <a:spcAft>
                <a:spcPts val="0"/>
              </a:spcAft>
              <a:buClr>
                <a:srgbClr val="3F3F3F"/>
              </a:buClr>
              <a:buSzPct val="100000"/>
              <a:buChar char="•"/>
            </a:pPr>
            <a:r>
              <a:rPr lang="ru-RU"/>
              <a:t>Здесь используются только директивы синтаксиса Razor. Первая строка добавляет функциональность пространства имен AppNamespace (то есть текущего проекта). Вторая строка добавляет функциональность встроенных tag-хелперов из пространства имен Microsoft.AspNetCore.Mvc.TagHelpers.</a:t>
            </a:r>
            <a:endParaRPr/>
          </a:p>
          <a:p>
            <a:pPr indent="-228600" lvl="0" marL="228600" rtl="0" algn="l">
              <a:lnSpc>
                <a:spcPct val="90000"/>
              </a:lnSpc>
              <a:spcBef>
                <a:spcPts val="1000"/>
              </a:spcBef>
              <a:spcAft>
                <a:spcPts val="0"/>
              </a:spcAft>
              <a:buClr>
                <a:srgbClr val="3F3F3F"/>
              </a:buClr>
              <a:buSzPct val="100000"/>
              <a:buChar char="•"/>
            </a:pPr>
            <a:r>
              <a:rPr lang="ru-RU"/>
              <a:t>Если мы хотим использовать в представлении какие-то типы, то мы должны указывать их с полным названием пространства имен.</a:t>
            </a:r>
            <a:endParaRPr/>
          </a:p>
          <a:p>
            <a:pPr indent="-228600" lvl="0" marL="228600" rtl="0" algn="l">
              <a:lnSpc>
                <a:spcPct val="90000"/>
              </a:lnSpc>
              <a:spcBef>
                <a:spcPts val="1000"/>
              </a:spcBef>
              <a:spcAft>
                <a:spcPts val="0"/>
              </a:spcAft>
              <a:buClr>
                <a:srgbClr val="3F3F3F"/>
              </a:buClr>
              <a:buSzPct val="100000"/>
              <a:buChar char="•"/>
            </a:pPr>
            <a:r>
              <a:rPr lang="ru-RU"/>
              <a:t>Файл _ViewImports.cshtml решает проблему подключения пользовательских пространств имен для работы с типами в представлениях (иначе нам пришлось бы подключать каждый раз пространства имен для каждого нашего представления)</a:t>
            </a:r>
            <a:endParaRPr/>
          </a:p>
          <a:p>
            <a:pPr indent="-228600" lvl="0" marL="228600" rtl="0" algn="l">
              <a:lnSpc>
                <a:spcPct val="90000"/>
              </a:lnSpc>
              <a:spcBef>
                <a:spcPts val="1000"/>
              </a:spcBef>
              <a:spcAft>
                <a:spcPts val="0"/>
              </a:spcAft>
              <a:buClr>
                <a:srgbClr val="3F3F3F"/>
              </a:buClr>
              <a:buSzPct val="100000"/>
              <a:buChar char="•"/>
            </a:pPr>
            <a:r>
              <a:rPr lang="ru-RU"/>
              <a:t>Мы так же можем создавать отдельные _ViewImports.cshtml для каждого контроллера при такой необходимости</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7"/>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Font typeface="Arial Black"/>
              <a:buNone/>
            </a:pPr>
            <a:r>
              <a:rPr lang="ru-RU"/>
              <a:t>Сервисы MVC</a:t>
            </a:r>
            <a:endParaRPr/>
          </a:p>
        </p:txBody>
      </p:sp>
      <p:sp>
        <p:nvSpPr>
          <p:cNvPr id="112" name="Google Shape;112;p17"/>
          <p:cNvSpPr txBox="1"/>
          <p:nvPr>
            <p:ph idx="1" type="body"/>
          </p:nvPr>
        </p:nvSpPr>
        <p:spPr>
          <a:xfrm>
            <a:off x="6477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3F3F3F"/>
              </a:buClr>
              <a:buSzPts val="2000"/>
              <a:buChar char="•"/>
            </a:pPr>
            <a:r>
              <a:rPr lang="ru-RU"/>
              <a:t>Функциональность MVC и ее работа в приложении зависит от добавляемых сервисов. Есть ряд опций по встраиванию сервисов:</a:t>
            </a:r>
            <a:endParaRPr/>
          </a:p>
          <a:p>
            <a:pPr indent="-457200" lvl="0" marL="457200" rtl="0" algn="l">
              <a:lnSpc>
                <a:spcPct val="90000"/>
              </a:lnSpc>
              <a:spcBef>
                <a:spcPts val="1000"/>
              </a:spcBef>
              <a:spcAft>
                <a:spcPts val="0"/>
              </a:spcAft>
              <a:buClr>
                <a:srgbClr val="3F3F3F"/>
              </a:buClr>
              <a:buSzPts val="2000"/>
              <a:buAutoNum type="arabicPeriod"/>
            </a:pPr>
            <a:r>
              <a:rPr lang="ru-RU"/>
              <a:t>AddMvc(): добавляет все сервисы фреймворка MVC (в том числе сервисы для работы с аутентификацией и авторизацией, валидацией и т.д.)</a:t>
            </a:r>
            <a:endParaRPr/>
          </a:p>
          <a:p>
            <a:pPr indent="-457200" lvl="0" marL="457200" rtl="0" algn="l">
              <a:lnSpc>
                <a:spcPct val="90000"/>
              </a:lnSpc>
              <a:spcBef>
                <a:spcPts val="1000"/>
              </a:spcBef>
              <a:spcAft>
                <a:spcPts val="0"/>
              </a:spcAft>
              <a:buClr>
                <a:srgbClr val="3F3F3F"/>
              </a:buClr>
              <a:buSzPts val="2000"/>
              <a:buAutoNum type="arabicPeriod"/>
            </a:pPr>
            <a:r>
              <a:rPr lang="ru-RU"/>
              <a:t>AddMvcCore(): добавляет только основные сервисы фреймворка MVC, а всю допалнительную функциональность, типа аутентификацией и авторизацией, валидацией и т.д., необходимо добавлять самостоятельно</a:t>
            </a:r>
            <a:endParaRPr/>
          </a:p>
          <a:p>
            <a:pPr indent="-457200" lvl="0" marL="457200" rtl="0" algn="l">
              <a:lnSpc>
                <a:spcPct val="90000"/>
              </a:lnSpc>
              <a:spcBef>
                <a:spcPts val="1000"/>
              </a:spcBef>
              <a:spcAft>
                <a:spcPts val="0"/>
              </a:spcAft>
              <a:buClr>
                <a:srgbClr val="3F3F3F"/>
              </a:buClr>
              <a:buSzPts val="2000"/>
              <a:buAutoNum type="arabicPeriod"/>
            </a:pPr>
            <a:r>
              <a:rPr lang="ru-RU"/>
              <a:t>AddControllersWithViews(): добавляет только те сервисы фреймворка MVC, которые позволяют использовать контроллеры и представления и связанную функциональность. При создании проекта по типу Web Application (Model-View-Controller) используется именно этот метод</a:t>
            </a:r>
            <a:endParaRPr/>
          </a:p>
          <a:p>
            <a:pPr indent="-457200" lvl="0" marL="457200" rtl="0" algn="l">
              <a:lnSpc>
                <a:spcPct val="90000"/>
              </a:lnSpc>
              <a:spcBef>
                <a:spcPts val="1000"/>
              </a:spcBef>
              <a:spcAft>
                <a:spcPts val="0"/>
              </a:spcAft>
              <a:buClr>
                <a:srgbClr val="3F3F3F"/>
              </a:buClr>
              <a:buSzPts val="2000"/>
              <a:buAutoNum type="arabicPeriod"/>
            </a:pPr>
            <a:r>
              <a:rPr lang="ru-RU"/>
              <a:t>AddControllers(): позволяет использовать контроллеры, но без представлений.</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p71"/>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Font typeface="Arial Black"/>
              <a:buNone/>
            </a:pPr>
            <a:r>
              <a:rPr lang="ru-RU"/>
              <a:t>Частичные представления</a:t>
            </a:r>
            <a:endParaRPr/>
          </a:p>
        </p:txBody>
      </p:sp>
      <p:sp>
        <p:nvSpPr>
          <p:cNvPr id="438" name="Google Shape;438;p71"/>
          <p:cNvSpPr txBox="1"/>
          <p:nvPr>
            <p:ph idx="1" type="body"/>
          </p:nvPr>
        </p:nvSpPr>
        <p:spPr>
          <a:xfrm>
            <a:off x="6477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3F3F3F"/>
              </a:buClr>
              <a:buSzPts val="2000"/>
              <a:buChar char="•"/>
            </a:pPr>
            <a:r>
              <a:rPr lang="ru-RU"/>
              <a:t>В приложениях на ASP.NET MVC кроме обычных представлений и мастер-страниц можно также использовать частичные представления или partial views. Их отличительной особенностью является то, что их можно встраивать в другие обычные представления. Частичные представления могут использоваться также как и обычные, однако наиболее удобной областью их использования является рендеринг результатов AJAX-запроса. По своему действию частичные представления похожи на секции, которые использовались в прошлой теме, только их код выносится в отдельные файлы.</a:t>
            </a:r>
            <a:endParaRPr/>
          </a:p>
          <a:p>
            <a:pPr indent="-228600" lvl="0" marL="228600" rtl="0" algn="l">
              <a:lnSpc>
                <a:spcPct val="90000"/>
              </a:lnSpc>
              <a:spcBef>
                <a:spcPts val="1000"/>
              </a:spcBef>
              <a:spcAft>
                <a:spcPts val="0"/>
              </a:spcAft>
              <a:buClr>
                <a:srgbClr val="3F3F3F"/>
              </a:buClr>
              <a:buSzPts val="2000"/>
              <a:buChar char="•"/>
            </a:pPr>
            <a:r>
              <a:rPr lang="ru-RU"/>
              <a:t>Частичные представления полезны для создания различных панелей веб-страницы, например, панели меню, блока входа на сайт, каких-то других блоков.</a:t>
            </a:r>
            <a:endParaRPr/>
          </a:p>
          <a:p>
            <a:pPr indent="-228600" lvl="0" marL="228600" rtl="0" algn="l">
              <a:lnSpc>
                <a:spcPct val="90000"/>
              </a:lnSpc>
              <a:spcBef>
                <a:spcPts val="1000"/>
              </a:spcBef>
              <a:spcAft>
                <a:spcPts val="0"/>
              </a:spcAft>
              <a:buClr>
                <a:srgbClr val="3F3F3F"/>
              </a:buClr>
              <a:buSzPts val="2000"/>
              <a:buChar char="•"/>
            </a:pPr>
            <a:r>
              <a:rPr lang="ru-RU"/>
              <a:t>За рендеринг частичных представлений отвечает объект PartialViewResult, который возвращается методом PartialView. </a:t>
            </a:r>
            <a:endParaRPr/>
          </a:p>
          <a:p>
            <a:pPr indent="-228600" lvl="0" marL="228600" rtl="0" algn="l">
              <a:lnSpc>
                <a:spcPct val="90000"/>
              </a:lnSpc>
              <a:spcBef>
                <a:spcPts val="1000"/>
              </a:spcBef>
              <a:spcAft>
                <a:spcPts val="0"/>
              </a:spcAft>
              <a:buClr>
                <a:srgbClr val="3F3F3F"/>
              </a:buClr>
              <a:buSzPts val="2000"/>
              <a:buChar char="•"/>
            </a:pPr>
            <a:r>
              <a:rPr lang="ru-RU"/>
              <a:t>По своему действию частичное представление похоже на обычное, только для него по умолчанию не определяется мастер-страница.</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2" name="Shape 442"/>
        <p:cNvGrpSpPr/>
        <p:nvPr/>
      </p:nvGrpSpPr>
      <p:grpSpPr>
        <a:xfrm>
          <a:off x="0" y="0"/>
          <a:ext cx="0" cy="0"/>
          <a:chOff x="0" y="0"/>
          <a:chExt cx="0" cy="0"/>
        </a:xfrm>
      </p:grpSpPr>
      <p:sp>
        <p:nvSpPr>
          <p:cNvPr id="443" name="Google Shape;443;p72"/>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Font typeface="Arial Black"/>
              <a:buNone/>
            </a:pPr>
            <a:r>
              <a:rPr lang="ru-RU"/>
              <a:t>Встраивание частичного представления в обычное</a:t>
            </a:r>
            <a:endParaRPr/>
          </a:p>
        </p:txBody>
      </p:sp>
      <p:sp>
        <p:nvSpPr>
          <p:cNvPr id="444" name="Google Shape;444;p72"/>
          <p:cNvSpPr txBox="1"/>
          <p:nvPr>
            <p:ph idx="1" type="body"/>
          </p:nvPr>
        </p:nvSpPr>
        <p:spPr>
          <a:xfrm>
            <a:off x="647700" y="1795900"/>
            <a:ext cx="10515600" cy="4351200"/>
          </a:xfrm>
          <a:prstGeom prst="rect">
            <a:avLst/>
          </a:prstGeom>
          <a:noFill/>
          <a:ln>
            <a:noFill/>
          </a:ln>
        </p:spPr>
        <p:txBody>
          <a:bodyPr anchorCtr="0" anchor="t" bIns="45700" lIns="91425" spcFirstLastPara="1" rIns="91425" wrap="square" tIns="45700">
            <a:normAutofit fontScale="90000" lnSpcReduction="20000"/>
          </a:bodyPr>
          <a:lstStyle/>
          <a:p>
            <a:pPr indent="-228600" lvl="0" marL="228600" rtl="0" algn="l">
              <a:lnSpc>
                <a:spcPct val="90000"/>
              </a:lnSpc>
              <a:spcBef>
                <a:spcPts val="0"/>
              </a:spcBef>
              <a:spcAft>
                <a:spcPts val="0"/>
              </a:spcAft>
              <a:buClr>
                <a:srgbClr val="3F3F3F"/>
              </a:buClr>
              <a:buSzPct val="100000"/>
              <a:buChar char="•"/>
            </a:pPr>
            <a:r>
              <a:rPr lang="ru-RU"/>
              <a:t>Мы можем встраивать частичные представления в обычные используя Razor синтаксис:</a:t>
            </a:r>
            <a:endParaRPr/>
          </a:p>
          <a:p>
            <a:pPr indent="0" lvl="0" marL="0" rtl="0" algn="l">
              <a:lnSpc>
                <a:spcPct val="90000"/>
              </a:lnSpc>
              <a:spcBef>
                <a:spcPts val="1000"/>
              </a:spcBef>
              <a:spcAft>
                <a:spcPts val="0"/>
              </a:spcAft>
              <a:buClr>
                <a:srgbClr val="3F3F3F"/>
              </a:buClr>
              <a:buSzPct val="100000"/>
              <a:buNone/>
            </a:pPr>
            <a:r>
              <a:rPr lang="ru-RU"/>
              <a:t>@await Html.PartialAsync("_PartialView")</a:t>
            </a:r>
            <a:endParaRPr/>
          </a:p>
          <a:p>
            <a:pPr indent="-228600" lvl="0" marL="228600" rtl="0" algn="l">
              <a:lnSpc>
                <a:spcPct val="90000"/>
              </a:lnSpc>
              <a:spcBef>
                <a:spcPts val="1000"/>
              </a:spcBef>
              <a:spcAft>
                <a:spcPts val="0"/>
              </a:spcAft>
              <a:buClr>
                <a:srgbClr val="3F3F3F"/>
              </a:buClr>
              <a:buSzPct val="100000"/>
              <a:buChar char="•"/>
            </a:pPr>
            <a:r>
              <a:rPr lang="ru-RU"/>
              <a:t>Метод Html.PartialAsync() встраивает код частичного представления в обычное. Он является асинхронным и возвращает объект IHtmlContent, который представляет html-содержимое и который обернут в объект Task&lt;TResult&gt;. В качестве параметра в метод передается имя представления</a:t>
            </a:r>
            <a:endParaRPr/>
          </a:p>
          <a:p>
            <a:pPr indent="-228600" lvl="0" marL="228600" rtl="0" algn="l">
              <a:lnSpc>
                <a:spcPct val="90000"/>
              </a:lnSpc>
              <a:spcBef>
                <a:spcPts val="1000"/>
              </a:spcBef>
              <a:spcAft>
                <a:spcPts val="0"/>
              </a:spcAft>
              <a:buClr>
                <a:srgbClr val="3F3F3F"/>
              </a:buClr>
              <a:buSzPct val="100000"/>
              <a:buChar char="•"/>
            </a:pPr>
            <a:r>
              <a:rPr lang="ru-RU"/>
              <a:t>Кроме метода Html.PartialAsync() частичное представление можно встроить с помощью другого метода - Html.RenderPartialAsync. Этот метод также принимает имя представления, только он используется не в строчных выражениях кода Razor, а в блоке кода, то есть обрамляется фигурными скобками:</a:t>
            </a:r>
            <a:endParaRPr/>
          </a:p>
          <a:p>
            <a:pPr indent="0" lvl="0" marL="0" rtl="0" algn="l">
              <a:lnSpc>
                <a:spcPct val="90000"/>
              </a:lnSpc>
              <a:spcBef>
                <a:spcPts val="1000"/>
              </a:spcBef>
              <a:spcAft>
                <a:spcPts val="0"/>
              </a:spcAft>
              <a:buClr>
                <a:srgbClr val="3F3F3F"/>
              </a:buClr>
              <a:buSzPct val="100000"/>
              <a:buNone/>
            </a:pPr>
            <a:r>
              <a:rPr lang="ru-RU"/>
              <a:t>@{await Html.RenderPartialAsync("_PartialView");}</a:t>
            </a:r>
            <a:endParaRPr/>
          </a:p>
          <a:p>
            <a:pPr indent="-228600" lvl="0" marL="228600" rtl="0" algn="l">
              <a:lnSpc>
                <a:spcPct val="90000"/>
              </a:lnSpc>
              <a:spcBef>
                <a:spcPts val="1000"/>
              </a:spcBef>
              <a:spcAft>
                <a:spcPts val="0"/>
              </a:spcAft>
              <a:buClr>
                <a:srgbClr val="3F3F3F"/>
              </a:buClr>
              <a:buSzPct val="100000"/>
              <a:buChar char="•"/>
            </a:pPr>
            <a:r>
              <a:rPr lang="ru-RU"/>
              <a:t>Html.RenderPartialAsync напрямую пишет вывод в выходной поток в асинхронном режиме, поэтому может работать чуть быстрее, чем Html.PartialAsync.</a:t>
            </a:r>
            <a:endParaRPr/>
          </a:p>
          <a:p>
            <a:pPr indent="-228600" lvl="0" marL="228600" rtl="0" algn="l">
              <a:lnSpc>
                <a:spcPct val="90000"/>
              </a:lnSpc>
              <a:spcBef>
                <a:spcPts val="1000"/>
              </a:spcBef>
              <a:spcAft>
                <a:spcPts val="0"/>
              </a:spcAft>
              <a:buClr>
                <a:srgbClr val="3F3F3F"/>
              </a:buClr>
              <a:buSzPct val="100000"/>
              <a:buChar char="•"/>
            </a:pPr>
            <a:r>
              <a:rPr lang="ru-RU"/>
              <a:t>Одна из перегруженных версий методов Html.PartialAsync / Html.RenderPartialAsync позволяет передать модель в частичное представление. В итоге у нас получится стандартное строго типизированное представление.</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8" name="Shape 448"/>
        <p:cNvGrpSpPr/>
        <p:nvPr/>
      </p:nvGrpSpPr>
      <p:grpSpPr>
        <a:xfrm>
          <a:off x="0" y="0"/>
          <a:ext cx="0" cy="0"/>
          <a:chOff x="0" y="0"/>
          <a:chExt cx="0" cy="0"/>
        </a:xfrm>
      </p:grpSpPr>
      <p:sp>
        <p:nvSpPr>
          <p:cNvPr id="449" name="Google Shape;449;p73"/>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Font typeface="Arial Black"/>
              <a:buNone/>
            </a:pPr>
            <a:r>
              <a:rPr lang="ru-RU"/>
              <a:t>Внедрение зависимостей в представления</a:t>
            </a:r>
            <a:endParaRPr/>
          </a:p>
        </p:txBody>
      </p:sp>
      <p:sp>
        <p:nvSpPr>
          <p:cNvPr id="450" name="Google Shape;450;p73"/>
          <p:cNvSpPr txBox="1"/>
          <p:nvPr>
            <p:ph idx="1" type="body"/>
          </p:nvPr>
        </p:nvSpPr>
        <p:spPr>
          <a:xfrm>
            <a:off x="6477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3F3F3F"/>
              </a:buClr>
              <a:buSzPts val="2000"/>
              <a:buChar char="•"/>
            </a:pPr>
            <a:r>
              <a:rPr lang="ru-RU"/>
              <a:t>ASP.NET MVC Core поддерживает внедрение зависимостей в представления. За внедрение зависимостей в представление отвечает директива @inject.</a:t>
            </a:r>
            <a:endParaRPr/>
          </a:p>
          <a:p>
            <a:pPr indent="0" lvl="0" marL="0" rtl="0" algn="l">
              <a:lnSpc>
                <a:spcPct val="90000"/>
              </a:lnSpc>
              <a:spcBef>
                <a:spcPts val="1000"/>
              </a:spcBef>
              <a:spcAft>
                <a:spcPts val="0"/>
              </a:spcAft>
              <a:buClr>
                <a:srgbClr val="3F3F3F"/>
              </a:buClr>
              <a:buSzPts val="2000"/>
              <a:buNone/>
            </a:pPr>
            <a:r>
              <a:rPr lang="ru-RU"/>
              <a:t>@inject HelloMvcApp.Services.ITimeService Timer</a:t>
            </a:r>
            <a:endParaRPr/>
          </a:p>
          <a:p>
            <a:pPr indent="0" lvl="0" marL="0" rtl="0" algn="l">
              <a:lnSpc>
                <a:spcPct val="90000"/>
              </a:lnSpc>
              <a:spcBef>
                <a:spcPts val="1000"/>
              </a:spcBef>
              <a:spcAft>
                <a:spcPts val="0"/>
              </a:spcAft>
              <a:buClr>
                <a:srgbClr val="3F3F3F"/>
              </a:buClr>
              <a:buSzPts val="2000"/>
              <a:buNone/>
            </a:pPr>
            <a:r>
              <a:rPr lang="ru-RU"/>
              <a:t>&lt;h2&gt;Текущее время: @Timer.GetTime()&lt;/h2&gt;</a:t>
            </a:r>
            <a:endParaRPr/>
          </a:p>
          <a:p>
            <a:pPr indent="-228600" lvl="0" marL="228600" rtl="0" algn="l">
              <a:lnSpc>
                <a:spcPct val="90000"/>
              </a:lnSpc>
              <a:spcBef>
                <a:spcPts val="1000"/>
              </a:spcBef>
              <a:spcAft>
                <a:spcPts val="0"/>
              </a:spcAft>
              <a:buClr>
                <a:srgbClr val="3F3F3F"/>
              </a:buClr>
              <a:buSzPts val="2000"/>
              <a:buChar char="•"/>
            </a:pPr>
            <a:r>
              <a:rPr lang="ru-RU"/>
              <a:t>Директива @inject принимает два параметра: первый параметр представляет тип, а второй - название переменной этого типа. И после этого мы можем использовать переменную</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4" name="Shape 454"/>
        <p:cNvGrpSpPr/>
        <p:nvPr/>
      </p:nvGrpSpPr>
      <p:grpSpPr>
        <a:xfrm>
          <a:off x="0" y="0"/>
          <a:ext cx="0" cy="0"/>
          <a:chOff x="0" y="0"/>
          <a:chExt cx="0" cy="0"/>
        </a:xfrm>
      </p:grpSpPr>
      <p:sp>
        <p:nvSpPr>
          <p:cNvPr id="455" name="Google Shape;455;p74"/>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Font typeface="Arial Black"/>
              <a:buNone/>
            </a:pPr>
            <a:r>
              <a:rPr lang="ru-RU"/>
              <a:t>Работа с формами</a:t>
            </a:r>
            <a:endParaRPr/>
          </a:p>
        </p:txBody>
      </p:sp>
      <p:sp>
        <p:nvSpPr>
          <p:cNvPr id="456" name="Google Shape;456;p74"/>
          <p:cNvSpPr txBox="1"/>
          <p:nvPr>
            <p:ph idx="1" type="body"/>
          </p:nvPr>
        </p:nvSpPr>
        <p:spPr>
          <a:xfrm>
            <a:off x="647700" y="1247140"/>
            <a:ext cx="10515600" cy="5311140"/>
          </a:xfrm>
          <a:prstGeom prst="rect">
            <a:avLst/>
          </a:prstGeom>
          <a:noFill/>
          <a:ln>
            <a:noFill/>
          </a:ln>
        </p:spPr>
        <p:txBody>
          <a:bodyPr anchorCtr="0" anchor="t" bIns="45700" lIns="91425" spcFirstLastPara="1" rIns="91425" wrap="square" tIns="45700">
            <a:normAutofit fontScale="70000"/>
          </a:bodyPr>
          <a:lstStyle/>
          <a:p>
            <a:pPr indent="-228600" lvl="0" marL="228600" rtl="0" algn="l">
              <a:lnSpc>
                <a:spcPct val="90000"/>
              </a:lnSpc>
              <a:spcBef>
                <a:spcPts val="0"/>
              </a:spcBef>
              <a:spcAft>
                <a:spcPts val="0"/>
              </a:spcAft>
              <a:buClr>
                <a:srgbClr val="3F3F3F"/>
              </a:buClr>
              <a:buSzPct val="100000"/>
              <a:buChar char="•"/>
            </a:pPr>
            <a:r>
              <a:rPr lang="ru-RU"/>
              <a:t>Формы представляют одну из форм передачи наборов данных на сервер. Как правило, для создания форм и их элементов в MVC применяются либо html-хелперы, либо tag-хелперы, которые рассматриваются далее. Однако в данном случае мы рассмотрим взаимодействие на примере стандартных тегов html, которые создают элементы формы.</a:t>
            </a:r>
            <a:endParaRPr/>
          </a:p>
          <a:p>
            <a:pPr indent="0" lvl="0" marL="0" rtl="0" algn="l">
              <a:lnSpc>
                <a:spcPct val="90000"/>
              </a:lnSpc>
              <a:spcBef>
                <a:spcPts val="1000"/>
              </a:spcBef>
              <a:spcAft>
                <a:spcPts val="0"/>
              </a:spcAft>
              <a:buClr>
                <a:srgbClr val="3F3F3F"/>
              </a:buClr>
              <a:buSzPct val="100000"/>
              <a:buNone/>
            </a:pPr>
            <a:r>
              <a:rPr lang="ru-RU"/>
              <a:t>@{</a:t>
            </a:r>
            <a:endParaRPr/>
          </a:p>
          <a:p>
            <a:pPr indent="0" lvl="0" marL="0" rtl="0" algn="l">
              <a:lnSpc>
                <a:spcPct val="90000"/>
              </a:lnSpc>
              <a:spcBef>
                <a:spcPts val="1000"/>
              </a:spcBef>
              <a:spcAft>
                <a:spcPts val="0"/>
              </a:spcAft>
              <a:buClr>
                <a:srgbClr val="3F3F3F"/>
              </a:buClr>
              <a:buSzPct val="100000"/>
              <a:buNone/>
            </a:pPr>
            <a:r>
              <a:rPr lang="ru-RU"/>
              <a:t>    ViewData["Title"] = "Login";</a:t>
            </a:r>
            <a:endParaRPr/>
          </a:p>
          <a:p>
            <a:pPr indent="0" lvl="0" marL="0" rtl="0" algn="l">
              <a:lnSpc>
                <a:spcPct val="90000"/>
              </a:lnSpc>
              <a:spcBef>
                <a:spcPts val="1000"/>
              </a:spcBef>
              <a:spcAft>
                <a:spcPts val="0"/>
              </a:spcAft>
              <a:buClr>
                <a:srgbClr val="3F3F3F"/>
              </a:buClr>
              <a:buSzPct val="100000"/>
              <a:buNone/>
            </a:pPr>
            <a:r>
              <a:rPr lang="ru-RU"/>
              <a:t>}</a:t>
            </a:r>
            <a:endParaRPr/>
          </a:p>
          <a:p>
            <a:pPr indent="0" lvl="0" marL="0" rtl="0" algn="l">
              <a:lnSpc>
                <a:spcPct val="90000"/>
              </a:lnSpc>
              <a:spcBef>
                <a:spcPts val="1000"/>
              </a:spcBef>
              <a:spcAft>
                <a:spcPts val="0"/>
              </a:spcAft>
              <a:buClr>
                <a:srgbClr val="3F3F3F"/>
              </a:buClr>
              <a:buSzPct val="100000"/>
              <a:buNone/>
            </a:pPr>
            <a:r>
              <a:rPr lang="ru-RU"/>
              <a:t>&lt;form method="post"&gt;</a:t>
            </a:r>
            <a:endParaRPr/>
          </a:p>
          <a:p>
            <a:pPr indent="0" lvl="0" marL="0" rtl="0" algn="l">
              <a:lnSpc>
                <a:spcPct val="90000"/>
              </a:lnSpc>
              <a:spcBef>
                <a:spcPts val="1000"/>
              </a:spcBef>
              <a:spcAft>
                <a:spcPts val="0"/>
              </a:spcAft>
              <a:buClr>
                <a:srgbClr val="3F3F3F"/>
              </a:buClr>
              <a:buSzPct val="100000"/>
              <a:buNone/>
            </a:pPr>
            <a:r>
              <a:rPr lang="ru-RU"/>
              <a:t>    &lt;label&gt;Логин:&lt;/label&gt;&lt;br /&gt;</a:t>
            </a:r>
            <a:endParaRPr/>
          </a:p>
          <a:p>
            <a:pPr indent="0" lvl="0" marL="0" rtl="0" algn="l">
              <a:lnSpc>
                <a:spcPct val="90000"/>
              </a:lnSpc>
              <a:spcBef>
                <a:spcPts val="1000"/>
              </a:spcBef>
              <a:spcAft>
                <a:spcPts val="0"/>
              </a:spcAft>
              <a:buClr>
                <a:srgbClr val="3F3F3F"/>
              </a:buClr>
              <a:buSzPct val="100000"/>
              <a:buNone/>
            </a:pPr>
            <a:r>
              <a:rPr lang="ru-RU"/>
              <a:t>    &lt;input type="text" name="login" /&gt;&lt;br /&gt;&lt;br /&gt;</a:t>
            </a:r>
            <a:endParaRPr/>
          </a:p>
          <a:p>
            <a:pPr indent="0" lvl="0" marL="0" rtl="0" algn="l">
              <a:lnSpc>
                <a:spcPct val="90000"/>
              </a:lnSpc>
              <a:spcBef>
                <a:spcPts val="1000"/>
              </a:spcBef>
              <a:spcAft>
                <a:spcPts val="0"/>
              </a:spcAft>
              <a:buClr>
                <a:srgbClr val="3F3F3F"/>
              </a:buClr>
              <a:buSzPct val="100000"/>
              <a:buNone/>
            </a:pPr>
            <a:r>
              <a:rPr lang="ru-RU"/>
              <a:t>    &lt;label&gt;Пароль:&lt;/label&gt;&lt;br /&gt;</a:t>
            </a:r>
            <a:endParaRPr/>
          </a:p>
          <a:p>
            <a:pPr indent="0" lvl="0" marL="0" rtl="0" algn="l">
              <a:lnSpc>
                <a:spcPct val="90000"/>
              </a:lnSpc>
              <a:spcBef>
                <a:spcPts val="1000"/>
              </a:spcBef>
              <a:spcAft>
                <a:spcPts val="0"/>
              </a:spcAft>
              <a:buClr>
                <a:srgbClr val="3F3F3F"/>
              </a:buClr>
              <a:buSzPct val="100000"/>
              <a:buNone/>
            </a:pPr>
            <a:r>
              <a:rPr lang="ru-RU"/>
              <a:t>    &lt;input type="text" name="password" /&gt;&lt;br /&gt;&lt;br /&gt;</a:t>
            </a:r>
            <a:endParaRPr/>
          </a:p>
          <a:p>
            <a:pPr indent="0" lvl="0" marL="0" rtl="0" algn="l">
              <a:lnSpc>
                <a:spcPct val="90000"/>
              </a:lnSpc>
              <a:spcBef>
                <a:spcPts val="1000"/>
              </a:spcBef>
              <a:spcAft>
                <a:spcPts val="0"/>
              </a:spcAft>
              <a:buClr>
                <a:srgbClr val="3F3F3F"/>
              </a:buClr>
              <a:buSzPct val="100000"/>
              <a:buNone/>
            </a:pPr>
            <a:r>
              <a:rPr lang="ru-RU"/>
              <a:t>    &lt;input type="submit" value="Отправить" /&gt;</a:t>
            </a:r>
            <a:endParaRPr/>
          </a:p>
          <a:p>
            <a:pPr indent="0" lvl="0" marL="0" rtl="0" algn="l">
              <a:lnSpc>
                <a:spcPct val="90000"/>
              </a:lnSpc>
              <a:spcBef>
                <a:spcPts val="1000"/>
              </a:spcBef>
              <a:spcAft>
                <a:spcPts val="0"/>
              </a:spcAft>
              <a:buClr>
                <a:srgbClr val="3F3F3F"/>
              </a:buClr>
              <a:buSzPct val="100000"/>
              <a:buNone/>
            </a:pPr>
            <a:r>
              <a:rPr lang="ru-RU"/>
              <a:t>&lt;/form&gt;</a:t>
            </a:r>
            <a:endParaRPr/>
          </a:p>
          <a:p>
            <a:pPr indent="-228600" lvl="0" marL="228600" rtl="0" algn="l">
              <a:lnSpc>
                <a:spcPct val="90000"/>
              </a:lnSpc>
              <a:spcBef>
                <a:spcPts val="1000"/>
              </a:spcBef>
              <a:spcAft>
                <a:spcPts val="0"/>
              </a:spcAft>
              <a:buClr>
                <a:srgbClr val="3F3F3F"/>
              </a:buClr>
              <a:buSzPct val="100000"/>
              <a:buChar char="•"/>
            </a:pPr>
            <a:r>
              <a:rPr lang="ru-RU"/>
              <a:t>Чтобы инфраструктура MVC могла автоматически связать данные из формы с параметрами метода, значения атрибутов name у полей формы совпадают с именами параметров.</a:t>
            </a:r>
            <a:endParaRPr/>
          </a:p>
          <a:p>
            <a:pPr indent="-228600" lvl="0" marL="228600" rtl="0" algn="l">
              <a:lnSpc>
                <a:spcPct val="90000"/>
              </a:lnSpc>
              <a:spcBef>
                <a:spcPts val="1000"/>
              </a:spcBef>
              <a:spcAft>
                <a:spcPts val="0"/>
              </a:spcAft>
              <a:buClr>
                <a:srgbClr val="3F3F3F"/>
              </a:buClr>
              <a:buSzPct val="100000"/>
              <a:buChar char="•"/>
            </a:pPr>
            <a:r>
              <a:rPr lang="ru-RU"/>
              <a:t>Таким образом, когда форма отправится на сервер, при обработке запроса фреймворк MVC автоматически свяжет значения полей формы с параметрами</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0" name="Shape 460"/>
        <p:cNvGrpSpPr/>
        <p:nvPr/>
      </p:nvGrpSpPr>
      <p:grpSpPr>
        <a:xfrm>
          <a:off x="0" y="0"/>
          <a:ext cx="0" cy="0"/>
          <a:chOff x="0" y="0"/>
          <a:chExt cx="0" cy="0"/>
        </a:xfrm>
      </p:grpSpPr>
      <p:sp>
        <p:nvSpPr>
          <p:cNvPr id="461" name="Google Shape;461;p75"/>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Font typeface="Arial Black"/>
              <a:buNone/>
            </a:pPr>
            <a:r>
              <a:rPr lang="ru-RU"/>
              <a:t>Элемент checkbox и тип bool</a:t>
            </a:r>
            <a:endParaRPr/>
          </a:p>
        </p:txBody>
      </p:sp>
      <p:sp>
        <p:nvSpPr>
          <p:cNvPr id="462" name="Google Shape;462;p75"/>
          <p:cNvSpPr txBox="1"/>
          <p:nvPr>
            <p:ph idx="1" type="body"/>
          </p:nvPr>
        </p:nvSpPr>
        <p:spPr>
          <a:xfrm>
            <a:off x="6477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3F3F3F"/>
              </a:buClr>
              <a:buSzPts val="2000"/>
              <a:buChar char="•"/>
            </a:pPr>
            <a:r>
              <a:rPr lang="ru-RU"/>
              <a:t>Для передачи логических значений true или false удобно использовать элемент &lt;input type="checkbox" /&gt;.</a:t>
            </a:r>
            <a:endParaRPr/>
          </a:p>
          <a:p>
            <a:pPr indent="0" lvl="0" marL="0" rtl="0" algn="l">
              <a:lnSpc>
                <a:spcPct val="90000"/>
              </a:lnSpc>
              <a:spcBef>
                <a:spcPts val="1000"/>
              </a:spcBef>
              <a:spcAft>
                <a:spcPts val="0"/>
              </a:spcAft>
              <a:buClr>
                <a:srgbClr val="3F3F3F"/>
              </a:buClr>
              <a:buSzPts val="2000"/>
              <a:buNone/>
            </a:pPr>
            <a:r>
              <a:rPr lang="ru-RU"/>
              <a:t>&lt;label&gt;Женат/Замужем:&lt;/label&gt;&lt;br /&gt;</a:t>
            </a:r>
            <a:endParaRPr/>
          </a:p>
          <a:p>
            <a:pPr indent="0" lvl="0" marL="0" rtl="0" algn="l">
              <a:lnSpc>
                <a:spcPct val="90000"/>
              </a:lnSpc>
              <a:spcBef>
                <a:spcPts val="1000"/>
              </a:spcBef>
              <a:spcAft>
                <a:spcPts val="0"/>
              </a:spcAft>
              <a:buClr>
                <a:srgbClr val="3F3F3F"/>
              </a:buClr>
              <a:buSzPts val="2000"/>
              <a:buNone/>
            </a:pPr>
            <a:r>
              <a:rPr lang="ru-RU"/>
              <a:t>&lt;input type="checkbox" name="isMarried" value="true" /&gt;</a:t>
            </a:r>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6" name="Shape 466"/>
        <p:cNvGrpSpPr/>
        <p:nvPr/>
      </p:nvGrpSpPr>
      <p:grpSpPr>
        <a:xfrm>
          <a:off x="0" y="0"/>
          <a:ext cx="0" cy="0"/>
          <a:chOff x="0" y="0"/>
          <a:chExt cx="0" cy="0"/>
        </a:xfrm>
      </p:grpSpPr>
      <p:sp>
        <p:nvSpPr>
          <p:cNvPr id="467" name="Google Shape;467;p76"/>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Font typeface="Arial Black"/>
              <a:buNone/>
            </a:pPr>
            <a:r>
              <a:rPr lang="ru-RU"/>
              <a:t>Радиокнопки</a:t>
            </a:r>
            <a:endParaRPr/>
          </a:p>
        </p:txBody>
      </p:sp>
      <p:sp>
        <p:nvSpPr>
          <p:cNvPr id="468" name="Google Shape;468;p76"/>
          <p:cNvSpPr txBox="1"/>
          <p:nvPr>
            <p:ph idx="1" type="body"/>
          </p:nvPr>
        </p:nvSpPr>
        <p:spPr>
          <a:xfrm>
            <a:off x="647700" y="1346200"/>
            <a:ext cx="10515600" cy="5277485"/>
          </a:xfrm>
          <a:prstGeom prst="rect">
            <a:avLst/>
          </a:prstGeom>
          <a:noFill/>
          <a:ln>
            <a:noFill/>
          </a:ln>
        </p:spPr>
        <p:txBody>
          <a:bodyPr anchorCtr="0" anchor="t" bIns="45700" lIns="91425" spcFirstLastPara="1" rIns="91425" wrap="square" tIns="45700">
            <a:normAutofit fontScale="80000"/>
          </a:bodyPr>
          <a:lstStyle/>
          <a:p>
            <a:pPr indent="-228600" lvl="0" marL="228600" rtl="0" algn="l">
              <a:lnSpc>
                <a:spcPct val="90000"/>
              </a:lnSpc>
              <a:spcBef>
                <a:spcPts val="0"/>
              </a:spcBef>
              <a:spcAft>
                <a:spcPts val="0"/>
              </a:spcAft>
              <a:buClr>
                <a:srgbClr val="3F3F3F"/>
              </a:buClr>
              <a:buSzPct val="100000"/>
              <a:buChar char="•"/>
            </a:pPr>
            <a:r>
              <a:rPr lang="ru-RU"/>
              <a:t>Радиокнопки или переключатели позволяют выбрать один из нескольких вариантов. Для их создания используется элемент &lt;input type="radio" /&gt;:</a:t>
            </a:r>
            <a:endParaRPr/>
          </a:p>
          <a:p>
            <a:pPr indent="0" lvl="0" marL="0" rtl="0" algn="l">
              <a:lnSpc>
                <a:spcPct val="90000"/>
              </a:lnSpc>
              <a:spcBef>
                <a:spcPts val="1000"/>
              </a:spcBef>
              <a:spcAft>
                <a:spcPts val="0"/>
              </a:spcAft>
              <a:buClr>
                <a:srgbClr val="3F3F3F"/>
              </a:buClr>
              <a:buSzPct val="100000"/>
              <a:buNone/>
            </a:pPr>
            <a:r>
              <a:rPr lang="ru-RU"/>
              <a:t>&lt;form method="post"&gt;</a:t>
            </a:r>
            <a:endParaRPr/>
          </a:p>
          <a:p>
            <a:pPr indent="0" lvl="0" marL="0" rtl="0" algn="l">
              <a:lnSpc>
                <a:spcPct val="90000"/>
              </a:lnSpc>
              <a:spcBef>
                <a:spcPts val="1000"/>
              </a:spcBef>
              <a:spcAft>
                <a:spcPts val="0"/>
              </a:spcAft>
              <a:buClr>
                <a:srgbClr val="3F3F3F"/>
              </a:buClr>
              <a:buSzPct val="100000"/>
              <a:buNone/>
            </a:pPr>
            <a:r>
              <a:rPr lang="ru-RU"/>
              <a:t>    &lt;input name="color" type="radio" value="red" /&gt;</a:t>
            </a:r>
            <a:endParaRPr/>
          </a:p>
          <a:p>
            <a:pPr indent="0" lvl="0" marL="0" rtl="0" algn="l">
              <a:lnSpc>
                <a:spcPct val="90000"/>
              </a:lnSpc>
              <a:spcBef>
                <a:spcPts val="1000"/>
              </a:spcBef>
              <a:spcAft>
                <a:spcPts val="0"/>
              </a:spcAft>
              <a:buClr>
                <a:srgbClr val="3F3F3F"/>
              </a:buClr>
              <a:buSzPct val="100000"/>
              <a:buNone/>
            </a:pPr>
            <a:r>
              <a:rPr lang="ru-RU"/>
              <a:t>    &lt;span&gt;красный&lt;/span&gt; &lt;br /&gt;</a:t>
            </a:r>
            <a:endParaRPr/>
          </a:p>
          <a:p>
            <a:pPr indent="0" lvl="0" marL="0" rtl="0" algn="l">
              <a:lnSpc>
                <a:spcPct val="90000"/>
              </a:lnSpc>
              <a:spcBef>
                <a:spcPts val="1000"/>
              </a:spcBef>
              <a:spcAft>
                <a:spcPts val="0"/>
              </a:spcAft>
              <a:buClr>
                <a:srgbClr val="3F3F3F"/>
              </a:buClr>
              <a:buSzPct val="100000"/>
              <a:buNone/>
            </a:pPr>
            <a:r>
              <a:rPr lang="ru-RU"/>
              <a:t>    &lt;input name="color" type="radio" value="blue" /&gt;</a:t>
            </a:r>
            <a:endParaRPr/>
          </a:p>
          <a:p>
            <a:pPr indent="0" lvl="0" marL="0" rtl="0" algn="l">
              <a:lnSpc>
                <a:spcPct val="90000"/>
              </a:lnSpc>
              <a:spcBef>
                <a:spcPts val="1000"/>
              </a:spcBef>
              <a:spcAft>
                <a:spcPts val="0"/>
              </a:spcAft>
              <a:buClr>
                <a:srgbClr val="3F3F3F"/>
              </a:buClr>
              <a:buSzPct val="100000"/>
              <a:buNone/>
            </a:pPr>
            <a:r>
              <a:rPr lang="ru-RU"/>
              <a:t>    &lt;span&gt;синий&lt;/span&gt; &lt;br /&gt;</a:t>
            </a:r>
            <a:endParaRPr/>
          </a:p>
          <a:p>
            <a:pPr indent="0" lvl="0" marL="0" rtl="0" algn="l">
              <a:lnSpc>
                <a:spcPct val="90000"/>
              </a:lnSpc>
              <a:spcBef>
                <a:spcPts val="1000"/>
              </a:spcBef>
              <a:spcAft>
                <a:spcPts val="0"/>
              </a:spcAft>
              <a:buClr>
                <a:srgbClr val="3F3F3F"/>
              </a:buClr>
              <a:buSzPct val="100000"/>
              <a:buNone/>
            </a:pPr>
            <a:r>
              <a:rPr lang="ru-RU"/>
              <a:t>    &lt;input checked="checked" name="color" type="radio" value="green" /&gt;</a:t>
            </a:r>
            <a:endParaRPr/>
          </a:p>
          <a:p>
            <a:pPr indent="0" lvl="0" marL="0" rtl="0" algn="l">
              <a:lnSpc>
                <a:spcPct val="90000"/>
              </a:lnSpc>
              <a:spcBef>
                <a:spcPts val="1000"/>
              </a:spcBef>
              <a:spcAft>
                <a:spcPts val="0"/>
              </a:spcAft>
              <a:buClr>
                <a:srgbClr val="3F3F3F"/>
              </a:buClr>
              <a:buSzPct val="100000"/>
              <a:buNone/>
            </a:pPr>
            <a:r>
              <a:rPr lang="ru-RU"/>
              <a:t>    &lt;span&gt;зеленый&lt;/span&gt;</a:t>
            </a:r>
            <a:endParaRPr/>
          </a:p>
          <a:p>
            <a:pPr indent="0" lvl="0" marL="0" rtl="0" algn="l">
              <a:lnSpc>
                <a:spcPct val="90000"/>
              </a:lnSpc>
              <a:spcBef>
                <a:spcPts val="1000"/>
              </a:spcBef>
              <a:spcAft>
                <a:spcPts val="0"/>
              </a:spcAft>
              <a:buClr>
                <a:srgbClr val="3F3F3F"/>
              </a:buClr>
              <a:buSzPct val="100000"/>
              <a:buNone/>
            </a:pPr>
            <a:r>
              <a:rPr lang="ru-RU"/>
              <a:t>    &lt;p&gt;</a:t>
            </a:r>
            <a:endParaRPr/>
          </a:p>
          <a:p>
            <a:pPr indent="0" lvl="0" marL="0" rtl="0" algn="l">
              <a:lnSpc>
                <a:spcPct val="90000"/>
              </a:lnSpc>
              <a:spcBef>
                <a:spcPts val="1000"/>
              </a:spcBef>
              <a:spcAft>
                <a:spcPts val="0"/>
              </a:spcAft>
              <a:buClr>
                <a:srgbClr val="3F3F3F"/>
              </a:buClr>
              <a:buSzPct val="100000"/>
              <a:buNone/>
            </a:pPr>
            <a:r>
              <a:rPr lang="ru-RU"/>
              <a:t>        &lt;input type="submit" value="Отправить" /&gt;</a:t>
            </a:r>
            <a:endParaRPr/>
          </a:p>
          <a:p>
            <a:pPr indent="0" lvl="0" marL="0" rtl="0" algn="l">
              <a:lnSpc>
                <a:spcPct val="90000"/>
              </a:lnSpc>
              <a:spcBef>
                <a:spcPts val="1000"/>
              </a:spcBef>
              <a:spcAft>
                <a:spcPts val="0"/>
              </a:spcAft>
              <a:buClr>
                <a:srgbClr val="3F3F3F"/>
              </a:buClr>
              <a:buSzPct val="100000"/>
              <a:buNone/>
            </a:pPr>
            <a:r>
              <a:rPr lang="ru-RU"/>
              <a:t>    &lt;/p&gt;</a:t>
            </a:r>
            <a:endParaRPr/>
          </a:p>
          <a:p>
            <a:pPr indent="0" lvl="0" marL="0" rtl="0" algn="l">
              <a:lnSpc>
                <a:spcPct val="90000"/>
              </a:lnSpc>
              <a:spcBef>
                <a:spcPts val="1000"/>
              </a:spcBef>
              <a:spcAft>
                <a:spcPts val="0"/>
              </a:spcAft>
              <a:buClr>
                <a:srgbClr val="3F3F3F"/>
              </a:buClr>
              <a:buSzPct val="100000"/>
              <a:buNone/>
            </a:pPr>
            <a:r>
              <a:rPr lang="ru-RU"/>
              <a:t>&lt;/form&gt;</a:t>
            </a:r>
            <a:endParaRPr/>
          </a:p>
          <a:p>
            <a:pPr indent="-228600" lvl="0" marL="228600" rtl="0" algn="l">
              <a:lnSpc>
                <a:spcPct val="90000"/>
              </a:lnSpc>
              <a:spcBef>
                <a:spcPts val="1000"/>
              </a:spcBef>
              <a:spcAft>
                <a:spcPts val="0"/>
              </a:spcAft>
              <a:buClr>
                <a:srgbClr val="3F3F3F"/>
              </a:buClr>
              <a:buSzPct val="100000"/>
              <a:buChar char="•"/>
            </a:pPr>
            <a:r>
              <a:rPr lang="ru-RU"/>
              <a:t>Все радиокнопки имеют одинаковое имя - color и отличаются только значением, которое хранится в атрибуте value. В контроллере мы могли бы получить выбранное значение в виде обычной строки</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2" name="Shape 472"/>
        <p:cNvGrpSpPr/>
        <p:nvPr/>
      </p:nvGrpSpPr>
      <p:grpSpPr>
        <a:xfrm>
          <a:off x="0" y="0"/>
          <a:ext cx="0" cy="0"/>
          <a:chOff x="0" y="0"/>
          <a:chExt cx="0" cy="0"/>
        </a:xfrm>
      </p:grpSpPr>
      <p:sp>
        <p:nvSpPr>
          <p:cNvPr id="473" name="Google Shape;473;p77"/>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Font typeface="Arial Black"/>
              <a:buNone/>
            </a:pPr>
            <a:r>
              <a:rPr lang="ru-RU"/>
              <a:t>Список select</a:t>
            </a:r>
            <a:endParaRPr/>
          </a:p>
        </p:txBody>
      </p:sp>
      <p:sp>
        <p:nvSpPr>
          <p:cNvPr id="474" name="Google Shape;474;p77"/>
          <p:cNvSpPr txBox="1"/>
          <p:nvPr>
            <p:ph idx="1" type="body"/>
          </p:nvPr>
        </p:nvSpPr>
        <p:spPr>
          <a:xfrm>
            <a:off x="647700" y="1825625"/>
            <a:ext cx="10515600" cy="4351338"/>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Clr>
                <a:srgbClr val="3F3F3F"/>
              </a:buClr>
              <a:buSzPts val="2000"/>
              <a:buChar char="•"/>
            </a:pPr>
            <a:r>
              <a:rPr lang="ru-RU"/>
              <a:t>Элемент select предназначен для создания двух видов списков - выпадающих и развернутых.</a:t>
            </a:r>
            <a:endParaRPr/>
          </a:p>
          <a:p>
            <a:pPr indent="-228600" lvl="0" marL="228600" rtl="0" algn="l">
              <a:lnSpc>
                <a:spcPct val="90000"/>
              </a:lnSpc>
              <a:spcBef>
                <a:spcPts val="1000"/>
              </a:spcBef>
              <a:spcAft>
                <a:spcPts val="0"/>
              </a:spcAft>
              <a:buClr>
                <a:srgbClr val="3F3F3F"/>
              </a:buClr>
              <a:buSzPts val="2000"/>
              <a:buChar char="•"/>
            </a:pPr>
            <a:r>
              <a:rPr lang="ru-RU"/>
              <a:t>При этом отображаемый текст элемента списка необязательно должен совпадать с его значением. Например:</a:t>
            </a:r>
            <a:endParaRPr/>
          </a:p>
          <a:p>
            <a:pPr indent="0" lvl="0" marL="0" rtl="0" algn="l">
              <a:lnSpc>
                <a:spcPct val="90000"/>
              </a:lnSpc>
              <a:spcBef>
                <a:spcPts val="1000"/>
              </a:spcBef>
              <a:spcAft>
                <a:spcPts val="0"/>
              </a:spcAft>
              <a:buClr>
                <a:srgbClr val="3F3F3F"/>
              </a:buClr>
              <a:buSzPts val="2000"/>
              <a:buNone/>
            </a:pPr>
            <a:r>
              <a:rPr lang="ru-RU"/>
              <a:t>&lt;option value="iPhone 6S"&gt;Apple&lt;/option&gt;</a:t>
            </a:r>
            <a:endParaRPr/>
          </a:p>
          <a:p>
            <a:pPr indent="-228600" lvl="0" marL="228600" rtl="0" algn="l">
              <a:lnSpc>
                <a:spcPct val="90000"/>
              </a:lnSpc>
              <a:spcBef>
                <a:spcPts val="1000"/>
              </a:spcBef>
              <a:spcAft>
                <a:spcPts val="0"/>
              </a:spcAft>
              <a:buClr>
                <a:srgbClr val="3F3F3F"/>
              </a:buClr>
              <a:buSzPts val="2000"/>
              <a:buChar char="•"/>
            </a:pPr>
            <a:r>
              <a:rPr lang="ru-RU"/>
              <a:t>Здесь текст "Apple" - это то, что мы увидим в списке, а "iPhone 6S" - это значение, которое при выборе данного элемента отправится на сервер.</a:t>
            </a:r>
            <a:endParaRPr/>
          </a:p>
          <a:p>
            <a:pPr indent="-228600" lvl="0" marL="228600" rtl="0" algn="l">
              <a:lnSpc>
                <a:spcPct val="90000"/>
              </a:lnSpc>
              <a:spcBef>
                <a:spcPts val="1000"/>
              </a:spcBef>
              <a:spcAft>
                <a:spcPts val="0"/>
              </a:spcAft>
              <a:buClr>
                <a:srgbClr val="3F3F3F"/>
              </a:buClr>
              <a:buSzPts val="2000"/>
              <a:buChar char="•"/>
            </a:pPr>
            <a:r>
              <a:rPr lang="ru-RU"/>
              <a:t>Чтобы получить выбранный в этом списке элемент, параметр метода контроллера должен называться также, как и элемент select</a:t>
            </a:r>
            <a:endParaRPr/>
          </a:p>
          <a:p>
            <a:pPr indent="-228600" lvl="0" marL="228600" rtl="0" algn="l">
              <a:lnSpc>
                <a:spcPct val="90000"/>
              </a:lnSpc>
              <a:spcBef>
                <a:spcPts val="1000"/>
              </a:spcBef>
              <a:spcAft>
                <a:spcPts val="0"/>
              </a:spcAft>
              <a:buClr>
                <a:srgbClr val="3F3F3F"/>
              </a:buClr>
              <a:buSzPts val="2000"/>
              <a:buChar char="•"/>
            </a:pPr>
            <a:r>
              <a:rPr lang="ru-RU"/>
              <a:t>Для создания списка со множественным выбором к элементу select добавляется атрибут multiple</a:t>
            </a:r>
            <a:endParaRPr/>
          </a:p>
          <a:p>
            <a:pPr indent="-228600" lvl="0" marL="228600" rtl="0" algn="l">
              <a:lnSpc>
                <a:spcPct val="90000"/>
              </a:lnSpc>
              <a:spcBef>
                <a:spcPts val="1000"/>
              </a:spcBef>
              <a:spcAft>
                <a:spcPts val="0"/>
              </a:spcAft>
              <a:buClr>
                <a:srgbClr val="3F3F3F"/>
              </a:buClr>
              <a:buSzPts val="2000"/>
              <a:buChar char="•"/>
            </a:pPr>
            <a:r>
              <a:rPr lang="ru-RU"/>
              <a:t>Но теперь, чтобы получить все выбранные значения в этом списке, метод контроллера должен в качестве параметра принимать массив или список</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8"/>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Font typeface="Arial Black"/>
              <a:buNone/>
            </a:pPr>
            <a:r>
              <a:rPr lang="ru-RU"/>
              <a:t>Добавление моделей и базы данных 1/2</a:t>
            </a:r>
            <a:endParaRPr/>
          </a:p>
        </p:txBody>
      </p:sp>
      <p:sp>
        <p:nvSpPr>
          <p:cNvPr id="118" name="Google Shape;118;p18"/>
          <p:cNvSpPr txBox="1"/>
          <p:nvPr>
            <p:ph idx="1" type="body"/>
          </p:nvPr>
        </p:nvSpPr>
        <p:spPr>
          <a:xfrm>
            <a:off x="232410" y="1259205"/>
            <a:ext cx="11799570" cy="5485130"/>
          </a:xfrm>
          <a:prstGeom prst="rect">
            <a:avLst/>
          </a:prstGeom>
          <a:noFill/>
          <a:ln>
            <a:noFill/>
          </a:ln>
        </p:spPr>
        <p:txBody>
          <a:bodyPr anchorCtr="0" anchor="t" bIns="45700" lIns="91425" spcFirstLastPara="1" rIns="91425" wrap="square" tIns="45700">
            <a:normAutofit fontScale="90000"/>
          </a:bodyPr>
          <a:lstStyle/>
          <a:p>
            <a:pPr indent="-228600" lvl="0" marL="228600" rtl="0" algn="l">
              <a:lnSpc>
                <a:spcPct val="90000"/>
              </a:lnSpc>
              <a:spcBef>
                <a:spcPts val="0"/>
              </a:spcBef>
              <a:spcAft>
                <a:spcPts val="0"/>
              </a:spcAft>
              <a:buClr>
                <a:srgbClr val="3F3F3F"/>
              </a:buClr>
              <a:buSzPct val="100000"/>
              <a:buChar char="•"/>
            </a:pPr>
            <a:r>
              <a:rPr lang="ru-RU"/>
              <a:t>Создаем классы моделей. То есть классы хранящие для доступа к данным из нашей базы данных (обычные классы с auto-properties)</a:t>
            </a:r>
            <a:endParaRPr/>
          </a:p>
          <a:p>
            <a:pPr indent="-228600" lvl="0" marL="228600" rtl="0" algn="l">
              <a:lnSpc>
                <a:spcPct val="90000"/>
              </a:lnSpc>
              <a:spcBef>
                <a:spcPts val="1000"/>
              </a:spcBef>
              <a:spcAft>
                <a:spcPts val="0"/>
              </a:spcAft>
              <a:buClr>
                <a:srgbClr val="3F3F3F"/>
              </a:buClr>
              <a:buSzPct val="100000"/>
              <a:buChar char="•"/>
            </a:pPr>
            <a:r>
              <a:rPr lang="ru-RU"/>
              <a:t>После определения моделей надо выбрать хранилище данных для этих моделей. Мы можем выбрать EntityFramework или Dapper для доступа к реаляционным (SQL) базам данных. Или другие технологии для доступа к нереляционным БД. Мы будем использовать локальную БД SQLServer (</a:t>
            </a:r>
            <a:r>
              <a:rPr lang="ru-RU">
                <a:solidFill>
                  <a:srgbClr val="FF0000"/>
                </a:solidFill>
              </a:rPr>
              <a:t>внимание, не используйте локальные базы данных, для реальных веб-приложений! Лучше разверните выделенный инстанс</a:t>
            </a:r>
            <a:r>
              <a:rPr lang="ru-RU"/>
              <a:t>)</a:t>
            </a:r>
            <a:endParaRPr/>
          </a:p>
          <a:p>
            <a:pPr indent="-228600" lvl="0" marL="228600" rtl="0" algn="l">
              <a:lnSpc>
                <a:spcPct val="90000"/>
              </a:lnSpc>
              <a:spcBef>
                <a:spcPts val="1000"/>
              </a:spcBef>
              <a:spcAft>
                <a:spcPts val="0"/>
              </a:spcAft>
              <a:buClr>
                <a:srgbClr val="3F3F3F"/>
              </a:buClr>
              <a:buSzPct val="100000"/>
              <a:buChar char="•"/>
            </a:pPr>
            <a:r>
              <a:rPr lang="ru-RU"/>
              <a:t>Для взаимодействия с MS SQL Server через Entity Framework нам нужен пакет Microsoft.EntityFrameworkCore.SqlServer.</a:t>
            </a:r>
            <a:endParaRPr/>
          </a:p>
          <a:p>
            <a:pPr indent="-228600" lvl="0" marL="228600" rtl="0" algn="l">
              <a:lnSpc>
                <a:spcPct val="90000"/>
              </a:lnSpc>
              <a:spcBef>
                <a:spcPts val="1000"/>
              </a:spcBef>
              <a:spcAft>
                <a:spcPts val="0"/>
              </a:spcAft>
              <a:buClr>
                <a:srgbClr val="3F3F3F"/>
              </a:buClr>
              <a:buSzPct val="100000"/>
              <a:buChar char="•"/>
            </a:pPr>
            <a:r>
              <a:rPr lang="ru-RU"/>
              <a:t>Чтобы взаимодействовать с базой данных нам нужен контекст данных. Причем Entity Framework Core использует подход Code First, при котором нам надо сначала определить модели и контекст данных, а потом уже исходя и этих моделей и класса контекста будет создаваться бд и все ее таблицы (хотя, есть возможность автогенерации кода из данных)</a:t>
            </a:r>
            <a:endParaRPr/>
          </a:p>
          <a:p>
            <a:pPr indent="-228600" lvl="0" marL="228600" rtl="0" algn="l">
              <a:lnSpc>
                <a:spcPct val="90000"/>
              </a:lnSpc>
              <a:spcBef>
                <a:spcPts val="1000"/>
              </a:spcBef>
              <a:spcAft>
                <a:spcPts val="0"/>
              </a:spcAft>
              <a:buClr>
                <a:srgbClr val="3F3F3F"/>
              </a:buClr>
              <a:buSzPct val="100000"/>
              <a:buChar char="•"/>
            </a:pPr>
            <a:r>
              <a:rPr lang="ru-RU"/>
              <a:t>Чтобы создать контекст, нам надо унаследовать новый класс от класса </a:t>
            </a:r>
            <a:r>
              <a:rPr lang="ru-RU">
                <a:solidFill>
                  <a:srgbClr val="FF0000"/>
                </a:solidFill>
              </a:rPr>
              <a:t>DbContext</a:t>
            </a:r>
            <a:r>
              <a:rPr lang="ru-RU"/>
              <a:t>. Свойства наподобие </a:t>
            </a:r>
            <a:r>
              <a:rPr lang="ru-RU">
                <a:solidFill>
                  <a:srgbClr val="FF0000"/>
                </a:solidFill>
              </a:rPr>
              <a:t>public DbSet&lt;ModelClass&gt; ModelClass { get; set; }</a:t>
            </a:r>
            <a:r>
              <a:rPr lang="ru-RU"/>
              <a:t> помогают получать из БД набор данных определенного типа. Фактически каждое свойство DbSet будет соотноситься с отдельной таблицей в базе данных.</a:t>
            </a:r>
            <a:endParaRPr/>
          </a:p>
          <a:p>
            <a:pPr indent="-228600" lvl="0" marL="228600" rtl="0" algn="l">
              <a:lnSpc>
                <a:spcPct val="90000"/>
              </a:lnSpc>
              <a:spcBef>
                <a:spcPts val="1000"/>
              </a:spcBef>
              <a:spcAft>
                <a:spcPts val="0"/>
              </a:spcAft>
              <a:buClr>
                <a:srgbClr val="3F3F3F"/>
              </a:buClr>
              <a:buSzPct val="100000"/>
              <a:buChar char="•"/>
            </a:pPr>
            <a:r>
              <a:rPr lang="ru-RU"/>
              <a:t>По умолчанию у нас база данных отсутствуют. Поэтому в конструктор Context определем вызов Database.EnsureCreated(), который при отсутствии базы данных автоматически создает ее. Если база данных уже есть, то ничего не происходит.</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9"/>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Font typeface="Arial Black"/>
              <a:buNone/>
            </a:pPr>
            <a:r>
              <a:rPr lang="ru-RU"/>
              <a:t>Добавление моделей и базы данных 2/2</a:t>
            </a:r>
            <a:endParaRPr/>
          </a:p>
        </p:txBody>
      </p:sp>
      <p:sp>
        <p:nvSpPr>
          <p:cNvPr id="124" name="Google Shape;124;p19"/>
          <p:cNvSpPr txBox="1"/>
          <p:nvPr>
            <p:ph idx="1" type="body"/>
          </p:nvPr>
        </p:nvSpPr>
        <p:spPr>
          <a:xfrm>
            <a:off x="289560" y="1334135"/>
            <a:ext cx="11515090" cy="5523865"/>
          </a:xfrm>
          <a:prstGeom prst="rect">
            <a:avLst/>
          </a:prstGeom>
          <a:noFill/>
          <a:ln>
            <a:noFill/>
          </a:ln>
        </p:spPr>
        <p:txBody>
          <a:bodyPr anchorCtr="0" anchor="t" bIns="45700" lIns="91425" spcFirstLastPara="1" rIns="91425" wrap="square" tIns="45700">
            <a:normAutofit fontScale="90000"/>
          </a:bodyPr>
          <a:lstStyle/>
          <a:p>
            <a:pPr indent="-228600" lvl="0" marL="228600" rtl="0" algn="l">
              <a:lnSpc>
                <a:spcPct val="90000"/>
              </a:lnSpc>
              <a:spcBef>
                <a:spcPts val="0"/>
              </a:spcBef>
              <a:spcAft>
                <a:spcPts val="0"/>
              </a:spcAft>
              <a:buClr>
                <a:srgbClr val="3F3F3F"/>
              </a:buClr>
              <a:buSzPct val="100000"/>
              <a:buChar char="•"/>
            </a:pPr>
            <a:r>
              <a:rPr lang="ru-RU"/>
              <a:t>Чтобы подключаться к базе данных, нам надо задать параметры подключения. Для этого изменяем файл appsettings.json. Нам нужно добавить в него раздел </a:t>
            </a:r>
            <a:r>
              <a:rPr lang="ru-RU">
                <a:solidFill>
                  <a:srgbClr val="FF0000"/>
                </a:solidFill>
              </a:rPr>
              <a:t>ConnectionStrings</a:t>
            </a:r>
            <a:r>
              <a:rPr lang="ru-RU"/>
              <a:t> с полем</a:t>
            </a:r>
            <a:r>
              <a:rPr lang="ru-RU">
                <a:solidFill>
                  <a:srgbClr val="FF0000"/>
                </a:solidFill>
              </a:rPr>
              <a:t> DefaultConnection</a:t>
            </a:r>
            <a:r>
              <a:rPr lang="ru-RU">
                <a:solidFill>
                  <a:srgbClr val="404086"/>
                </a:solidFill>
              </a:rPr>
              <a:t> </a:t>
            </a:r>
            <a:r>
              <a:rPr lang="ru-RU">
                <a:solidFill>
                  <a:srgbClr val="3F3F3F"/>
                </a:solidFill>
              </a:rPr>
              <a:t>(чтобы просмотреть информацию о строках подключения - зайдите на сайт </a:t>
            </a:r>
            <a:r>
              <a:rPr lang="ru-RU">
                <a:solidFill>
                  <a:srgbClr val="1E4E79"/>
                </a:solidFill>
              </a:rPr>
              <a:t>www.connectionstrings.com</a:t>
            </a:r>
            <a:r>
              <a:rPr lang="ru-RU">
                <a:solidFill>
                  <a:srgbClr val="3F3F3F"/>
                </a:solidFill>
              </a:rPr>
              <a:t>)</a:t>
            </a:r>
            <a:endParaRPr>
              <a:solidFill>
                <a:srgbClr val="3F3F3F"/>
              </a:solidFill>
            </a:endParaRPr>
          </a:p>
          <a:p>
            <a:pPr indent="-228600" lvl="0" marL="228600" rtl="0" algn="l">
              <a:lnSpc>
                <a:spcPct val="90000"/>
              </a:lnSpc>
              <a:spcBef>
                <a:spcPts val="1000"/>
              </a:spcBef>
              <a:spcAft>
                <a:spcPts val="0"/>
              </a:spcAft>
              <a:buClr>
                <a:srgbClr val="3F3F3F"/>
              </a:buClr>
              <a:buSzPct val="100000"/>
              <a:buChar char="•"/>
            </a:pPr>
            <a:r>
              <a:rPr lang="ru-RU">
                <a:solidFill>
                  <a:srgbClr val="3F3F3F"/>
                </a:solidFill>
              </a:rPr>
              <a:t>Пример строки для подключения к LocalDB:</a:t>
            </a:r>
            <a:endParaRPr>
              <a:solidFill>
                <a:srgbClr val="3F3F3F"/>
              </a:solidFill>
            </a:endParaRPr>
          </a:p>
          <a:p>
            <a:pPr indent="-228600" lvl="0" marL="228600" rtl="0" algn="l">
              <a:lnSpc>
                <a:spcPct val="90000"/>
              </a:lnSpc>
              <a:spcBef>
                <a:spcPts val="1000"/>
              </a:spcBef>
              <a:spcAft>
                <a:spcPts val="0"/>
              </a:spcAft>
              <a:buClr>
                <a:srgbClr val="3F3F3F"/>
              </a:buClr>
              <a:buSzPct val="100000"/>
              <a:buChar char="•"/>
            </a:pPr>
            <a:r>
              <a:rPr lang="ru-RU">
                <a:solidFill>
                  <a:srgbClr val="3F3F3F"/>
                </a:solidFill>
              </a:rPr>
              <a:t>"Server=(localdb)\\mssqllocaldb;Database=mydb;Trusted_Connection=True;MultipleActiveResultSets=true"</a:t>
            </a:r>
            <a:endParaRPr>
              <a:solidFill>
                <a:srgbClr val="3F3F3F"/>
              </a:solidFill>
            </a:endParaRPr>
          </a:p>
          <a:p>
            <a:pPr indent="-228600" lvl="0" marL="228600" rtl="0" algn="l">
              <a:lnSpc>
                <a:spcPct val="90000"/>
              </a:lnSpc>
              <a:spcBef>
                <a:spcPts val="1000"/>
              </a:spcBef>
              <a:spcAft>
                <a:spcPts val="0"/>
              </a:spcAft>
              <a:buClr>
                <a:srgbClr val="3F3F3F"/>
              </a:buClr>
              <a:buSzPct val="100000"/>
              <a:buChar char="•"/>
            </a:pPr>
            <a:r>
              <a:rPr lang="ru-RU">
                <a:solidFill>
                  <a:srgbClr val="3F3F3F"/>
                </a:solidFill>
              </a:rPr>
              <a:t>Параметр Server - указываем адрес нашего сервера (либо имя хоста). В нашем случае используем особый адрес, показывающий, что будет использоваться встроенная в ASP.NET Core облегченная версия SQLServer</a:t>
            </a:r>
            <a:endParaRPr>
              <a:solidFill>
                <a:srgbClr val="3F3F3F"/>
              </a:solidFill>
            </a:endParaRPr>
          </a:p>
          <a:p>
            <a:pPr indent="-228600" lvl="0" marL="228600" rtl="0" algn="l">
              <a:lnSpc>
                <a:spcPct val="90000"/>
              </a:lnSpc>
              <a:spcBef>
                <a:spcPts val="1000"/>
              </a:spcBef>
              <a:spcAft>
                <a:spcPts val="0"/>
              </a:spcAft>
              <a:buClr>
                <a:srgbClr val="3F3F3F"/>
              </a:buClr>
              <a:buSzPct val="100000"/>
              <a:buChar char="•"/>
            </a:pPr>
            <a:r>
              <a:rPr lang="ru-RU">
                <a:solidFill>
                  <a:srgbClr val="3F3F3F"/>
                </a:solidFill>
              </a:rPr>
              <a:t>Параметр Database - указываем имя нашей базы данных</a:t>
            </a:r>
            <a:endParaRPr>
              <a:solidFill>
                <a:srgbClr val="3F3F3F"/>
              </a:solidFill>
            </a:endParaRPr>
          </a:p>
          <a:p>
            <a:pPr indent="-228600" lvl="0" marL="228600" rtl="0" algn="l">
              <a:lnSpc>
                <a:spcPct val="90000"/>
              </a:lnSpc>
              <a:spcBef>
                <a:spcPts val="1000"/>
              </a:spcBef>
              <a:spcAft>
                <a:spcPts val="0"/>
              </a:spcAft>
              <a:buClr>
                <a:srgbClr val="3F3F3F"/>
              </a:buClr>
              <a:buSzPct val="100000"/>
              <a:buChar char="•"/>
            </a:pPr>
            <a:r>
              <a:rPr lang="ru-RU"/>
              <a:t>Параметр Trusted_Connection - использовать ли для аутентификации данные из ОС (подходит только для Windows, в среде Linux следует использовать имя пользователя и пароль)</a:t>
            </a:r>
            <a:endParaRPr/>
          </a:p>
          <a:p>
            <a:pPr indent="-228600" lvl="0" marL="228600" rtl="0" algn="l">
              <a:lnSpc>
                <a:spcPct val="90000"/>
              </a:lnSpc>
              <a:spcBef>
                <a:spcPts val="1000"/>
              </a:spcBef>
              <a:spcAft>
                <a:spcPts val="0"/>
              </a:spcAft>
              <a:buClr>
                <a:srgbClr val="3F3F3F"/>
              </a:buClr>
              <a:buSzPct val="100000"/>
              <a:buChar char="•"/>
            </a:pPr>
            <a:r>
              <a:rPr lang="ru-RU"/>
              <a:t>Параметр MultipleActiveResultSets - указывает использовать ли многопоточность для доступа к данным. Для пользовательского веб-приложения - обязательно true</a:t>
            </a:r>
            <a:endParaRPr/>
          </a:p>
          <a:p>
            <a:pPr indent="-228600" lvl="0" marL="228600" rtl="0" algn="l">
              <a:lnSpc>
                <a:spcPct val="90000"/>
              </a:lnSpc>
              <a:spcBef>
                <a:spcPts val="1000"/>
              </a:spcBef>
              <a:spcAft>
                <a:spcPts val="0"/>
              </a:spcAft>
              <a:buClr>
                <a:srgbClr val="3F3F3F"/>
              </a:buClr>
              <a:buSzPct val="100000"/>
              <a:buChar char="•"/>
            </a:pPr>
            <a:r>
              <a:rPr lang="ru-RU">
                <a:solidFill>
                  <a:srgbClr val="3F3F3F"/>
                </a:solidFill>
              </a:rPr>
              <a:t>После добавления контеста и параметров подключения к БД, нам нужно подключиться к базе и добавить наш контекст как зависимость, чтобы контроллеры могли использовать его:</a:t>
            </a:r>
            <a:endParaRPr>
              <a:solidFill>
                <a:srgbClr val="3F3F3F"/>
              </a:solidFill>
            </a:endParaRPr>
          </a:p>
          <a:p>
            <a:pPr indent="-342900" lvl="0" marL="342900" rtl="0" algn="l">
              <a:lnSpc>
                <a:spcPct val="90000"/>
              </a:lnSpc>
              <a:spcBef>
                <a:spcPts val="1000"/>
              </a:spcBef>
              <a:spcAft>
                <a:spcPts val="0"/>
              </a:spcAft>
              <a:buClr>
                <a:srgbClr val="3F3F3F"/>
              </a:buClr>
              <a:buSzPct val="100000"/>
              <a:buAutoNum type="arabicPeriod"/>
            </a:pPr>
            <a:r>
              <a:rPr lang="ru-RU">
                <a:solidFill>
                  <a:srgbClr val="3F3F3F"/>
                </a:solidFill>
              </a:rPr>
              <a:t>string connection = Configuration.GetConnectionString("DefaultConnection");</a:t>
            </a:r>
            <a:endParaRPr>
              <a:solidFill>
                <a:srgbClr val="3F3F3F"/>
              </a:solidFill>
            </a:endParaRPr>
          </a:p>
          <a:p>
            <a:pPr indent="-342900" lvl="0" marL="342900" rtl="0" algn="l">
              <a:lnSpc>
                <a:spcPct val="90000"/>
              </a:lnSpc>
              <a:spcBef>
                <a:spcPts val="1000"/>
              </a:spcBef>
              <a:spcAft>
                <a:spcPts val="0"/>
              </a:spcAft>
              <a:buClr>
                <a:srgbClr val="3F3F3F"/>
              </a:buClr>
              <a:buSzPct val="100000"/>
              <a:buAutoNum type="arabicPeriod"/>
            </a:pPr>
            <a:r>
              <a:rPr lang="ru-RU">
                <a:solidFill>
                  <a:srgbClr val="3F3F3F"/>
                </a:solidFill>
              </a:rPr>
              <a:t>services.AddDbContext&lt;MobileContext&gt;(options =&gt; options.UseSqlServer(connection));</a:t>
            </a:r>
            <a:endParaRPr>
              <a:solidFill>
                <a:srgbClr val="3F3F3F"/>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0"/>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Font typeface="Arial Black"/>
              <a:buNone/>
            </a:pPr>
            <a:r>
              <a:rPr lang="ru-RU"/>
              <a:t>Контроллеры и их действия 1/3</a:t>
            </a:r>
            <a:endParaRPr/>
          </a:p>
        </p:txBody>
      </p:sp>
      <p:sp>
        <p:nvSpPr>
          <p:cNvPr id="130" name="Google Shape;130;p20"/>
          <p:cNvSpPr txBox="1"/>
          <p:nvPr>
            <p:ph idx="1" type="body"/>
          </p:nvPr>
        </p:nvSpPr>
        <p:spPr>
          <a:xfrm>
            <a:off x="363855" y="1825625"/>
            <a:ext cx="11309985" cy="4805045"/>
          </a:xfrm>
          <a:prstGeom prst="rect">
            <a:avLst/>
          </a:prstGeom>
          <a:noFill/>
          <a:ln>
            <a:noFill/>
          </a:ln>
        </p:spPr>
        <p:txBody>
          <a:bodyPr anchorCtr="0" anchor="t" bIns="45700" lIns="91425" spcFirstLastPara="1" rIns="91425" wrap="square" tIns="45700">
            <a:normAutofit fontScale="80000"/>
          </a:bodyPr>
          <a:lstStyle/>
          <a:p>
            <a:pPr indent="-228600" lvl="0" marL="228600" rtl="0" algn="l">
              <a:lnSpc>
                <a:spcPct val="90000"/>
              </a:lnSpc>
              <a:spcBef>
                <a:spcPts val="0"/>
              </a:spcBef>
              <a:spcAft>
                <a:spcPts val="0"/>
              </a:spcAft>
              <a:buClr>
                <a:srgbClr val="3F3F3F"/>
              </a:buClr>
              <a:buSzPct val="100000"/>
              <a:buChar char="•"/>
            </a:pPr>
            <a:r>
              <a:rPr lang="ru-RU"/>
              <a:t>Центральным звеном в архитектуре ASP.NET Core MVC является контроллер. При получении запроса система маршрутизации выбирает для обработки запроса нужный контроллер и передает ему данные запроса. Контроллер обрабатывает эти данные и посылает обратно результат обработки.</a:t>
            </a:r>
            <a:endParaRPr/>
          </a:p>
          <a:p>
            <a:pPr indent="-228600" lvl="0" marL="228600" rtl="0" algn="l">
              <a:lnSpc>
                <a:spcPct val="90000"/>
              </a:lnSpc>
              <a:spcBef>
                <a:spcPts val="1000"/>
              </a:spcBef>
              <a:spcAft>
                <a:spcPts val="0"/>
              </a:spcAft>
              <a:buClr>
                <a:srgbClr val="3F3F3F"/>
              </a:buClr>
              <a:buSzPct val="100000"/>
              <a:buChar char="•"/>
            </a:pPr>
            <a:r>
              <a:rPr lang="ru-RU"/>
              <a:t>В ASP.NET Core MVC контроллер представляет обычный класс на языке C#, который наследуется от абстрактного базового класса Microsoft.AspNetCore.Mvc.Controller. По умолчанию проект ASP.NET Core MVC содержит как минимум один контроллер - HomeController</a:t>
            </a:r>
            <a:endParaRPr/>
          </a:p>
          <a:p>
            <a:pPr indent="-228600" lvl="0" marL="228600" rtl="0" algn="l">
              <a:lnSpc>
                <a:spcPct val="90000"/>
              </a:lnSpc>
              <a:spcBef>
                <a:spcPts val="1000"/>
              </a:spcBef>
              <a:spcAft>
                <a:spcPts val="0"/>
              </a:spcAft>
              <a:buClr>
                <a:srgbClr val="3F3F3F"/>
              </a:buClr>
              <a:buSzPct val="100000"/>
              <a:buChar char="•"/>
            </a:pPr>
            <a:r>
              <a:rPr lang="ru-RU"/>
              <a:t>При использовании контроллеров существуют некоторые условности. Во-первых, в проекте контроллеры помещаются в каталог Controllers. И во-вторых, по соглашениям об именовании названия контроллеров обычно оканчиваются на суффикс "Controller", остальная же часть до этого суффикса считается именем контроллера, например, HomeController. Но в принципе эти условности необязательны.</a:t>
            </a:r>
            <a:endParaRPr/>
          </a:p>
          <a:p>
            <a:pPr indent="-228600" lvl="0" marL="228600" rtl="0" algn="l">
              <a:lnSpc>
                <a:spcPct val="90000"/>
              </a:lnSpc>
              <a:spcBef>
                <a:spcPts val="1000"/>
              </a:spcBef>
              <a:spcAft>
                <a:spcPts val="0"/>
              </a:spcAft>
              <a:buClr>
                <a:srgbClr val="3F3F3F"/>
              </a:buClr>
              <a:buSzPct val="100000"/>
              <a:buChar char="•"/>
            </a:pPr>
            <a:r>
              <a:rPr lang="ru-RU"/>
              <a:t>Но есть также и обязательные условности, которые предъявляются к контроллерам. В частности, класс контроллера должен удовлетворять как минимум одному из следующих условий:</a:t>
            </a:r>
            <a:endParaRPr/>
          </a:p>
          <a:p>
            <a:pPr indent="-457200" lvl="0" marL="457200" rtl="0" algn="l">
              <a:lnSpc>
                <a:spcPct val="90000"/>
              </a:lnSpc>
              <a:spcBef>
                <a:spcPts val="1000"/>
              </a:spcBef>
              <a:spcAft>
                <a:spcPts val="0"/>
              </a:spcAft>
              <a:buClr>
                <a:srgbClr val="3F3F3F"/>
              </a:buClr>
              <a:buSzPct val="100000"/>
              <a:buAutoNum type="arabicPeriod"/>
            </a:pPr>
            <a:r>
              <a:rPr lang="ru-RU"/>
              <a:t>Класс контроллера имеет суффикс "Controller"</a:t>
            </a:r>
            <a:endParaRPr/>
          </a:p>
          <a:p>
            <a:pPr indent="-457200" lvl="0" marL="457200" rtl="0" algn="l">
              <a:lnSpc>
                <a:spcPct val="90000"/>
              </a:lnSpc>
              <a:spcBef>
                <a:spcPts val="1000"/>
              </a:spcBef>
              <a:spcAft>
                <a:spcPts val="0"/>
              </a:spcAft>
              <a:buClr>
                <a:srgbClr val="3F3F3F"/>
              </a:buClr>
              <a:buSzPct val="100000"/>
              <a:buAutoNum type="arabicPeriod"/>
            </a:pPr>
            <a:r>
              <a:rPr lang="ru-RU"/>
              <a:t>Класс контроллера наследуется от класса, который имеет суффикс "Controller"</a:t>
            </a:r>
            <a:endParaRPr/>
          </a:p>
          <a:p>
            <a:pPr indent="-457200" lvl="0" marL="457200" rtl="0" algn="l">
              <a:lnSpc>
                <a:spcPct val="90000"/>
              </a:lnSpc>
              <a:spcBef>
                <a:spcPts val="1000"/>
              </a:spcBef>
              <a:spcAft>
                <a:spcPts val="0"/>
              </a:spcAft>
              <a:buClr>
                <a:srgbClr val="3F3F3F"/>
              </a:buClr>
              <a:buSzPct val="100000"/>
              <a:buAutoNum type="arabicPeriod"/>
            </a:pPr>
            <a:r>
              <a:rPr lang="ru-RU"/>
              <a:t>К классу контроллера применяется атрибут [Controller]</a:t>
            </a:r>
            <a:endParaRPr/>
          </a:p>
          <a:p>
            <a:pPr indent="-228600" lvl="0" marL="228600" rtl="0" algn="l">
              <a:lnSpc>
                <a:spcPct val="90000"/>
              </a:lnSpc>
              <a:spcBef>
                <a:spcPts val="1000"/>
              </a:spcBef>
              <a:spcAft>
                <a:spcPts val="0"/>
              </a:spcAft>
              <a:buClr>
                <a:srgbClr val="3F3F3F"/>
              </a:buClr>
              <a:buSzPct val="100000"/>
              <a:buChar char="•"/>
            </a:pPr>
            <a:r>
              <a:rPr lang="ru-RU"/>
              <a:t>Если нам нужен еще один контроллер, то мы можем добавить в папку Controllers новый класс, который будет наследоваться от класса Controller. Либо мы можем использовать готовый шаблон Controller Class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主题​​">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