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7103725" cy="10234275"/>
  <p:embeddedFontLs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30000"/>
              </a:lnSpc>
              <a:spcBef>
                <a:spcPts val="0"/>
              </a:spcBef>
              <a:spcAft>
                <a:spcPts val="0"/>
              </a:spcAft>
              <a:buClr>
                <a:schemeClr val="dk1"/>
              </a:buClr>
              <a:buSzPct val="100000"/>
              <a:buFont typeface="Arial Black"/>
              <a:buNone/>
            </a:pPr>
            <a:r>
              <a:rPr lang="ru-RU"/>
              <a:t>Урок 13. ASP.NET MVC</a:t>
            </a:r>
            <a:br>
              <a:rPr lang="ru-RU"/>
            </a:br>
            <a:endParaRPr/>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Контроллеры и их действия 2/2</a:t>
            </a:r>
            <a:endParaRPr/>
          </a:p>
        </p:txBody>
      </p:sp>
      <p:sp>
        <p:nvSpPr>
          <p:cNvPr id="136" name="Google Shape;136;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3F3F3F"/>
              </a:buClr>
              <a:buSzPts val="2000"/>
              <a:buChar char="•"/>
            </a:pPr>
            <a:r>
              <a:rPr lang="ru-RU"/>
              <a:t>Контроллер, как и любой класс на языке C#, может иметь поля, свойства, методы. По умолчанию HomeController имеет четыре метода, которые можно назвать действиями. Действия контроллера - это публичные методы, которые могут сопоставляться с запросами. Например, стандартный контроллер содержит метод Index - он имеет модификатор public и поэтому может использоваться для обработки запроса.</a:t>
            </a:r>
            <a:endParaRPr/>
          </a:p>
          <a:p>
            <a:pPr indent="-228600" lvl="0" marL="228600" rtl="0" algn="l">
              <a:lnSpc>
                <a:spcPct val="90000"/>
              </a:lnSpc>
              <a:spcBef>
                <a:spcPts val="1000"/>
              </a:spcBef>
              <a:spcAft>
                <a:spcPts val="0"/>
              </a:spcAft>
              <a:buClr>
                <a:srgbClr val="3F3F3F"/>
              </a:buClr>
              <a:buSzPts val="2000"/>
              <a:buChar char="•"/>
            </a:pPr>
            <a:r>
              <a:rPr lang="ru-RU"/>
              <a:t>Чтобы обратиться контроллеру из веб-браузера, нам надо в адресной строке набрать адрес_сайта/Имя_контроллера/Действие_контроллера. </a:t>
            </a:r>
            <a:endParaRPr/>
          </a:p>
          <a:p>
            <a:pPr indent="-228600" lvl="0" marL="228600" rtl="0" algn="l">
              <a:lnSpc>
                <a:spcPct val="90000"/>
              </a:lnSpc>
              <a:spcBef>
                <a:spcPts val="1000"/>
              </a:spcBef>
              <a:spcAft>
                <a:spcPts val="0"/>
              </a:spcAft>
              <a:buClr>
                <a:srgbClr val="3F3F3F"/>
              </a:buClr>
              <a:buSzPts val="2000"/>
              <a:buChar char="•"/>
            </a:pPr>
            <a:r>
              <a:rPr lang="ru-RU"/>
              <a:t>Однако такое сопоставление строки url с названием контроллера и его метода происходит благодаря системе маршрутизации.</a:t>
            </a:r>
            <a:endParaRPr/>
          </a:p>
          <a:p>
            <a:pPr indent="-228600" lvl="0" marL="228600" rtl="0" algn="l">
              <a:lnSpc>
                <a:spcPct val="90000"/>
              </a:lnSpc>
              <a:spcBef>
                <a:spcPts val="1000"/>
              </a:spcBef>
              <a:spcAft>
                <a:spcPts val="0"/>
              </a:spcAft>
              <a:buClr>
                <a:srgbClr val="3F3F3F"/>
              </a:buClr>
              <a:buSzPts val="2000"/>
              <a:buChar char="•"/>
            </a:pPr>
            <a:r>
              <a:rPr lang="ru-RU"/>
              <a:t>Однако не все методы контроллера являются действиями. Контроллер также может иметь непубличные методы - такие методы не рассматриваются как действия и соответственно не могут соотноситься с запросами. Хотя такие не публичные методы также могут быть полезными - в них можно определять какие-нибудь промежуточные вычисления и затем использовать в действиях контроллера.</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Атрибуты NonController, ActionName и NonAction</a:t>
            </a:r>
            <a:endParaRPr/>
          </a:p>
        </p:txBody>
      </p:sp>
      <p:sp>
        <p:nvSpPr>
          <p:cNvPr id="142" name="Google Shape;142;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Возможно, сопоставление по умолчанию бывает не всегда удобно. Например, у нас есть класс в папке Controllers, но мы не хотим, чтобы он мог обрабатывать запрос и использоваться как контроллер. Чтобы указать, что этот класс не является контроллером, нам надо использовать над ним атрибут [NonController]</a:t>
            </a:r>
            <a:endParaRPr/>
          </a:p>
          <a:p>
            <a:pPr indent="-228600" lvl="0" marL="228600" rtl="0" algn="l">
              <a:lnSpc>
                <a:spcPct val="90000"/>
              </a:lnSpc>
              <a:spcBef>
                <a:spcPts val="1000"/>
              </a:spcBef>
              <a:spcAft>
                <a:spcPts val="0"/>
              </a:spcAft>
              <a:buClr>
                <a:srgbClr val="3F3F3F"/>
              </a:buClr>
              <a:buSzPts val="2000"/>
              <a:buChar char="•"/>
            </a:pPr>
            <a:r>
              <a:rPr lang="ru-RU"/>
              <a:t>Аналогично, если мы хотим, чтобы какой-либо публичный метод контроллера не рассматривался как действие, то мы можем использовать над ним атрибут [NonAction]</a:t>
            </a:r>
            <a:endParaRPr/>
          </a:p>
          <a:p>
            <a:pPr indent="-228600" lvl="0" marL="228600" rtl="0" algn="l">
              <a:lnSpc>
                <a:spcPct val="90000"/>
              </a:lnSpc>
              <a:spcBef>
                <a:spcPts val="1000"/>
              </a:spcBef>
              <a:spcAft>
                <a:spcPts val="0"/>
              </a:spcAft>
              <a:buClr>
                <a:srgbClr val="3F3F3F"/>
              </a:buClr>
              <a:buSzPts val="2000"/>
              <a:buChar char="•"/>
            </a:pPr>
            <a:r>
              <a:rPr lang="ru-RU"/>
              <a:t>Атрибут [ActionName(“new_name”)] позволяет для метода задать другое имя действия.</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Типы запросов</a:t>
            </a:r>
            <a:endParaRPr/>
          </a:p>
        </p:txBody>
      </p:sp>
      <p:sp>
        <p:nvSpPr>
          <p:cNvPr id="148" name="Google Shape;148;p2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Для указания типа запроса HTTP нам надо применить к методу один из атрибутов: [HttpGet], [HttpPost], [HttpPut], [HttpDelete] и [HttpHead].</a:t>
            </a:r>
            <a:endParaRPr/>
          </a:p>
          <a:p>
            <a:pPr indent="-228600" lvl="0" marL="228600" rtl="0" algn="l">
              <a:lnSpc>
                <a:spcPct val="90000"/>
              </a:lnSpc>
              <a:spcBef>
                <a:spcPts val="1000"/>
              </a:spcBef>
              <a:spcAft>
                <a:spcPts val="0"/>
              </a:spcAft>
              <a:buClr>
                <a:srgbClr val="3F3F3F"/>
              </a:buClr>
              <a:buSzPts val="2000"/>
              <a:buChar char="•"/>
            </a:pPr>
            <a:r>
              <a:rPr lang="ru-RU"/>
              <a:t>Если атрибут явным образом не указан, то метод может обрабатывать все типы запросов: GET, POST, PUT, DELETE.</a:t>
            </a:r>
            <a:endParaRPr/>
          </a:p>
          <a:p>
            <a:pPr indent="-228600" lvl="0" marL="228600" rtl="0" algn="l">
              <a:lnSpc>
                <a:spcPct val="90000"/>
              </a:lnSpc>
              <a:spcBef>
                <a:spcPts val="1000"/>
              </a:spcBef>
              <a:spcAft>
                <a:spcPts val="0"/>
              </a:spcAft>
              <a:buClr>
                <a:srgbClr val="3F3F3F"/>
              </a:buClr>
              <a:buSzPts val="2000"/>
              <a:buChar char="•"/>
            </a:pPr>
            <a:r>
              <a:rPr lang="ru-RU"/>
              <a:t>Допустимо определять в контроллере методы с одним и тем же именем, только в этом случае они должны различаться по параметрам.</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данных в контроллер</a:t>
            </a:r>
            <a:endParaRPr/>
          </a:p>
        </p:txBody>
      </p:sp>
      <p:sp>
        <p:nvSpPr>
          <p:cNvPr id="154" name="Google Shape;154;p2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228600" lvl="0" marL="228600" rtl="0" algn="l">
              <a:lnSpc>
                <a:spcPct val="90000"/>
              </a:lnSpc>
              <a:spcBef>
                <a:spcPts val="0"/>
              </a:spcBef>
              <a:spcAft>
                <a:spcPts val="0"/>
              </a:spcAft>
              <a:buClr>
                <a:srgbClr val="3F3F3F"/>
              </a:buClr>
              <a:buSzPct val="100000"/>
              <a:buChar char="•"/>
            </a:pPr>
            <a:r>
              <a:rPr lang="ru-RU"/>
              <a:t>Вместе с запросом приложению могут приходить различные данные. И чтобы получить эти данные, мы можем использовать разные способы. Самым распространенным способом считается применение параметров.</a:t>
            </a:r>
            <a:endParaRPr/>
          </a:p>
          <a:p>
            <a:pPr indent="-228600" lvl="0" marL="228600" rtl="0" algn="l">
              <a:lnSpc>
                <a:spcPct val="90000"/>
              </a:lnSpc>
              <a:spcBef>
                <a:spcPts val="1000"/>
              </a:spcBef>
              <a:spcAft>
                <a:spcPts val="0"/>
              </a:spcAft>
              <a:buClr>
                <a:srgbClr val="3F3F3F"/>
              </a:buClr>
              <a:buSzPct val="100000"/>
              <a:buChar char="•"/>
            </a:pPr>
            <a:r>
              <a:rPr lang="ru-RU"/>
              <a:t>Определение в методах контроллера параметров ничем не отличается от определения параметров в языке C#. Параметры могут представлять примитивные типы, как int или string, а могут представлять и более сложные классы.</a:t>
            </a:r>
            <a:endParaRPr/>
          </a:p>
          <a:p>
            <a:pPr indent="-228600" lvl="0" marL="228600" rtl="0" algn="l">
              <a:lnSpc>
                <a:spcPct val="90000"/>
              </a:lnSpc>
              <a:spcBef>
                <a:spcPts val="1000"/>
              </a:spcBef>
              <a:spcAft>
                <a:spcPts val="0"/>
              </a:spcAft>
              <a:buClr>
                <a:srgbClr val="3F3F3F"/>
              </a:buClr>
              <a:buSzPct val="100000"/>
              <a:buChar char="•"/>
            </a:pPr>
            <a:r>
              <a:rPr lang="ru-RU"/>
              <a:t>Передавать значения для параметров можно различными способами. При отправке GET-запроса значения передаются через строку запроса. Стандартный get-запрос принимает примерно следующую форму: название_ресурса?параметр1=значение1&amp;параметр2=значение2. </a:t>
            </a:r>
            <a:endParaRPr/>
          </a:p>
          <a:p>
            <a:pPr indent="-228600" lvl="0" marL="228600" rtl="0" algn="l">
              <a:lnSpc>
                <a:spcPct val="90000"/>
              </a:lnSpc>
              <a:spcBef>
                <a:spcPts val="1000"/>
              </a:spcBef>
              <a:spcAft>
                <a:spcPts val="0"/>
              </a:spcAft>
              <a:buClr>
                <a:srgbClr val="3F3F3F"/>
              </a:buClr>
              <a:buSzPct val="100000"/>
              <a:buChar char="•"/>
            </a:pPr>
            <a:r>
              <a:rPr lang="ru-RU"/>
              <a:t>Если же мы не используем параметры в строке запроса, то для параметров будут передаваться значения по умолчанию. Но на случай подобной ситуации мы можем использовать параметры по умолчанию, которые будут работать, если через строку запроса не передается никаких параметров</a:t>
            </a:r>
            <a:endParaRPr/>
          </a:p>
          <a:p>
            <a:pPr indent="-228600" lvl="0" marL="228600" rtl="0" algn="l">
              <a:lnSpc>
                <a:spcPct val="90000"/>
              </a:lnSpc>
              <a:spcBef>
                <a:spcPts val="1000"/>
              </a:spcBef>
              <a:spcAft>
                <a:spcPts val="0"/>
              </a:spcAft>
              <a:buClr>
                <a:srgbClr val="3F3F3F"/>
              </a:buClr>
              <a:buSzPct val="100000"/>
              <a:buChar char="•"/>
            </a:pPr>
            <a:r>
              <a:rPr lang="ru-RU"/>
              <a:t>Система привязки MVC, которую мы позже рассмотрим, сопоставляет параметры запроса и параметры метода по имени. То есть, если в строке запроса идет параметр a, то его значение будет передаваться именно параметру метода, который также называется a. При этом должно быть также соответствие по типу, то есть если параметр метода принимает числовое значение, то и через строку запроса надо передавать для этого параметра число, а не строку.</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сложных объектов</a:t>
            </a:r>
            <a:endParaRPr/>
          </a:p>
        </p:txBody>
      </p:sp>
      <p:sp>
        <p:nvSpPr>
          <p:cNvPr id="160" name="Google Shape;160;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Хотя строка запроса преимущественно используется для передачи данных примитивных типов, но мы также можем принимать более сложные объекты.</a:t>
            </a:r>
            <a:endParaRPr/>
          </a:p>
          <a:p>
            <a:pPr indent="-228600" lvl="0" marL="228600" rtl="0" algn="l">
              <a:lnSpc>
                <a:spcPct val="90000"/>
              </a:lnSpc>
              <a:spcBef>
                <a:spcPts val="1000"/>
              </a:spcBef>
              <a:spcAft>
                <a:spcPts val="0"/>
              </a:spcAft>
              <a:buClr>
                <a:srgbClr val="3F3F3F"/>
              </a:buClr>
              <a:buSzPts val="2000"/>
              <a:buChar char="•"/>
            </a:pPr>
            <a:r>
              <a:rPr lang="ru-RU"/>
              <a:t>Для этого параметры строки запроса должны соответствовать по имени свойствам объекта. Регистр названий при этом не учитывается</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массивов</a:t>
            </a:r>
            <a:endParaRPr/>
          </a:p>
        </p:txBody>
      </p:sp>
      <p:sp>
        <p:nvSpPr>
          <p:cNvPr id="166" name="Google Shape;166;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Чтобы передать значения для массива, нам надо использовалась строку запроса наподобие http://localhost:57086/Home/Sum?nums=1&amp;nums=2&amp;nums=3. В этом случае в массиве nums окажется три элемента.</a:t>
            </a:r>
            <a:endParaRPr/>
          </a:p>
          <a:p>
            <a:pPr indent="-228600" lvl="0" marL="228600" rtl="0" algn="l">
              <a:lnSpc>
                <a:spcPct val="90000"/>
              </a:lnSpc>
              <a:spcBef>
                <a:spcPts val="1000"/>
              </a:spcBef>
              <a:spcAft>
                <a:spcPts val="0"/>
              </a:spcAft>
              <a:buClr>
                <a:srgbClr val="3F3F3F"/>
              </a:buClr>
              <a:buSzPts val="2000"/>
              <a:buChar char="•"/>
            </a:pPr>
            <a:r>
              <a:rPr lang="ru-RU"/>
              <a:t>Для массивов сложных объектов применяются те же принципы, что и для передачи одного сложного объекта.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Передача данных в запросе POST</a:t>
            </a:r>
            <a:endParaRPr/>
          </a:p>
        </p:txBody>
      </p:sp>
      <p:sp>
        <p:nvSpPr>
          <p:cNvPr id="172" name="Google Shape;172;p27"/>
          <p:cNvSpPr txBox="1"/>
          <p:nvPr>
            <p:ph idx="1" type="body"/>
          </p:nvPr>
        </p:nvSpPr>
        <p:spPr>
          <a:xfrm>
            <a:off x="321945" y="1268730"/>
            <a:ext cx="11609705" cy="531177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Кроме GET-запросов также широко применяются POST-запросы. Как правило, такие запросы отправляются с помощью форм на веб-странице. Но основные принципы передачи данных будут теми же, что и в GET-запросах.</a:t>
            </a:r>
            <a:endParaRPr/>
          </a:p>
          <a:p>
            <a:pPr indent="-228600" lvl="0" marL="228600" rtl="0" algn="l">
              <a:lnSpc>
                <a:spcPct val="90000"/>
              </a:lnSpc>
              <a:spcBef>
                <a:spcPts val="1000"/>
              </a:spcBef>
              <a:spcAft>
                <a:spcPts val="0"/>
              </a:spcAft>
              <a:buClr>
                <a:srgbClr val="3F3F3F"/>
              </a:buClr>
              <a:buSzPct val="100000"/>
              <a:buChar char="•"/>
            </a:pPr>
            <a:r>
              <a:rPr lang="ru-RU"/>
              <a:t>Для передачи POST-запросов необходимо определять форму в самом представлении.</a:t>
            </a:r>
            <a:endParaRPr/>
          </a:p>
          <a:p>
            <a:pPr indent="0" lvl="0" marL="0" rtl="0" algn="l">
              <a:lnSpc>
                <a:spcPct val="90000"/>
              </a:lnSpc>
              <a:spcBef>
                <a:spcPts val="1000"/>
              </a:spcBef>
              <a:spcAft>
                <a:spcPts val="0"/>
              </a:spcAft>
              <a:buClr>
                <a:srgbClr val="3F3F3F"/>
              </a:buClr>
              <a:buSzPct val="100000"/>
              <a:buNone/>
            </a:pPr>
            <a:r>
              <a:rPr lang="ru-RU"/>
              <a:t>&lt;form method="post" action="~/Home/Area"&gt;</a:t>
            </a:r>
            <a:endParaRPr/>
          </a:p>
          <a:p>
            <a:pPr indent="0" lvl="0" marL="0" rtl="0" algn="l">
              <a:lnSpc>
                <a:spcPct val="90000"/>
              </a:lnSpc>
              <a:spcBef>
                <a:spcPts val="1000"/>
              </a:spcBef>
              <a:spcAft>
                <a:spcPts val="0"/>
              </a:spcAft>
              <a:buClr>
                <a:srgbClr val="3F3F3F"/>
              </a:buClr>
              <a:buSzPct val="100000"/>
              <a:buNone/>
            </a:pPr>
            <a:r>
              <a:rPr lang="ru-RU"/>
              <a:t>    &lt;label&gt;Высота:&lt;/label&gt;&lt;br /&gt;</a:t>
            </a:r>
            <a:endParaRPr/>
          </a:p>
          <a:p>
            <a:pPr indent="0" lvl="0" marL="0" rtl="0" algn="l">
              <a:lnSpc>
                <a:spcPct val="90000"/>
              </a:lnSpc>
              <a:spcBef>
                <a:spcPts val="1000"/>
              </a:spcBef>
              <a:spcAft>
                <a:spcPts val="0"/>
              </a:spcAft>
              <a:buClr>
                <a:srgbClr val="3F3F3F"/>
              </a:buClr>
              <a:buSzPct val="100000"/>
              <a:buNone/>
            </a:pPr>
            <a:r>
              <a:rPr lang="ru-RU"/>
              <a:t>    &lt;input type="number" name="height" /&gt;&lt;br /&gt;</a:t>
            </a:r>
            <a:endParaRPr/>
          </a:p>
          <a:p>
            <a:pPr indent="0" lvl="0" marL="0" rtl="0" algn="l">
              <a:lnSpc>
                <a:spcPct val="90000"/>
              </a:lnSpc>
              <a:spcBef>
                <a:spcPts val="1000"/>
              </a:spcBef>
              <a:spcAft>
                <a:spcPts val="0"/>
              </a:spcAft>
              <a:buClr>
                <a:srgbClr val="3F3F3F"/>
              </a:buClr>
              <a:buSzPct val="100000"/>
              <a:buNone/>
            </a:pPr>
            <a:r>
              <a:rPr lang="ru-RU"/>
              <a:t>    &lt;label&gt;Основание:&lt;/label&gt;&lt;br /&gt;</a:t>
            </a:r>
            <a:endParaRPr/>
          </a:p>
          <a:p>
            <a:pPr indent="0" lvl="0" marL="0" rtl="0" algn="l">
              <a:lnSpc>
                <a:spcPct val="90000"/>
              </a:lnSpc>
              <a:spcBef>
                <a:spcPts val="1000"/>
              </a:spcBef>
              <a:spcAft>
                <a:spcPts val="0"/>
              </a:spcAft>
              <a:buClr>
                <a:srgbClr val="3F3F3F"/>
              </a:buClr>
              <a:buSzPct val="100000"/>
              <a:buNone/>
            </a:pPr>
            <a:r>
              <a:rPr lang="ru-RU"/>
              <a:t>    &lt;input type="number" name="altitude" /&gt;&lt;br /&gt;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&lt;/form&gt;</a:t>
            </a:r>
            <a:endParaRPr/>
          </a:p>
          <a:p>
            <a:pPr indent="-228600" lvl="0" marL="228600" rtl="0" algn="l">
              <a:lnSpc>
                <a:spcPct val="90000"/>
              </a:lnSpc>
              <a:spcBef>
                <a:spcPts val="1000"/>
              </a:spcBef>
              <a:spcAft>
                <a:spcPts val="0"/>
              </a:spcAft>
              <a:buClr>
                <a:srgbClr val="3F3F3F"/>
              </a:buClr>
              <a:buSzPct val="100000"/>
              <a:buChar char="•"/>
            </a:pPr>
            <a:r>
              <a:rPr lang="ru-RU"/>
              <a:t>Форма устанавливает метод отправки - post, адрес отправки - Home/Area и два поля ввода чисел.</a:t>
            </a:r>
            <a:endParaRPr/>
          </a:p>
          <a:p>
            <a:pPr indent="-228600" lvl="0" marL="228600" rtl="0" algn="l">
              <a:lnSpc>
                <a:spcPct val="90000"/>
              </a:lnSpc>
              <a:spcBef>
                <a:spcPts val="1000"/>
              </a:spcBef>
              <a:spcAft>
                <a:spcPts val="0"/>
              </a:spcAft>
              <a:buClr>
                <a:srgbClr val="3F3F3F"/>
              </a:buClr>
              <a:buSzPct val="100000"/>
              <a:buChar char="•"/>
            </a:pPr>
            <a:r>
              <a:rPr lang="ru-RU"/>
              <a:t>Чтобы система могла связать параметры метода и данные формы, необходимо, чтобы атрибуты name у полей формы соответствовали названиям параметров.</a:t>
            </a:r>
            <a:endParaRPr/>
          </a:p>
          <a:p>
            <a:pPr indent="-228600" lvl="0" marL="228600" rtl="0" algn="l">
              <a:lnSpc>
                <a:spcPct val="90000"/>
              </a:lnSpc>
              <a:spcBef>
                <a:spcPts val="1000"/>
              </a:spcBef>
              <a:spcAft>
                <a:spcPts val="0"/>
              </a:spcAft>
              <a:buClr>
                <a:srgbClr val="3F3F3F"/>
              </a:buClr>
              <a:buSzPct val="100000"/>
              <a:buChar char="•"/>
            </a:pPr>
            <a:r>
              <a:rPr lang="ru-RU"/>
              <a:t>Причем здесь действуют те же правила привязки, поэтому мы также может с той же формы получать более сложные объекты</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Получение данных из контекста запроса</a:t>
            </a:r>
            <a:endParaRPr/>
          </a:p>
        </p:txBody>
      </p:sp>
      <p:sp>
        <p:nvSpPr>
          <p:cNvPr id="178" name="Google Shape;178;p2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Параметры представляют самый простой способ получения данных, но в действительности нам необязательно их использовать. В контроллере доступен объект Request, у которого можно получить как данные строки запроса, так и данные отправленных форм.</a:t>
            </a:r>
            <a:endParaRPr/>
          </a:p>
          <a:p>
            <a:pPr indent="-228600" lvl="0" marL="228600" rtl="0" algn="l">
              <a:lnSpc>
                <a:spcPct val="90000"/>
              </a:lnSpc>
              <a:spcBef>
                <a:spcPts val="1000"/>
              </a:spcBef>
              <a:spcAft>
                <a:spcPts val="0"/>
              </a:spcAft>
              <a:buClr>
                <a:srgbClr val="3F3F3F"/>
              </a:buClr>
              <a:buSzPts val="2000"/>
              <a:buChar char="•"/>
            </a:pPr>
            <a:r>
              <a:rPr lang="ru-RU"/>
              <a:t>Данные строки запроса доступны через свойство Request.Query, которое представляет объект IQueryCollection. </a:t>
            </a:r>
            <a:endParaRPr/>
          </a:p>
          <a:p>
            <a:pPr indent="-228600" lvl="0" marL="228600" rtl="0" algn="l">
              <a:lnSpc>
                <a:spcPct val="90000"/>
              </a:lnSpc>
              <a:spcBef>
                <a:spcPts val="1000"/>
              </a:spcBef>
              <a:spcAft>
                <a:spcPts val="0"/>
              </a:spcAft>
              <a:buClr>
                <a:srgbClr val="3F3F3F"/>
              </a:buClr>
              <a:buSzPts val="2000"/>
              <a:buChar char="•"/>
            </a:pPr>
            <a:r>
              <a:rPr lang="ru-RU"/>
              <a:t>Для получения данных отправленных форм можно использовать свойство Request.Form. Это свойство представляет объект IFormsCollection, но работает аналогично Request.Query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Результаты действий</a:t>
            </a:r>
            <a:endParaRPr/>
          </a:p>
        </p:txBody>
      </p:sp>
      <p:sp>
        <p:nvSpPr>
          <p:cNvPr id="184" name="Google Shape;184;p29"/>
          <p:cNvSpPr txBox="1"/>
          <p:nvPr>
            <p:ph idx="1" type="body"/>
          </p:nvPr>
        </p:nvSpPr>
        <p:spPr>
          <a:xfrm>
            <a:off x="302895" y="1346835"/>
            <a:ext cx="11475085" cy="5309870"/>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При обращении к веб-приложению, как правило, пользователь ожидает получить некоторый ответ, например, в виде веб-страницы, которая наполнена данными. На стороне сервера метод контроллера, получая параметры и данные запроса, обрабатывает их и формирует ответ в виде результата действия. Результат действия - это тот объект, который возвращается методом после обработки запроса.</a:t>
            </a:r>
            <a:endParaRPr/>
          </a:p>
          <a:p>
            <a:pPr indent="-228600" lvl="0" marL="228600" rtl="0" algn="l">
              <a:lnSpc>
                <a:spcPct val="90000"/>
              </a:lnSpc>
              <a:spcBef>
                <a:spcPts val="1000"/>
              </a:spcBef>
              <a:spcAft>
                <a:spcPts val="0"/>
              </a:spcAft>
              <a:buClr>
                <a:srgbClr val="3F3F3F"/>
              </a:buClr>
              <a:buSzPct val="100000"/>
              <a:buChar char="•"/>
            </a:pPr>
            <a:r>
              <a:rPr lang="ru-RU"/>
              <a:t>Результатом действия может быть практически что угодно.</a:t>
            </a:r>
            <a:endParaRPr/>
          </a:p>
          <a:p>
            <a:pPr indent="-228600" lvl="0" marL="228600" rtl="0" algn="l">
              <a:lnSpc>
                <a:spcPct val="90000"/>
              </a:lnSpc>
              <a:spcBef>
                <a:spcPts val="1000"/>
              </a:spcBef>
              <a:spcAft>
                <a:spcPts val="0"/>
              </a:spcAft>
              <a:buClr>
                <a:srgbClr val="3F3F3F"/>
              </a:buClr>
              <a:buSzPct val="100000"/>
              <a:buChar char="•"/>
            </a:pPr>
            <a:r>
              <a:rPr lang="ru-RU"/>
              <a:t>Результатом действия может быть какой-нибудь сложный объект.</a:t>
            </a:r>
            <a:endParaRPr/>
          </a:p>
          <a:p>
            <a:pPr indent="-228600" lvl="0" marL="228600" rtl="0" algn="l">
              <a:lnSpc>
                <a:spcPct val="90000"/>
              </a:lnSpc>
              <a:spcBef>
                <a:spcPts val="1000"/>
              </a:spcBef>
              <a:spcAft>
                <a:spcPts val="0"/>
              </a:spcAft>
              <a:buClr>
                <a:srgbClr val="3F3F3F"/>
              </a:buClr>
              <a:buSzPct val="100000"/>
              <a:buChar char="•"/>
            </a:pPr>
            <a:r>
              <a:rPr lang="ru-RU"/>
              <a:t>Результатом может быть даже void, то есть по сути ничего. Только после обращения к этому методу пользователь увидит в своем веб-браузере одну пустоту, так как метод ничего не возвращает.</a:t>
            </a:r>
            <a:endParaRPr/>
          </a:p>
          <a:p>
            <a:pPr indent="-228600" lvl="0" marL="228600" rtl="0" algn="l">
              <a:lnSpc>
                <a:spcPct val="90000"/>
              </a:lnSpc>
              <a:spcBef>
                <a:spcPts val="1000"/>
              </a:spcBef>
              <a:spcAft>
                <a:spcPts val="0"/>
              </a:spcAft>
              <a:buClr>
                <a:srgbClr val="3F3F3F"/>
              </a:buClr>
              <a:buSzPct val="100000"/>
              <a:buChar char="•"/>
            </a:pPr>
            <a:r>
              <a:rPr lang="ru-RU"/>
              <a:t>Но в большинстве случаев мы будем иметь дело не с void и даже не с типом string, а с объектами типа IActionResult, которые непосредственно предназначены для генерации результата действия. Интерфейс IActionResult находится в пространстве имен Microsoft.AspNetCore.Mvc и определяет один метод:</a:t>
            </a:r>
            <a:endParaRPr/>
          </a:p>
          <a:p>
            <a:pPr indent="0" lvl="0" marL="0" rtl="0" algn="l">
              <a:lnSpc>
                <a:spcPct val="90000"/>
              </a:lnSpc>
              <a:spcBef>
                <a:spcPts val="1000"/>
              </a:spcBef>
              <a:spcAft>
                <a:spcPts val="0"/>
              </a:spcAft>
              <a:buClr>
                <a:srgbClr val="3F3F3F"/>
              </a:buClr>
              <a:buSzPct val="100000"/>
              <a:buNone/>
            </a:pPr>
            <a:r>
              <a:rPr lang="ru-RU"/>
              <a:t> Task ExecuteResultAsync(ActionContext context);</a:t>
            </a:r>
            <a:endParaRPr/>
          </a:p>
          <a:p>
            <a:pPr indent="-228600" lvl="0" marL="228600" rtl="0" algn="l">
              <a:lnSpc>
                <a:spcPct val="90000"/>
              </a:lnSpc>
              <a:spcBef>
                <a:spcPts val="1000"/>
              </a:spcBef>
              <a:spcAft>
                <a:spcPts val="0"/>
              </a:spcAft>
              <a:buClr>
                <a:srgbClr val="3F3F3F"/>
              </a:buClr>
              <a:buSzPct val="100000"/>
              <a:buChar char="•"/>
            </a:pPr>
            <a:r>
              <a:rPr lang="ru-RU"/>
              <a:t>Метод ExecuteResultAsync() принимает контекст действия и выполняет генерацию результата.</a:t>
            </a:r>
            <a:endParaRPr/>
          </a:p>
          <a:p>
            <a:pPr indent="-228600" lvl="0" marL="228600" rtl="0" algn="l">
              <a:lnSpc>
                <a:spcPct val="90000"/>
              </a:lnSpc>
              <a:spcBef>
                <a:spcPts val="1000"/>
              </a:spcBef>
              <a:spcAft>
                <a:spcPts val="0"/>
              </a:spcAft>
              <a:buClr>
                <a:srgbClr val="3F3F3F"/>
              </a:buClr>
              <a:buSzPct val="100000"/>
              <a:buChar char="•"/>
            </a:pPr>
            <a:r>
              <a:rPr lang="ru-RU"/>
              <a:t>Этот интерфейс затем реализуется абстрактным базовым классом ActionResult.</a:t>
            </a:r>
            <a:endParaRPr/>
          </a:p>
          <a:p>
            <a:pPr indent="-228600" lvl="0" marL="228600" rtl="0" algn="l">
              <a:lnSpc>
                <a:spcPct val="90000"/>
              </a:lnSpc>
              <a:spcBef>
                <a:spcPts val="1000"/>
              </a:spcBef>
              <a:spcAft>
                <a:spcPts val="0"/>
              </a:spcAft>
              <a:buClr>
                <a:srgbClr val="3F3F3F"/>
              </a:buClr>
              <a:buSzPct val="100000"/>
              <a:buChar char="•"/>
            </a:pPr>
            <a:r>
              <a:rPr lang="ru-RU"/>
              <a:t>ActionResult добавляет синхронный метод, который выполняется в асинхронном. И если мы вдруг захотим создать свой класс результата действий, то как раз можем либо унаследовать его от ActionResult, либо реализовать интерфейс IActionResult.</a:t>
            </a:r>
            <a:endParaRPr/>
          </a:p>
          <a:p>
            <a:pPr indent="-127000" lvl="0" marL="22860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IActionResult 1/3</a:t>
            </a:r>
            <a:endParaRPr/>
          </a:p>
        </p:txBody>
      </p:sp>
      <p:sp>
        <p:nvSpPr>
          <p:cNvPr id="190" name="Google Shape;190;p30"/>
          <p:cNvSpPr txBox="1"/>
          <p:nvPr>
            <p:ph idx="1" type="body"/>
          </p:nvPr>
        </p:nvSpPr>
        <p:spPr>
          <a:xfrm>
            <a:off x="647700" y="1308100"/>
            <a:ext cx="10515600" cy="542607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В большинстве случаев нам не придется создавать свои классы результатов, потому что фреймворк ASP.NET MVC Core итак предоставляет довольно большое количество классов результатов для самых различных ситуаций:</a:t>
            </a:r>
            <a:endParaRPr/>
          </a:p>
          <a:p>
            <a:pPr indent="-457200" lvl="0" marL="457200" rtl="0" algn="l">
              <a:lnSpc>
                <a:spcPct val="90000"/>
              </a:lnSpc>
              <a:spcBef>
                <a:spcPts val="1000"/>
              </a:spcBef>
              <a:spcAft>
                <a:spcPts val="0"/>
              </a:spcAft>
              <a:buClr>
                <a:srgbClr val="3F3F3F"/>
              </a:buClr>
              <a:buSzPct val="100000"/>
              <a:buAutoNum type="arabicPeriod"/>
            </a:pPr>
            <a:r>
              <a:rPr lang="ru-RU"/>
              <a:t>ContentResult: пишет указанный контент напрямую в ответ в виде строки</a:t>
            </a:r>
            <a:endParaRPr/>
          </a:p>
          <a:p>
            <a:pPr indent="-457200" lvl="0" marL="457200" rtl="0" algn="l">
              <a:lnSpc>
                <a:spcPct val="90000"/>
              </a:lnSpc>
              <a:spcBef>
                <a:spcPts val="1000"/>
              </a:spcBef>
              <a:spcAft>
                <a:spcPts val="0"/>
              </a:spcAft>
              <a:buClr>
                <a:srgbClr val="3F3F3F"/>
              </a:buClr>
              <a:buSzPct val="100000"/>
              <a:buAutoNum type="arabicPeriod"/>
            </a:pPr>
            <a:r>
              <a:rPr lang="ru-RU"/>
              <a:t>EmptyResult: отправляет пустой ответ в виде статусного кода 200</a:t>
            </a:r>
            <a:endParaRPr/>
          </a:p>
          <a:p>
            <a:pPr indent="-457200" lvl="0" marL="457200" rtl="0" algn="l">
              <a:lnSpc>
                <a:spcPct val="90000"/>
              </a:lnSpc>
              <a:spcBef>
                <a:spcPts val="1000"/>
              </a:spcBef>
              <a:spcAft>
                <a:spcPts val="0"/>
              </a:spcAft>
              <a:buClr>
                <a:srgbClr val="3F3F3F"/>
              </a:buClr>
              <a:buSzPct val="100000"/>
              <a:buAutoNum type="arabicPeriod"/>
            </a:pPr>
            <a:r>
              <a:rPr lang="ru-RU"/>
              <a:t>NoContentResult: во многом похож на EmptyResult, также отправляет пустой ответ, только в виде статусного кода 204</a:t>
            </a:r>
            <a:endParaRPr/>
          </a:p>
          <a:p>
            <a:pPr indent="-457200" lvl="0" marL="457200" rtl="0" algn="l">
              <a:lnSpc>
                <a:spcPct val="90000"/>
              </a:lnSpc>
              <a:spcBef>
                <a:spcPts val="1000"/>
              </a:spcBef>
              <a:spcAft>
                <a:spcPts val="0"/>
              </a:spcAft>
              <a:buClr>
                <a:srgbClr val="3F3F3F"/>
              </a:buClr>
              <a:buSzPct val="100000"/>
              <a:buAutoNum type="arabicPeriod"/>
            </a:pPr>
            <a:r>
              <a:rPr lang="ru-RU"/>
              <a:t>FileResult: является базовым классом для всех объектов, которые пишут набор байтов в выходной поток. Предназначен для отправки файлов </a:t>
            </a:r>
            <a:endParaRPr/>
          </a:p>
          <a:p>
            <a:pPr indent="-457200" lvl="0" marL="457200" rtl="0" algn="l">
              <a:lnSpc>
                <a:spcPct val="90000"/>
              </a:lnSpc>
              <a:spcBef>
                <a:spcPts val="1000"/>
              </a:spcBef>
              <a:spcAft>
                <a:spcPts val="0"/>
              </a:spcAft>
              <a:buClr>
                <a:srgbClr val="3F3F3F"/>
              </a:buClr>
              <a:buSzPct val="100000"/>
              <a:buAutoNum type="arabicPeriod"/>
            </a:pPr>
            <a:r>
              <a:rPr lang="ru-RU"/>
              <a:t>FileContentResult: класс, производный от FileResult, пишет в ответ массив байтов</a:t>
            </a:r>
            <a:endParaRPr/>
          </a:p>
          <a:p>
            <a:pPr indent="-457200" lvl="0" marL="457200" rtl="0" algn="l">
              <a:lnSpc>
                <a:spcPct val="90000"/>
              </a:lnSpc>
              <a:spcBef>
                <a:spcPts val="1000"/>
              </a:spcBef>
              <a:spcAft>
                <a:spcPts val="0"/>
              </a:spcAft>
              <a:buClr>
                <a:srgbClr val="3F3F3F"/>
              </a:buClr>
              <a:buSzPct val="100000"/>
              <a:buAutoNum type="arabicPeriod"/>
            </a:pPr>
            <a:r>
              <a:rPr lang="ru-RU"/>
              <a:t>VirtualFileResult: также производный от FileResult класс, пишет в ответ файл, находящийся по заданному пути</a:t>
            </a:r>
            <a:endParaRPr/>
          </a:p>
          <a:p>
            <a:pPr indent="-457200" lvl="0" marL="457200" rtl="0" algn="l">
              <a:lnSpc>
                <a:spcPct val="90000"/>
              </a:lnSpc>
              <a:spcBef>
                <a:spcPts val="1000"/>
              </a:spcBef>
              <a:spcAft>
                <a:spcPts val="0"/>
              </a:spcAft>
              <a:buClr>
                <a:srgbClr val="3F3F3F"/>
              </a:buClr>
              <a:buSzPct val="100000"/>
              <a:buAutoNum type="arabicPeriod"/>
            </a:pPr>
            <a:r>
              <a:rPr lang="ru-RU"/>
              <a:t>PhysicalFileResult: также производный от FileResult класс, пишет в ответ файл, находящийся по заданному пути. Только в отличие от предыдущего класса использует физический путь, а не виртуальный.</a:t>
            </a:r>
            <a:endParaRPr/>
          </a:p>
          <a:p>
            <a:pPr indent="-457200" lvl="0" marL="457200" rtl="0" algn="l">
              <a:lnSpc>
                <a:spcPct val="90000"/>
              </a:lnSpc>
              <a:spcBef>
                <a:spcPts val="1000"/>
              </a:spcBef>
              <a:spcAft>
                <a:spcPts val="0"/>
              </a:spcAft>
              <a:buClr>
                <a:srgbClr val="3F3F3F"/>
              </a:buClr>
              <a:buSzPct val="100000"/>
              <a:buAutoNum type="arabicPeriod"/>
            </a:pPr>
            <a:r>
              <a:rPr lang="ru-RU"/>
              <a:t>FileStreamResult: класс, производный от FileResult, пишет бинарный поток в выходной ответ</a:t>
            </a:r>
            <a:endParaRPr/>
          </a:p>
          <a:p>
            <a:pPr indent="-457200" lvl="0" marL="457200" rtl="0" algn="l">
              <a:lnSpc>
                <a:spcPct val="90000"/>
              </a:lnSpc>
              <a:spcBef>
                <a:spcPts val="1000"/>
              </a:spcBef>
              <a:spcAft>
                <a:spcPts val="0"/>
              </a:spcAft>
              <a:buClr>
                <a:srgbClr val="3F3F3F"/>
              </a:buClr>
              <a:buSzPct val="100000"/>
              <a:buAutoNum type="arabicPeriod"/>
            </a:pPr>
            <a:r>
              <a:rPr lang="ru-RU"/>
              <a:t>ObjectResult: возвращает произвольный объект, как правило, применяется в качестве базового класса для других классов результатов. Но можно применять и самостоятельно</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Введение в MVC</a:t>
            </a:r>
            <a:endParaRPr/>
          </a:p>
        </p:txBody>
      </p:sp>
      <p:sp>
        <p:nvSpPr>
          <p:cNvPr id="87" name="Google Shape;87;p13"/>
          <p:cNvSpPr txBox="1"/>
          <p:nvPr>
            <p:ph idx="1" type="body"/>
          </p:nvPr>
        </p:nvSpPr>
        <p:spPr>
          <a:xfrm>
            <a:off x="647700" y="1306195"/>
            <a:ext cx="10515600" cy="535749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Сам паттерн MVC не является какой-то новой идеей в архитектуре приложений, он появился еще в конце 1970-х годов в компании Xerox как способ организации компонентов в графическом приложение на языке Smalltalk.</a:t>
            </a:r>
            <a:endParaRPr/>
          </a:p>
          <a:p>
            <a:pPr indent="-228600" lvl="0" marL="228600" rtl="0" algn="l">
              <a:lnSpc>
                <a:spcPct val="90000"/>
              </a:lnSpc>
              <a:spcBef>
                <a:spcPts val="1000"/>
              </a:spcBef>
              <a:spcAft>
                <a:spcPts val="0"/>
              </a:spcAft>
              <a:buClr>
                <a:srgbClr val="3F3F3F"/>
              </a:buClr>
              <a:buSzPct val="100000"/>
              <a:buChar char="•"/>
            </a:pPr>
            <a:r>
              <a:rPr lang="ru-RU"/>
              <a:t>Концепция паттерна MVC предполагает разделение приложения на три компонента:</a:t>
            </a:r>
            <a:endParaRPr/>
          </a:p>
          <a:p>
            <a:pPr indent="-457200" lvl="0" marL="457200" rtl="0" algn="l">
              <a:lnSpc>
                <a:spcPct val="90000"/>
              </a:lnSpc>
              <a:spcBef>
                <a:spcPts val="1000"/>
              </a:spcBef>
              <a:spcAft>
                <a:spcPts val="0"/>
              </a:spcAft>
              <a:buClr>
                <a:srgbClr val="3F3F3F"/>
              </a:buClr>
              <a:buSzPct val="100000"/>
              <a:buAutoNum type="arabicPeriod"/>
            </a:pPr>
            <a:r>
              <a:rPr lang="ru-RU"/>
              <a:t>Модель (model): описывает используемые в приложении данные, а также логику, которая связана непосредственно с данными, например, логику валидации данных. Как правило, объекты моделей хранятся в базе данных. В MVC модели представлены двумя основными типами: модели представлений, которые используются представлениями для отображения и передачи данных, и модели домена, которые описывают логику управления данными. Модель может содержать данные, хранить логику управления этими данными. В то же время модель не должна содержать логику взаимодействия с пользователем и не должна определять механизм обработки запроса. Кроме того, модель не должна содержать логику отображения данных в представлении.</a:t>
            </a:r>
            <a:endParaRPr/>
          </a:p>
          <a:p>
            <a:pPr indent="-457200" lvl="0" marL="457200" rtl="0" algn="l">
              <a:lnSpc>
                <a:spcPct val="90000"/>
              </a:lnSpc>
              <a:spcBef>
                <a:spcPts val="1000"/>
              </a:spcBef>
              <a:spcAft>
                <a:spcPts val="0"/>
              </a:spcAft>
              <a:buClr>
                <a:srgbClr val="3F3F3F"/>
              </a:buClr>
              <a:buSzPct val="100000"/>
              <a:buAutoNum type="arabicPeriod"/>
            </a:pPr>
            <a:r>
              <a:rPr lang="ru-RU"/>
              <a:t>Представление (view): отвечают за визуальную часть или пользовательский интерфейс, нередко html-страница, через который пользователь взаимодействует с приложением. Также представление может содержать логику, связанную с отображением данных. В то же время представление не должно содержать логику обработки запроса пользователя или управления данными.</a:t>
            </a:r>
            <a:endParaRPr/>
          </a:p>
          <a:p>
            <a:pPr indent="-457200" lvl="0" marL="457200" rtl="0" algn="l">
              <a:lnSpc>
                <a:spcPct val="90000"/>
              </a:lnSpc>
              <a:spcBef>
                <a:spcPts val="1000"/>
              </a:spcBef>
              <a:spcAft>
                <a:spcPts val="0"/>
              </a:spcAft>
              <a:buClr>
                <a:srgbClr val="3F3F3F"/>
              </a:buClr>
              <a:buSzPct val="100000"/>
              <a:buAutoNum type="arabicPeriod"/>
            </a:pPr>
            <a:r>
              <a:rPr lang="ru-RU"/>
              <a:t>Контроллер (controller): представляет центральный компонент MVC, который обеспечивает связь между пользователем и приложением, представлением и хранилищем данных. Он содержит логику обработки запроса пользователя. Контроллер получает вводимые пользователем данные и обрабатывает их. И в зависимости от результатов обработки отправляет пользователю определенный вывод, например, в виде представления, наполненного данными моделей.</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IActionResult 2/3</a:t>
            </a:r>
            <a:endParaRPr/>
          </a:p>
        </p:txBody>
      </p:sp>
      <p:sp>
        <p:nvSpPr>
          <p:cNvPr id="196" name="Google Shape;196;p31"/>
          <p:cNvSpPr txBox="1"/>
          <p:nvPr>
            <p:ph idx="1" type="body"/>
          </p:nvPr>
        </p:nvSpPr>
        <p:spPr>
          <a:xfrm>
            <a:off x="647700" y="1249680"/>
            <a:ext cx="10515600" cy="5608320"/>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Black"/>
              <a:buAutoNum type="arabicPeriod" startAt="10"/>
            </a:pPr>
            <a:r>
              <a:rPr lang="ru-RU"/>
              <a:t>StatusCodeResult: результат действия, который возвращает клиенту определенный статусный код HTTP</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UnauthorizedResult: класс, производный от StatusCodeResult. Возвращает клиенту ответ в виде статусного кода HTTP 401, указывая, что пользователь не прошел авторизацию и не имеет прав доступа к запрошенному ресурсу.</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NotFoundResult: производный от StatusCodeResult. Возвращает клиенту ответ в виде статусного кода HTTP 404, указывая, что запрошенный ресурс не найден</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NotFoundObjectResult: производный от ObjectResult. Также возвращает клиенту ответ в виде статусного кода HTTP 404 с дополнительной информацией</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BadRequestResult: производный от StatusCodeResult. Возвращает статусный код 400, тем самым указывая, что запрос некорректен</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BadRequestObjectResult: производный от ObjectResult. Возвращает статусный код 400 с некоторой дополнительной информацией</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OkResult: производный от StatusCodeResult. Возвращает статусный код 200, который уведомляет об успешном выполнении запроса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OkObjectResult: производный от ObjectResult. Возвращает статусный код 200 с некоторой дополнительной информацией</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CreatedResult: возвращает статусный код 201, который уведомляет о создании нового ресурса. В качестве параметра принимает адрес нового ресурса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CreatedAtActionResult: возвращает статусный код 201, который уведомляет о создании нового ресурса. В качестве параметра принимает название метода и контроллера, а также параметров запроса, которые вместе создают адрес нового ресурса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10"/>
            </a:pPr>
            <a:r>
              <a:rPr lang="ru-RU"/>
              <a:t>CreatedAtRouteResult: возвращает статусный код 201, который уведомляет о создании нового ресурса. В качестве параметра принимает название маршрута, который используется для создания адреса нового ресурса</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IActionResult 3/3</a:t>
            </a:r>
            <a:endParaRPr/>
          </a:p>
        </p:txBody>
      </p:sp>
      <p:sp>
        <p:nvSpPr>
          <p:cNvPr id="202" name="Google Shape;202;p32"/>
          <p:cNvSpPr txBox="1"/>
          <p:nvPr>
            <p:ph idx="1" type="body"/>
          </p:nvPr>
        </p:nvSpPr>
        <p:spPr>
          <a:xfrm>
            <a:off x="647700" y="1365250"/>
            <a:ext cx="10515600" cy="5329555"/>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Black"/>
              <a:buAutoNum type="arabicPeriod" startAt="21"/>
            </a:pPr>
            <a:r>
              <a:rPr lang="ru-RU"/>
              <a:t>AcceptedResult: возвращает статусный код 202</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AcceptedAtActionResult: возвращает статусный код 202. В качестве параметра принимает название метода и контроллера, а также параметров запроса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AcceptedAtRouteResult: возвращает статусный код 202. В качестве параметра принимает название и параметры маршрута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ChallengeResult: используется для проверки аутентификации пользователя</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JsonResult: возвращает в качестве ответа объект или набор объектов в формате JSON</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PartialViewResult: производит рендеринг частичного представления в выходной поток</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RedirectResult: перенаправляет пользователя по другому адресу URL, возвращая статусный код 302 для временной переадресации или код 301 для постоянной переадресации зависимости от того, установлен ли флаг Permanent.</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RedirectToRouteResult: класс работает подобно RedirectResult, но перенаправляет пользователя по определенному адресу URL, указанному через параметры маршрута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RedirectToActionResult: выполняет переадресацию на определенный метод контроллера</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RedirectToPageResult: выполняет переадресацию на определенную странцу Razor (относится к подсистеме RazorPages)</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LocalRedirectResult: перенаправляет пользователя по определенному адресу URL в рамках веб-приложения</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ViewComponentResult: возвращает в ответ сущность ViewComponent</a:t>
            </a:r>
            <a:endParaRPr/>
          </a:p>
          <a:p>
            <a:pPr indent="-457200" lvl="0" marL="457200" rtl="0" algn="l">
              <a:lnSpc>
                <a:spcPct val="90000"/>
              </a:lnSpc>
              <a:spcBef>
                <a:spcPts val="1000"/>
              </a:spcBef>
              <a:spcAft>
                <a:spcPts val="0"/>
              </a:spcAft>
              <a:buClr>
                <a:srgbClr val="3F3F3F"/>
              </a:buClr>
              <a:buSzPct val="100000"/>
              <a:buFont typeface="Arial Black"/>
              <a:buAutoNum type="arabicPeriod" startAt="21"/>
            </a:pPr>
            <a:r>
              <a:rPr lang="ru-RU"/>
              <a:t>ViewResult: производит рендеринг представления и отправляет результаты рендеринга в виде html-страницы клиенту</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ContentResult</a:t>
            </a:r>
            <a:endParaRPr/>
          </a:p>
        </p:txBody>
      </p:sp>
      <p:sp>
        <p:nvSpPr>
          <p:cNvPr id="208" name="Google Shape;208;p3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ContentResult отправляет клиенту ответ в виде строки.</a:t>
            </a:r>
            <a:endParaRPr/>
          </a:p>
          <a:p>
            <a:pPr indent="-228600" lvl="0" marL="228600" rtl="0" algn="l">
              <a:lnSpc>
                <a:spcPct val="90000"/>
              </a:lnSpc>
              <a:spcBef>
                <a:spcPts val="1000"/>
              </a:spcBef>
              <a:spcAft>
                <a:spcPts val="0"/>
              </a:spcAft>
              <a:buClr>
                <a:srgbClr val="3F3F3F"/>
              </a:buClr>
              <a:buSzPts val="2000"/>
              <a:buChar char="•"/>
            </a:pPr>
            <a:r>
              <a:rPr lang="ru-RU"/>
              <a:t>Для отправки ContentResult не надо использовать конструктор, так как в контроллере уже определен специальный метод Content(), который принимает отправляемую строку и создает объект ContentResult.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JsonResult</a:t>
            </a:r>
            <a:endParaRPr/>
          </a:p>
        </p:txBody>
      </p:sp>
      <p:sp>
        <p:nvSpPr>
          <p:cNvPr id="214" name="Google Shape;214;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Одним из наиболее популярных в наше время форматов хранения и передачи данных является формат JSON (JavaScript Object Notation). JSON не зависит от языка программирования, он более удобен и легче обрабатывается.</a:t>
            </a:r>
            <a:endParaRPr/>
          </a:p>
          <a:p>
            <a:pPr indent="-228600" lvl="0" marL="228600" rtl="0" algn="l">
              <a:lnSpc>
                <a:spcPct val="90000"/>
              </a:lnSpc>
              <a:spcBef>
                <a:spcPts val="1000"/>
              </a:spcBef>
              <a:spcAft>
                <a:spcPts val="0"/>
              </a:spcAft>
              <a:buClr>
                <a:srgbClr val="3F3F3F"/>
              </a:buClr>
              <a:buSzPts val="2000"/>
              <a:buChar char="•"/>
            </a:pPr>
            <a:r>
              <a:rPr lang="ru-RU"/>
              <a:t>В JSON каждый отдельный объект заключается в фигурные скобки и представляет собой набор пар ключ-значение, разделенных запятыми, где ключом является название свойства объекта, а значением соответственно значение этого свойства. Например: {"name":"Tom"}. Здесь "name" является ключом, а "Tom" - значением.</a:t>
            </a:r>
            <a:endParaRPr/>
          </a:p>
          <a:p>
            <a:pPr indent="-228600" lvl="0" marL="228600" rtl="0" algn="l">
              <a:lnSpc>
                <a:spcPct val="90000"/>
              </a:lnSpc>
              <a:spcBef>
                <a:spcPts val="1000"/>
              </a:spcBef>
              <a:spcAft>
                <a:spcPts val="0"/>
              </a:spcAft>
              <a:buClr>
                <a:srgbClr val="3F3F3F"/>
              </a:buClr>
              <a:buSzPts val="2000"/>
              <a:buChar char="•"/>
            </a:pPr>
            <a:r>
              <a:rPr lang="ru-RU"/>
              <a:t>Для отправки объекта в формате json в контроллере имеется метод Json(object obj), который в качестве параметра принимает отправляемый объект.</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Переадресация</a:t>
            </a:r>
            <a:endParaRPr/>
          </a:p>
        </p:txBody>
      </p:sp>
      <p:sp>
        <p:nvSpPr>
          <p:cNvPr id="220" name="Google Shape;220;p35"/>
          <p:cNvSpPr txBox="1"/>
          <p:nvPr>
            <p:ph idx="1" type="body"/>
          </p:nvPr>
        </p:nvSpPr>
        <p:spPr>
          <a:xfrm>
            <a:off x="647700" y="1230630"/>
            <a:ext cx="10515600" cy="5484495"/>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90000"/>
              </a:lnSpc>
              <a:spcBef>
                <a:spcPts val="0"/>
              </a:spcBef>
              <a:spcAft>
                <a:spcPts val="0"/>
              </a:spcAft>
              <a:buClr>
                <a:srgbClr val="3F3F3F"/>
              </a:buClr>
              <a:buSzPct val="100000"/>
              <a:buChar char="•"/>
            </a:pPr>
            <a:r>
              <a:rPr lang="ru-RU"/>
              <a:t>В ASP.NET Core MVC для создания переадресации используются классы RedirectResult, LocalRedirectResult, RedirectToActionResult и RedirectToRouteResult. Но в зависимости от типа переадресации их применение будет отличаться.</a:t>
            </a:r>
            <a:endParaRPr/>
          </a:p>
          <a:p>
            <a:pPr indent="-228600" lvl="0" marL="228600" rtl="0" algn="l">
              <a:lnSpc>
                <a:spcPct val="90000"/>
              </a:lnSpc>
              <a:spcBef>
                <a:spcPts val="1000"/>
              </a:spcBef>
              <a:spcAft>
                <a:spcPts val="0"/>
              </a:spcAft>
              <a:buClr>
                <a:srgbClr val="3F3F3F"/>
              </a:buClr>
              <a:buSzPct val="100000"/>
              <a:buChar char="•"/>
            </a:pPr>
            <a:r>
              <a:rPr lang="ru-RU"/>
              <a:t>Протокол HTTP поддерживает два типа переадресации:</a:t>
            </a:r>
            <a:endParaRPr/>
          </a:p>
          <a:p>
            <a:pPr indent="-457200" lvl="0" marL="457200" rtl="0" algn="l">
              <a:lnSpc>
                <a:spcPct val="90000"/>
              </a:lnSpc>
              <a:spcBef>
                <a:spcPts val="1000"/>
              </a:spcBef>
              <a:spcAft>
                <a:spcPts val="0"/>
              </a:spcAft>
              <a:buClr>
                <a:srgbClr val="3F3F3F"/>
              </a:buClr>
              <a:buSzPct val="100000"/>
              <a:buAutoNum type="arabicPeriod"/>
            </a:pPr>
            <a:r>
              <a:rPr lang="ru-RU"/>
              <a:t>постоянная переадресация. При постоянной переадресации сервер будет отправлять браузеру статусный код 301. При данном типе переадресации предполагается, что запрашиваемый документ окончательно перемещен в другое место. И после получения статусного кода 301 браузер может автоматически настраивать запросы на новый ресурс, даже если старый ресурс со временем перестанет применять переадресацию. Поэтому данный способ можно использовать, если вы полностью уверены, что документ на старое место уже не возвратится.</a:t>
            </a:r>
            <a:endParaRPr/>
          </a:p>
          <a:p>
            <a:pPr indent="-457200" lvl="0" marL="457200" rtl="0" algn="l">
              <a:lnSpc>
                <a:spcPct val="90000"/>
              </a:lnSpc>
              <a:spcBef>
                <a:spcPts val="1000"/>
              </a:spcBef>
              <a:spcAft>
                <a:spcPts val="0"/>
              </a:spcAft>
              <a:buClr>
                <a:srgbClr val="3F3F3F"/>
              </a:buClr>
              <a:buSzPct val="100000"/>
              <a:buAutoNum type="arabicPeriod"/>
            </a:pPr>
            <a:r>
              <a:rPr lang="ru-RU"/>
              <a:t>временная переадресация. При временной переадресации сервер будет отправлять браузеру статусный код 302. При этом считается, что запрашиваемый документ временно перемещен на другую страницу.</a:t>
            </a:r>
            <a:endParaRPr/>
          </a:p>
          <a:p>
            <a:pPr indent="-228600" lvl="0" marL="228600" rtl="0" algn="l">
              <a:lnSpc>
                <a:spcPct val="90000"/>
              </a:lnSpc>
              <a:spcBef>
                <a:spcPts val="1000"/>
              </a:spcBef>
              <a:spcAft>
                <a:spcPts val="0"/>
              </a:spcAft>
              <a:buClr>
                <a:srgbClr val="3F3F3F"/>
              </a:buClr>
              <a:buSzPct val="100000"/>
              <a:buChar char="•"/>
            </a:pPr>
            <a:r>
              <a:rPr lang="ru-RU"/>
              <a:t>В обоих случаях для создания переадресации может использоваться объект RedirectResult, однако метод, возвращающий данный объект, будет отличаться.</a:t>
            </a:r>
            <a:endParaRPr/>
          </a:p>
          <a:p>
            <a:pPr indent="-228600" lvl="0" marL="228600" rtl="0" algn="l">
              <a:lnSpc>
                <a:spcPct val="90000"/>
              </a:lnSpc>
              <a:spcBef>
                <a:spcPts val="1000"/>
              </a:spcBef>
              <a:spcAft>
                <a:spcPts val="0"/>
              </a:spcAft>
              <a:buClr>
                <a:srgbClr val="3F3F3F"/>
              </a:buClr>
              <a:buSzPct val="100000"/>
              <a:buChar char="•"/>
            </a:pPr>
            <a:r>
              <a:rPr lang="ru-RU"/>
              <a:t>Для временной переадресации применяется метод Redirect.</a:t>
            </a:r>
            <a:endParaRPr/>
          </a:p>
          <a:p>
            <a:pPr indent="-228600" lvl="0" marL="228600" rtl="0" algn="l">
              <a:lnSpc>
                <a:spcPct val="90000"/>
              </a:lnSpc>
              <a:spcBef>
                <a:spcPts val="1000"/>
              </a:spcBef>
              <a:spcAft>
                <a:spcPts val="0"/>
              </a:spcAft>
              <a:buClr>
                <a:srgbClr val="3F3F3F"/>
              </a:buClr>
              <a:buSzPct val="100000"/>
              <a:buChar char="•"/>
            </a:pPr>
            <a:r>
              <a:rPr lang="ru-RU"/>
              <a:t>Для постоянной переадресации подобным образом используется метод RedirectPermanent.</a:t>
            </a:r>
            <a:endParaRPr/>
          </a:p>
          <a:p>
            <a:pPr indent="-114300" lvl="0" marL="228600" rtl="0" algn="l">
              <a:lnSpc>
                <a:spcPct val="90000"/>
              </a:lnSpc>
              <a:spcBef>
                <a:spcPts val="1000"/>
              </a:spcBef>
              <a:spcAft>
                <a:spcPts val="0"/>
              </a:spcAft>
              <a:buClr>
                <a:srgbClr val="3F3F3F"/>
              </a:buClr>
              <a:buSzPct val="100000"/>
              <a:buNone/>
            </a:pPr>
            <a:r>
              <a:t/>
            </a:r>
            <a:endParaRPr/>
          </a:p>
          <a:p>
            <a:pPr indent="-342900" lvl="0" marL="45720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MVC</a:t>
            </a:r>
            <a:endParaRPr/>
          </a:p>
        </p:txBody>
      </p:sp>
      <p:pic>
        <p:nvPicPr>
          <p:cNvPr descr="mvc" id="93" name="Google Shape;93;p14"/>
          <p:cNvPicPr preferRelativeResize="0"/>
          <p:nvPr>
            <p:ph idx="1" type="body"/>
          </p:nvPr>
        </p:nvPicPr>
        <p:blipFill rotWithShape="1">
          <a:blip r:embed="rId3">
            <a:alphaModFix/>
          </a:blip>
          <a:srcRect b="0" l="0" r="0" t="0"/>
          <a:stretch/>
        </p:blipFill>
        <p:spPr>
          <a:xfrm>
            <a:off x="3881755" y="949325"/>
            <a:ext cx="4048125" cy="2076450"/>
          </a:xfrm>
          <a:prstGeom prst="rect">
            <a:avLst/>
          </a:prstGeom>
          <a:noFill/>
          <a:ln>
            <a:noFill/>
          </a:ln>
        </p:spPr>
      </p:pic>
      <p:sp>
        <p:nvSpPr>
          <p:cNvPr id="94" name="Google Shape;94;p14"/>
          <p:cNvSpPr txBox="1"/>
          <p:nvPr/>
        </p:nvSpPr>
        <p:spPr>
          <a:xfrm>
            <a:off x="647700" y="3025775"/>
            <a:ext cx="10958195" cy="396938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ru-RU" sz="1800" u="none" cap="none" strike="noStrike">
                <a:solidFill>
                  <a:schemeClr val="dk1"/>
                </a:solidFill>
                <a:latin typeface="Arial"/>
                <a:ea typeface="Arial"/>
                <a:cs typeface="Arial"/>
                <a:sym typeface="Arial"/>
              </a:rPr>
              <a:t>В этой схеме модель является независимым компонентом - любые изменения контроллера или представления никак не влияют на модель. Контроллер и представление являются относительно независимыми компонентами. Так, из представления можно обращаться к определенному контроллеру, а из контроллера генерировать представления, но при этом нередко их можно изменять независимо друг от друга.</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0" i="0" lang="ru-RU" sz="1800" u="none" cap="none" strike="noStrike">
                <a:solidFill>
                  <a:schemeClr val="dk1"/>
                </a:solidFill>
                <a:latin typeface="Arial"/>
                <a:ea typeface="Arial"/>
                <a:cs typeface="Arial"/>
                <a:sym typeface="Arial"/>
              </a:rPr>
              <a:t>Такое разграничение компонентов приложения позволяет реализовать концепцию разделение ответственности, при которой каждый компонент отвечает за свою строго очерченную сферу. В связи с чем легче построить работу над отдельными компонентами. И благодаря этому приложение легче разрабатывать, поддерживать и тестировать отдельные компоненты. Допустим, если нам важна визуальная часть или фронтэнд, то мы можем тестировать представление независимо от контроллера. Либо мы можем сосредоточиться на бэкэнде и тестировать контроллер.</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Структура MVC проекта в ASP.NET Core</a:t>
            </a:r>
            <a:endParaRPr/>
          </a:p>
        </p:txBody>
      </p:sp>
      <p:sp>
        <p:nvSpPr>
          <p:cNvPr id="100" name="Google Shape;100;p15"/>
          <p:cNvSpPr txBox="1"/>
          <p:nvPr>
            <p:ph idx="1" type="body"/>
          </p:nvPr>
        </p:nvSpPr>
        <p:spPr>
          <a:xfrm>
            <a:off x="323850" y="1290320"/>
            <a:ext cx="11520170" cy="5356860"/>
          </a:xfrm>
          <a:prstGeom prst="rect">
            <a:avLst/>
          </a:prstGeom>
          <a:noFill/>
          <a:ln>
            <a:noFill/>
          </a:ln>
        </p:spPr>
        <p:txBody>
          <a:bodyPr anchorCtr="0" anchor="t" bIns="45700" lIns="91425" spcFirstLastPara="1" rIns="91425" wrap="square" tIns="45700">
            <a:normAutofit fontScale="80000"/>
          </a:bodyPr>
          <a:lstStyle/>
          <a:p>
            <a:pPr indent="-457200" lvl="0" marL="457200" rtl="0" algn="l">
              <a:lnSpc>
                <a:spcPct val="90000"/>
              </a:lnSpc>
              <a:spcBef>
                <a:spcPts val="0"/>
              </a:spcBef>
              <a:spcAft>
                <a:spcPts val="0"/>
              </a:spcAft>
              <a:buClr>
                <a:srgbClr val="3F3F3F"/>
              </a:buClr>
              <a:buSzPct val="100000"/>
              <a:buAutoNum type="arabicPeriod"/>
            </a:pPr>
            <a:r>
              <a:rPr lang="ru-RU"/>
              <a:t>Dependencies: все добавленные в проект пакеты и библиотеки</a:t>
            </a:r>
            <a:endParaRPr/>
          </a:p>
          <a:p>
            <a:pPr indent="-457200" lvl="0" marL="457200" rtl="0" algn="l">
              <a:lnSpc>
                <a:spcPct val="90000"/>
              </a:lnSpc>
              <a:spcBef>
                <a:spcPts val="1000"/>
              </a:spcBef>
              <a:spcAft>
                <a:spcPts val="0"/>
              </a:spcAft>
              <a:buClr>
                <a:srgbClr val="3F3F3F"/>
              </a:buClr>
              <a:buSzPct val="100000"/>
              <a:buAutoNum type="arabicPeriod"/>
            </a:pPr>
            <a:r>
              <a:rPr lang="ru-RU"/>
              <a:t>wwwroot: этот узел (на жестком диске ему соответствует одноименная папка) предназначен для хранения статических файлов - изображений, скриптов javascript, файлов css и т.д., которые используются приложением. Цель добавления этой папки в проект по сравнению с другими версиями ASP.NET, состоит в разграничении доступа к статическим файлам, к которым разрешен доступ со стороны клиента и к которым доступ запрещен.</a:t>
            </a:r>
            <a:endParaRPr/>
          </a:p>
          <a:p>
            <a:pPr indent="-457200" lvl="0" marL="457200" rtl="0" algn="l">
              <a:lnSpc>
                <a:spcPct val="90000"/>
              </a:lnSpc>
              <a:spcBef>
                <a:spcPts val="1000"/>
              </a:spcBef>
              <a:spcAft>
                <a:spcPts val="0"/>
              </a:spcAft>
              <a:buClr>
                <a:srgbClr val="3F3F3F"/>
              </a:buClr>
              <a:buSzPct val="100000"/>
              <a:buAutoNum type="arabicPeriod"/>
            </a:pPr>
            <a:r>
              <a:rPr lang="ru-RU"/>
              <a:t>Controllers: папка для хранения контроллеров, используемых приложением</a:t>
            </a:r>
            <a:endParaRPr/>
          </a:p>
          <a:p>
            <a:pPr indent="-457200" lvl="0" marL="457200" rtl="0" algn="l">
              <a:lnSpc>
                <a:spcPct val="90000"/>
              </a:lnSpc>
              <a:spcBef>
                <a:spcPts val="1000"/>
              </a:spcBef>
              <a:spcAft>
                <a:spcPts val="0"/>
              </a:spcAft>
              <a:buClr>
                <a:srgbClr val="3F3F3F"/>
              </a:buClr>
              <a:buSzPct val="100000"/>
              <a:buAutoNum type="arabicPeriod"/>
            </a:pPr>
            <a:r>
              <a:rPr lang="ru-RU"/>
              <a:t>Models: каталог для хранения моделей</a:t>
            </a:r>
            <a:endParaRPr/>
          </a:p>
          <a:p>
            <a:pPr indent="-457200" lvl="0" marL="457200" rtl="0" algn="l">
              <a:lnSpc>
                <a:spcPct val="90000"/>
              </a:lnSpc>
              <a:spcBef>
                <a:spcPts val="1000"/>
              </a:spcBef>
              <a:spcAft>
                <a:spcPts val="0"/>
              </a:spcAft>
              <a:buClr>
                <a:srgbClr val="3F3F3F"/>
              </a:buClr>
              <a:buSzPct val="100000"/>
              <a:buAutoNum type="arabicPeriod"/>
            </a:pPr>
            <a:r>
              <a:rPr lang="ru-RU"/>
              <a:t>Views: каталог для хранения представлений</a:t>
            </a:r>
            <a:endParaRPr/>
          </a:p>
          <a:p>
            <a:pPr indent="-457200" lvl="0" marL="457200" rtl="0" algn="l">
              <a:lnSpc>
                <a:spcPct val="90000"/>
              </a:lnSpc>
              <a:spcBef>
                <a:spcPts val="1000"/>
              </a:spcBef>
              <a:spcAft>
                <a:spcPts val="0"/>
              </a:spcAft>
              <a:buClr>
                <a:srgbClr val="3F3F3F"/>
              </a:buClr>
              <a:buSzPct val="100000"/>
              <a:buAutoNum type="arabicPeriod"/>
            </a:pPr>
            <a:r>
              <a:rPr lang="ru-RU"/>
              <a:t>appsettings.json: хранит конфигурацию приложения</a:t>
            </a:r>
            <a:endParaRPr/>
          </a:p>
          <a:p>
            <a:pPr indent="-457200" lvl="0" marL="457200" rtl="0" algn="l">
              <a:lnSpc>
                <a:spcPct val="90000"/>
              </a:lnSpc>
              <a:spcBef>
                <a:spcPts val="1000"/>
              </a:spcBef>
              <a:spcAft>
                <a:spcPts val="0"/>
              </a:spcAft>
              <a:buClr>
                <a:srgbClr val="3F3F3F"/>
              </a:buClr>
              <a:buSzPct val="100000"/>
              <a:buAutoNum type="arabicPeriod"/>
            </a:pPr>
            <a:r>
              <a:rPr lang="ru-RU"/>
              <a:t>Program.cs: файл, определяющий класс Program, который инициализирует и запускает хост с приложением.</a:t>
            </a:r>
            <a:endParaRPr/>
          </a:p>
          <a:p>
            <a:pPr indent="-457200" lvl="0" marL="457200" rtl="0" algn="l">
              <a:lnSpc>
                <a:spcPct val="90000"/>
              </a:lnSpc>
              <a:spcBef>
                <a:spcPts val="1000"/>
              </a:spcBef>
              <a:spcAft>
                <a:spcPts val="0"/>
              </a:spcAft>
              <a:buClr>
                <a:srgbClr val="3F3F3F"/>
              </a:buClr>
              <a:buSzPct val="100000"/>
              <a:buAutoNum type="arabicPeriod"/>
            </a:pPr>
            <a:r>
              <a:rPr lang="ru-RU"/>
              <a:t>Startup.cs: файл, определяющий класс Startup, с которого начинается работа приложения. То есть это входная точка в приложение.</a:t>
            </a:r>
            <a:endParaRPr/>
          </a:p>
          <a:p>
            <a:pPr indent="-228600" lvl="0" marL="228600" rtl="0" algn="l">
              <a:lnSpc>
                <a:spcPct val="90000"/>
              </a:lnSpc>
              <a:spcBef>
                <a:spcPts val="1000"/>
              </a:spcBef>
              <a:spcAft>
                <a:spcPts val="0"/>
              </a:spcAft>
              <a:buClr>
                <a:srgbClr val="3F3F3F"/>
              </a:buClr>
              <a:buSzPct val="100000"/>
              <a:buChar char="•"/>
            </a:pPr>
            <a:r>
              <a:rPr lang="ru-RU"/>
              <a:t>Фактически эта та же структура, что и у проекта по типу Empty за тем исключением, что здесь также добавлены по умолчанию папки для ключевых компонентов фреймворка MVC: контроллеров и представлений. А также есть дополнительные узлы и файлы для управления зависимостями клиентской части приложения.</a:t>
            </a:r>
            <a:endParaRPr/>
          </a:p>
          <a:p>
            <a:pPr indent="-228600" lvl="0" marL="228600" rtl="0" algn="l">
              <a:lnSpc>
                <a:spcPct val="90000"/>
              </a:lnSpc>
              <a:spcBef>
                <a:spcPts val="1000"/>
              </a:spcBef>
              <a:spcAft>
                <a:spcPts val="0"/>
              </a:spcAft>
              <a:buClr>
                <a:srgbClr val="3F3F3F"/>
              </a:buClr>
              <a:buSzPct val="100000"/>
              <a:buChar char="•"/>
            </a:pPr>
            <a:r>
              <a:rPr lang="ru-RU"/>
              <a:t>И если мы запустим проект по умолчанию на выполнение, то сработает запрос к контроллеру по умолчанию - классу HomeController, который выберет для генерации ответа нужное представление. И в итоге из представления будет создана html-страница, которую мы увидим в своем веб-браузере</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MVC в пустой проект</a:t>
            </a:r>
            <a:endParaRPr/>
          </a:p>
        </p:txBody>
      </p:sp>
      <p:sp>
        <p:nvSpPr>
          <p:cNvPr id="106" name="Google Shape;106;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228600" lvl="0" marL="228600" rtl="0" algn="l">
              <a:lnSpc>
                <a:spcPct val="90000"/>
              </a:lnSpc>
              <a:spcBef>
                <a:spcPts val="0"/>
              </a:spcBef>
              <a:spcAft>
                <a:spcPts val="0"/>
              </a:spcAft>
              <a:buClr>
                <a:srgbClr val="3F3F3F"/>
              </a:buClr>
              <a:buSzPct val="100000"/>
              <a:buChar char="•"/>
            </a:pPr>
            <a:r>
              <a:rPr lang="ru-RU"/>
              <a:t>Во-первых, в методе ConfigureServices() с помощью вызова services.AddMvc() добавляются все сервисы MVC.</a:t>
            </a:r>
            <a:endParaRPr/>
          </a:p>
          <a:p>
            <a:pPr indent="-228600" lvl="0" marL="228600" rtl="0" algn="l">
              <a:lnSpc>
                <a:spcPct val="90000"/>
              </a:lnSpc>
              <a:spcBef>
                <a:spcPts val="1000"/>
              </a:spcBef>
              <a:spcAft>
                <a:spcPts val="0"/>
              </a:spcAft>
              <a:buClr>
                <a:srgbClr val="3F3F3F"/>
              </a:buClr>
              <a:buSzPct val="100000"/>
              <a:buChar char="•"/>
            </a:pPr>
            <a:r>
              <a:rPr lang="ru-RU"/>
              <a:t>Во-вторых, в методе Configure() через вызовы app.UseRouting() и app.UseEndpoints() встраивается система маршрутизации, которая позволяет связать приходящие от пользователей запросы с контроллерами.</a:t>
            </a:r>
            <a:endParaRPr/>
          </a:p>
          <a:p>
            <a:pPr indent="-457200" lvl="0" marL="457200" rtl="0" algn="l">
              <a:lnSpc>
                <a:spcPct val="90000"/>
              </a:lnSpc>
              <a:spcBef>
                <a:spcPts val="1000"/>
              </a:spcBef>
              <a:spcAft>
                <a:spcPts val="0"/>
              </a:spcAft>
              <a:buClr>
                <a:srgbClr val="3F3F3F"/>
              </a:buClr>
              <a:buSzPct val="100000"/>
              <a:buAutoNum type="arabicPeriod"/>
            </a:pPr>
            <a:r>
              <a:rPr lang="ru-RU"/>
              <a:t>services.AddMvc();</a:t>
            </a:r>
            <a:endParaRPr/>
          </a:p>
          <a:p>
            <a:pPr indent="-457200" lvl="0" marL="457200" rtl="0" algn="l">
              <a:lnSpc>
                <a:spcPct val="90000"/>
              </a:lnSpc>
              <a:spcBef>
                <a:spcPts val="1000"/>
              </a:spcBef>
              <a:spcAft>
                <a:spcPts val="0"/>
              </a:spcAft>
              <a:buClr>
                <a:srgbClr val="3F3F3F"/>
              </a:buClr>
              <a:buSzPct val="100000"/>
              <a:buAutoNum type="arabicPeriod"/>
            </a:pPr>
            <a:r>
              <a:rPr lang="ru-RU"/>
              <a:t>app.UseRouting();</a:t>
            </a:r>
            <a:endParaRPr/>
          </a:p>
          <a:p>
            <a:pPr indent="-457200" lvl="0" marL="457200" rtl="0" algn="l">
              <a:lnSpc>
                <a:spcPct val="90000"/>
              </a:lnSpc>
              <a:spcBef>
                <a:spcPts val="1000"/>
              </a:spcBef>
              <a:spcAft>
                <a:spcPts val="0"/>
              </a:spcAft>
              <a:buClr>
                <a:srgbClr val="3F3F3F"/>
              </a:buClr>
              <a:buSzPct val="100000"/>
              <a:buAutoNum type="arabicPeriod"/>
            </a:pPr>
            <a:r>
              <a:rPr lang="ru-RU"/>
              <a:t>:</a:t>
            </a:r>
            <a:endParaRPr/>
          </a:p>
          <a:p>
            <a:pPr indent="0" lvl="0" marL="0" rtl="0" algn="l">
              <a:lnSpc>
                <a:spcPct val="90000"/>
              </a:lnSpc>
              <a:spcBef>
                <a:spcPts val="1000"/>
              </a:spcBef>
              <a:spcAft>
                <a:spcPts val="0"/>
              </a:spcAft>
              <a:buClr>
                <a:srgbClr val="3F3F3F"/>
              </a:buClr>
              <a:buSzPct val="100000"/>
              <a:buNone/>
            </a:pPr>
            <a:r>
              <a:rPr lang="ru-RU"/>
              <a:t>app.UseEndpoints(endpoints =&gt;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endpoints.MapControllerRoute(</a:t>
            </a:r>
            <a:endParaRPr/>
          </a:p>
          <a:p>
            <a:pPr indent="0" lvl="0" marL="0" rtl="0" algn="l">
              <a:lnSpc>
                <a:spcPct val="90000"/>
              </a:lnSpc>
              <a:spcBef>
                <a:spcPts val="1000"/>
              </a:spcBef>
              <a:spcAft>
                <a:spcPts val="0"/>
              </a:spcAft>
              <a:buClr>
                <a:srgbClr val="3F3F3F"/>
              </a:buClr>
              <a:buSzPct val="100000"/>
              <a:buNone/>
            </a:pPr>
            <a:r>
              <a:rPr lang="ru-RU"/>
              <a:t>                    name: "default",</a:t>
            </a:r>
            <a:endParaRPr/>
          </a:p>
          <a:p>
            <a:pPr indent="0" lvl="0" marL="0" rtl="0" algn="l">
              <a:lnSpc>
                <a:spcPct val="90000"/>
              </a:lnSpc>
              <a:spcBef>
                <a:spcPts val="1000"/>
              </a:spcBef>
              <a:spcAft>
                <a:spcPts val="0"/>
              </a:spcAft>
              <a:buClr>
                <a:srgbClr val="3F3F3F"/>
              </a:buClr>
              <a:buSzPct val="100000"/>
              <a:buNone/>
            </a:pPr>
            <a:r>
              <a:rPr lang="ru-RU"/>
              <a:t>                    pattern: "{controller=Home}/{action=Index}/{id?}");</a:t>
            </a:r>
            <a:endParaRPr/>
          </a:p>
          <a:p>
            <a:pPr indent="0" lvl="0" marL="0" rtl="0" algn="l">
              <a:lnSpc>
                <a:spcPct val="90000"/>
              </a:lnSpc>
              <a:spcBef>
                <a:spcPts val="1000"/>
              </a:spcBef>
              <a:spcAft>
                <a:spcPts val="0"/>
              </a:spcAft>
              <a:buClr>
                <a:srgbClr val="3F3F3F"/>
              </a:buClr>
              <a:buSzPct val="100000"/>
              <a:buNone/>
            </a:pPr>
            <a:r>
              <a:rPr lang="ru-RU"/>
              <a:t>            });</a:t>
            </a:r>
            <a:endParaRPr/>
          </a:p>
          <a:p>
            <a:pPr indent="-228600" lvl="0" marL="228600" rtl="0" algn="l">
              <a:lnSpc>
                <a:spcPct val="90000"/>
              </a:lnSpc>
              <a:spcBef>
                <a:spcPts val="1000"/>
              </a:spcBef>
              <a:spcAft>
                <a:spcPts val="0"/>
              </a:spcAft>
              <a:buClr>
                <a:srgbClr val="3F3F3F"/>
              </a:buClr>
              <a:buSzPct val="100000"/>
              <a:buChar char="•"/>
            </a:pPr>
            <a:r>
              <a:rPr lang="ru-RU"/>
              <a:t>Создаем класс контроллера, наследующийся от базового абстрактного Controller</a:t>
            </a:r>
            <a:endParaRPr/>
          </a:p>
          <a:p>
            <a:pPr indent="-342900" lvl="0" marL="342900" rtl="0" algn="l">
              <a:lnSpc>
                <a:spcPct val="90000"/>
              </a:lnSpc>
              <a:spcBef>
                <a:spcPts val="1000"/>
              </a:spcBef>
              <a:spcAft>
                <a:spcPts val="0"/>
              </a:spcAft>
              <a:buClr>
                <a:srgbClr val="3F3F3F"/>
              </a:buClr>
              <a:buSzPct val="100000"/>
              <a:buAutoNum type="arabicPeriod"/>
            </a:pPr>
            <a:r>
              <a:rPr lang="ru-RU"/>
              <a:t>public class HomeController : Controller</a:t>
            </a:r>
            <a:endParaRPr/>
          </a:p>
          <a:p>
            <a:pPr indent="-228600" lvl="0" marL="228600" rtl="0" algn="l">
              <a:lnSpc>
                <a:spcPct val="90000"/>
              </a:lnSpc>
              <a:spcBef>
                <a:spcPts val="1000"/>
              </a:spcBef>
              <a:spcAft>
                <a:spcPts val="0"/>
              </a:spcAft>
              <a:buClr>
                <a:srgbClr val="3F3F3F"/>
              </a:buClr>
              <a:buSzPct val="100000"/>
              <a:buChar char="•"/>
            </a:pPr>
            <a:r>
              <a:rPr lang="ru-RU"/>
              <a:t>Создаем RazorView, то есть наше представление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Сервисы MVC</a:t>
            </a:r>
            <a:endParaRPr/>
          </a:p>
        </p:txBody>
      </p:sp>
      <p:sp>
        <p:nvSpPr>
          <p:cNvPr id="112" name="Google Shape;112;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ru-RU"/>
              <a:t>Функциональность MVC и ее работа в приложении зависит от добавляемых сервисов. Есть ряд опций по встраиванию сервисов:</a:t>
            </a:r>
            <a:endParaRPr/>
          </a:p>
          <a:p>
            <a:pPr indent="-457200" lvl="0" marL="457200" rtl="0" algn="l">
              <a:lnSpc>
                <a:spcPct val="90000"/>
              </a:lnSpc>
              <a:spcBef>
                <a:spcPts val="1000"/>
              </a:spcBef>
              <a:spcAft>
                <a:spcPts val="0"/>
              </a:spcAft>
              <a:buClr>
                <a:srgbClr val="3F3F3F"/>
              </a:buClr>
              <a:buSzPts val="2000"/>
              <a:buAutoNum type="arabicPeriod"/>
            </a:pPr>
            <a:r>
              <a:rPr lang="ru-RU"/>
              <a:t>AddMvc(): добавляет все сервисы фреймворка MVC (в том числе сервисы для работы с аутентификацией и авторизацией, валидацией и т.д.)</a:t>
            </a:r>
            <a:endParaRPr/>
          </a:p>
          <a:p>
            <a:pPr indent="-457200" lvl="0" marL="457200" rtl="0" algn="l">
              <a:lnSpc>
                <a:spcPct val="90000"/>
              </a:lnSpc>
              <a:spcBef>
                <a:spcPts val="1000"/>
              </a:spcBef>
              <a:spcAft>
                <a:spcPts val="0"/>
              </a:spcAft>
              <a:buClr>
                <a:srgbClr val="3F3F3F"/>
              </a:buClr>
              <a:buSzPts val="2000"/>
              <a:buAutoNum type="arabicPeriod"/>
            </a:pPr>
            <a:r>
              <a:rPr lang="ru-RU"/>
              <a:t>AddMvcCore(): добавляет только основные сервисы фреймворка MVC, а всю допалнительную функциональность, типа аутентификацией и авторизацией, валидацией и т.д., необходимо добавлять самостоятельно</a:t>
            </a:r>
            <a:endParaRPr/>
          </a:p>
          <a:p>
            <a:pPr indent="-457200" lvl="0" marL="457200" rtl="0" algn="l">
              <a:lnSpc>
                <a:spcPct val="90000"/>
              </a:lnSpc>
              <a:spcBef>
                <a:spcPts val="1000"/>
              </a:spcBef>
              <a:spcAft>
                <a:spcPts val="0"/>
              </a:spcAft>
              <a:buClr>
                <a:srgbClr val="3F3F3F"/>
              </a:buClr>
              <a:buSzPts val="2000"/>
              <a:buAutoNum type="arabicPeriod"/>
            </a:pPr>
            <a:r>
              <a:rPr lang="ru-RU"/>
              <a:t>AddControllersWithViews(): добавляет только те сервисы фреймворка MVC, которые позволяют использовать контроллеры и представления и связанную функциональность. При создании проекта по типу Web Application (Model-View-Controller) используется именно этот метод</a:t>
            </a:r>
            <a:endParaRPr/>
          </a:p>
          <a:p>
            <a:pPr indent="-457200" lvl="0" marL="457200" rtl="0" algn="l">
              <a:lnSpc>
                <a:spcPct val="90000"/>
              </a:lnSpc>
              <a:spcBef>
                <a:spcPts val="1000"/>
              </a:spcBef>
              <a:spcAft>
                <a:spcPts val="0"/>
              </a:spcAft>
              <a:buClr>
                <a:srgbClr val="3F3F3F"/>
              </a:buClr>
              <a:buSzPts val="2000"/>
              <a:buAutoNum type="arabicPeriod"/>
            </a:pPr>
            <a:r>
              <a:rPr lang="ru-RU"/>
              <a:t>AddControllers(): позволяет использовать контроллеры, но без представлений.</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моделей и базы данных 1/2</a:t>
            </a:r>
            <a:endParaRPr/>
          </a:p>
        </p:txBody>
      </p:sp>
      <p:sp>
        <p:nvSpPr>
          <p:cNvPr id="118" name="Google Shape;118;p18"/>
          <p:cNvSpPr txBox="1"/>
          <p:nvPr>
            <p:ph idx="1" type="body"/>
          </p:nvPr>
        </p:nvSpPr>
        <p:spPr>
          <a:xfrm>
            <a:off x="232410" y="1259205"/>
            <a:ext cx="11799570" cy="5485130"/>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90000"/>
              </a:lnSpc>
              <a:spcBef>
                <a:spcPts val="0"/>
              </a:spcBef>
              <a:spcAft>
                <a:spcPts val="0"/>
              </a:spcAft>
              <a:buClr>
                <a:srgbClr val="3F3F3F"/>
              </a:buClr>
              <a:buSzPct val="100000"/>
              <a:buChar char="•"/>
            </a:pPr>
            <a:r>
              <a:rPr lang="ru-RU"/>
              <a:t>Создаем классы моделей. То есть классы хранящие для доступа к данным из нашей базы данных (обычные классы с auto-properties)</a:t>
            </a:r>
            <a:endParaRPr/>
          </a:p>
          <a:p>
            <a:pPr indent="-228600" lvl="0" marL="228600" rtl="0" algn="l">
              <a:lnSpc>
                <a:spcPct val="90000"/>
              </a:lnSpc>
              <a:spcBef>
                <a:spcPts val="1000"/>
              </a:spcBef>
              <a:spcAft>
                <a:spcPts val="0"/>
              </a:spcAft>
              <a:buClr>
                <a:srgbClr val="3F3F3F"/>
              </a:buClr>
              <a:buSzPct val="100000"/>
              <a:buChar char="•"/>
            </a:pPr>
            <a:r>
              <a:rPr lang="ru-RU"/>
              <a:t>После определения моделей надо выбрать хранилище данных для этих моделей. Мы можем выбрать EntityFramework или Dapper для доступа к реаляционным (SQL) базам данных. Или другие технологии для доступа к нереляционным БД. Мы будем использовать локальную БД SQLServer (</a:t>
            </a:r>
            <a:r>
              <a:rPr lang="ru-RU">
                <a:solidFill>
                  <a:srgbClr val="FF0000"/>
                </a:solidFill>
              </a:rPr>
              <a:t>внимание, не используйте локальные базы данных, для реальных веб-приложений! Лучше разверните выделенный инстанс</a:t>
            </a:r>
            <a:r>
              <a:rPr lang="ru-RU"/>
              <a:t>)</a:t>
            </a:r>
            <a:endParaRPr/>
          </a:p>
          <a:p>
            <a:pPr indent="-228600" lvl="0" marL="228600" rtl="0" algn="l">
              <a:lnSpc>
                <a:spcPct val="90000"/>
              </a:lnSpc>
              <a:spcBef>
                <a:spcPts val="1000"/>
              </a:spcBef>
              <a:spcAft>
                <a:spcPts val="0"/>
              </a:spcAft>
              <a:buClr>
                <a:srgbClr val="3F3F3F"/>
              </a:buClr>
              <a:buSzPct val="100000"/>
              <a:buChar char="•"/>
            </a:pPr>
            <a:r>
              <a:rPr lang="ru-RU"/>
              <a:t>Для взаимодействия с MS SQL Server через Entity Framework нам нужен пакет Microsoft.EntityFrameworkCore.SqlServer.</a:t>
            </a:r>
            <a:endParaRPr/>
          </a:p>
          <a:p>
            <a:pPr indent="-228600" lvl="0" marL="228600" rtl="0" algn="l">
              <a:lnSpc>
                <a:spcPct val="90000"/>
              </a:lnSpc>
              <a:spcBef>
                <a:spcPts val="1000"/>
              </a:spcBef>
              <a:spcAft>
                <a:spcPts val="0"/>
              </a:spcAft>
              <a:buClr>
                <a:srgbClr val="3F3F3F"/>
              </a:buClr>
              <a:buSzPct val="100000"/>
              <a:buChar char="•"/>
            </a:pPr>
            <a:r>
              <a:rPr lang="ru-RU"/>
              <a:t>Чтобы взаимодействовать с базой данных нам нужен контекст данных. Причем Entity Framework Core использует подход Code First, при котором нам надо сначала определить модели и контекст данных, а потом уже исходя и этих моделей и класса контекста будет создаваться бд и все ее таблицы (хотя, есть возможность автогенерации кода из данных)</a:t>
            </a:r>
            <a:endParaRPr/>
          </a:p>
          <a:p>
            <a:pPr indent="-228600" lvl="0" marL="228600" rtl="0" algn="l">
              <a:lnSpc>
                <a:spcPct val="90000"/>
              </a:lnSpc>
              <a:spcBef>
                <a:spcPts val="1000"/>
              </a:spcBef>
              <a:spcAft>
                <a:spcPts val="0"/>
              </a:spcAft>
              <a:buClr>
                <a:srgbClr val="3F3F3F"/>
              </a:buClr>
              <a:buSzPct val="100000"/>
              <a:buChar char="•"/>
            </a:pPr>
            <a:r>
              <a:rPr lang="ru-RU"/>
              <a:t>Чтобы создать контекст, нам надо унаследовать новый класс от класса </a:t>
            </a:r>
            <a:r>
              <a:rPr lang="ru-RU">
                <a:solidFill>
                  <a:srgbClr val="FF0000"/>
                </a:solidFill>
              </a:rPr>
              <a:t>DbContext</a:t>
            </a:r>
            <a:r>
              <a:rPr lang="ru-RU"/>
              <a:t>. Свойства наподобие </a:t>
            </a:r>
            <a:r>
              <a:rPr lang="ru-RU">
                <a:solidFill>
                  <a:srgbClr val="FF0000"/>
                </a:solidFill>
              </a:rPr>
              <a:t>public DbSet&lt;ModelClass&gt; ModelClass { get; set; }</a:t>
            </a:r>
            <a:r>
              <a:rPr lang="ru-RU"/>
              <a:t> помогают получать из БД набор данных определенного типа. Фактически каждое свойство DbSet будет соотноситься с отдельной таблицей в базе данных.</a:t>
            </a:r>
            <a:endParaRPr/>
          </a:p>
          <a:p>
            <a:pPr indent="-228600" lvl="0" marL="228600" rtl="0" algn="l">
              <a:lnSpc>
                <a:spcPct val="90000"/>
              </a:lnSpc>
              <a:spcBef>
                <a:spcPts val="1000"/>
              </a:spcBef>
              <a:spcAft>
                <a:spcPts val="0"/>
              </a:spcAft>
              <a:buClr>
                <a:srgbClr val="3F3F3F"/>
              </a:buClr>
              <a:buSzPct val="100000"/>
              <a:buChar char="•"/>
            </a:pPr>
            <a:r>
              <a:rPr lang="ru-RU"/>
              <a:t>По умолчанию у нас база данных отсутствуют. Поэтому в конструктор Context определем вызов Database.EnsureCreated(), который при отсутствии базы данных автоматически создает ее. Если база данных уже есть, то ничего не происходит.</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Добавление моделей и базы данных 2/2</a:t>
            </a:r>
            <a:endParaRPr/>
          </a:p>
        </p:txBody>
      </p:sp>
      <p:sp>
        <p:nvSpPr>
          <p:cNvPr id="124" name="Google Shape;124;p19"/>
          <p:cNvSpPr txBox="1"/>
          <p:nvPr>
            <p:ph idx="1" type="body"/>
          </p:nvPr>
        </p:nvSpPr>
        <p:spPr>
          <a:xfrm>
            <a:off x="289560" y="1334135"/>
            <a:ext cx="11515090" cy="5523865"/>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90000"/>
              </a:lnSpc>
              <a:spcBef>
                <a:spcPts val="0"/>
              </a:spcBef>
              <a:spcAft>
                <a:spcPts val="0"/>
              </a:spcAft>
              <a:buClr>
                <a:srgbClr val="3F3F3F"/>
              </a:buClr>
              <a:buSzPct val="100000"/>
              <a:buChar char="•"/>
            </a:pPr>
            <a:r>
              <a:rPr lang="ru-RU"/>
              <a:t>Чтобы подключаться к базе данных, нам надо задать параметры подключения. Для этого изменяем файл appsettings.json. Нам нужно добавить в него раздел </a:t>
            </a:r>
            <a:r>
              <a:rPr lang="ru-RU">
                <a:solidFill>
                  <a:srgbClr val="FF0000"/>
                </a:solidFill>
              </a:rPr>
              <a:t>ConnectionStrings</a:t>
            </a:r>
            <a:r>
              <a:rPr lang="ru-RU"/>
              <a:t> с полем</a:t>
            </a:r>
            <a:r>
              <a:rPr lang="ru-RU">
                <a:solidFill>
                  <a:srgbClr val="FF0000"/>
                </a:solidFill>
              </a:rPr>
              <a:t> DefaultConnection</a:t>
            </a:r>
            <a:r>
              <a:rPr lang="ru-RU">
                <a:solidFill>
                  <a:srgbClr val="404086"/>
                </a:solidFill>
              </a:rPr>
              <a:t> </a:t>
            </a:r>
            <a:r>
              <a:rPr lang="ru-RU">
                <a:solidFill>
                  <a:srgbClr val="3F3F3F"/>
                </a:solidFill>
              </a:rPr>
              <a:t>(чтобы просмотреть информацию о строках подключения - зайдите на сайт </a:t>
            </a:r>
            <a:r>
              <a:rPr lang="ru-RU">
                <a:solidFill>
                  <a:srgbClr val="1E4E79"/>
                </a:solidFill>
              </a:rPr>
              <a:t>www.connectionstrings.com</a:t>
            </a:r>
            <a:r>
              <a:rPr lang="ru-RU">
                <a:solidFill>
                  <a:srgbClr val="3F3F3F"/>
                </a:solidFill>
              </a:rPr>
              <a:t>)</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Пример строки для подключения к LocalDB:</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"Server=(localdb)\\mssqllocaldb;Database=mydb;Trusted_Connection=True;MultipleActiveResultSets=true"</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Параметр Server - указываем адрес нашего сервера (либо имя хоста). В нашем случае используем особый адрес, показывающий, что будет использоваться встроенная в ASP.NET Core облегченная версия SQLServer</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Параметр Database - указываем имя нашей базы данных</a:t>
            </a:r>
            <a:endParaRPr>
              <a:solidFill>
                <a:srgbClr val="3F3F3F"/>
              </a:solidFill>
            </a:endParaRPr>
          </a:p>
          <a:p>
            <a:pPr indent="-228600" lvl="0" marL="228600" rtl="0" algn="l">
              <a:lnSpc>
                <a:spcPct val="90000"/>
              </a:lnSpc>
              <a:spcBef>
                <a:spcPts val="1000"/>
              </a:spcBef>
              <a:spcAft>
                <a:spcPts val="0"/>
              </a:spcAft>
              <a:buClr>
                <a:srgbClr val="3F3F3F"/>
              </a:buClr>
              <a:buSzPct val="100000"/>
              <a:buChar char="•"/>
            </a:pPr>
            <a:r>
              <a:rPr lang="ru-RU"/>
              <a:t>Параметр Trusted_Connection - использовать ли для аутентификации данные из ОС (подходит только для Windows, в среде Linux следует использовать имя пользователя и пароль)</a:t>
            </a:r>
            <a:endParaRPr/>
          </a:p>
          <a:p>
            <a:pPr indent="-228600" lvl="0" marL="228600" rtl="0" algn="l">
              <a:lnSpc>
                <a:spcPct val="90000"/>
              </a:lnSpc>
              <a:spcBef>
                <a:spcPts val="1000"/>
              </a:spcBef>
              <a:spcAft>
                <a:spcPts val="0"/>
              </a:spcAft>
              <a:buClr>
                <a:srgbClr val="3F3F3F"/>
              </a:buClr>
              <a:buSzPct val="100000"/>
              <a:buChar char="•"/>
            </a:pPr>
            <a:r>
              <a:rPr lang="ru-RU"/>
              <a:t>Параметр MultipleActiveResultSets - указывает использовать ли многопоточность для доступа к данным. Для пользовательского веб-приложения - обязательно true</a:t>
            </a:r>
            <a:endParaRPr/>
          </a:p>
          <a:p>
            <a:pPr indent="-228600" lvl="0" marL="228600" rtl="0" algn="l">
              <a:lnSpc>
                <a:spcPct val="90000"/>
              </a:lnSpc>
              <a:spcBef>
                <a:spcPts val="1000"/>
              </a:spcBef>
              <a:spcAft>
                <a:spcPts val="0"/>
              </a:spcAft>
              <a:buClr>
                <a:srgbClr val="3F3F3F"/>
              </a:buClr>
              <a:buSzPct val="100000"/>
              <a:buChar char="•"/>
            </a:pPr>
            <a:r>
              <a:rPr lang="ru-RU">
                <a:solidFill>
                  <a:srgbClr val="3F3F3F"/>
                </a:solidFill>
              </a:rPr>
              <a:t>После добавления контеста и параметров подключения к БД, нам нужно подключиться к базе и добавить наш контекст как зависимость, чтобы контроллеры могли использовать его:</a:t>
            </a:r>
            <a:endParaRPr>
              <a:solidFill>
                <a:srgbClr val="3F3F3F"/>
              </a:solidFill>
            </a:endParaRPr>
          </a:p>
          <a:p>
            <a:pPr indent="-342900" lvl="0" marL="342900" rtl="0" algn="l">
              <a:lnSpc>
                <a:spcPct val="90000"/>
              </a:lnSpc>
              <a:spcBef>
                <a:spcPts val="1000"/>
              </a:spcBef>
              <a:spcAft>
                <a:spcPts val="0"/>
              </a:spcAft>
              <a:buClr>
                <a:srgbClr val="3F3F3F"/>
              </a:buClr>
              <a:buSzPct val="100000"/>
              <a:buAutoNum type="arabicPeriod"/>
            </a:pPr>
            <a:r>
              <a:rPr lang="ru-RU">
                <a:solidFill>
                  <a:srgbClr val="3F3F3F"/>
                </a:solidFill>
              </a:rPr>
              <a:t>string connection = Configuration.GetConnectionString("DefaultConnection");</a:t>
            </a:r>
            <a:endParaRPr>
              <a:solidFill>
                <a:srgbClr val="3F3F3F"/>
              </a:solidFill>
            </a:endParaRPr>
          </a:p>
          <a:p>
            <a:pPr indent="-342900" lvl="0" marL="342900" rtl="0" algn="l">
              <a:lnSpc>
                <a:spcPct val="90000"/>
              </a:lnSpc>
              <a:spcBef>
                <a:spcPts val="1000"/>
              </a:spcBef>
              <a:spcAft>
                <a:spcPts val="0"/>
              </a:spcAft>
              <a:buClr>
                <a:srgbClr val="3F3F3F"/>
              </a:buClr>
              <a:buSzPct val="100000"/>
              <a:buAutoNum type="arabicPeriod"/>
            </a:pPr>
            <a:r>
              <a:rPr lang="ru-RU">
                <a:solidFill>
                  <a:srgbClr val="3F3F3F"/>
                </a:solidFill>
              </a:rPr>
              <a:t>services.AddDbContext&lt;MobileContext&gt;(options =&gt; options.UseSqlServer(connection));</a:t>
            </a:r>
            <a:endParaRPr>
              <a:solidFill>
                <a:srgbClr val="3F3F3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ru-RU"/>
              <a:t>Контроллеры и их действия 1/3</a:t>
            </a:r>
            <a:endParaRPr/>
          </a:p>
        </p:txBody>
      </p:sp>
      <p:sp>
        <p:nvSpPr>
          <p:cNvPr id="130" name="Google Shape;130;p20"/>
          <p:cNvSpPr txBox="1"/>
          <p:nvPr>
            <p:ph idx="1" type="body"/>
          </p:nvPr>
        </p:nvSpPr>
        <p:spPr>
          <a:xfrm>
            <a:off x="363855" y="1825625"/>
            <a:ext cx="11309985" cy="4805045"/>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rgbClr val="3F3F3F"/>
              </a:buClr>
              <a:buSzPct val="100000"/>
              <a:buChar char="•"/>
            </a:pPr>
            <a:r>
              <a:rPr lang="ru-RU"/>
              <a:t>Центральным звеном в архитектуре ASP.NET Core MVC является контроллер. При получении запроса система маршрутизации выбирает для обработки запроса нужный контроллер и передает ему данные запроса. Контроллер обрабатывает эти данные и посылает обратно результат обработки.</a:t>
            </a:r>
            <a:endParaRPr/>
          </a:p>
          <a:p>
            <a:pPr indent="-228600" lvl="0" marL="228600" rtl="0" algn="l">
              <a:lnSpc>
                <a:spcPct val="90000"/>
              </a:lnSpc>
              <a:spcBef>
                <a:spcPts val="1000"/>
              </a:spcBef>
              <a:spcAft>
                <a:spcPts val="0"/>
              </a:spcAft>
              <a:buClr>
                <a:srgbClr val="3F3F3F"/>
              </a:buClr>
              <a:buSzPct val="100000"/>
              <a:buChar char="•"/>
            </a:pPr>
            <a:r>
              <a:rPr lang="ru-RU"/>
              <a:t>В ASP.NET Core MVC контроллер представляет обычный класс на языке C#, который наследуется от абстрактного базового класса Microsoft.AspNetCore.Mvc.Controller. По умолчанию проект ASP.NET Core MVC содержит как минимум один контроллер - HomeController</a:t>
            </a:r>
            <a:endParaRPr/>
          </a:p>
          <a:p>
            <a:pPr indent="-228600" lvl="0" marL="228600" rtl="0" algn="l">
              <a:lnSpc>
                <a:spcPct val="90000"/>
              </a:lnSpc>
              <a:spcBef>
                <a:spcPts val="1000"/>
              </a:spcBef>
              <a:spcAft>
                <a:spcPts val="0"/>
              </a:spcAft>
              <a:buClr>
                <a:srgbClr val="3F3F3F"/>
              </a:buClr>
              <a:buSzPct val="100000"/>
              <a:buChar char="•"/>
            </a:pPr>
            <a:r>
              <a:rPr lang="ru-RU"/>
              <a:t>При использовании контроллеров существуют некоторые условности. Во-первых, в проекте контроллеры помещаются в каталог Controllers. И во-вторых, по соглашениям об именовании названия контроллеров обычно оканчиваются на суффикс "Controller", остальная же часть до этого суффикса считается именем контроллера, например, HomeController. Но в принципе эти условности необязательны.</a:t>
            </a:r>
            <a:endParaRPr/>
          </a:p>
          <a:p>
            <a:pPr indent="-228600" lvl="0" marL="228600" rtl="0" algn="l">
              <a:lnSpc>
                <a:spcPct val="90000"/>
              </a:lnSpc>
              <a:spcBef>
                <a:spcPts val="1000"/>
              </a:spcBef>
              <a:spcAft>
                <a:spcPts val="0"/>
              </a:spcAft>
              <a:buClr>
                <a:srgbClr val="3F3F3F"/>
              </a:buClr>
              <a:buSzPct val="100000"/>
              <a:buChar char="•"/>
            </a:pPr>
            <a:r>
              <a:rPr lang="ru-RU"/>
              <a:t>Но есть также и обязательные условности, которые предъявляются к контроллерам. В частности, класс контроллера должен удовлетворять как минимум одному из следующих условий:</a:t>
            </a:r>
            <a:endParaRPr/>
          </a:p>
          <a:p>
            <a:pPr indent="-457200" lvl="0" marL="457200" rtl="0" algn="l">
              <a:lnSpc>
                <a:spcPct val="90000"/>
              </a:lnSpc>
              <a:spcBef>
                <a:spcPts val="1000"/>
              </a:spcBef>
              <a:spcAft>
                <a:spcPts val="0"/>
              </a:spcAft>
              <a:buClr>
                <a:srgbClr val="3F3F3F"/>
              </a:buClr>
              <a:buSzPct val="100000"/>
              <a:buAutoNum type="arabicPeriod"/>
            </a:pPr>
            <a:r>
              <a:rPr lang="ru-RU"/>
              <a:t>Класс контроллера имеет суффикс "Controller"</a:t>
            </a:r>
            <a:endParaRPr/>
          </a:p>
          <a:p>
            <a:pPr indent="-457200" lvl="0" marL="457200" rtl="0" algn="l">
              <a:lnSpc>
                <a:spcPct val="90000"/>
              </a:lnSpc>
              <a:spcBef>
                <a:spcPts val="1000"/>
              </a:spcBef>
              <a:spcAft>
                <a:spcPts val="0"/>
              </a:spcAft>
              <a:buClr>
                <a:srgbClr val="3F3F3F"/>
              </a:buClr>
              <a:buSzPct val="100000"/>
              <a:buAutoNum type="arabicPeriod"/>
            </a:pPr>
            <a:r>
              <a:rPr lang="ru-RU"/>
              <a:t>Класс контроллера наследуется от класса, который имеет суффикс "Controller"</a:t>
            </a:r>
            <a:endParaRPr/>
          </a:p>
          <a:p>
            <a:pPr indent="-457200" lvl="0" marL="457200" rtl="0" algn="l">
              <a:lnSpc>
                <a:spcPct val="90000"/>
              </a:lnSpc>
              <a:spcBef>
                <a:spcPts val="1000"/>
              </a:spcBef>
              <a:spcAft>
                <a:spcPts val="0"/>
              </a:spcAft>
              <a:buClr>
                <a:srgbClr val="3F3F3F"/>
              </a:buClr>
              <a:buSzPct val="100000"/>
              <a:buAutoNum type="arabicPeriod"/>
            </a:pPr>
            <a:r>
              <a:rPr lang="ru-RU"/>
              <a:t>К классу контроллера применяется атрибут [Controller]</a:t>
            </a:r>
            <a:endParaRPr/>
          </a:p>
          <a:p>
            <a:pPr indent="-228600" lvl="0" marL="228600" rtl="0" algn="l">
              <a:lnSpc>
                <a:spcPct val="90000"/>
              </a:lnSpc>
              <a:spcBef>
                <a:spcPts val="1000"/>
              </a:spcBef>
              <a:spcAft>
                <a:spcPts val="0"/>
              </a:spcAft>
              <a:buClr>
                <a:srgbClr val="3F3F3F"/>
              </a:buClr>
              <a:buSzPct val="100000"/>
              <a:buChar char="•"/>
            </a:pPr>
            <a:r>
              <a:rPr lang="ru-RU"/>
              <a:t>Если нам нужен еще один контроллер, то мы можем добавить в папку Controllers новый класс, который будет наследоваться от класса Controller. Либо мы можем использовать готовый шаблон Controller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