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6858000" cx="12192000"/>
  <p:notesSz cx="7103725" cy="102342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59">
          <p15:clr>
            <a:srgbClr val="000000"/>
          </p15:clr>
        </p15:guide>
        <p15:guide id="2" pos="3822">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59" orient="horz"/>
        <p:guide pos="3822"/>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slide" Target="slides/slide4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8163" cy="5127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icrosoft Yahei"/>
                <a:ea typeface="Microsoft Yahei"/>
                <a:cs typeface="Microsoft Yahei"/>
                <a:sym typeface="Microsoft Yahei"/>
              </a:defRPr>
            </a:lvl1pPr>
            <a:lvl2pPr lvl="1"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2pPr>
            <a:lvl3pPr lvl="2"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3pPr>
            <a:lvl4pPr lvl="3"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4pPr>
            <a:lvl5pPr lvl="4"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5pPr>
            <a:lvl6pPr lvl="5"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6pPr>
            <a:lvl7pPr lvl="6"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7pPr>
            <a:lvl8pPr lvl="7"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8pPr>
            <a:lvl9pPr lvl="8"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9pPr>
          </a:lstStyle>
          <a:p/>
        </p:txBody>
      </p:sp>
      <p:sp>
        <p:nvSpPr>
          <p:cNvPr id="4" name="Google Shape;4;n"/>
          <p:cNvSpPr txBox="1"/>
          <p:nvPr>
            <p:ph idx="10" type="dt"/>
          </p:nvPr>
        </p:nvSpPr>
        <p:spPr>
          <a:xfrm>
            <a:off x="4024313" y="0"/>
            <a:ext cx="3078162" cy="51276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Microsoft Yahei"/>
                <a:ea typeface="Microsoft Yahei"/>
                <a:cs typeface="Microsoft Yahei"/>
                <a:sym typeface="Microsoft Yahei"/>
              </a:defRPr>
            </a:lvl1pPr>
            <a:lvl2pPr lvl="1"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2pPr>
            <a:lvl3pPr lvl="2"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3pPr>
            <a:lvl4pPr lvl="3"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4pPr>
            <a:lvl5pPr lvl="4"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5pPr>
            <a:lvl6pPr lvl="5"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6pPr>
            <a:lvl7pPr lvl="6"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7pPr>
            <a:lvl8pPr lvl="7"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8pPr>
            <a:lvl9pPr lvl="8"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9pPr>
          </a:lstStyle>
          <a:p/>
        </p:txBody>
      </p:sp>
      <p:sp>
        <p:nvSpPr>
          <p:cNvPr id="5" name="Google Shape;5;n"/>
          <p:cNvSpPr/>
          <p:nvPr>
            <p:ph idx="3"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11200" y="4926013"/>
            <a:ext cx="5683250" cy="402907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Microsoft Yahei"/>
                <a:ea typeface="Microsoft Yahei"/>
                <a:cs typeface="Microsoft Yahei"/>
                <a:sym typeface="Microsoft Yahei"/>
              </a:defRPr>
            </a:lvl1pPr>
            <a:lvl2pPr indent="-228600" lvl="1" marL="914400" marR="0" rtl="0" algn="l">
              <a:spcBef>
                <a:spcPts val="0"/>
              </a:spcBef>
              <a:spcAft>
                <a:spcPts val="0"/>
              </a:spcAft>
              <a:buSzPts val="1400"/>
              <a:buNone/>
              <a:defRPr b="0" i="0" sz="1200" u="none" cap="none" strike="noStrike">
                <a:solidFill>
                  <a:schemeClr val="dk1"/>
                </a:solidFill>
                <a:latin typeface="Microsoft Yahei"/>
                <a:ea typeface="Microsoft Yahei"/>
                <a:cs typeface="Microsoft Yahei"/>
                <a:sym typeface="Microsoft Yahei"/>
              </a:defRPr>
            </a:lvl2pPr>
            <a:lvl3pPr indent="-228600" lvl="2" marL="1371600" marR="0" rtl="0" algn="l">
              <a:spcBef>
                <a:spcPts val="0"/>
              </a:spcBef>
              <a:spcAft>
                <a:spcPts val="0"/>
              </a:spcAft>
              <a:buSzPts val="1400"/>
              <a:buNone/>
              <a:defRPr b="0" i="0" sz="1200" u="none" cap="none" strike="noStrike">
                <a:solidFill>
                  <a:schemeClr val="dk1"/>
                </a:solidFill>
                <a:latin typeface="Microsoft Yahei"/>
                <a:ea typeface="Microsoft Yahei"/>
                <a:cs typeface="Microsoft Yahei"/>
                <a:sym typeface="Microsoft Yahei"/>
              </a:defRPr>
            </a:lvl3pPr>
            <a:lvl4pPr indent="-228600" lvl="3" marL="1828800" marR="0" rtl="0" algn="l">
              <a:spcBef>
                <a:spcPts val="0"/>
              </a:spcBef>
              <a:spcAft>
                <a:spcPts val="0"/>
              </a:spcAft>
              <a:buSzPts val="1400"/>
              <a:buNone/>
              <a:defRPr b="0" i="0" sz="1200" u="none" cap="none" strike="noStrike">
                <a:solidFill>
                  <a:schemeClr val="dk1"/>
                </a:solidFill>
                <a:latin typeface="Microsoft Yahei"/>
                <a:ea typeface="Microsoft Yahei"/>
                <a:cs typeface="Microsoft Yahei"/>
                <a:sym typeface="Microsoft Yahei"/>
              </a:defRPr>
            </a:lvl4pPr>
            <a:lvl5pPr indent="-228600" lvl="4" marL="2286000" marR="0" rtl="0" algn="l">
              <a:spcBef>
                <a:spcPts val="0"/>
              </a:spcBef>
              <a:spcAft>
                <a:spcPts val="0"/>
              </a:spcAft>
              <a:buSzPts val="1400"/>
              <a:buNone/>
              <a:defRPr b="0" i="0" sz="1200" u="none" cap="none" strike="noStrike">
                <a:solidFill>
                  <a:schemeClr val="dk1"/>
                </a:solidFill>
                <a:latin typeface="Microsoft Yahei"/>
                <a:ea typeface="Microsoft Yahei"/>
                <a:cs typeface="Microsoft Yahei"/>
                <a:sym typeface="Microsoft Yahei"/>
              </a:defRPr>
            </a:lvl5pPr>
            <a:lvl6pPr indent="-228600" lvl="5" marL="2743200" marR="0" rtl="0" algn="l">
              <a:spcBef>
                <a:spcPts val="0"/>
              </a:spcBef>
              <a:spcAft>
                <a:spcPts val="0"/>
              </a:spcAft>
              <a:buSzPts val="1400"/>
              <a:buNone/>
              <a:defRPr b="0" i="0" sz="1200" u="none" cap="none" strike="noStrike">
                <a:solidFill>
                  <a:schemeClr val="dk1"/>
                </a:solidFill>
                <a:latin typeface="Microsoft Yahei"/>
                <a:ea typeface="Microsoft Yahei"/>
                <a:cs typeface="Microsoft Yahei"/>
                <a:sym typeface="Microsoft Yahei"/>
              </a:defRPr>
            </a:lvl6pPr>
            <a:lvl7pPr indent="-228600" lvl="6" marL="3200400" marR="0" rtl="0" algn="l">
              <a:spcBef>
                <a:spcPts val="0"/>
              </a:spcBef>
              <a:spcAft>
                <a:spcPts val="0"/>
              </a:spcAft>
              <a:buSzPts val="1400"/>
              <a:buNone/>
              <a:defRPr b="0" i="0" sz="1200" u="none" cap="none" strike="noStrike">
                <a:solidFill>
                  <a:schemeClr val="dk1"/>
                </a:solidFill>
                <a:latin typeface="Microsoft Yahei"/>
                <a:ea typeface="Microsoft Yahei"/>
                <a:cs typeface="Microsoft Yahei"/>
                <a:sym typeface="Microsoft Yahei"/>
              </a:defRPr>
            </a:lvl7pPr>
            <a:lvl8pPr indent="-228600" lvl="7" marL="3657600" marR="0" rtl="0" algn="l">
              <a:spcBef>
                <a:spcPts val="0"/>
              </a:spcBef>
              <a:spcAft>
                <a:spcPts val="0"/>
              </a:spcAft>
              <a:buSzPts val="1400"/>
              <a:buNone/>
              <a:defRPr b="0" i="0" sz="1200" u="none" cap="none" strike="noStrike">
                <a:solidFill>
                  <a:schemeClr val="dk1"/>
                </a:solidFill>
                <a:latin typeface="Microsoft Yahei"/>
                <a:ea typeface="Microsoft Yahei"/>
                <a:cs typeface="Microsoft Yahei"/>
                <a:sym typeface="Microsoft Yahei"/>
              </a:defRPr>
            </a:lvl8pPr>
            <a:lvl9pPr indent="-228600" lvl="8" marL="4114800" marR="0" rtl="0" algn="l">
              <a:spcBef>
                <a:spcPts val="0"/>
              </a:spcBef>
              <a:spcAft>
                <a:spcPts val="0"/>
              </a:spcAft>
              <a:buSzPts val="1400"/>
              <a:buNone/>
              <a:defRPr b="0" i="0" sz="1200" u="none" cap="none" strike="noStrike">
                <a:solidFill>
                  <a:schemeClr val="dk1"/>
                </a:solidFill>
                <a:latin typeface="Microsoft Yahei"/>
                <a:ea typeface="Microsoft Yahei"/>
                <a:cs typeface="Microsoft Yahei"/>
                <a:sym typeface="Microsoft Yahei"/>
              </a:defRPr>
            </a:lvl9pPr>
          </a:lstStyle>
          <a:p/>
        </p:txBody>
      </p:sp>
      <p:sp>
        <p:nvSpPr>
          <p:cNvPr id="7" name="Google Shape;7;n"/>
          <p:cNvSpPr txBox="1"/>
          <p:nvPr>
            <p:ph idx="11" type="ftr"/>
          </p:nvPr>
        </p:nvSpPr>
        <p:spPr>
          <a:xfrm>
            <a:off x="0" y="9721850"/>
            <a:ext cx="3078163" cy="51276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icrosoft Yahei"/>
                <a:ea typeface="Microsoft Yahei"/>
                <a:cs typeface="Microsoft Yahei"/>
                <a:sym typeface="Microsoft Yahei"/>
              </a:defRPr>
            </a:lvl1pPr>
            <a:lvl2pPr lvl="1"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2pPr>
            <a:lvl3pPr lvl="2"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3pPr>
            <a:lvl4pPr lvl="3"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4pPr>
            <a:lvl5pPr lvl="4"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5pPr>
            <a:lvl6pPr lvl="5"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6pPr>
            <a:lvl7pPr lvl="6"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7pPr>
            <a:lvl8pPr lvl="7"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8pPr>
            <a:lvl9pPr lvl="8"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9pPr>
          </a:lstStyle>
          <a:p/>
        </p:txBody>
      </p:sp>
      <p:sp>
        <p:nvSpPr>
          <p:cNvPr id="8" name="Google Shape;8;n"/>
          <p:cNvSpPr txBox="1"/>
          <p:nvPr>
            <p:ph idx="12" type="sldNum"/>
          </p:nvPr>
        </p:nvSpPr>
        <p:spPr>
          <a:xfrm>
            <a:off x="4024313" y="9721850"/>
            <a:ext cx="3078162" cy="51276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Microsoft Yahei"/>
                <a:ea typeface="Microsoft Yahei"/>
                <a:cs typeface="Microsoft Yahei"/>
                <a:sym typeface="Microsoft Yahei"/>
              </a:rPr>
              <a:t>‹#›</a:t>
            </a:fld>
            <a:endParaRPr b="0" i="0" sz="1200" u="none" cap="none" strike="noStrike">
              <a:solidFill>
                <a:schemeClr val="dk1"/>
              </a:solidFill>
              <a:latin typeface="Microsoft Yahei"/>
              <a:ea typeface="Microsoft Yahei"/>
              <a:cs typeface="Microsoft Yahei"/>
              <a:sym typeface="Microsoft Yahe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0: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1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0: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2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2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2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2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2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2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30: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3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3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3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3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3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3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3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3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3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3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3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40: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4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4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4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4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4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4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4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4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4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4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322962"/>
            <a:ext cx="9144000" cy="2187001"/>
          </a:xfrm>
          <a:prstGeom prst="rect">
            <a:avLst/>
          </a:prstGeom>
          <a:noFill/>
          <a:ln>
            <a:noFill/>
          </a:ln>
        </p:spPr>
        <p:txBody>
          <a:bodyPr anchorCtr="0" anchor="b" bIns="45700" lIns="91425" spcFirstLastPara="1" rIns="91425" wrap="square" tIns="45700">
            <a:normAutofit/>
          </a:bodyPr>
          <a:lstStyle>
            <a:lvl1pPr lvl="0" algn="ctr">
              <a:lnSpc>
                <a:spcPct val="130000"/>
              </a:lnSpc>
              <a:spcBef>
                <a:spcPts val="0"/>
              </a:spcBef>
              <a:spcAft>
                <a:spcPts val="0"/>
              </a:spcAft>
              <a:buClr>
                <a:schemeClr val="dk1"/>
              </a:buClr>
              <a:buSzPts val="6000"/>
              <a:buFont typeface="Calibri"/>
              <a:buNone/>
              <a:defRPr sz="60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20" name="Google Shape;20;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rgbClr val="3F3F3F"/>
              </a:buClr>
              <a:buSzPts val="2400"/>
              <a:buNone/>
              <a:defRPr sz="2400">
                <a:solidFill>
                  <a:srgbClr val="3F3F3F"/>
                </a:solidFill>
                <a:latin typeface="Calibri"/>
                <a:ea typeface="Calibri"/>
                <a:cs typeface="Calibri"/>
                <a:sym typeface="Calibri"/>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Content">
    <p:spTree>
      <p:nvGrpSpPr>
        <p:cNvPr id="71" name="Shape 71"/>
        <p:cNvGrpSpPr/>
        <p:nvPr/>
      </p:nvGrpSpPr>
      <p:grpSpPr>
        <a:xfrm>
          <a:off x="0" y="0"/>
          <a:ext cx="0" cy="0"/>
          <a:chOff x="0" y="0"/>
          <a:chExt cx="0" cy="0"/>
        </a:xfrm>
      </p:grpSpPr>
      <p:sp>
        <p:nvSpPr>
          <p:cNvPr id="72" name="Google Shape;7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75" name="Google Shape;75;p11"/>
          <p:cNvSpPr txBox="1"/>
          <p:nvPr>
            <p:ph idx="1" type="body"/>
          </p:nvPr>
        </p:nvSpPr>
        <p:spPr>
          <a:xfrm>
            <a:off x="838200" y="551543"/>
            <a:ext cx="10515600" cy="55589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b="1" sz="4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800"/>
              <a:buNone/>
              <a:defRPr sz="2800">
                <a:solidFill>
                  <a:srgbClr val="3F3F3F"/>
                </a:solidFill>
                <a:latin typeface="Calibri"/>
                <a:ea typeface="Calibri"/>
                <a:cs typeface="Calibri"/>
                <a:sym typeface="Calibri"/>
              </a:defRPr>
            </a:lvl1pPr>
            <a:lvl2pPr indent="-381000" lvl="1" marL="914400" algn="l">
              <a:lnSpc>
                <a:spcPct val="90000"/>
              </a:lnSpc>
              <a:spcBef>
                <a:spcPts val="500"/>
              </a:spcBef>
              <a:spcAft>
                <a:spcPts val="0"/>
              </a:spcAft>
              <a:buClr>
                <a:srgbClr val="3F3F3F"/>
              </a:buClr>
              <a:buSzPts val="2400"/>
              <a:buChar char="•"/>
              <a:defRPr sz="2400">
                <a:solidFill>
                  <a:srgbClr val="3F3F3F"/>
                </a:solidFill>
                <a:latin typeface="Calibri"/>
                <a:ea typeface="Calibri"/>
                <a:cs typeface="Calibri"/>
                <a:sym typeface="Calibri"/>
              </a:defRPr>
            </a:lvl2pPr>
            <a:lvl3pPr indent="-355600" lvl="2" marL="1371600" algn="l">
              <a:lnSpc>
                <a:spcPct val="90000"/>
              </a:lnSpc>
              <a:spcBef>
                <a:spcPts val="500"/>
              </a:spcBef>
              <a:spcAft>
                <a:spcPts val="0"/>
              </a:spcAft>
              <a:buClr>
                <a:srgbClr val="3F3F3F"/>
              </a:buClr>
              <a:buSzPts val="2000"/>
              <a:buChar char="•"/>
              <a:defRPr sz="2000">
                <a:solidFill>
                  <a:srgbClr val="3F3F3F"/>
                </a:solidFill>
                <a:latin typeface="Calibri"/>
                <a:ea typeface="Calibri"/>
                <a:cs typeface="Calibri"/>
                <a:sym typeface="Calibri"/>
              </a:defRPr>
            </a:lvl3pPr>
            <a:lvl4pPr indent="-342900" lvl="3" marL="1828800" algn="l">
              <a:lnSpc>
                <a:spcPct val="90000"/>
              </a:lnSpc>
              <a:spcBef>
                <a:spcPts val="500"/>
              </a:spcBef>
              <a:spcAft>
                <a:spcPts val="0"/>
              </a:spcAft>
              <a:buClr>
                <a:srgbClr val="3F3F3F"/>
              </a:buClr>
              <a:buSzPts val="1800"/>
              <a:buChar char="•"/>
              <a:defRPr sz="1800">
                <a:solidFill>
                  <a:srgbClr val="3F3F3F"/>
                </a:solidFill>
                <a:latin typeface="Calibri"/>
                <a:ea typeface="Calibri"/>
                <a:cs typeface="Calibri"/>
                <a:sym typeface="Calibri"/>
              </a:defRPr>
            </a:lvl4pPr>
            <a:lvl5pPr indent="-342900" lvl="4" marL="2286000" algn="l">
              <a:lnSpc>
                <a:spcPct val="90000"/>
              </a:lnSpc>
              <a:spcBef>
                <a:spcPts val="500"/>
              </a:spcBef>
              <a:spcAft>
                <a:spcPts val="0"/>
              </a:spcAft>
              <a:buClr>
                <a:srgbClr val="3F3F3F"/>
              </a:buClr>
              <a:buSzPts val="1800"/>
              <a:buChar char="•"/>
              <a:defRPr sz="1800">
                <a:solidFill>
                  <a:srgbClr val="3F3F3F"/>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3750945"/>
            <a:ext cx="9843135" cy="81153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610028"/>
            <a:ext cx="7321550" cy="64755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7F7F7F"/>
              </a:buClr>
              <a:buSzPts val="2400"/>
              <a:buNone/>
              <a:defRPr sz="2400">
                <a:solidFill>
                  <a:srgbClr val="7F7F7F"/>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b="0" i="0"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647700" y="1825625"/>
            <a:ext cx="5181600" cy="4351338"/>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rgbClr val="3F3F3F"/>
              </a:buClr>
              <a:buSzPts val="2800"/>
              <a:buNone/>
              <a:defRPr sz="2800">
                <a:solidFill>
                  <a:srgbClr val="3F3F3F"/>
                </a:solidFill>
                <a:latin typeface="Calibri"/>
                <a:ea typeface="Calibri"/>
                <a:cs typeface="Calibri"/>
                <a:sym typeface="Calibri"/>
              </a:defRPr>
            </a:lvl1pPr>
            <a:lvl2pPr indent="-381000" lvl="1" marL="914400" algn="l">
              <a:lnSpc>
                <a:spcPct val="150000"/>
              </a:lnSpc>
              <a:spcBef>
                <a:spcPts val="500"/>
              </a:spcBef>
              <a:spcAft>
                <a:spcPts val="0"/>
              </a:spcAft>
              <a:buClr>
                <a:srgbClr val="3F3F3F"/>
              </a:buClr>
              <a:buSzPts val="2400"/>
              <a:buChar char="•"/>
              <a:defRPr sz="2400">
                <a:solidFill>
                  <a:srgbClr val="3F3F3F"/>
                </a:solidFill>
                <a:latin typeface="Calibri"/>
                <a:ea typeface="Calibri"/>
                <a:cs typeface="Calibri"/>
                <a:sym typeface="Calibri"/>
              </a:defRPr>
            </a:lvl2pPr>
            <a:lvl3pPr indent="-355600" lvl="2" marL="1371600" algn="l">
              <a:lnSpc>
                <a:spcPct val="150000"/>
              </a:lnSpc>
              <a:spcBef>
                <a:spcPts val="500"/>
              </a:spcBef>
              <a:spcAft>
                <a:spcPts val="0"/>
              </a:spcAft>
              <a:buClr>
                <a:srgbClr val="3F3F3F"/>
              </a:buClr>
              <a:buSzPts val="2000"/>
              <a:buChar char="•"/>
              <a:defRPr sz="2000">
                <a:solidFill>
                  <a:srgbClr val="3F3F3F"/>
                </a:solidFill>
                <a:latin typeface="Calibri"/>
                <a:ea typeface="Calibri"/>
                <a:cs typeface="Calibri"/>
                <a:sym typeface="Calibri"/>
              </a:defRPr>
            </a:lvl3pPr>
            <a:lvl4pPr indent="-342900" lvl="3" marL="1828800" algn="l">
              <a:lnSpc>
                <a:spcPct val="150000"/>
              </a:lnSpc>
              <a:spcBef>
                <a:spcPts val="500"/>
              </a:spcBef>
              <a:spcAft>
                <a:spcPts val="0"/>
              </a:spcAft>
              <a:buClr>
                <a:srgbClr val="3F3F3F"/>
              </a:buClr>
              <a:buSzPts val="1800"/>
              <a:buChar char="•"/>
              <a:defRPr sz="1800">
                <a:solidFill>
                  <a:srgbClr val="3F3F3F"/>
                </a:solidFill>
                <a:latin typeface="Calibri"/>
                <a:ea typeface="Calibri"/>
                <a:cs typeface="Calibri"/>
                <a:sym typeface="Calibri"/>
              </a:defRPr>
            </a:lvl4pPr>
            <a:lvl5pPr indent="-342900" lvl="4" marL="2286000" algn="l">
              <a:lnSpc>
                <a:spcPct val="150000"/>
              </a:lnSpc>
              <a:spcBef>
                <a:spcPts val="500"/>
              </a:spcBef>
              <a:spcAft>
                <a:spcPts val="0"/>
              </a:spcAft>
              <a:buClr>
                <a:srgbClr val="3F3F3F"/>
              </a:buClr>
              <a:buSzPts val="1800"/>
              <a:buChar char="•"/>
              <a:defRPr sz="1800">
                <a:solidFill>
                  <a:srgbClr val="3F3F3F"/>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5981700" y="1825625"/>
            <a:ext cx="5181600" cy="4351338"/>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rgbClr val="3F3F3F"/>
              </a:buClr>
              <a:buSzPts val="2800"/>
              <a:buNone/>
              <a:defRPr b="0" i="0" sz="2800" u="none" cap="none" strike="noStrike">
                <a:solidFill>
                  <a:srgbClr val="3F3F3F"/>
                </a:solidFill>
                <a:latin typeface="Calibri"/>
                <a:ea typeface="Calibri"/>
                <a:cs typeface="Calibri"/>
                <a:sym typeface="Calibri"/>
              </a:defRPr>
            </a:lvl1pPr>
            <a:lvl2pPr indent="-381000" lvl="1" marL="914400" algn="l">
              <a:lnSpc>
                <a:spcPct val="150000"/>
              </a:lnSpc>
              <a:spcBef>
                <a:spcPts val="500"/>
              </a:spcBef>
              <a:spcAft>
                <a:spcPts val="0"/>
              </a:spcAft>
              <a:buClr>
                <a:srgbClr val="3F3F3F"/>
              </a:buClr>
              <a:buSzPts val="2400"/>
              <a:buChar char="•"/>
              <a:defRPr sz="2400">
                <a:solidFill>
                  <a:srgbClr val="3F3F3F"/>
                </a:solidFill>
              </a:defRPr>
            </a:lvl2pPr>
            <a:lvl3pPr indent="-355600" lvl="2" marL="1371600" algn="l">
              <a:lnSpc>
                <a:spcPct val="150000"/>
              </a:lnSpc>
              <a:spcBef>
                <a:spcPts val="500"/>
              </a:spcBef>
              <a:spcAft>
                <a:spcPts val="0"/>
              </a:spcAft>
              <a:buClr>
                <a:srgbClr val="3F3F3F"/>
              </a:buClr>
              <a:buSzPts val="2000"/>
              <a:buChar char="•"/>
              <a:defRPr sz="2000">
                <a:solidFill>
                  <a:srgbClr val="3F3F3F"/>
                </a:solidFill>
              </a:defRPr>
            </a:lvl3pPr>
            <a:lvl4pPr indent="-355600" lvl="3" marL="1828800" algn="l">
              <a:lnSpc>
                <a:spcPct val="150000"/>
              </a:lnSpc>
              <a:spcBef>
                <a:spcPts val="500"/>
              </a:spcBef>
              <a:spcAft>
                <a:spcPts val="0"/>
              </a:spcAft>
              <a:buClr>
                <a:srgbClr val="3F3F3F"/>
              </a:buClr>
              <a:buSzPts val="2000"/>
              <a:buChar char="•"/>
              <a:defRPr sz="2000">
                <a:solidFill>
                  <a:srgbClr val="3F3F3F"/>
                </a:solidFill>
              </a:defRPr>
            </a:lvl4pPr>
            <a:lvl5pPr indent="-355600" lvl="4" marL="2286000" algn="l">
              <a:lnSpc>
                <a:spcPct val="150000"/>
              </a:lnSpc>
              <a:spcBef>
                <a:spcPts val="500"/>
              </a:spcBef>
              <a:spcAft>
                <a:spcPts val="0"/>
              </a:spcAft>
              <a:buClr>
                <a:srgbClr val="3F3F3F"/>
              </a:buClr>
              <a:buSzPts val="2000"/>
              <a:buChar char="•"/>
              <a:defRPr sz="20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744961"/>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615609"/>
            <a:ext cx="5157787" cy="35740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744961"/>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615609"/>
            <a:ext cx="5183188" cy="35740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2766219"/>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4400"/>
              <a:buFont typeface="Calibri"/>
              <a:buNone/>
              <a:defRPr b="0" sz="4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46747" y="127000"/>
            <a:ext cx="4165200" cy="1600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b="0" sz="32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p:nvPr>
            <p:ph idx="2" type="pic"/>
          </p:nvPr>
        </p:nvSpPr>
        <p:spPr>
          <a:xfrm>
            <a:off x="5184000" y="766354"/>
            <a:ext cx="5817375" cy="509444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1" name="Google Shape;61;p9"/>
          <p:cNvSpPr txBox="1"/>
          <p:nvPr>
            <p:ph idx="1" type="body"/>
          </p:nvPr>
        </p:nvSpPr>
        <p:spPr>
          <a:xfrm>
            <a:off x="651827" y="2057400"/>
            <a:ext cx="4165200"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5" name="Shape 65"/>
        <p:cNvGrpSpPr/>
        <p:nvPr/>
      </p:nvGrpSpPr>
      <p:grpSpPr>
        <a:xfrm>
          <a:off x="0" y="0"/>
          <a:ext cx="0" cy="0"/>
          <a:chOff x="0" y="0"/>
          <a:chExt cx="0" cy="0"/>
        </a:xfrm>
      </p:grpSpPr>
      <p:sp>
        <p:nvSpPr>
          <p:cNvPr id="66" name="Google Shape;66;p10"/>
          <p:cNvSpPr txBox="1"/>
          <p:nvPr>
            <p:ph type="title"/>
          </p:nvPr>
        </p:nvSpPr>
        <p:spPr>
          <a:xfrm rot="5400000">
            <a:off x="7683223" y="2506386"/>
            <a:ext cx="5811838" cy="152931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txBox="1"/>
          <p:nvPr>
            <p:ph idx="1" type="body"/>
          </p:nvPr>
        </p:nvSpPr>
        <p:spPr>
          <a:xfrm rot="5400000">
            <a:off x="2372260" y="-1168935"/>
            <a:ext cx="5811838" cy="887995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Calibri"/>
              <a:buNone/>
              <a:defRPr b="0"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2"/>
          <p:cNvSpPr txBox="1"/>
          <p:nvPr>
            <p:ph type="ctrTitle"/>
          </p:nvPr>
        </p:nvSpPr>
        <p:spPr>
          <a:xfrm>
            <a:off x="1524000" y="1322962"/>
            <a:ext cx="9144000" cy="2187001"/>
          </a:xfrm>
          <a:prstGeom prst="rect">
            <a:avLst/>
          </a:prstGeom>
          <a:noFill/>
          <a:ln>
            <a:noFill/>
          </a:ln>
        </p:spPr>
        <p:txBody>
          <a:bodyPr anchorCtr="0" anchor="b" bIns="45700" lIns="91425" spcFirstLastPara="1" rIns="91425" wrap="square" tIns="45700">
            <a:normAutofit/>
          </a:bodyPr>
          <a:lstStyle/>
          <a:p>
            <a:pPr indent="0" lvl="0" marL="0" rtl="0" algn="ctr">
              <a:lnSpc>
                <a:spcPct val="130000"/>
              </a:lnSpc>
              <a:spcBef>
                <a:spcPts val="0"/>
              </a:spcBef>
              <a:spcAft>
                <a:spcPts val="0"/>
              </a:spcAft>
              <a:buClr>
                <a:schemeClr val="dk1"/>
              </a:buClr>
              <a:buSzPts val="6000"/>
              <a:buFont typeface="Calibri"/>
              <a:buNone/>
            </a:pPr>
            <a:r>
              <a:rPr lang="ru-RU"/>
              <a:t>Урок 15. ASP.NET Core</a:t>
            </a:r>
            <a:endParaRPr/>
          </a:p>
        </p:txBody>
      </p:sp>
      <p:sp>
        <p:nvSpPr>
          <p:cNvPr id="81" name="Google Shape;81;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3F3F3F"/>
              </a:buClr>
              <a:buSzPts val="2400"/>
              <a:buNone/>
            </a:pPr>
            <a:r>
              <a:rPr lang="ru-RU"/>
              <a:t>Хелперы</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Ввод информации</a:t>
            </a:r>
            <a:endParaRPr/>
          </a:p>
        </p:txBody>
      </p:sp>
      <p:sp>
        <p:nvSpPr>
          <p:cNvPr id="136" name="Google Shape;136;p21"/>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fontScale="90000"/>
          </a:bodyPr>
          <a:lstStyle/>
          <a:p>
            <a:pPr indent="-457200" lvl="0" marL="457200" rtl="0" algn="l">
              <a:lnSpc>
                <a:spcPct val="90000"/>
              </a:lnSpc>
              <a:spcBef>
                <a:spcPts val="0"/>
              </a:spcBef>
              <a:spcAft>
                <a:spcPts val="0"/>
              </a:spcAft>
              <a:buClr>
                <a:srgbClr val="3F3F3F"/>
              </a:buClr>
              <a:buSzPct val="100000"/>
              <a:buFont typeface="Arial"/>
              <a:buChar char="•"/>
            </a:pPr>
            <a:r>
              <a:rPr lang="ru-RU"/>
              <a:t>В предыдущем примере вместе с хелпером Html.BeginForm использовались стандартные элементы html. Однако набор html-хелперов содержит также хелперы для ввода информации пользователем. В MVC определен широкий набор хелперов ввода практически для каждого html-элемента. Что выбрать - хелпер или стандартный элементы ввода html, уже решает сам разработчик.</a:t>
            </a:r>
            <a:endParaRPr/>
          </a:p>
          <a:p>
            <a:pPr indent="-457200" lvl="0" marL="457200" rtl="0" algn="l">
              <a:lnSpc>
                <a:spcPct val="90000"/>
              </a:lnSpc>
              <a:spcBef>
                <a:spcPts val="1000"/>
              </a:spcBef>
              <a:spcAft>
                <a:spcPts val="0"/>
              </a:spcAft>
              <a:buClr>
                <a:srgbClr val="3F3F3F"/>
              </a:buClr>
              <a:buSzPct val="100000"/>
              <a:buFont typeface="Arial"/>
              <a:buChar char="•"/>
            </a:pPr>
            <a:r>
              <a:rPr lang="ru-RU"/>
              <a:t>Вне зависимости от типа все базовые html-хелперы используют как минимум два параметра: первый параметр применяется для установки значений для атрибутов id и name, а второй параметр - для установки значения атрибута value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660400" y="0"/>
            <a:ext cx="10515600" cy="70802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ru-RU"/>
              <a:t>Html.TextBox</a:t>
            </a:r>
            <a:endParaRPr/>
          </a:p>
        </p:txBody>
      </p:sp>
      <p:sp>
        <p:nvSpPr>
          <p:cNvPr id="142" name="Google Shape;142;p22"/>
          <p:cNvSpPr txBox="1"/>
          <p:nvPr>
            <p:ph idx="1" type="body"/>
          </p:nvPr>
        </p:nvSpPr>
        <p:spPr>
          <a:xfrm>
            <a:off x="346710" y="490855"/>
            <a:ext cx="11534140" cy="6367145"/>
          </a:xfrm>
          <a:prstGeom prst="rect">
            <a:avLst/>
          </a:prstGeom>
          <a:noFill/>
          <a:ln>
            <a:noFill/>
          </a:ln>
        </p:spPr>
        <p:txBody>
          <a:bodyPr anchorCtr="0" anchor="t" bIns="45700" lIns="91425" spcFirstLastPara="1" rIns="91425" wrap="square" tIns="45700">
            <a:normAutofit fontScale="50000"/>
          </a:bodyPr>
          <a:lstStyle/>
          <a:p>
            <a:pPr indent="-457200" lvl="0" marL="457200" rtl="0" algn="l">
              <a:lnSpc>
                <a:spcPct val="90000"/>
              </a:lnSpc>
              <a:spcBef>
                <a:spcPts val="0"/>
              </a:spcBef>
              <a:spcAft>
                <a:spcPts val="0"/>
              </a:spcAft>
              <a:buClr>
                <a:srgbClr val="3F3F3F"/>
              </a:buClr>
              <a:buSzPct val="100000"/>
              <a:buFont typeface="Arial"/>
              <a:buChar char="•"/>
            </a:pPr>
            <a:r>
              <a:rPr lang="ru-RU"/>
              <a:t>Хелпер Html.TextBox генерирует тег input со значением атрибута type равным text. Хелпер TextBox используют для получения ввода пользователем информации. Так, перепишем предыдущую форму с заменой полей ввода на хелпер Html.TextBox:</a:t>
            </a:r>
            <a:endParaRPr/>
          </a:p>
          <a:p>
            <a:pPr indent="0" lvl="0" marL="0" rtl="0" algn="l">
              <a:lnSpc>
                <a:spcPct val="90000"/>
              </a:lnSpc>
              <a:spcBef>
                <a:spcPts val="1000"/>
              </a:spcBef>
              <a:spcAft>
                <a:spcPts val="0"/>
              </a:spcAft>
              <a:buClr>
                <a:srgbClr val="3F3F3F"/>
              </a:buClr>
              <a:buSzPct val="100000"/>
              <a:buNone/>
            </a:pPr>
            <a:r>
              <a:rPr lang="ru-RU"/>
              <a:t>@using (Html.BeginForm("Create", "Home", FormMethod.Post))</a:t>
            </a:r>
            <a:endParaRPr/>
          </a:p>
          <a:p>
            <a:pPr indent="0" lvl="0" marL="0" rtl="0" algn="l">
              <a:lnSpc>
                <a:spcPct val="90000"/>
              </a:lnSpc>
              <a:spcBef>
                <a:spcPts val="1000"/>
              </a:spcBef>
              <a:spcAft>
                <a:spcPts val="0"/>
              </a:spcAft>
              <a:buClr>
                <a:srgbClr val="3F3F3F"/>
              </a:buClr>
              <a:buSzPct val="100000"/>
              <a:buNone/>
            </a:pPr>
            <a:r>
              <a:rPr lang="ru-RU"/>
              <a:t>{</a:t>
            </a:r>
            <a:endParaRPr/>
          </a:p>
          <a:p>
            <a:pPr indent="0" lvl="0" marL="0" rtl="0" algn="l">
              <a:lnSpc>
                <a:spcPct val="90000"/>
              </a:lnSpc>
              <a:spcBef>
                <a:spcPts val="1000"/>
              </a:spcBef>
              <a:spcAft>
                <a:spcPts val="0"/>
              </a:spcAft>
              <a:buClr>
                <a:srgbClr val="3F3F3F"/>
              </a:buClr>
              <a:buSzPct val="100000"/>
              <a:buNone/>
            </a:pPr>
            <a:r>
              <a:rPr lang="ru-RU"/>
              <a:t>    &lt;p&gt;</a:t>
            </a:r>
            <a:endParaRPr/>
          </a:p>
          <a:p>
            <a:pPr indent="0" lvl="0" marL="0" rtl="0" algn="l">
              <a:lnSpc>
                <a:spcPct val="90000"/>
              </a:lnSpc>
              <a:spcBef>
                <a:spcPts val="1000"/>
              </a:spcBef>
              <a:spcAft>
                <a:spcPts val="0"/>
              </a:spcAft>
              <a:buClr>
                <a:srgbClr val="3F3F3F"/>
              </a:buClr>
              <a:buSzPct val="100000"/>
              <a:buNone/>
            </a:pPr>
            <a:r>
              <a:rPr lang="ru-RU"/>
              <a:t>        &lt;label&gt;Имя&lt;/label&gt;&lt;br /&gt;</a:t>
            </a:r>
            <a:endParaRPr/>
          </a:p>
          <a:p>
            <a:pPr indent="0" lvl="0" marL="0" rtl="0" algn="l">
              <a:lnSpc>
                <a:spcPct val="90000"/>
              </a:lnSpc>
              <a:spcBef>
                <a:spcPts val="1000"/>
              </a:spcBef>
              <a:spcAft>
                <a:spcPts val="0"/>
              </a:spcAft>
              <a:buClr>
                <a:srgbClr val="3F3F3F"/>
              </a:buClr>
              <a:buSzPct val="100000"/>
              <a:buNone/>
            </a:pPr>
            <a:r>
              <a:rPr lang="ru-RU"/>
              <a:t>        @Html.TextBox("Name")</a:t>
            </a:r>
            <a:endParaRPr/>
          </a:p>
          <a:p>
            <a:pPr indent="0" lvl="0" marL="0" rtl="0" algn="l">
              <a:lnSpc>
                <a:spcPct val="90000"/>
              </a:lnSpc>
              <a:spcBef>
                <a:spcPts val="1000"/>
              </a:spcBef>
              <a:spcAft>
                <a:spcPts val="0"/>
              </a:spcAft>
              <a:buClr>
                <a:srgbClr val="3F3F3F"/>
              </a:buClr>
              <a:buSzPct val="100000"/>
              <a:buNone/>
            </a:pPr>
            <a:r>
              <a:rPr lang="ru-RU"/>
              <a:t>    &lt;/p&gt;</a:t>
            </a:r>
            <a:endParaRPr/>
          </a:p>
          <a:p>
            <a:pPr indent="0" lvl="0" marL="0" rtl="0" algn="l">
              <a:lnSpc>
                <a:spcPct val="90000"/>
              </a:lnSpc>
              <a:spcBef>
                <a:spcPts val="1000"/>
              </a:spcBef>
              <a:spcAft>
                <a:spcPts val="0"/>
              </a:spcAft>
              <a:buClr>
                <a:srgbClr val="3F3F3F"/>
              </a:buClr>
              <a:buSzPct val="100000"/>
              <a:buNone/>
            </a:pPr>
            <a:r>
              <a:rPr lang="ru-RU"/>
              <a:t>    &lt;p&gt;</a:t>
            </a:r>
            <a:endParaRPr/>
          </a:p>
          <a:p>
            <a:pPr indent="0" lvl="0" marL="0" rtl="0" algn="l">
              <a:lnSpc>
                <a:spcPct val="90000"/>
              </a:lnSpc>
              <a:spcBef>
                <a:spcPts val="1000"/>
              </a:spcBef>
              <a:spcAft>
                <a:spcPts val="0"/>
              </a:spcAft>
              <a:buClr>
                <a:srgbClr val="3F3F3F"/>
              </a:buClr>
              <a:buSzPct val="100000"/>
              <a:buNone/>
            </a:pPr>
            <a:r>
              <a:rPr lang="ru-RU"/>
              <a:t>        &lt;label&gt;Возраст&lt;/label&gt;&lt;br /&gt;</a:t>
            </a:r>
            <a:endParaRPr/>
          </a:p>
          <a:p>
            <a:pPr indent="0" lvl="0" marL="0" rtl="0" algn="l">
              <a:lnSpc>
                <a:spcPct val="90000"/>
              </a:lnSpc>
              <a:spcBef>
                <a:spcPts val="1000"/>
              </a:spcBef>
              <a:spcAft>
                <a:spcPts val="0"/>
              </a:spcAft>
              <a:buClr>
                <a:srgbClr val="3F3F3F"/>
              </a:buClr>
              <a:buSzPct val="100000"/>
              <a:buNone/>
            </a:pPr>
            <a:r>
              <a:rPr lang="ru-RU"/>
              <a:t>        @Html.TextBox("Age","", new { type="number" })</a:t>
            </a:r>
            <a:endParaRPr/>
          </a:p>
          <a:p>
            <a:pPr indent="0" lvl="0" marL="0" rtl="0" algn="l">
              <a:lnSpc>
                <a:spcPct val="90000"/>
              </a:lnSpc>
              <a:spcBef>
                <a:spcPts val="1000"/>
              </a:spcBef>
              <a:spcAft>
                <a:spcPts val="0"/>
              </a:spcAft>
              <a:buClr>
                <a:srgbClr val="3F3F3F"/>
              </a:buClr>
              <a:buSzPct val="100000"/>
              <a:buNone/>
            </a:pPr>
            <a:r>
              <a:rPr lang="ru-RU"/>
              <a:t>    &lt;/p&gt;</a:t>
            </a:r>
            <a:endParaRPr/>
          </a:p>
          <a:p>
            <a:pPr indent="0" lvl="0" marL="0" rtl="0" algn="l">
              <a:lnSpc>
                <a:spcPct val="90000"/>
              </a:lnSpc>
              <a:spcBef>
                <a:spcPts val="1000"/>
              </a:spcBef>
              <a:spcAft>
                <a:spcPts val="0"/>
              </a:spcAft>
              <a:buClr>
                <a:srgbClr val="3F3F3F"/>
              </a:buClr>
              <a:buSzPct val="100000"/>
              <a:buNone/>
            </a:pPr>
            <a:r>
              <a:rPr lang="ru-RU"/>
              <a:t>    &lt;p&gt;</a:t>
            </a:r>
            <a:endParaRPr/>
          </a:p>
          <a:p>
            <a:pPr indent="0" lvl="0" marL="0" rtl="0" algn="l">
              <a:lnSpc>
                <a:spcPct val="90000"/>
              </a:lnSpc>
              <a:spcBef>
                <a:spcPts val="1000"/>
              </a:spcBef>
              <a:spcAft>
                <a:spcPts val="0"/>
              </a:spcAft>
              <a:buClr>
                <a:srgbClr val="3F3F3F"/>
              </a:buClr>
              <a:buSzPct val="100000"/>
              <a:buNone/>
            </a:pPr>
            <a:r>
              <a:rPr lang="ru-RU"/>
              <a:t>        &lt;input type="submit" value="Отправить" /&gt;</a:t>
            </a:r>
            <a:endParaRPr/>
          </a:p>
          <a:p>
            <a:pPr indent="0" lvl="0" marL="0" rtl="0" algn="l">
              <a:lnSpc>
                <a:spcPct val="90000"/>
              </a:lnSpc>
              <a:spcBef>
                <a:spcPts val="1000"/>
              </a:spcBef>
              <a:spcAft>
                <a:spcPts val="0"/>
              </a:spcAft>
              <a:buClr>
                <a:srgbClr val="3F3F3F"/>
              </a:buClr>
              <a:buSzPct val="100000"/>
              <a:buNone/>
            </a:pPr>
            <a:r>
              <a:rPr lang="ru-RU"/>
              <a:t>    &lt;/p&gt;</a:t>
            </a:r>
            <a:endParaRPr/>
          </a:p>
          <a:p>
            <a:pPr indent="0" lvl="0" marL="0" rtl="0" algn="l">
              <a:lnSpc>
                <a:spcPct val="90000"/>
              </a:lnSpc>
              <a:spcBef>
                <a:spcPts val="1000"/>
              </a:spcBef>
              <a:spcAft>
                <a:spcPts val="0"/>
              </a:spcAft>
              <a:buClr>
                <a:srgbClr val="3F3F3F"/>
              </a:buClr>
              <a:buSzPct val="100000"/>
              <a:buNone/>
            </a:pPr>
            <a:r>
              <a:rPr lang="ru-RU"/>
              <a:t>}</a:t>
            </a:r>
            <a:endParaRPr/>
          </a:p>
          <a:p>
            <a:pPr indent="-285750" lvl="0" marL="285750" rtl="0" algn="l">
              <a:lnSpc>
                <a:spcPct val="90000"/>
              </a:lnSpc>
              <a:spcBef>
                <a:spcPts val="1000"/>
              </a:spcBef>
              <a:spcAft>
                <a:spcPts val="0"/>
              </a:spcAft>
              <a:buClr>
                <a:srgbClr val="3F3F3F"/>
              </a:buClr>
              <a:buSzPct val="100000"/>
              <a:buFont typeface="Arial"/>
              <a:buChar char="•"/>
            </a:pPr>
            <a:r>
              <a:rPr lang="ru-RU"/>
              <a:t>Хелпер позволяет установить ряд дополнительных параметров с помощью перегружженных версий. Так, вызов хелпера:</a:t>
            </a:r>
            <a:endParaRPr/>
          </a:p>
          <a:p>
            <a:pPr indent="0" lvl="0" marL="0" rtl="0" algn="l">
              <a:lnSpc>
                <a:spcPct val="90000"/>
              </a:lnSpc>
              <a:spcBef>
                <a:spcPts val="1000"/>
              </a:spcBef>
              <a:spcAft>
                <a:spcPts val="0"/>
              </a:spcAft>
              <a:buClr>
                <a:srgbClr val="3F3F3F"/>
              </a:buClr>
              <a:buSzPct val="100000"/>
              <a:buNone/>
            </a:pPr>
            <a:r>
              <a:rPr lang="ru-RU"/>
              <a:t>@Html.TextBox("Price","", new { type="number" })</a:t>
            </a:r>
            <a:endParaRPr/>
          </a:p>
          <a:p>
            <a:pPr indent="-285750" lvl="0" marL="285750" rtl="0" algn="l">
              <a:lnSpc>
                <a:spcPct val="90000"/>
              </a:lnSpc>
              <a:spcBef>
                <a:spcPts val="1000"/>
              </a:spcBef>
              <a:spcAft>
                <a:spcPts val="0"/>
              </a:spcAft>
              <a:buClr>
                <a:srgbClr val="3F3F3F"/>
              </a:buClr>
              <a:buSzPct val="100000"/>
              <a:buFont typeface="Arial"/>
              <a:buChar char="•"/>
            </a:pPr>
            <a:r>
              <a:rPr lang="ru-RU"/>
              <a:t>В качестве второго параметра устанавливает значение по умолчанию (здесь пустая строка). Третий параметр в виде анонимного объекта позволяет задать ряд атрибутов генерируемого html-элемента. Так, в данном случае мы указываем, что поле будет числовое, так как по умолчанию создаваемое поле расценивается как текстовое, то есть с атрибутом type="text".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Html.Label</a:t>
            </a:r>
            <a:endParaRPr/>
          </a:p>
        </p:txBody>
      </p:sp>
      <p:sp>
        <p:nvSpPr>
          <p:cNvPr id="148" name="Google Shape;148;p23"/>
          <p:cNvSpPr txBox="1"/>
          <p:nvPr>
            <p:ph idx="1" type="body"/>
          </p:nvPr>
        </p:nvSpPr>
        <p:spPr>
          <a:xfrm>
            <a:off x="647700" y="1825625"/>
            <a:ext cx="10515600" cy="4748530"/>
          </a:xfrm>
          <a:prstGeom prst="rect">
            <a:avLst/>
          </a:prstGeom>
          <a:noFill/>
          <a:ln>
            <a:noFill/>
          </a:ln>
        </p:spPr>
        <p:txBody>
          <a:bodyPr anchorCtr="0" anchor="t" bIns="45700" lIns="91425" spcFirstLastPara="1" rIns="91425" wrap="square" tIns="45700">
            <a:normAutofit lnSpcReduction="20000"/>
          </a:bodyPr>
          <a:lstStyle/>
          <a:p>
            <a:pPr indent="-457200" lvl="0" marL="457200" rtl="0" algn="l">
              <a:lnSpc>
                <a:spcPct val="90000"/>
              </a:lnSpc>
              <a:spcBef>
                <a:spcPts val="0"/>
              </a:spcBef>
              <a:spcAft>
                <a:spcPts val="0"/>
              </a:spcAft>
              <a:buClr>
                <a:srgbClr val="3F3F3F"/>
              </a:buClr>
              <a:buSzPts val="2800"/>
              <a:buFont typeface="Arial"/>
              <a:buChar char="•"/>
            </a:pPr>
            <a:r>
              <a:rPr lang="ru-RU"/>
              <a:t>Хелпер Html.Label создает элемент &lt;label/&gt;, а передаваемый в хелпер параметр определяет значение атрибута for и одновременно текст на элементе. Перегруженная версия хелпера позволяет определить значение атрибута for и текст на метке независимо друг от друга. Например, объявление хелпера Html.Label("Name", "Имя") создает следующую разметку:</a:t>
            </a:r>
            <a:endParaRPr/>
          </a:p>
          <a:p>
            <a:pPr indent="0" lvl="0" marL="0" rtl="0" algn="l">
              <a:lnSpc>
                <a:spcPct val="90000"/>
              </a:lnSpc>
              <a:spcBef>
                <a:spcPts val="1000"/>
              </a:spcBef>
              <a:spcAft>
                <a:spcPts val="0"/>
              </a:spcAft>
              <a:buClr>
                <a:srgbClr val="3F3F3F"/>
              </a:buClr>
              <a:buSzPts val="2800"/>
              <a:buNone/>
            </a:pPr>
            <a:r>
              <a:rPr lang="ru-RU"/>
              <a:t>&lt;label for="Name"&gt;Имя&lt;/label&gt;</a:t>
            </a:r>
            <a:endParaRPr/>
          </a:p>
          <a:p>
            <a:pPr indent="-457200" lvl="0" marL="457200" rtl="0" algn="l">
              <a:lnSpc>
                <a:spcPct val="90000"/>
              </a:lnSpc>
              <a:spcBef>
                <a:spcPts val="1000"/>
              </a:spcBef>
              <a:spcAft>
                <a:spcPts val="0"/>
              </a:spcAft>
              <a:buClr>
                <a:srgbClr val="3F3F3F"/>
              </a:buClr>
              <a:buSzPts val="2800"/>
              <a:buFont typeface="Arial"/>
              <a:buChar char="•"/>
            </a:pPr>
            <a:r>
              <a:rPr lang="ru-RU"/>
              <a:t>Элемент label представляет простую метку, предназначенную для прикрепления информации к элементам ввода, например, к текстовым полям. Атрибут for элемента label должен содержать id ассоциированного элемента ввода. Если пользователь нажимает на метку, то браузер автоматически передает фокус связанному с этой меткой элементу ввода.</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Html.TextArea</a:t>
            </a:r>
            <a:endParaRPr/>
          </a:p>
        </p:txBody>
      </p:sp>
      <p:sp>
        <p:nvSpPr>
          <p:cNvPr id="154" name="Google Shape;154;p24"/>
          <p:cNvSpPr txBox="1"/>
          <p:nvPr>
            <p:ph idx="1" type="body"/>
          </p:nvPr>
        </p:nvSpPr>
        <p:spPr>
          <a:xfrm>
            <a:off x="647700" y="1296670"/>
            <a:ext cx="10515600" cy="5234305"/>
          </a:xfrm>
          <a:prstGeom prst="rect">
            <a:avLst/>
          </a:prstGeom>
          <a:noFill/>
          <a:ln>
            <a:noFill/>
          </a:ln>
        </p:spPr>
        <p:txBody>
          <a:bodyPr anchorCtr="0" anchor="t" bIns="45700" lIns="91425" spcFirstLastPara="1" rIns="91425" wrap="square" tIns="45700">
            <a:normAutofit fontScale="90000"/>
          </a:bodyPr>
          <a:lstStyle/>
          <a:p>
            <a:pPr indent="-457200" lvl="0" marL="457200" rtl="0" algn="l">
              <a:lnSpc>
                <a:spcPct val="90000"/>
              </a:lnSpc>
              <a:spcBef>
                <a:spcPts val="0"/>
              </a:spcBef>
              <a:spcAft>
                <a:spcPts val="0"/>
              </a:spcAft>
              <a:buClr>
                <a:srgbClr val="3F3F3F"/>
              </a:buClr>
              <a:buSzPct val="100000"/>
              <a:buFont typeface="Arial"/>
              <a:buChar char="•"/>
            </a:pPr>
            <a:r>
              <a:rPr lang="ru-RU"/>
              <a:t>Хелпер TextArea используется для создания элемента &lt;textarea&gt;, который представляет многострочное текстовое поле. Результатом выражения @Html.TextArea("text", "привет мир") будет следующая html-разметка:</a:t>
            </a:r>
            <a:endParaRPr/>
          </a:p>
          <a:p>
            <a:pPr indent="0" lvl="0" marL="0" rtl="0" algn="l">
              <a:lnSpc>
                <a:spcPct val="90000"/>
              </a:lnSpc>
              <a:spcBef>
                <a:spcPts val="1000"/>
              </a:spcBef>
              <a:spcAft>
                <a:spcPts val="0"/>
              </a:spcAft>
              <a:buClr>
                <a:srgbClr val="3F3F3F"/>
              </a:buClr>
              <a:buSzPct val="100000"/>
              <a:buNone/>
            </a:pPr>
            <a:r>
              <a:rPr lang="ru-RU"/>
              <a:t>&lt;textarea cols="20" id="text" name="text" rows="2"&gt;привет мир&lt;/textarea&gt;</a:t>
            </a:r>
            <a:endParaRPr/>
          </a:p>
          <a:p>
            <a:pPr indent="-457200" lvl="0" marL="457200" rtl="0" algn="l">
              <a:lnSpc>
                <a:spcPct val="90000"/>
              </a:lnSpc>
              <a:spcBef>
                <a:spcPts val="1000"/>
              </a:spcBef>
              <a:spcAft>
                <a:spcPts val="0"/>
              </a:spcAft>
              <a:buClr>
                <a:srgbClr val="3F3F3F"/>
              </a:buClr>
              <a:buSzPct val="100000"/>
              <a:buFont typeface="Arial"/>
              <a:buChar char="•"/>
            </a:pPr>
            <a:r>
              <a:rPr lang="ru-RU"/>
              <a:t>Обратите внимание, что хелпер декодирует помещаемое в него значение, в том числе и html-теги, (все хелперы декодируют значения моделей и значения атрибутов). Другие версии хелпера TextArea позволяют указать число строк и столбцов, определяющих размер текстового поля.</a:t>
            </a:r>
            <a:endParaRPr/>
          </a:p>
          <a:p>
            <a:pPr indent="0" lvl="0" marL="0" rtl="0" algn="l">
              <a:lnSpc>
                <a:spcPct val="90000"/>
              </a:lnSpc>
              <a:spcBef>
                <a:spcPts val="1000"/>
              </a:spcBef>
              <a:spcAft>
                <a:spcPts val="0"/>
              </a:spcAft>
              <a:buClr>
                <a:srgbClr val="3F3F3F"/>
              </a:buClr>
              <a:buSzPct val="100000"/>
              <a:buNone/>
            </a:pPr>
            <a:r>
              <a:rPr lang="ru-RU"/>
              <a:t>@Html.TextArea("text", "привет мир", 5, 50, null)</a:t>
            </a:r>
            <a:endParaRPr/>
          </a:p>
          <a:p>
            <a:pPr indent="-457200" lvl="0" marL="457200" rtl="0" algn="l">
              <a:lnSpc>
                <a:spcPct val="90000"/>
              </a:lnSpc>
              <a:spcBef>
                <a:spcPts val="1000"/>
              </a:spcBef>
              <a:spcAft>
                <a:spcPts val="0"/>
              </a:spcAft>
              <a:buClr>
                <a:srgbClr val="3F3F3F"/>
              </a:buClr>
              <a:buSzPct val="100000"/>
              <a:buFont typeface="Arial"/>
              <a:buChar char="•"/>
            </a:pPr>
            <a:r>
              <a:rPr lang="ru-RU"/>
              <a:t>Этот хелпер сгенерирует следующую разметку:</a:t>
            </a:r>
            <a:endParaRPr/>
          </a:p>
          <a:p>
            <a:pPr indent="0" lvl="0" marL="0" rtl="0" algn="l">
              <a:lnSpc>
                <a:spcPct val="90000"/>
              </a:lnSpc>
              <a:spcBef>
                <a:spcPts val="1000"/>
              </a:spcBef>
              <a:spcAft>
                <a:spcPts val="0"/>
              </a:spcAft>
              <a:buClr>
                <a:srgbClr val="3F3F3F"/>
              </a:buClr>
              <a:buSzPct val="100000"/>
              <a:buNone/>
            </a:pPr>
            <a:r>
              <a:rPr lang="ru-RU"/>
              <a:t>&lt;textarea cols="50" id="text" name="text" rows="5"&gt;привет мир&lt;/textarea&gt;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Html.Hidden</a:t>
            </a:r>
            <a:endParaRPr/>
          </a:p>
        </p:txBody>
      </p:sp>
      <p:sp>
        <p:nvSpPr>
          <p:cNvPr id="160" name="Google Shape;160;p25"/>
          <p:cNvSpPr txBox="1"/>
          <p:nvPr>
            <p:ph idx="1" type="body"/>
          </p:nvPr>
        </p:nvSpPr>
        <p:spPr>
          <a:xfrm>
            <a:off x="647700" y="1584960"/>
            <a:ext cx="10515600" cy="4972685"/>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3F3F3F"/>
              </a:buClr>
              <a:buSzPts val="2800"/>
              <a:buFont typeface="Arial"/>
              <a:buChar char="•"/>
            </a:pPr>
            <a:r>
              <a:rPr lang="ru-RU"/>
              <a:t>Хелпер Html.Hidden генерирует скрытое поле. Например, следующий вызов хелпера:</a:t>
            </a:r>
            <a:endParaRPr/>
          </a:p>
          <a:p>
            <a:pPr indent="0" lvl="0" marL="0" rtl="0" algn="l">
              <a:lnSpc>
                <a:spcPct val="90000"/>
              </a:lnSpc>
              <a:spcBef>
                <a:spcPts val="1000"/>
              </a:spcBef>
              <a:spcAft>
                <a:spcPts val="0"/>
              </a:spcAft>
              <a:buClr>
                <a:srgbClr val="3F3F3F"/>
              </a:buClr>
              <a:buSzPts val="2800"/>
              <a:buNone/>
            </a:pPr>
            <a:r>
              <a:rPr lang="ru-RU"/>
              <a:t>@Html.Hidden("UserId", "2")</a:t>
            </a:r>
            <a:endParaRPr/>
          </a:p>
          <a:p>
            <a:pPr indent="-457200" lvl="0" marL="457200" rtl="0" algn="l">
              <a:lnSpc>
                <a:spcPct val="90000"/>
              </a:lnSpc>
              <a:spcBef>
                <a:spcPts val="1000"/>
              </a:spcBef>
              <a:spcAft>
                <a:spcPts val="0"/>
              </a:spcAft>
              <a:buClr>
                <a:srgbClr val="3F3F3F"/>
              </a:buClr>
              <a:buSzPts val="2800"/>
              <a:buFont typeface="Arial"/>
              <a:buChar char="•"/>
            </a:pPr>
            <a:r>
              <a:rPr lang="ru-RU"/>
              <a:t>сгенерирует разметку:</a:t>
            </a:r>
            <a:endParaRPr/>
          </a:p>
          <a:p>
            <a:pPr indent="0" lvl="0" marL="0" rtl="0" algn="l">
              <a:lnSpc>
                <a:spcPct val="90000"/>
              </a:lnSpc>
              <a:spcBef>
                <a:spcPts val="1000"/>
              </a:spcBef>
              <a:spcAft>
                <a:spcPts val="0"/>
              </a:spcAft>
              <a:buClr>
                <a:srgbClr val="3F3F3F"/>
              </a:buClr>
              <a:buSzPts val="2800"/>
              <a:buNone/>
            </a:pPr>
            <a:r>
              <a:rPr lang="ru-RU"/>
              <a:t>&lt;input id="UserId" name="UserId" type="hidden" value="2" /&gt;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647700" y="258445"/>
            <a:ext cx="10515600" cy="7397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ru-RU"/>
              <a:t>Html.Password</a:t>
            </a:r>
            <a:endParaRPr/>
          </a:p>
        </p:txBody>
      </p:sp>
      <p:sp>
        <p:nvSpPr>
          <p:cNvPr id="166" name="Google Shape;166;p26"/>
          <p:cNvSpPr txBox="1"/>
          <p:nvPr>
            <p:ph idx="1" type="body"/>
          </p:nvPr>
        </p:nvSpPr>
        <p:spPr>
          <a:xfrm>
            <a:off x="349885" y="1123315"/>
            <a:ext cx="11549380" cy="5295265"/>
          </a:xfrm>
          <a:prstGeom prst="rect">
            <a:avLst/>
          </a:prstGeom>
          <a:noFill/>
          <a:ln>
            <a:noFill/>
          </a:ln>
        </p:spPr>
        <p:txBody>
          <a:bodyPr anchorCtr="0" anchor="t" bIns="45700" lIns="91425" spcFirstLastPara="1" rIns="91425" wrap="square" tIns="45700">
            <a:normAutofit lnSpcReduction="20000"/>
          </a:bodyPr>
          <a:lstStyle/>
          <a:p>
            <a:pPr indent="-457200" lvl="0" marL="457200" rtl="0" algn="l">
              <a:lnSpc>
                <a:spcPct val="90000"/>
              </a:lnSpc>
              <a:spcBef>
                <a:spcPts val="0"/>
              </a:spcBef>
              <a:spcAft>
                <a:spcPts val="0"/>
              </a:spcAft>
              <a:buClr>
                <a:srgbClr val="3F3F3F"/>
              </a:buClr>
              <a:buSzPts val="2800"/>
              <a:buFont typeface="Arial"/>
              <a:buChar char="•"/>
            </a:pPr>
            <a:r>
              <a:rPr lang="ru-RU"/>
              <a:t>Html.Password создает поле для ввода пароля. Он похож на хелпер TextBox, но вместо введенных символов отображает маску пароля. Следующий код:</a:t>
            </a:r>
            <a:endParaRPr/>
          </a:p>
          <a:p>
            <a:pPr indent="0" lvl="0" marL="0" rtl="0" algn="l">
              <a:lnSpc>
                <a:spcPct val="90000"/>
              </a:lnSpc>
              <a:spcBef>
                <a:spcPts val="1000"/>
              </a:spcBef>
              <a:spcAft>
                <a:spcPts val="0"/>
              </a:spcAft>
              <a:buClr>
                <a:srgbClr val="3F3F3F"/>
              </a:buClr>
              <a:buSzPts val="2800"/>
              <a:buNone/>
            </a:pPr>
            <a:r>
              <a:rPr lang="ru-RU"/>
              <a:t>@Html.Password("UserPassword", "val")</a:t>
            </a:r>
            <a:endParaRPr/>
          </a:p>
          <a:p>
            <a:pPr indent="-457200" lvl="0" marL="457200" rtl="0" algn="l">
              <a:lnSpc>
                <a:spcPct val="90000"/>
              </a:lnSpc>
              <a:spcBef>
                <a:spcPts val="1000"/>
              </a:spcBef>
              <a:spcAft>
                <a:spcPts val="0"/>
              </a:spcAft>
              <a:buClr>
                <a:srgbClr val="3F3F3F"/>
              </a:buClr>
              <a:buSzPts val="2800"/>
              <a:buFont typeface="Arial"/>
              <a:buChar char="•"/>
            </a:pPr>
            <a:r>
              <a:rPr lang="ru-RU"/>
              <a:t>&lt;input id="UserPassword" name="UserPassword" type="password" value="val" /&gt;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Html.RadioButton</a:t>
            </a:r>
            <a:endParaRPr/>
          </a:p>
        </p:txBody>
      </p:sp>
      <p:sp>
        <p:nvSpPr>
          <p:cNvPr id="172" name="Google Shape;172;p27"/>
          <p:cNvSpPr txBox="1"/>
          <p:nvPr>
            <p:ph idx="1" type="body"/>
          </p:nvPr>
        </p:nvSpPr>
        <p:spPr>
          <a:xfrm>
            <a:off x="647700" y="1296670"/>
            <a:ext cx="10515600" cy="5561330"/>
          </a:xfrm>
          <a:prstGeom prst="rect">
            <a:avLst/>
          </a:prstGeom>
          <a:noFill/>
          <a:ln>
            <a:noFill/>
          </a:ln>
        </p:spPr>
        <p:txBody>
          <a:bodyPr anchorCtr="0" anchor="t" bIns="45700" lIns="91425" spcFirstLastPara="1" rIns="91425" wrap="square" tIns="45700">
            <a:normAutofit fontScale="60000"/>
          </a:bodyPr>
          <a:lstStyle/>
          <a:p>
            <a:pPr indent="-457200" lvl="0" marL="457200" rtl="0" algn="l">
              <a:lnSpc>
                <a:spcPct val="90000"/>
              </a:lnSpc>
              <a:spcBef>
                <a:spcPts val="0"/>
              </a:spcBef>
              <a:spcAft>
                <a:spcPts val="0"/>
              </a:spcAft>
              <a:buClr>
                <a:srgbClr val="3F3F3F"/>
              </a:buClr>
              <a:buSzPct val="100000"/>
              <a:buFont typeface="Arial"/>
              <a:buChar char="•"/>
            </a:pPr>
            <a:r>
              <a:rPr lang="ru-RU"/>
              <a:t>Для создания переключателей применяется хелпер Html.RadioButton. Он генерирует элемент input со значением type="radio". Для создания группы переключателей, надо присвоить всем им одно и то же имя (свойство name):</a:t>
            </a:r>
            <a:endParaRPr/>
          </a:p>
          <a:p>
            <a:pPr indent="0" lvl="0" marL="0" rtl="0" algn="l">
              <a:lnSpc>
                <a:spcPct val="90000"/>
              </a:lnSpc>
              <a:spcBef>
                <a:spcPts val="1000"/>
              </a:spcBef>
              <a:spcAft>
                <a:spcPts val="0"/>
              </a:spcAft>
              <a:buClr>
                <a:srgbClr val="3F3F3F"/>
              </a:buClr>
              <a:buSzPct val="100000"/>
              <a:buNone/>
            </a:pPr>
            <a:r>
              <a:rPr lang="ru-RU"/>
              <a:t>@Html.RadioButton("color", "red")</a:t>
            </a:r>
            <a:endParaRPr/>
          </a:p>
          <a:p>
            <a:pPr indent="0" lvl="0" marL="0" rtl="0" algn="l">
              <a:lnSpc>
                <a:spcPct val="90000"/>
              </a:lnSpc>
              <a:spcBef>
                <a:spcPts val="1000"/>
              </a:spcBef>
              <a:spcAft>
                <a:spcPts val="0"/>
              </a:spcAft>
              <a:buClr>
                <a:srgbClr val="3F3F3F"/>
              </a:buClr>
              <a:buSzPct val="100000"/>
              <a:buNone/>
            </a:pPr>
            <a:r>
              <a:rPr lang="ru-RU"/>
              <a:t>&lt;span&gt;красный&lt;/span&gt; &lt;br /&gt;</a:t>
            </a:r>
            <a:endParaRPr/>
          </a:p>
          <a:p>
            <a:pPr indent="0" lvl="0" marL="0" rtl="0" algn="l">
              <a:lnSpc>
                <a:spcPct val="90000"/>
              </a:lnSpc>
              <a:spcBef>
                <a:spcPts val="1000"/>
              </a:spcBef>
              <a:spcAft>
                <a:spcPts val="0"/>
              </a:spcAft>
              <a:buClr>
                <a:srgbClr val="3F3F3F"/>
              </a:buClr>
              <a:buSzPct val="100000"/>
              <a:buNone/>
            </a:pPr>
            <a:r>
              <a:rPr lang="ru-RU"/>
              <a:t>@Html.RadioButton("color", "blue")</a:t>
            </a:r>
            <a:endParaRPr/>
          </a:p>
          <a:p>
            <a:pPr indent="0" lvl="0" marL="0" rtl="0" algn="l">
              <a:lnSpc>
                <a:spcPct val="90000"/>
              </a:lnSpc>
              <a:spcBef>
                <a:spcPts val="1000"/>
              </a:spcBef>
              <a:spcAft>
                <a:spcPts val="0"/>
              </a:spcAft>
              <a:buClr>
                <a:srgbClr val="3F3F3F"/>
              </a:buClr>
              <a:buSzPct val="100000"/>
              <a:buNone/>
            </a:pPr>
            <a:r>
              <a:rPr lang="ru-RU"/>
              <a:t>&lt;span&gt;синий&lt;/span&gt; &lt;br /&gt;</a:t>
            </a:r>
            <a:endParaRPr/>
          </a:p>
          <a:p>
            <a:pPr indent="0" lvl="0" marL="0" rtl="0" algn="l">
              <a:lnSpc>
                <a:spcPct val="90000"/>
              </a:lnSpc>
              <a:spcBef>
                <a:spcPts val="1000"/>
              </a:spcBef>
              <a:spcAft>
                <a:spcPts val="0"/>
              </a:spcAft>
              <a:buClr>
                <a:srgbClr val="3F3F3F"/>
              </a:buClr>
              <a:buSzPct val="100000"/>
              <a:buNone/>
            </a:pPr>
            <a:r>
              <a:rPr lang="ru-RU"/>
              <a:t>@Html.RadioButton("color", "green", true)</a:t>
            </a:r>
            <a:endParaRPr/>
          </a:p>
          <a:p>
            <a:pPr indent="0" lvl="0" marL="0" rtl="0" algn="l">
              <a:lnSpc>
                <a:spcPct val="90000"/>
              </a:lnSpc>
              <a:spcBef>
                <a:spcPts val="1000"/>
              </a:spcBef>
              <a:spcAft>
                <a:spcPts val="0"/>
              </a:spcAft>
              <a:buClr>
                <a:srgbClr val="3F3F3F"/>
              </a:buClr>
              <a:buSzPct val="100000"/>
              <a:buNone/>
            </a:pPr>
            <a:r>
              <a:rPr lang="ru-RU"/>
              <a:t>&lt;span&gt;зеленый&lt;/span&gt;</a:t>
            </a:r>
            <a:endParaRPr/>
          </a:p>
          <a:p>
            <a:pPr indent="-457200" lvl="0" marL="457200" rtl="0" algn="l">
              <a:lnSpc>
                <a:spcPct val="90000"/>
              </a:lnSpc>
              <a:spcBef>
                <a:spcPts val="1000"/>
              </a:spcBef>
              <a:spcAft>
                <a:spcPts val="0"/>
              </a:spcAft>
              <a:buClr>
                <a:srgbClr val="3F3F3F"/>
              </a:buClr>
              <a:buSzPct val="100000"/>
              <a:buFont typeface="Arial"/>
              <a:buChar char="•"/>
            </a:pPr>
            <a:r>
              <a:rPr lang="ru-RU"/>
              <a:t>Этот код создает следующую разметку:</a:t>
            </a:r>
            <a:endParaRPr/>
          </a:p>
          <a:p>
            <a:pPr indent="0" lvl="0" marL="0" rtl="0" algn="l">
              <a:lnSpc>
                <a:spcPct val="90000"/>
              </a:lnSpc>
              <a:spcBef>
                <a:spcPts val="1000"/>
              </a:spcBef>
              <a:spcAft>
                <a:spcPts val="0"/>
              </a:spcAft>
              <a:buClr>
                <a:srgbClr val="3F3F3F"/>
              </a:buClr>
              <a:buSzPct val="100000"/>
              <a:buNone/>
            </a:pPr>
            <a:r>
              <a:rPr lang="ru-RU"/>
              <a:t>&lt;input id="color" name="color" type="radio" value="red" /&gt;</a:t>
            </a:r>
            <a:endParaRPr/>
          </a:p>
          <a:p>
            <a:pPr indent="0" lvl="0" marL="0" rtl="0" algn="l">
              <a:lnSpc>
                <a:spcPct val="90000"/>
              </a:lnSpc>
              <a:spcBef>
                <a:spcPts val="1000"/>
              </a:spcBef>
              <a:spcAft>
                <a:spcPts val="0"/>
              </a:spcAft>
              <a:buClr>
                <a:srgbClr val="3F3F3F"/>
              </a:buClr>
              <a:buSzPct val="100000"/>
              <a:buNone/>
            </a:pPr>
            <a:r>
              <a:rPr lang="ru-RU"/>
              <a:t>&lt;span&gt;красный&lt;/span&gt; &lt;br /&gt;</a:t>
            </a:r>
            <a:endParaRPr/>
          </a:p>
          <a:p>
            <a:pPr indent="0" lvl="0" marL="0" rtl="0" algn="l">
              <a:lnSpc>
                <a:spcPct val="90000"/>
              </a:lnSpc>
              <a:spcBef>
                <a:spcPts val="1000"/>
              </a:spcBef>
              <a:spcAft>
                <a:spcPts val="0"/>
              </a:spcAft>
              <a:buClr>
                <a:srgbClr val="3F3F3F"/>
              </a:buClr>
              <a:buSzPct val="100000"/>
              <a:buNone/>
            </a:pPr>
            <a:r>
              <a:rPr lang="ru-RU"/>
              <a:t>&lt;input id="color" name="color" type="radio" value="blue" /&gt; </a:t>
            </a:r>
            <a:endParaRPr/>
          </a:p>
          <a:p>
            <a:pPr indent="0" lvl="0" marL="0" rtl="0" algn="l">
              <a:lnSpc>
                <a:spcPct val="90000"/>
              </a:lnSpc>
              <a:spcBef>
                <a:spcPts val="1000"/>
              </a:spcBef>
              <a:spcAft>
                <a:spcPts val="0"/>
              </a:spcAft>
              <a:buClr>
                <a:srgbClr val="3F3F3F"/>
              </a:buClr>
              <a:buSzPct val="100000"/>
              <a:buNone/>
            </a:pPr>
            <a:r>
              <a:rPr lang="ru-RU"/>
              <a:t>&lt;span&gt;синий&lt;/span&gt; &lt;br /&gt;</a:t>
            </a:r>
            <a:endParaRPr/>
          </a:p>
          <a:p>
            <a:pPr indent="0" lvl="0" marL="0" rtl="0" algn="l">
              <a:lnSpc>
                <a:spcPct val="90000"/>
              </a:lnSpc>
              <a:spcBef>
                <a:spcPts val="1000"/>
              </a:spcBef>
              <a:spcAft>
                <a:spcPts val="0"/>
              </a:spcAft>
              <a:buClr>
                <a:srgbClr val="3F3F3F"/>
              </a:buClr>
              <a:buSzPct val="100000"/>
              <a:buNone/>
            </a:pPr>
            <a:r>
              <a:rPr lang="ru-RU"/>
              <a:t>&lt;input checked="checked" id="color" name="color" type="radio" value="green" /&gt;</a:t>
            </a:r>
            <a:endParaRPr/>
          </a:p>
          <a:p>
            <a:pPr indent="0" lvl="0" marL="0" rtl="0" algn="l">
              <a:lnSpc>
                <a:spcPct val="90000"/>
              </a:lnSpc>
              <a:spcBef>
                <a:spcPts val="1000"/>
              </a:spcBef>
              <a:spcAft>
                <a:spcPts val="0"/>
              </a:spcAft>
              <a:buClr>
                <a:srgbClr val="3F3F3F"/>
              </a:buClr>
              <a:buSzPct val="100000"/>
              <a:buNone/>
            </a:pPr>
            <a:r>
              <a:rPr lang="ru-RU"/>
              <a:t>&lt;span&gt;зеленый&lt;/span&gt;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647700" y="258445"/>
            <a:ext cx="10515600" cy="5651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ru-RU"/>
              <a:t>Html.CheckBox</a:t>
            </a:r>
            <a:endParaRPr/>
          </a:p>
        </p:txBody>
      </p:sp>
      <p:sp>
        <p:nvSpPr>
          <p:cNvPr id="178" name="Google Shape;178;p28"/>
          <p:cNvSpPr txBox="1"/>
          <p:nvPr>
            <p:ph idx="1" type="body"/>
          </p:nvPr>
        </p:nvSpPr>
        <p:spPr>
          <a:xfrm>
            <a:off x="151765" y="823595"/>
            <a:ext cx="11822430" cy="6034405"/>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3F3F3F"/>
              </a:buClr>
              <a:buSzPts val="2800"/>
              <a:buFont typeface="Arial"/>
              <a:buChar char="•"/>
            </a:pPr>
            <a:r>
              <a:rPr lang="ru-RU"/>
              <a:t>Html.CheckBox применяется для создания элемента флажка или checkbox. Например, следующий код:</a:t>
            </a:r>
            <a:endParaRPr/>
          </a:p>
          <a:p>
            <a:pPr indent="0" lvl="0" marL="0" rtl="0" algn="l">
              <a:lnSpc>
                <a:spcPct val="90000"/>
              </a:lnSpc>
              <a:spcBef>
                <a:spcPts val="1000"/>
              </a:spcBef>
              <a:spcAft>
                <a:spcPts val="0"/>
              </a:spcAft>
              <a:buClr>
                <a:srgbClr val="3F3F3F"/>
              </a:buClr>
              <a:buSzPts val="2800"/>
              <a:buNone/>
            </a:pPr>
            <a:r>
              <a:rPr lang="ru-RU"/>
              <a:t>@Html.CheckBox("Enable", false)</a:t>
            </a:r>
            <a:endParaRPr/>
          </a:p>
          <a:p>
            <a:pPr indent="-457200" lvl="0" marL="457200" rtl="0" algn="l">
              <a:lnSpc>
                <a:spcPct val="90000"/>
              </a:lnSpc>
              <a:spcBef>
                <a:spcPts val="1000"/>
              </a:spcBef>
              <a:spcAft>
                <a:spcPts val="0"/>
              </a:spcAft>
              <a:buClr>
                <a:srgbClr val="3F3F3F"/>
              </a:buClr>
              <a:buSzPts val="2800"/>
              <a:buFont typeface="Arial"/>
              <a:buChar char="•"/>
            </a:pPr>
            <a:r>
              <a:rPr lang="ru-RU"/>
              <a:t>будет генерировать следующий HTML:</a:t>
            </a:r>
            <a:endParaRPr/>
          </a:p>
          <a:p>
            <a:pPr indent="0" lvl="0" marL="0" rtl="0" algn="l">
              <a:lnSpc>
                <a:spcPct val="90000"/>
              </a:lnSpc>
              <a:spcBef>
                <a:spcPts val="1000"/>
              </a:spcBef>
              <a:spcAft>
                <a:spcPts val="0"/>
              </a:spcAft>
              <a:buClr>
                <a:srgbClr val="3F3F3F"/>
              </a:buClr>
              <a:buSzPts val="2800"/>
              <a:buNone/>
            </a:pPr>
            <a:r>
              <a:rPr lang="ru-RU"/>
              <a:t>&lt;input id="Enable" name="Enable" type="checkbox" value="true"&gt;</a:t>
            </a:r>
            <a:endParaRPr/>
          </a:p>
          <a:p>
            <a:pPr indent="0" lvl="0" marL="0" rtl="0" algn="l">
              <a:lnSpc>
                <a:spcPct val="90000"/>
              </a:lnSpc>
              <a:spcBef>
                <a:spcPts val="1000"/>
              </a:spcBef>
              <a:spcAft>
                <a:spcPts val="0"/>
              </a:spcAft>
              <a:buClr>
                <a:srgbClr val="3F3F3F"/>
              </a:buClr>
              <a:buSzPts val="2800"/>
              <a:buNone/>
            </a:pPr>
            <a:r>
              <a:rPr lang="ru-RU"/>
              <a:t>&lt;input name="Enable" type="hidden" value="false"&gt;</a:t>
            </a:r>
            <a:endParaRPr/>
          </a:p>
          <a:p>
            <a:pPr indent="-457200" lvl="0" marL="457200" rtl="0" algn="l">
              <a:lnSpc>
                <a:spcPct val="90000"/>
              </a:lnSpc>
              <a:spcBef>
                <a:spcPts val="1000"/>
              </a:spcBef>
              <a:spcAft>
                <a:spcPts val="0"/>
              </a:spcAft>
              <a:buClr>
                <a:srgbClr val="3F3F3F"/>
              </a:buClr>
              <a:buSzPts val="2800"/>
              <a:buFont typeface="Arial"/>
              <a:buChar char="•"/>
            </a:pPr>
            <a:r>
              <a:rPr lang="ru-RU"/>
              <a:t>Фактически создается два элемента - собственно флажок и скрытое поле, которое обычно помещается в конец формы и используется для отслеживания изменений значения флажка.</a:t>
            </a:r>
            <a:endParaRPr/>
          </a:p>
          <a:p>
            <a:pPr indent="0" lvl="0" marL="0" rtl="0" algn="l">
              <a:lnSpc>
                <a:spcPct val="90000"/>
              </a:lnSpc>
              <a:spcBef>
                <a:spcPts val="1000"/>
              </a:spcBef>
              <a:spcAft>
                <a:spcPts val="0"/>
              </a:spcAft>
              <a:buClr>
                <a:srgbClr val="3F3F3F"/>
              </a:buClr>
              <a:buSzPts val="2800"/>
              <a:buFont typeface="Arial"/>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Html.DropDownList</a:t>
            </a:r>
            <a:endParaRPr/>
          </a:p>
        </p:txBody>
      </p:sp>
      <p:sp>
        <p:nvSpPr>
          <p:cNvPr id="184" name="Google Shape;184;p29"/>
          <p:cNvSpPr txBox="1"/>
          <p:nvPr>
            <p:ph idx="1" type="body"/>
          </p:nvPr>
        </p:nvSpPr>
        <p:spPr>
          <a:xfrm>
            <a:off x="647700" y="1825625"/>
            <a:ext cx="10515600" cy="4803775"/>
          </a:xfrm>
          <a:prstGeom prst="rect">
            <a:avLst/>
          </a:prstGeom>
          <a:noFill/>
          <a:ln>
            <a:noFill/>
          </a:ln>
        </p:spPr>
        <p:txBody>
          <a:bodyPr anchorCtr="0" anchor="t" bIns="45700" lIns="91425" spcFirstLastPara="1" rIns="91425" wrap="square" tIns="45700">
            <a:normAutofit fontScale="60000"/>
          </a:bodyPr>
          <a:lstStyle/>
          <a:p>
            <a:pPr indent="-457200" lvl="0" marL="457200" rtl="0" algn="l">
              <a:lnSpc>
                <a:spcPct val="90000"/>
              </a:lnSpc>
              <a:spcBef>
                <a:spcPts val="0"/>
              </a:spcBef>
              <a:spcAft>
                <a:spcPts val="0"/>
              </a:spcAft>
              <a:buClr>
                <a:srgbClr val="3F3F3F"/>
              </a:buClr>
              <a:buSzPct val="100000"/>
              <a:buFont typeface="Arial"/>
              <a:buChar char="•"/>
            </a:pPr>
            <a:r>
              <a:rPr lang="ru-RU"/>
              <a:t>Хелпер Html.DropDownList создает выпадающий список, то есть элемент &lt;select /&gt;. Для генерации такого списка нужна коллекция объектов SelectListItem, которые представляют элементы списка. Можно создать коллекцию объектов SelectListItem или использовать хелпер SelectList. Этот хелпер просматривает объекты IEnumerable и преобразуют их в последовательность объектов SelectListItem. Так, следующий код:</a:t>
            </a:r>
            <a:endParaRPr/>
          </a:p>
          <a:p>
            <a:pPr indent="0" lvl="0" marL="0" rtl="0" algn="l">
              <a:lnSpc>
                <a:spcPct val="90000"/>
              </a:lnSpc>
              <a:spcBef>
                <a:spcPts val="1000"/>
              </a:spcBef>
              <a:spcAft>
                <a:spcPts val="0"/>
              </a:spcAft>
              <a:buClr>
                <a:srgbClr val="3F3F3F"/>
              </a:buClr>
              <a:buSzPct val="100000"/>
              <a:buNone/>
            </a:pPr>
            <a:r>
              <a:rPr lang="ru-RU"/>
              <a:t>@Html.DropDownList("user", new SelectList(new string[] { "Tom", "Sam", "Bob", "Alice" }), "Выберите пользователя")</a:t>
            </a:r>
            <a:endParaRPr/>
          </a:p>
          <a:p>
            <a:pPr indent="-457200" lvl="0" marL="457200" rtl="0" algn="l">
              <a:lnSpc>
                <a:spcPct val="90000"/>
              </a:lnSpc>
              <a:spcBef>
                <a:spcPts val="1000"/>
              </a:spcBef>
              <a:spcAft>
                <a:spcPts val="0"/>
              </a:spcAft>
              <a:buClr>
                <a:srgbClr val="3F3F3F"/>
              </a:buClr>
              <a:buSzPct val="100000"/>
              <a:buFont typeface="Arial"/>
              <a:buChar char="•"/>
            </a:pPr>
            <a:r>
              <a:rPr lang="ru-RU"/>
              <a:t>генерирует следующую разметку:</a:t>
            </a:r>
            <a:endParaRPr/>
          </a:p>
          <a:p>
            <a:pPr indent="0" lvl="0" marL="0" rtl="0" algn="l">
              <a:lnSpc>
                <a:spcPct val="90000"/>
              </a:lnSpc>
              <a:spcBef>
                <a:spcPts val="1000"/>
              </a:spcBef>
              <a:spcAft>
                <a:spcPts val="0"/>
              </a:spcAft>
              <a:buClr>
                <a:srgbClr val="3F3F3F"/>
              </a:buClr>
              <a:buSzPct val="100000"/>
              <a:buNone/>
            </a:pPr>
            <a:r>
              <a:rPr lang="ru-RU"/>
              <a:t>&lt;select id="phone" name="phone"&gt;&lt;option value=""&gt;Выберите пользователя&lt;/option&gt;</a:t>
            </a:r>
            <a:endParaRPr/>
          </a:p>
          <a:p>
            <a:pPr indent="0" lvl="0" marL="0" rtl="0" algn="l">
              <a:lnSpc>
                <a:spcPct val="90000"/>
              </a:lnSpc>
              <a:spcBef>
                <a:spcPts val="1000"/>
              </a:spcBef>
              <a:spcAft>
                <a:spcPts val="0"/>
              </a:spcAft>
              <a:buClr>
                <a:srgbClr val="3F3F3F"/>
              </a:buClr>
              <a:buSzPct val="100000"/>
              <a:buNone/>
            </a:pPr>
            <a:r>
              <a:rPr lang="ru-RU"/>
              <a:t>&lt;option&gt;Tom&lt;/option&gt;</a:t>
            </a:r>
            <a:endParaRPr/>
          </a:p>
          <a:p>
            <a:pPr indent="0" lvl="0" marL="0" rtl="0" algn="l">
              <a:lnSpc>
                <a:spcPct val="90000"/>
              </a:lnSpc>
              <a:spcBef>
                <a:spcPts val="1000"/>
              </a:spcBef>
              <a:spcAft>
                <a:spcPts val="0"/>
              </a:spcAft>
              <a:buClr>
                <a:srgbClr val="3F3F3F"/>
              </a:buClr>
              <a:buSzPct val="100000"/>
              <a:buNone/>
            </a:pPr>
            <a:r>
              <a:rPr lang="ru-RU"/>
              <a:t>&lt;option&gt;Sam&lt;/option&gt;</a:t>
            </a:r>
            <a:endParaRPr/>
          </a:p>
          <a:p>
            <a:pPr indent="0" lvl="0" marL="0" rtl="0" algn="l">
              <a:lnSpc>
                <a:spcPct val="90000"/>
              </a:lnSpc>
              <a:spcBef>
                <a:spcPts val="1000"/>
              </a:spcBef>
              <a:spcAft>
                <a:spcPts val="0"/>
              </a:spcAft>
              <a:buClr>
                <a:srgbClr val="3F3F3F"/>
              </a:buClr>
              <a:buSzPct val="100000"/>
              <a:buNone/>
            </a:pPr>
            <a:r>
              <a:rPr lang="ru-RU"/>
              <a:t>&lt;option&gt;Bob&lt;/option&gt;</a:t>
            </a:r>
            <a:endParaRPr/>
          </a:p>
          <a:p>
            <a:pPr indent="0" lvl="0" marL="0" rtl="0" algn="l">
              <a:lnSpc>
                <a:spcPct val="90000"/>
              </a:lnSpc>
              <a:spcBef>
                <a:spcPts val="1000"/>
              </a:spcBef>
              <a:spcAft>
                <a:spcPts val="0"/>
              </a:spcAft>
              <a:buClr>
                <a:srgbClr val="3F3F3F"/>
              </a:buClr>
              <a:buSzPct val="100000"/>
              <a:buNone/>
            </a:pPr>
            <a:r>
              <a:rPr lang="ru-RU"/>
              <a:t>&lt;option&gt;Alice&lt;/option&gt;</a:t>
            </a:r>
            <a:endParaRPr/>
          </a:p>
          <a:p>
            <a:pPr indent="0" lvl="0" marL="0" rtl="0" algn="l">
              <a:lnSpc>
                <a:spcPct val="90000"/>
              </a:lnSpc>
              <a:spcBef>
                <a:spcPts val="1000"/>
              </a:spcBef>
              <a:spcAft>
                <a:spcPts val="0"/>
              </a:spcAft>
              <a:buClr>
                <a:srgbClr val="3F3F3F"/>
              </a:buClr>
              <a:buSzPct val="100000"/>
              <a:buNone/>
            </a:pPr>
            <a:r>
              <a:rPr lang="ru-RU"/>
              <a:t>&lt;/select&gt;</a:t>
            </a:r>
            <a:endParaRPr/>
          </a:p>
          <a:p>
            <a:pPr indent="-285750" lvl="0" marL="285750" rtl="0" algn="l">
              <a:lnSpc>
                <a:spcPct val="90000"/>
              </a:lnSpc>
              <a:spcBef>
                <a:spcPts val="1000"/>
              </a:spcBef>
              <a:spcAft>
                <a:spcPts val="0"/>
              </a:spcAft>
              <a:buClr>
                <a:srgbClr val="3F3F3F"/>
              </a:buClr>
              <a:buSzPct val="100000"/>
              <a:buFont typeface="Arial"/>
              <a:buChar char="•"/>
            </a:pPr>
            <a:r>
              <a:rPr lang="ru-RU"/>
              <a:t>Объект SelectListItem имеет свойства Text (отображаемый текст), Value (само значение, которое может не совпадать с текстом) и Selected.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Html.ListBox</a:t>
            </a:r>
            <a:endParaRPr/>
          </a:p>
        </p:txBody>
      </p:sp>
      <p:sp>
        <p:nvSpPr>
          <p:cNvPr id="190" name="Google Shape;190;p30"/>
          <p:cNvSpPr txBox="1"/>
          <p:nvPr>
            <p:ph idx="1" type="body"/>
          </p:nvPr>
        </p:nvSpPr>
        <p:spPr>
          <a:xfrm>
            <a:off x="647700" y="1461770"/>
            <a:ext cx="11212830" cy="4944110"/>
          </a:xfrm>
          <a:prstGeom prst="rect">
            <a:avLst/>
          </a:prstGeom>
          <a:noFill/>
          <a:ln>
            <a:noFill/>
          </a:ln>
        </p:spPr>
        <p:txBody>
          <a:bodyPr anchorCtr="0" anchor="t" bIns="45700" lIns="91425" spcFirstLastPara="1" rIns="91425" wrap="square" tIns="45700">
            <a:normAutofit fontScale="80000"/>
          </a:bodyPr>
          <a:lstStyle/>
          <a:p>
            <a:pPr indent="-457200" lvl="0" marL="457200" rtl="0" algn="l">
              <a:lnSpc>
                <a:spcPct val="90000"/>
              </a:lnSpc>
              <a:spcBef>
                <a:spcPts val="0"/>
              </a:spcBef>
              <a:spcAft>
                <a:spcPts val="0"/>
              </a:spcAft>
              <a:buClr>
                <a:srgbClr val="3F3F3F"/>
              </a:buClr>
              <a:buSzPct val="100000"/>
              <a:buFont typeface="Arial"/>
              <a:buChar char="•"/>
            </a:pPr>
            <a:r>
              <a:rPr lang="ru-RU"/>
              <a:t>Хелпер Html.ListBox, также как и DropDownList, создает элемент &lt;select /&gt;, но при этом делает возможным множественное выделение элементов (то есть для атрибута multiple устанавливается значение multiple). Для создания списка, поддерживающего множественное выделение, вместо SelectList можно использовать класс MultiSelectList:</a:t>
            </a:r>
            <a:endParaRPr/>
          </a:p>
          <a:p>
            <a:pPr indent="0" lvl="0" marL="0" rtl="0" algn="l">
              <a:lnSpc>
                <a:spcPct val="90000"/>
              </a:lnSpc>
              <a:spcBef>
                <a:spcPts val="1000"/>
              </a:spcBef>
              <a:spcAft>
                <a:spcPts val="0"/>
              </a:spcAft>
              <a:buClr>
                <a:srgbClr val="3F3F3F"/>
              </a:buClr>
              <a:buSzPct val="100000"/>
              <a:buNone/>
            </a:pPr>
            <a:r>
              <a:rPr lang="ru-RU"/>
              <a:t>@Html.ListBox("users", new MultiSelectList(new string[] { "Tom", "Sam", "Bob", "Alice" }))</a:t>
            </a:r>
            <a:endParaRPr/>
          </a:p>
          <a:p>
            <a:pPr indent="-457200" lvl="0" marL="457200" rtl="0" algn="l">
              <a:lnSpc>
                <a:spcPct val="90000"/>
              </a:lnSpc>
              <a:spcBef>
                <a:spcPts val="1000"/>
              </a:spcBef>
              <a:spcAft>
                <a:spcPts val="0"/>
              </a:spcAft>
              <a:buClr>
                <a:srgbClr val="3F3F3F"/>
              </a:buClr>
              <a:buSzPct val="100000"/>
              <a:buFont typeface="Arial"/>
              <a:buChar char="•"/>
            </a:pPr>
            <a:r>
              <a:rPr lang="ru-RU"/>
              <a:t>Этот код генерирует следующую разметку:</a:t>
            </a:r>
            <a:endParaRPr/>
          </a:p>
          <a:p>
            <a:pPr indent="0" lvl="0" marL="0" rtl="0" algn="l">
              <a:lnSpc>
                <a:spcPct val="90000"/>
              </a:lnSpc>
              <a:spcBef>
                <a:spcPts val="1000"/>
              </a:spcBef>
              <a:spcAft>
                <a:spcPts val="0"/>
              </a:spcAft>
              <a:buClr>
                <a:srgbClr val="3F3F3F"/>
              </a:buClr>
              <a:buSzPct val="100000"/>
              <a:buNone/>
            </a:pPr>
            <a:r>
              <a:rPr lang="ru-RU"/>
              <a:t>&lt;select id="users" multiple="multiple" name="users"&gt;</a:t>
            </a:r>
            <a:endParaRPr/>
          </a:p>
          <a:p>
            <a:pPr indent="0" lvl="0" marL="0" rtl="0" algn="l">
              <a:lnSpc>
                <a:spcPct val="90000"/>
              </a:lnSpc>
              <a:spcBef>
                <a:spcPts val="1000"/>
              </a:spcBef>
              <a:spcAft>
                <a:spcPts val="0"/>
              </a:spcAft>
              <a:buClr>
                <a:srgbClr val="3F3F3F"/>
              </a:buClr>
              <a:buSzPct val="100000"/>
              <a:buNone/>
            </a:pPr>
            <a:r>
              <a:rPr lang="ru-RU"/>
              <a:t>&lt;option&gt;Tom&lt;/option&gt;</a:t>
            </a:r>
            <a:endParaRPr/>
          </a:p>
          <a:p>
            <a:pPr indent="0" lvl="0" marL="0" rtl="0" algn="l">
              <a:lnSpc>
                <a:spcPct val="90000"/>
              </a:lnSpc>
              <a:spcBef>
                <a:spcPts val="1000"/>
              </a:spcBef>
              <a:spcAft>
                <a:spcPts val="0"/>
              </a:spcAft>
              <a:buClr>
                <a:srgbClr val="3F3F3F"/>
              </a:buClr>
              <a:buSzPct val="100000"/>
              <a:buNone/>
            </a:pPr>
            <a:r>
              <a:rPr lang="ru-RU"/>
              <a:t>&lt;option&gt;Sam&lt;/option&gt;</a:t>
            </a:r>
            <a:endParaRPr/>
          </a:p>
          <a:p>
            <a:pPr indent="0" lvl="0" marL="0" rtl="0" algn="l">
              <a:lnSpc>
                <a:spcPct val="90000"/>
              </a:lnSpc>
              <a:spcBef>
                <a:spcPts val="1000"/>
              </a:spcBef>
              <a:spcAft>
                <a:spcPts val="0"/>
              </a:spcAft>
              <a:buClr>
                <a:srgbClr val="3F3F3F"/>
              </a:buClr>
              <a:buSzPct val="100000"/>
              <a:buNone/>
            </a:pPr>
            <a:r>
              <a:rPr lang="ru-RU"/>
              <a:t>&lt;option&gt;Bob&lt;/option&gt;</a:t>
            </a:r>
            <a:endParaRPr/>
          </a:p>
          <a:p>
            <a:pPr indent="0" lvl="0" marL="0" rtl="0" algn="l">
              <a:lnSpc>
                <a:spcPct val="90000"/>
              </a:lnSpc>
              <a:spcBef>
                <a:spcPts val="1000"/>
              </a:spcBef>
              <a:spcAft>
                <a:spcPts val="0"/>
              </a:spcAft>
              <a:buClr>
                <a:srgbClr val="3F3F3F"/>
              </a:buClr>
              <a:buSzPct val="100000"/>
              <a:buNone/>
            </a:pPr>
            <a:r>
              <a:rPr lang="ru-RU"/>
              <a:t>&lt;option&gt;Alice&lt;/option&gt;</a:t>
            </a:r>
            <a:endParaRPr/>
          </a:p>
          <a:p>
            <a:pPr indent="0" lvl="0" marL="0" rtl="0" algn="l">
              <a:lnSpc>
                <a:spcPct val="90000"/>
              </a:lnSpc>
              <a:spcBef>
                <a:spcPts val="1000"/>
              </a:spcBef>
              <a:spcAft>
                <a:spcPts val="0"/>
              </a:spcAft>
              <a:buClr>
                <a:srgbClr val="3F3F3F"/>
              </a:buClr>
              <a:buSzPct val="100000"/>
              <a:buNone/>
            </a:pPr>
            <a:r>
              <a:rPr lang="ru-RU"/>
              <a:t>&lt;/select&gt;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HTML-хелперы</a:t>
            </a:r>
            <a:endParaRPr/>
          </a:p>
        </p:txBody>
      </p:sp>
      <p:sp>
        <p:nvSpPr>
          <p:cNvPr id="87" name="Google Shape;87;p13"/>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800"/>
              <a:buNone/>
            </a:pPr>
            <a:r>
              <a:rPr lang="ru-RU"/>
              <a:t>Для вывода контента в представлении мы можем использовать стандартные html-элементы, которые позволяют создавать блоки, списки, таблицы и т.д. Но кроме собственно html-элементов для создания разметки мы можем использовать специальные методы - html-хелперы. Вообще helper можно перевести с английского как "вспомогательный метод". И фактически html-хелперы представляют собой вспомогательные методы, цель которых - генерация html-разметки.</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Html.GetEnumSelectList</a:t>
            </a:r>
            <a:endParaRPr/>
          </a:p>
        </p:txBody>
      </p:sp>
      <p:sp>
        <p:nvSpPr>
          <p:cNvPr id="196" name="Google Shape;196;p31"/>
          <p:cNvSpPr txBox="1"/>
          <p:nvPr>
            <p:ph idx="1" type="body"/>
          </p:nvPr>
        </p:nvSpPr>
        <p:spPr>
          <a:xfrm>
            <a:off x="647700" y="1395730"/>
            <a:ext cx="10896600" cy="1033145"/>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3F3F3F"/>
              </a:buClr>
              <a:buSzPts val="2800"/>
              <a:buFont typeface="Arial"/>
              <a:buChar char="•"/>
            </a:pPr>
            <a:r>
              <a:rPr lang="ru-RU"/>
              <a:t>Для создания выпадающего списка по перечислению применяется хелпер Html.GetEnumSelectList.</a:t>
            </a:r>
            <a:endParaRPr/>
          </a:p>
        </p:txBody>
      </p:sp>
      <p:sp>
        <p:nvSpPr>
          <p:cNvPr id="197" name="Google Shape;197;p31"/>
          <p:cNvSpPr/>
          <p:nvPr/>
        </p:nvSpPr>
        <p:spPr>
          <a:xfrm>
            <a:off x="647700" y="2339975"/>
            <a:ext cx="5221605" cy="4215130"/>
          </a:xfrm>
          <a:prstGeom prst="rect">
            <a:avLst/>
          </a:prstGeom>
          <a:noFill/>
          <a:ln>
            <a:noFill/>
          </a:ln>
        </p:spPr>
        <p:txBody>
          <a:bodyPr anchorCtr="0" anchor="t" bIns="45700" lIns="91425" spcFirstLastPara="1" rIns="91425" wrap="square" tIns="45700">
            <a:noAutofit/>
          </a:bodyPr>
          <a:lstStyle/>
          <a:p>
            <a:pPr indent="-457200" lvl="0" marL="457200" marR="0" rtl="0" algn="l">
              <a:lnSpc>
                <a:spcPct val="90000"/>
              </a:lnSpc>
              <a:spcBef>
                <a:spcPts val="0"/>
              </a:spcBef>
              <a:spcAft>
                <a:spcPts val="0"/>
              </a:spcAft>
              <a:buClr>
                <a:srgbClr val="3F3F3F"/>
              </a:buClr>
              <a:buSzPts val="1400"/>
              <a:buFont typeface="Arial"/>
              <a:buChar char="•"/>
            </a:pPr>
            <a:r>
              <a:rPr b="0" i="0" lang="ru-RU" sz="1400" u="none" cap="none" strike="noStrike">
                <a:solidFill>
                  <a:srgbClr val="3F3F3F"/>
                </a:solidFill>
                <a:latin typeface="Calibri"/>
                <a:ea typeface="Calibri"/>
                <a:cs typeface="Calibri"/>
                <a:sym typeface="Calibri"/>
              </a:rPr>
              <a:t>Допустим, у нас есть следующее перечисление:</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public enum TimeOfDay</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[Display(Name ="Утро")]</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Morning,</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[Display(Name = "День")]</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Afternoon,</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[Display(Name = "Вечер")]</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Evening,</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[Display(Name = "Ночь")]</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Night</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a:t>
            </a:r>
            <a:endParaRPr b="0" i="0" sz="1400" u="none" cap="none" strike="noStrike">
              <a:solidFill>
                <a:srgbClr val="3F3F3F"/>
              </a:solidFill>
              <a:latin typeface="Calibri"/>
              <a:ea typeface="Calibri"/>
              <a:cs typeface="Calibri"/>
              <a:sym typeface="Calibri"/>
            </a:endParaRPr>
          </a:p>
        </p:txBody>
      </p:sp>
      <p:sp>
        <p:nvSpPr>
          <p:cNvPr id="198" name="Google Shape;198;p31"/>
          <p:cNvSpPr/>
          <p:nvPr/>
        </p:nvSpPr>
        <p:spPr>
          <a:xfrm>
            <a:off x="6322695" y="2301875"/>
            <a:ext cx="5221605" cy="4215130"/>
          </a:xfrm>
          <a:prstGeom prst="rect">
            <a:avLst/>
          </a:prstGeom>
          <a:noFill/>
          <a:ln>
            <a:noFill/>
          </a:ln>
        </p:spPr>
        <p:txBody>
          <a:bodyPr anchorCtr="0" anchor="t" bIns="45700" lIns="91425" spcFirstLastPara="1" rIns="91425" wrap="square" tIns="45700">
            <a:noAutofit/>
          </a:bodyPr>
          <a:lstStyle/>
          <a:p>
            <a:pPr indent="-457200" lvl="0" marL="457200" marR="0" rtl="0" algn="l">
              <a:lnSpc>
                <a:spcPct val="90000"/>
              </a:lnSpc>
              <a:spcBef>
                <a:spcPts val="0"/>
              </a:spcBef>
              <a:spcAft>
                <a:spcPts val="0"/>
              </a:spcAft>
              <a:buClr>
                <a:srgbClr val="3F3F3F"/>
              </a:buClr>
              <a:buSzPts val="1400"/>
              <a:buFont typeface="Arial"/>
              <a:buChar char="•"/>
            </a:pPr>
            <a:r>
              <a:rPr b="0" i="0" lang="ru-RU" sz="1400" u="none" cap="none" strike="noStrike">
                <a:solidFill>
                  <a:srgbClr val="3F3F3F"/>
                </a:solidFill>
                <a:latin typeface="Calibri"/>
                <a:ea typeface="Calibri"/>
                <a:cs typeface="Calibri"/>
                <a:sym typeface="Calibri"/>
              </a:rPr>
              <a:t>Тогда в представлении мы сможем вывести выпадающий список значений из этого перечисления:</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@using HtmlHelpersApp.App_Code</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@using (Html.BeginForm("Create", "Home", FormMethod.Post))</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@Html.DropDownList("daytime", Html.GetEnumSelectList(typeof(TimeOfDay)))</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&lt;br /&gt;</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&lt;p&gt;</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&lt;input type="submit" value="Отправить" /&gt;</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&lt;/p&gt;</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a:t>
            </a:r>
            <a:endParaRPr b="0" i="0" sz="1400" u="none" cap="none" strike="noStrike">
              <a:solidFill>
                <a:srgbClr val="3F3F3F"/>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647700" y="0"/>
            <a:ext cx="10515600" cy="59309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ru-RU"/>
              <a:t>Строго типизированные хелперы 1/2</a:t>
            </a:r>
            <a:endParaRPr/>
          </a:p>
        </p:txBody>
      </p:sp>
      <p:sp>
        <p:nvSpPr>
          <p:cNvPr id="204" name="Google Shape;204;p32"/>
          <p:cNvSpPr txBox="1"/>
          <p:nvPr>
            <p:ph idx="1" type="body"/>
          </p:nvPr>
        </p:nvSpPr>
        <p:spPr>
          <a:xfrm>
            <a:off x="647700" y="593725"/>
            <a:ext cx="10855325" cy="6264275"/>
          </a:xfrm>
          <a:prstGeom prst="rect">
            <a:avLst/>
          </a:prstGeom>
          <a:noFill/>
          <a:ln>
            <a:noFill/>
          </a:ln>
        </p:spPr>
        <p:txBody>
          <a:bodyPr anchorCtr="0" anchor="t" bIns="45700" lIns="91425" spcFirstLastPara="1" rIns="91425" wrap="square" tIns="45700">
            <a:normAutofit fontScale="50000"/>
          </a:bodyPr>
          <a:lstStyle/>
          <a:p>
            <a:pPr indent="-457200" lvl="0" marL="457200" rtl="0" algn="l">
              <a:lnSpc>
                <a:spcPct val="90000"/>
              </a:lnSpc>
              <a:spcBef>
                <a:spcPts val="0"/>
              </a:spcBef>
              <a:spcAft>
                <a:spcPts val="0"/>
              </a:spcAft>
              <a:buClr>
                <a:srgbClr val="3F3F3F"/>
              </a:buClr>
              <a:buSzPct val="100000"/>
              <a:buFont typeface="Arial"/>
              <a:buChar char="•"/>
            </a:pPr>
            <a:r>
              <a:rPr lang="ru-RU"/>
              <a:t>В ASP.NET MVC Core кроме базовых html-хелперов форм мы можем использовать их двойники - строго типизированные хелперы. Этот вид хелперов принимает в качестве параметра лямбда-выражение, в котором указывается то свойство модели, к которому должен быть привязан данный хелпер. Важно учитывать, что строго типизированные хелперы могут использоваться только в строго типизированных представлениях, а тип модели, которая передается в хелпер, должен быть тем же самым, что указан для всего представления с помощью директивы @model.</a:t>
            </a:r>
            <a:endParaRPr/>
          </a:p>
          <a:p>
            <a:pPr indent="0" lvl="0" marL="0" rtl="0" algn="l">
              <a:lnSpc>
                <a:spcPct val="90000"/>
              </a:lnSpc>
              <a:spcBef>
                <a:spcPts val="1000"/>
              </a:spcBef>
              <a:spcAft>
                <a:spcPts val="0"/>
              </a:spcAft>
              <a:buClr>
                <a:srgbClr val="3F3F3F"/>
              </a:buClr>
              <a:buSzPct val="100000"/>
              <a:buNone/>
            </a:pPr>
            <a:r>
              <a:rPr lang="ru-RU"/>
              <a:t>@model HtmlHelpersApp.Models.User</a:t>
            </a:r>
            <a:endParaRPr/>
          </a:p>
          <a:p>
            <a:pPr indent="0" lvl="0" marL="0" rtl="0" algn="l">
              <a:lnSpc>
                <a:spcPct val="90000"/>
              </a:lnSpc>
              <a:spcBef>
                <a:spcPts val="1000"/>
              </a:spcBef>
              <a:spcAft>
                <a:spcPts val="0"/>
              </a:spcAft>
              <a:buClr>
                <a:srgbClr val="3F3F3F"/>
              </a:buClr>
              <a:buSzPct val="100000"/>
              <a:buNone/>
            </a:pPr>
            <a:r>
              <a:rPr lang="ru-RU"/>
              <a:t> </a:t>
            </a:r>
            <a:endParaRPr/>
          </a:p>
          <a:p>
            <a:pPr indent="0" lvl="0" marL="0" rtl="0" algn="l">
              <a:lnSpc>
                <a:spcPct val="90000"/>
              </a:lnSpc>
              <a:spcBef>
                <a:spcPts val="1000"/>
              </a:spcBef>
              <a:spcAft>
                <a:spcPts val="0"/>
              </a:spcAft>
              <a:buClr>
                <a:srgbClr val="3F3F3F"/>
              </a:buClr>
              <a:buSzPct val="100000"/>
              <a:buNone/>
            </a:pPr>
            <a:r>
              <a:rPr lang="ru-RU"/>
              <a:t>@using (Html.BeginForm("Create", "Home", FormMethod.Post))</a:t>
            </a:r>
            <a:endParaRPr/>
          </a:p>
          <a:p>
            <a:pPr indent="0" lvl="0" marL="0" rtl="0" algn="l">
              <a:lnSpc>
                <a:spcPct val="90000"/>
              </a:lnSpc>
              <a:spcBef>
                <a:spcPts val="1000"/>
              </a:spcBef>
              <a:spcAft>
                <a:spcPts val="0"/>
              </a:spcAft>
              <a:buClr>
                <a:srgbClr val="3F3F3F"/>
              </a:buClr>
              <a:buSzPct val="100000"/>
              <a:buNone/>
            </a:pPr>
            <a:r>
              <a:rPr lang="ru-RU"/>
              <a:t>{</a:t>
            </a:r>
            <a:endParaRPr/>
          </a:p>
          <a:p>
            <a:pPr indent="0" lvl="0" marL="0" rtl="0" algn="l">
              <a:lnSpc>
                <a:spcPct val="90000"/>
              </a:lnSpc>
              <a:spcBef>
                <a:spcPts val="1000"/>
              </a:spcBef>
              <a:spcAft>
                <a:spcPts val="0"/>
              </a:spcAft>
              <a:buClr>
                <a:srgbClr val="3F3F3F"/>
              </a:buClr>
              <a:buSzPct val="100000"/>
              <a:buNone/>
            </a:pPr>
            <a:r>
              <a:rPr lang="ru-RU"/>
              <a:t>    &lt;p&gt;</a:t>
            </a:r>
            <a:endParaRPr/>
          </a:p>
          <a:p>
            <a:pPr indent="0" lvl="0" marL="0" rtl="0" algn="l">
              <a:lnSpc>
                <a:spcPct val="90000"/>
              </a:lnSpc>
              <a:spcBef>
                <a:spcPts val="1000"/>
              </a:spcBef>
              <a:spcAft>
                <a:spcPts val="0"/>
              </a:spcAft>
              <a:buClr>
                <a:srgbClr val="3F3F3F"/>
              </a:buClr>
              <a:buSzPct val="100000"/>
              <a:buNone/>
            </a:pPr>
            <a:r>
              <a:rPr lang="ru-RU"/>
              <a:t>        @Html.LabelFor(m=&gt;m.Name, "Имя")&lt;br /&gt;</a:t>
            </a:r>
            <a:endParaRPr/>
          </a:p>
          <a:p>
            <a:pPr indent="0" lvl="0" marL="0" rtl="0" algn="l">
              <a:lnSpc>
                <a:spcPct val="90000"/>
              </a:lnSpc>
              <a:spcBef>
                <a:spcPts val="1000"/>
              </a:spcBef>
              <a:spcAft>
                <a:spcPts val="0"/>
              </a:spcAft>
              <a:buClr>
                <a:srgbClr val="3F3F3F"/>
              </a:buClr>
              <a:buSzPct val="100000"/>
              <a:buNone/>
            </a:pPr>
            <a:r>
              <a:rPr lang="ru-RU"/>
              <a:t>        @Html.TextBoxFor(m=&gt;m.Name)</a:t>
            </a:r>
            <a:endParaRPr/>
          </a:p>
          <a:p>
            <a:pPr indent="0" lvl="0" marL="0" rtl="0" algn="l">
              <a:lnSpc>
                <a:spcPct val="90000"/>
              </a:lnSpc>
              <a:spcBef>
                <a:spcPts val="1000"/>
              </a:spcBef>
              <a:spcAft>
                <a:spcPts val="0"/>
              </a:spcAft>
              <a:buClr>
                <a:srgbClr val="3F3F3F"/>
              </a:buClr>
              <a:buSzPct val="100000"/>
              <a:buNone/>
            </a:pPr>
            <a:r>
              <a:rPr lang="ru-RU"/>
              <a:t>    &lt;/p&gt;</a:t>
            </a:r>
            <a:endParaRPr/>
          </a:p>
          <a:p>
            <a:pPr indent="0" lvl="0" marL="0" rtl="0" algn="l">
              <a:lnSpc>
                <a:spcPct val="90000"/>
              </a:lnSpc>
              <a:spcBef>
                <a:spcPts val="1000"/>
              </a:spcBef>
              <a:spcAft>
                <a:spcPts val="0"/>
              </a:spcAft>
              <a:buClr>
                <a:srgbClr val="3F3F3F"/>
              </a:buClr>
              <a:buSzPct val="100000"/>
              <a:buNone/>
            </a:pPr>
            <a:r>
              <a:rPr lang="ru-RU"/>
              <a:t>    &lt;p&gt;</a:t>
            </a:r>
            <a:endParaRPr/>
          </a:p>
          <a:p>
            <a:pPr indent="0" lvl="0" marL="0" rtl="0" algn="l">
              <a:lnSpc>
                <a:spcPct val="90000"/>
              </a:lnSpc>
              <a:spcBef>
                <a:spcPts val="1000"/>
              </a:spcBef>
              <a:spcAft>
                <a:spcPts val="0"/>
              </a:spcAft>
              <a:buClr>
                <a:srgbClr val="3F3F3F"/>
              </a:buClr>
              <a:buSzPct val="100000"/>
              <a:buNone/>
            </a:pPr>
            <a:r>
              <a:rPr lang="ru-RU"/>
              <a:t>        @Html.LabelFor(m =&gt; m.Age, "Возраст")&lt;br /&gt;</a:t>
            </a:r>
            <a:endParaRPr/>
          </a:p>
          <a:p>
            <a:pPr indent="0" lvl="0" marL="0" rtl="0" algn="l">
              <a:lnSpc>
                <a:spcPct val="90000"/>
              </a:lnSpc>
              <a:spcBef>
                <a:spcPts val="1000"/>
              </a:spcBef>
              <a:spcAft>
                <a:spcPts val="0"/>
              </a:spcAft>
              <a:buClr>
                <a:srgbClr val="3F3F3F"/>
              </a:buClr>
              <a:buSzPct val="100000"/>
              <a:buNone/>
            </a:pPr>
            <a:r>
              <a:rPr lang="ru-RU"/>
              <a:t>        @Html.TextBoxFor(m=&gt;m.Age, "", new { type = "number" })</a:t>
            </a:r>
            <a:endParaRPr/>
          </a:p>
          <a:p>
            <a:pPr indent="0" lvl="0" marL="0" rtl="0" algn="l">
              <a:lnSpc>
                <a:spcPct val="90000"/>
              </a:lnSpc>
              <a:spcBef>
                <a:spcPts val="1000"/>
              </a:spcBef>
              <a:spcAft>
                <a:spcPts val="0"/>
              </a:spcAft>
              <a:buClr>
                <a:srgbClr val="3F3F3F"/>
              </a:buClr>
              <a:buSzPct val="100000"/>
              <a:buNone/>
            </a:pPr>
            <a:r>
              <a:rPr lang="ru-RU"/>
              <a:t>    &lt;/p&gt;</a:t>
            </a:r>
            <a:endParaRPr/>
          </a:p>
          <a:p>
            <a:pPr indent="0" lvl="0" marL="0" rtl="0" algn="l">
              <a:lnSpc>
                <a:spcPct val="90000"/>
              </a:lnSpc>
              <a:spcBef>
                <a:spcPts val="1000"/>
              </a:spcBef>
              <a:spcAft>
                <a:spcPts val="0"/>
              </a:spcAft>
              <a:buClr>
                <a:srgbClr val="3F3F3F"/>
              </a:buClr>
              <a:buSzPct val="100000"/>
              <a:buNone/>
            </a:pPr>
            <a:r>
              <a:rPr lang="ru-RU"/>
              <a:t>    &lt;p&gt;</a:t>
            </a:r>
            <a:endParaRPr/>
          </a:p>
          <a:p>
            <a:pPr indent="0" lvl="0" marL="0" rtl="0" algn="l">
              <a:lnSpc>
                <a:spcPct val="90000"/>
              </a:lnSpc>
              <a:spcBef>
                <a:spcPts val="1000"/>
              </a:spcBef>
              <a:spcAft>
                <a:spcPts val="0"/>
              </a:spcAft>
              <a:buClr>
                <a:srgbClr val="3F3F3F"/>
              </a:buClr>
              <a:buSzPct val="100000"/>
              <a:buNone/>
            </a:pPr>
            <a:r>
              <a:rPr lang="ru-RU"/>
              <a:t>        &lt;input type="submit" value="Отправить" /&gt;</a:t>
            </a:r>
            <a:endParaRPr/>
          </a:p>
          <a:p>
            <a:pPr indent="0" lvl="0" marL="0" rtl="0" algn="l">
              <a:lnSpc>
                <a:spcPct val="90000"/>
              </a:lnSpc>
              <a:spcBef>
                <a:spcPts val="1000"/>
              </a:spcBef>
              <a:spcAft>
                <a:spcPts val="0"/>
              </a:spcAft>
              <a:buClr>
                <a:srgbClr val="3F3F3F"/>
              </a:buClr>
              <a:buSzPct val="100000"/>
              <a:buNone/>
            </a:pPr>
            <a:r>
              <a:rPr lang="ru-RU"/>
              <a:t>    &lt;/p&gt;</a:t>
            </a:r>
            <a:endParaRPr/>
          </a:p>
          <a:p>
            <a:pPr indent="0" lvl="0" marL="0" rtl="0" algn="l">
              <a:lnSpc>
                <a:spcPct val="90000"/>
              </a:lnSpc>
              <a:spcBef>
                <a:spcPts val="1000"/>
              </a:spcBef>
              <a:spcAft>
                <a:spcPts val="0"/>
              </a:spcAft>
              <a:buClr>
                <a:srgbClr val="3F3F3F"/>
              </a:buClr>
              <a:buSzPct val="100000"/>
              <a:buNone/>
            </a:pPr>
            <a:r>
              <a:rPr lang="ru-RU"/>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Строго типизированные хелперы 2/2</a:t>
            </a:r>
            <a:endParaRPr/>
          </a:p>
        </p:txBody>
      </p:sp>
      <p:sp>
        <p:nvSpPr>
          <p:cNvPr id="210" name="Google Shape;210;p33"/>
          <p:cNvSpPr txBox="1"/>
          <p:nvPr>
            <p:ph idx="1" type="body"/>
          </p:nvPr>
        </p:nvSpPr>
        <p:spPr>
          <a:xfrm>
            <a:off x="250190" y="1825625"/>
            <a:ext cx="11591925" cy="4930775"/>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3F3F3F"/>
              </a:buClr>
              <a:buSzPts val="2800"/>
              <a:buFont typeface="Arial"/>
              <a:buChar char="•"/>
            </a:pPr>
            <a:r>
              <a:rPr lang="ru-RU"/>
              <a:t>Строго типизированный хелпер похож на обычный, только в конце прибавляется суффикс For: LabelFor. Так как строго типизированные хелперы могут использоваться только в строго типизированных представлениях, то вначале представления указываем модель, которая будет использоваться: @model HtmlHelpersApp.Models.User. То есть, в вызове @Html.TextBoxFor(m=&gt;m.Name) параметр m представляет переменную модели User. А лямбда-выражение m=&gt;m.Age указывает, что данный хелпер будет генерировать поле для свойства Age.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Шаблонные хелперы 1/2</a:t>
            </a:r>
            <a:endParaRPr/>
          </a:p>
        </p:txBody>
      </p:sp>
      <p:sp>
        <p:nvSpPr>
          <p:cNvPr id="216" name="Google Shape;216;p34"/>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fontScale="60000"/>
          </a:bodyPr>
          <a:lstStyle/>
          <a:p>
            <a:pPr indent="-457200" lvl="0" marL="457200" rtl="0" algn="l">
              <a:lnSpc>
                <a:spcPct val="90000"/>
              </a:lnSpc>
              <a:spcBef>
                <a:spcPts val="0"/>
              </a:spcBef>
              <a:spcAft>
                <a:spcPts val="0"/>
              </a:spcAft>
              <a:buClr>
                <a:srgbClr val="3F3F3F"/>
              </a:buClr>
              <a:buSzPct val="100000"/>
              <a:buFont typeface="Arial"/>
              <a:buChar char="•"/>
            </a:pPr>
            <a:r>
              <a:rPr lang="ru-RU"/>
              <a:t>Кроме html-хелперов форм, которые создают различные элементы формы, фреймворк ASP.NET Core MVC также имеет шаблонные (или шаблонизированные) хелперы. В отличие от рассмотренных в прошлой главе html-хелперов они не генерируют определенный элемент html. Шаблонные хелперы смотрят на свойство модели и генерируют тот элемент html, который наиболее подходит данному свойству, исходя из его типа и метаданных.</a:t>
            </a:r>
            <a:endParaRPr/>
          </a:p>
          <a:p>
            <a:pPr indent="-457200" lvl="0" marL="457200" rtl="0" algn="l">
              <a:lnSpc>
                <a:spcPct val="90000"/>
              </a:lnSpc>
              <a:spcBef>
                <a:spcPts val="1000"/>
              </a:spcBef>
              <a:spcAft>
                <a:spcPts val="0"/>
              </a:spcAft>
              <a:buClr>
                <a:srgbClr val="3F3F3F"/>
              </a:buClr>
              <a:buSzPct val="100000"/>
              <a:buFont typeface="Arial"/>
              <a:buChar char="•"/>
            </a:pPr>
            <a:r>
              <a:rPr lang="ru-RU"/>
              <a:t>В ASP.NET MVC имеются следующие шаблонные хелперы:</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Display - Создает элемент разметки для отображения значения указанного свойства модели: Html.Display("Name")</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DisplayFor - Строго типизированный аналог хелпера Display: Html.DisplayFor(m =&gt; m.Name)</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Editor - Создает элемент разметки для редактирования указанного свойства модели: Html.Editor("Name")</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EditorFor - Строго типизированный аналог хелпера Editor: Html.EditorFor(m =&gt; m.Name)</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DisplayText - Создает выражение для указанного свойства модели в виде простой строки: Html.DisplayText("Name")</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DisplayTextFor - Строго типизированный аналог хелпера DisplayText: Html.DisplayTextFor(m =&gt; m.Name)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type="title"/>
          </p:nvPr>
        </p:nvSpPr>
        <p:spPr>
          <a:xfrm>
            <a:off x="647700" y="258445"/>
            <a:ext cx="10515600" cy="74485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ru-RU"/>
              <a:t>Шаблонные хелперы 2/2</a:t>
            </a:r>
            <a:endParaRPr/>
          </a:p>
        </p:txBody>
      </p:sp>
      <p:sp>
        <p:nvSpPr>
          <p:cNvPr id="222" name="Google Shape;222;p35"/>
          <p:cNvSpPr txBox="1"/>
          <p:nvPr>
            <p:ph idx="1" type="body"/>
          </p:nvPr>
        </p:nvSpPr>
        <p:spPr>
          <a:xfrm>
            <a:off x="647065" y="1267460"/>
            <a:ext cx="10780395" cy="5176520"/>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3F3F3F"/>
              </a:buClr>
              <a:buSzPts val="2800"/>
              <a:buFont typeface="Arial"/>
              <a:buChar char="•"/>
            </a:pPr>
            <a:r>
              <a:rPr lang="ru-RU"/>
              <a:t>Это были одиночные хелперы, которые генерируют разметку только для одного свойства модели. Но кроме них во фреймворке также есть еще несколько шаблонов, которые позволяют создать разом все поля для всех свойств модели:</a:t>
            </a:r>
            <a:endParaRPr/>
          </a:p>
          <a:p>
            <a:pPr indent="-514350" lvl="0" marL="514350" rtl="0" algn="l">
              <a:lnSpc>
                <a:spcPct val="90000"/>
              </a:lnSpc>
              <a:spcBef>
                <a:spcPts val="1000"/>
              </a:spcBef>
              <a:spcAft>
                <a:spcPts val="0"/>
              </a:spcAft>
              <a:buClr>
                <a:srgbClr val="3F3F3F"/>
              </a:buClr>
              <a:buSzPts val="2800"/>
              <a:buFont typeface="Arial"/>
              <a:buAutoNum type="arabicPeriod"/>
            </a:pPr>
            <a:r>
              <a:rPr lang="ru-RU"/>
              <a:t>DisplayForModel - Создает поля для чтения для всех свойств модели: Html.DisplayForModel()</a:t>
            </a:r>
            <a:endParaRPr/>
          </a:p>
          <a:p>
            <a:pPr indent="-514350" lvl="0" marL="514350" rtl="0" algn="l">
              <a:lnSpc>
                <a:spcPct val="90000"/>
              </a:lnSpc>
              <a:spcBef>
                <a:spcPts val="1000"/>
              </a:spcBef>
              <a:spcAft>
                <a:spcPts val="0"/>
              </a:spcAft>
              <a:buClr>
                <a:srgbClr val="3F3F3F"/>
              </a:buClr>
              <a:buSzPts val="2800"/>
              <a:buFont typeface="Arial"/>
              <a:buAutoNum type="arabicPeriod"/>
            </a:pPr>
            <a:r>
              <a:rPr lang="ru-RU"/>
              <a:t>DisplayTextForModel - Создает поля для чтения для всех свойств модели в виде строки</a:t>
            </a:r>
            <a:endParaRPr/>
          </a:p>
          <a:p>
            <a:pPr indent="-514350" lvl="0" marL="514350" rtl="0" algn="l">
              <a:lnSpc>
                <a:spcPct val="90000"/>
              </a:lnSpc>
              <a:spcBef>
                <a:spcPts val="1000"/>
              </a:spcBef>
              <a:spcAft>
                <a:spcPts val="0"/>
              </a:spcAft>
              <a:buClr>
                <a:srgbClr val="3F3F3F"/>
              </a:buClr>
              <a:buSzPts val="2800"/>
              <a:buFont typeface="Arial"/>
              <a:buAutoNum type="arabicPeriod"/>
            </a:pPr>
            <a:r>
              <a:rPr lang="ru-RU"/>
              <a:t>EditorForModel - Создает поля для редактирования для всех свойств модели: Html.EditorForModel()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Генерация ссылок</a:t>
            </a:r>
            <a:endParaRPr/>
          </a:p>
        </p:txBody>
      </p:sp>
      <p:sp>
        <p:nvSpPr>
          <p:cNvPr id="228" name="Google Shape;228;p36"/>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3F3F3F"/>
              </a:buClr>
              <a:buSzPts val="2800"/>
              <a:buFont typeface="Arial"/>
              <a:buChar char="•"/>
            </a:pPr>
            <a:r>
              <a:rPr lang="ru-RU"/>
              <a:t>Кроме хелперов форм и шаблонных хелперов в ASP.NET Core MVC также имеется ряд методов, которые применяются для генерации исходящих адресов в приложении, например, при выводе их в представлении.</a:t>
            </a:r>
            <a:endParaRPr/>
          </a:p>
          <a:p>
            <a:pPr indent="-457200" lvl="0" marL="457200" rtl="0" algn="l">
              <a:lnSpc>
                <a:spcPct val="90000"/>
              </a:lnSpc>
              <a:spcBef>
                <a:spcPts val="1000"/>
              </a:spcBef>
              <a:spcAft>
                <a:spcPts val="0"/>
              </a:spcAft>
              <a:buClr>
                <a:srgbClr val="3F3F3F"/>
              </a:buClr>
              <a:buSzPts val="2800"/>
              <a:buFont typeface="Arial"/>
              <a:buChar char="•"/>
            </a:pPr>
            <a:r>
              <a:rPr lang="ru-RU"/>
              <a:t>Наиболее простой способ вывода адреса является использование анкора - элемента a:</a:t>
            </a:r>
            <a:endParaRPr/>
          </a:p>
          <a:p>
            <a:pPr indent="0" lvl="0" marL="0" rtl="0" algn="l">
              <a:lnSpc>
                <a:spcPct val="90000"/>
              </a:lnSpc>
              <a:spcBef>
                <a:spcPts val="1000"/>
              </a:spcBef>
              <a:spcAft>
                <a:spcPts val="0"/>
              </a:spcAft>
              <a:buClr>
                <a:srgbClr val="3F3F3F"/>
              </a:buClr>
              <a:buSzPts val="2800"/>
              <a:buNone/>
            </a:pPr>
            <a:r>
              <a:rPr lang="ru-RU"/>
              <a:t>&lt;a href="~/Home/Index/3" /&gt;</a:t>
            </a:r>
            <a:endParaRPr/>
          </a:p>
          <a:p>
            <a:pPr indent="-457200" lvl="0" marL="457200" rtl="0" algn="l">
              <a:lnSpc>
                <a:spcPct val="90000"/>
              </a:lnSpc>
              <a:spcBef>
                <a:spcPts val="1000"/>
              </a:spcBef>
              <a:spcAft>
                <a:spcPts val="0"/>
              </a:spcAft>
              <a:buClr>
                <a:srgbClr val="3F3F3F"/>
              </a:buClr>
              <a:buSzPts val="2800"/>
              <a:buFont typeface="Arial"/>
              <a:buChar char="•"/>
            </a:pPr>
            <a:r>
              <a:rPr lang="ru-RU"/>
              <a:t>Но также мы можем использовать специальные хелперы рендеринга - Html.ActionLink и Html.RouteLink.</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Html.ActionLink</a:t>
            </a:r>
            <a:endParaRPr/>
          </a:p>
        </p:txBody>
      </p:sp>
      <p:sp>
        <p:nvSpPr>
          <p:cNvPr id="234" name="Google Shape;234;p37"/>
          <p:cNvSpPr txBox="1"/>
          <p:nvPr>
            <p:ph idx="1" type="body"/>
          </p:nvPr>
        </p:nvSpPr>
        <p:spPr>
          <a:xfrm>
            <a:off x="647700" y="1435735"/>
            <a:ext cx="10515600" cy="5307330"/>
          </a:xfrm>
          <a:prstGeom prst="rect">
            <a:avLst/>
          </a:prstGeom>
          <a:noFill/>
          <a:ln>
            <a:noFill/>
          </a:ln>
        </p:spPr>
        <p:txBody>
          <a:bodyPr anchorCtr="0" anchor="t" bIns="45700" lIns="91425" spcFirstLastPara="1" rIns="91425" wrap="square" tIns="45700">
            <a:normAutofit fontScale="50000"/>
          </a:bodyPr>
          <a:lstStyle/>
          <a:p>
            <a:pPr indent="-457200" lvl="0" marL="457200" rtl="0" algn="l">
              <a:lnSpc>
                <a:spcPct val="90000"/>
              </a:lnSpc>
              <a:spcBef>
                <a:spcPts val="0"/>
              </a:spcBef>
              <a:spcAft>
                <a:spcPts val="0"/>
              </a:spcAft>
              <a:buClr>
                <a:srgbClr val="3F3F3F"/>
              </a:buClr>
              <a:buSzPct val="100000"/>
              <a:buFont typeface="Arial"/>
              <a:buChar char="•"/>
            </a:pPr>
            <a:r>
              <a:rPr lang="ru-RU"/>
              <a:t>Хелпер ActionLink создает гиперссылку на действие контроллера. Если мы создаем ссылку на действие, определенное в том же контроллере, то можем просто указать имя действия:</a:t>
            </a:r>
            <a:endParaRPr/>
          </a:p>
          <a:p>
            <a:pPr indent="0" lvl="0" marL="0" rtl="0" algn="l">
              <a:lnSpc>
                <a:spcPct val="90000"/>
              </a:lnSpc>
              <a:spcBef>
                <a:spcPts val="1000"/>
              </a:spcBef>
              <a:spcAft>
                <a:spcPts val="0"/>
              </a:spcAft>
              <a:buClr>
                <a:srgbClr val="3F3F3F"/>
              </a:buClr>
              <a:buSzPct val="100000"/>
              <a:buNone/>
            </a:pPr>
            <a:r>
              <a:rPr lang="ru-RU"/>
              <a:t>@Html.ActionLink("О сайте", "About")</a:t>
            </a:r>
            <a:endParaRPr/>
          </a:p>
          <a:p>
            <a:pPr indent="-457200" lvl="0" marL="457200" rtl="0" algn="l">
              <a:lnSpc>
                <a:spcPct val="90000"/>
              </a:lnSpc>
              <a:spcBef>
                <a:spcPts val="1000"/>
              </a:spcBef>
              <a:spcAft>
                <a:spcPts val="0"/>
              </a:spcAft>
              <a:buClr>
                <a:srgbClr val="3F3F3F"/>
              </a:buClr>
              <a:buSzPct val="100000"/>
              <a:buFont typeface="Arial"/>
              <a:buChar char="•"/>
            </a:pPr>
            <a:r>
              <a:rPr lang="ru-RU"/>
              <a:t>Если необходимо указать ссылку на действие из другого контроллера, то в хелпере ActionLink в качестве третьего аргумента имя контроллера. Например, ссылка на действие List контроллера Book будет создаваться так:</a:t>
            </a:r>
            <a:endParaRPr/>
          </a:p>
          <a:p>
            <a:pPr indent="0" lvl="0" marL="0" rtl="0" algn="l">
              <a:lnSpc>
                <a:spcPct val="90000"/>
              </a:lnSpc>
              <a:spcBef>
                <a:spcPts val="1000"/>
              </a:spcBef>
              <a:spcAft>
                <a:spcPts val="0"/>
              </a:spcAft>
              <a:buClr>
                <a:srgbClr val="3F3F3F"/>
              </a:buClr>
              <a:buSzPct val="100000"/>
              <a:buNone/>
            </a:pPr>
            <a:r>
              <a:rPr lang="ru-RU"/>
              <a:t>@Html.ActionLink("Список книг", "List", "Book")</a:t>
            </a:r>
            <a:endParaRPr/>
          </a:p>
          <a:p>
            <a:pPr indent="-457200" lvl="0" marL="457200" rtl="0" algn="l">
              <a:lnSpc>
                <a:spcPct val="90000"/>
              </a:lnSpc>
              <a:spcBef>
                <a:spcPts val="1000"/>
              </a:spcBef>
              <a:spcAft>
                <a:spcPts val="0"/>
              </a:spcAft>
              <a:buClr>
                <a:srgbClr val="3F3F3F"/>
              </a:buClr>
              <a:buSzPct val="100000"/>
              <a:buFont typeface="Arial"/>
              <a:buChar char="•"/>
            </a:pPr>
            <a:r>
              <a:rPr lang="ru-RU"/>
              <a:t>Кроме того, если у нас в некотором методе контроллера определено несколько параметров, то перегруженная версия хелпера ActionLink позволяет передать параметр объекта (обычно анонимный тип) для параметра routeValues. Среда выполнения принимает свойства объекта и использует их для создания значений маршрутизации (имена свойств становятся именами параметров маршрута, а значения свойств представляют значения параметра маршрута): </a:t>
            </a:r>
            <a:endParaRPr/>
          </a:p>
          <a:p>
            <a:pPr indent="0" lvl="0" marL="0" rtl="0" algn="l">
              <a:lnSpc>
                <a:spcPct val="90000"/>
              </a:lnSpc>
              <a:spcBef>
                <a:spcPts val="1000"/>
              </a:spcBef>
              <a:spcAft>
                <a:spcPts val="0"/>
              </a:spcAft>
              <a:buClr>
                <a:srgbClr val="3F3F3F"/>
              </a:buClr>
              <a:buSzPct val="100000"/>
              <a:buNone/>
            </a:pPr>
            <a:r>
              <a:rPr lang="ru-RU"/>
              <a:t>@Html.ActionLink("Пользователь 10", "GetUser", "Home", new { id = 10 }, null)</a:t>
            </a:r>
            <a:endParaRPr/>
          </a:p>
          <a:p>
            <a:pPr indent="0" lvl="0" marL="0" rtl="0" algn="l">
              <a:lnSpc>
                <a:spcPct val="90000"/>
              </a:lnSpc>
              <a:spcBef>
                <a:spcPts val="1000"/>
              </a:spcBef>
              <a:spcAft>
                <a:spcPts val="0"/>
              </a:spcAft>
              <a:buClr>
                <a:srgbClr val="3F3F3F"/>
              </a:buClr>
              <a:buSzPct val="100000"/>
              <a:buNone/>
            </a:pPr>
            <a:r>
              <a:rPr lang="ru-RU"/>
              <a:t>@Html.ActionLink("Alice", "GetUser", "Home", new { name = "Alice", id = 5 }, null)</a:t>
            </a:r>
            <a:endParaRPr/>
          </a:p>
          <a:p>
            <a:pPr indent="-285750" lvl="0" marL="285750" rtl="0" algn="l">
              <a:lnSpc>
                <a:spcPct val="90000"/>
              </a:lnSpc>
              <a:spcBef>
                <a:spcPts val="1000"/>
              </a:spcBef>
              <a:spcAft>
                <a:spcPts val="0"/>
              </a:spcAft>
              <a:buClr>
                <a:srgbClr val="3F3F3F"/>
              </a:buClr>
              <a:buSzPct val="100000"/>
              <a:buFont typeface="Arial"/>
              <a:buChar char="•"/>
            </a:pPr>
            <a:r>
              <a:rPr lang="ru-RU"/>
              <a:t>Последний параметр в данном хелпере является параметром htmlAttributes. Мы можем использовать этот параметр для установки значения атрибута элемента HTML. В данном случае передается значение null (то есть никаких атрибутов не устанавливается).</a:t>
            </a:r>
            <a:endParaRPr/>
          </a:p>
          <a:p>
            <a:pPr indent="-285750" lvl="0" marL="285750" rtl="0" algn="l">
              <a:lnSpc>
                <a:spcPct val="90000"/>
              </a:lnSpc>
              <a:spcBef>
                <a:spcPts val="1000"/>
              </a:spcBef>
              <a:spcAft>
                <a:spcPts val="0"/>
              </a:spcAft>
              <a:buClr>
                <a:srgbClr val="3F3F3F"/>
              </a:buClr>
              <a:buSzPct val="100000"/>
              <a:buFont typeface="Arial"/>
              <a:buChar char="•"/>
            </a:pPr>
            <a:r>
              <a:rPr lang="ru-RU"/>
              <a:t>Теперь попробуем передать атрибуты, например, установить атрибуты id и class:</a:t>
            </a:r>
            <a:endParaRPr/>
          </a:p>
          <a:p>
            <a:pPr indent="0" lvl="0" marL="0" rtl="0" algn="l">
              <a:lnSpc>
                <a:spcPct val="90000"/>
              </a:lnSpc>
              <a:spcBef>
                <a:spcPts val="1000"/>
              </a:spcBef>
              <a:spcAft>
                <a:spcPts val="0"/>
              </a:spcAft>
              <a:buClr>
                <a:srgbClr val="3F3F3F"/>
              </a:buClr>
              <a:buSzPct val="100000"/>
              <a:buNone/>
            </a:pPr>
            <a:r>
              <a:rPr lang="ru-RU"/>
              <a:t>@Html.ActionLink("Sam", "GetUser", "Home", new { name = "Sam", id = 12 }, new { id = "sam", @class = "link" })</a:t>
            </a:r>
            <a:endParaRPr/>
          </a:p>
          <a:p>
            <a:pPr indent="-171450" lvl="0" marL="171450" rtl="0" algn="l">
              <a:lnSpc>
                <a:spcPct val="90000"/>
              </a:lnSpc>
              <a:spcBef>
                <a:spcPts val="1000"/>
              </a:spcBef>
              <a:spcAft>
                <a:spcPts val="0"/>
              </a:spcAft>
              <a:buClr>
                <a:srgbClr val="3F3F3F"/>
              </a:buClr>
              <a:buSzPct val="100000"/>
              <a:buFont typeface="Arial"/>
              <a:buChar char="•"/>
            </a:pPr>
            <a:r>
              <a:rPr lang="ru-RU"/>
              <a:t>Обратите внимание на знак @ перед словом class: поскольку слово "class" является зарезервированным словом в C#, то для правильного рендеринга нам надо перед ним указать знак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Html.RouteLink</a:t>
            </a:r>
            <a:endParaRPr/>
          </a:p>
        </p:txBody>
      </p:sp>
      <p:sp>
        <p:nvSpPr>
          <p:cNvPr id="240" name="Google Shape;240;p38"/>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3F3F3F"/>
              </a:buClr>
              <a:buSzPts val="2800"/>
              <a:buFont typeface="Arial"/>
              <a:buChar char="•"/>
            </a:pPr>
            <a:r>
              <a:rPr lang="ru-RU"/>
              <a:t>Хелпер RouteLink использует похожий шаблон, что и ActionLink: он принимает имя маршрута, но не требует аргументов для имени контроллера и имени действия. Так, последний пример с ActionLink эквивалентен следующему коду:</a:t>
            </a:r>
            <a:endParaRPr/>
          </a:p>
          <a:p>
            <a:pPr indent="0" lvl="0" marL="0" rtl="0" algn="l">
              <a:lnSpc>
                <a:spcPct val="90000"/>
              </a:lnSpc>
              <a:spcBef>
                <a:spcPts val="1000"/>
              </a:spcBef>
              <a:spcAft>
                <a:spcPts val="0"/>
              </a:spcAft>
              <a:buClr>
                <a:srgbClr val="3F3F3F"/>
              </a:buClr>
              <a:buSzPts val="2800"/>
              <a:buNone/>
            </a:pPr>
            <a:r>
              <a:rPr lang="ru-RU"/>
              <a:t>@Html.RouteLink("Sam", new { controller = "Home", action = "GetUser", name = "Sam", id = 12 }, new { id = "sam", @class = "link" })</a:t>
            </a:r>
            <a:endParaRPr/>
          </a:p>
          <a:p>
            <a:pPr indent="-457200" lvl="0" marL="457200" rtl="0" algn="l">
              <a:lnSpc>
                <a:spcPct val="90000"/>
              </a:lnSpc>
              <a:spcBef>
                <a:spcPts val="1000"/>
              </a:spcBef>
              <a:spcAft>
                <a:spcPts val="0"/>
              </a:spcAft>
              <a:buClr>
                <a:srgbClr val="3F3F3F"/>
              </a:buClr>
              <a:buSzPts val="2800"/>
              <a:buFont typeface="Arial"/>
              <a:buChar char="•"/>
            </a:pPr>
            <a:r>
              <a:rPr lang="ru-RU"/>
              <a:t>Чтобы использовать маршрут, нам просто надо указать имя определенного нами маршрута и затем определить при необходимости дополнительные параметры.</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URL-хелперы</a:t>
            </a:r>
            <a:endParaRPr/>
          </a:p>
        </p:txBody>
      </p:sp>
      <p:sp>
        <p:nvSpPr>
          <p:cNvPr id="246" name="Google Shape;246;p39"/>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fontScale="60000"/>
          </a:bodyPr>
          <a:lstStyle/>
          <a:p>
            <a:pPr indent="-457200" lvl="0" marL="457200" rtl="0" algn="l">
              <a:lnSpc>
                <a:spcPct val="90000"/>
              </a:lnSpc>
              <a:spcBef>
                <a:spcPts val="0"/>
              </a:spcBef>
              <a:spcAft>
                <a:spcPts val="0"/>
              </a:spcAft>
              <a:buClr>
                <a:srgbClr val="3F3F3F"/>
              </a:buClr>
              <a:buSzPct val="100000"/>
              <a:buFont typeface="Arial"/>
              <a:buChar char="•"/>
            </a:pPr>
            <a:r>
              <a:rPr lang="ru-RU"/>
              <a:t>URL-хелперы похожи на хелперы ActionLink и RouteLink за тем исключением, что они не возвращают HTML, а создают пути URL и возвращают их в виде строк. Имеется три типа URL-хелперов:</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Action</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Content</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RouteUrl</a:t>
            </a:r>
            <a:endParaRPr/>
          </a:p>
          <a:p>
            <a:pPr indent="-514350" lvl="0" marL="514350" rtl="0" algn="l">
              <a:lnSpc>
                <a:spcPct val="90000"/>
              </a:lnSpc>
              <a:spcBef>
                <a:spcPts val="1000"/>
              </a:spcBef>
              <a:spcAft>
                <a:spcPts val="0"/>
              </a:spcAft>
              <a:buClr>
                <a:srgbClr val="3F3F3F"/>
              </a:buClr>
              <a:buSzPct val="100000"/>
              <a:buFont typeface="Arial"/>
              <a:buChar char="•"/>
            </a:pPr>
            <a:r>
              <a:rPr lang="ru-RU"/>
              <a:t>Хелпер Url.Action похож на Html.ActionLink за тем исключением, что но не возвращает тег якоря.</a:t>
            </a:r>
            <a:endParaRPr/>
          </a:p>
          <a:p>
            <a:pPr indent="-514350" lvl="0" marL="514350" rtl="0" algn="l">
              <a:lnSpc>
                <a:spcPct val="90000"/>
              </a:lnSpc>
              <a:spcBef>
                <a:spcPts val="1000"/>
              </a:spcBef>
              <a:spcAft>
                <a:spcPts val="0"/>
              </a:spcAft>
              <a:buClr>
                <a:srgbClr val="3F3F3F"/>
              </a:buClr>
              <a:buSzPct val="100000"/>
              <a:buFont typeface="Arial"/>
              <a:buChar char="•"/>
            </a:pPr>
            <a:r>
              <a:rPr lang="ru-RU"/>
              <a:t>Хелпер RouteUrl использует тот же шаблон, что и Action, но как и RouteLink, принимает имя маршрута и аргументы для параметров маршрута.</a:t>
            </a:r>
            <a:endParaRPr/>
          </a:p>
          <a:p>
            <a:pPr indent="-514350" lvl="0" marL="514350" rtl="0" algn="l">
              <a:lnSpc>
                <a:spcPct val="90000"/>
              </a:lnSpc>
              <a:spcBef>
                <a:spcPts val="1000"/>
              </a:spcBef>
              <a:spcAft>
                <a:spcPts val="0"/>
              </a:spcAft>
              <a:buClr>
                <a:srgbClr val="3F3F3F"/>
              </a:buClr>
              <a:buSzPct val="100000"/>
              <a:buFont typeface="Arial"/>
              <a:buChar char="•"/>
            </a:pPr>
            <a:r>
              <a:rPr lang="ru-RU"/>
              <a:t>Хелпер Content преобразует относительные пути в абсолютные.</a:t>
            </a:r>
            <a:endParaRPr/>
          </a:p>
          <a:p>
            <a:pPr indent="-514350" lvl="0" marL="514350" rtl="0" algn="l">
              <a:lnSpc>
                <a:spcPct val="90000"/>
              </a:lnSpc>
              <a:spcBef>
                <a:spcPts val="1000"/>
              </a:spcBef>
              <a:spcAft>
                <a:spcPts val="0"/>
              </a:spcAft>
              <a:buClr>
                <a:srgbClr val="3F3F3F"/>
              </a:buClr>
              <a:buSzPct val="100000"/>
              <a:buFont typeface="Arial"/>
              <a:buChar char="•"/>
            </a:pPr>
            <a:r>
              <a:rPr lang="ru-RU"/>
              <a:t>Одним из преимуществ URL-хелперов является то, что мы можем их легко применять для генерации путей в коде контроллера.</a:t>
            </a:r>
            <a:endParaRPr/>
          </a:p>
          <a:p>
            <a:pPr indent="-514350" lvl="0" marL="514350" rtl="0" algn="l">
              <a:lnSpc>
                <a:spcPct val="90000"/>
              </a:lnSpc>
              <a:spcBef>
                <a:spcPts val="1000"/>
              </a:spcBef>
              <a:spcAft>
                <a:spcPts val="0"/>
              </a:spcAft>
              <a:buClr>
                <a:srgbClr val="3F3F3F"/>
              </a:buClr>
              <a:buSzPct val="100000"/>
              <a:buFont typeface="Arial"/>
              <a:buChar char="•"/>
            </a:pPr>
            <a:r>
              <a:rPr lang="ru-RU"/>
              <a:t>При использовании методов Url.Action() и Url.RouteLink(), следует учитывать, что они, также как и Html.ActionLink или AnchorTagHelper используют систему маршрутизации.</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Tag-хелперы</a:t>
            </a:r>
            <a:endParaRPr/>
          </a:p>
        </p:txBody>
      </p:sp>
      <p:sp>
        <p:nvSpPr>
          <p:cNvPr id="252" name="Google Shape;252;p40"/>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fontScale="70000"/>
          </a:bodyPr>
          <a:lstStyle/>
          <a:p>
            <a:pPr indent="-457200" lvl="0" marL="457200" rtl="0" algn="l">
              <a:lnSpc>
                <a:spcPct val="90000"/>
              </a:lnSpc>
              <a:spcBef>
                <a:spcPts val="0"/>
              </a:spcBef>
              <a:spcAft>
                <a:spcPts val="0"/>
              </a:spcAft>
              <a:buClr>
                <a:srgbClr val="3F3F3F"/>
              </a:buClr>
              <a:buSzPct val="100000"/>
              <a:buFont typeface="Arial"/>
              <a:buChar char="•"/>
            </a:pPr>
            <a:r>
              <a:rPr lang="ru-RU"/>
              <a:t>Tag-хелперы представляют собой функциональность, предназначенную для генерации HTML-разметки. Tag-хелперы используются в представлениях и выглядят как обычные html-элементы или атрибуты, однако при работе приложения они обрабатываются движком Razor на стороне сервера и в конечном счете преобразуются в стандартные html-элементы.</a:t>
            </a:r>
            <a:endParaRPr/>
          </a:p>
          <a:p>
            <a:pPr indent="-457200" lvl="0" marL="457200" rtl="0" algn="l">
              <a:lnSpc>
                <a:spcPct val="90000"/>
              </a:lnSpc>
              <a:spcBef>
                <a:spcPts val="1000"/>
              </a:spcBef>
              <a:spcAft>
                <a:spcPts val="0"/>
              </a:spcAft>
              <a:buClr>
                <a:srgbClr val="3F3F3F"/>
              </a:buClr>
              <a:buSzPct val="100000"/>
              <a:buFont typeface="Arial"/>
              <a:buChar char="•"/>
            </a:pPr>
            <a:r>
              <a:rPr lang="ru-RU"/>
              <a:t>Tag-хелперы представляют более удобный способ для генерации html-элементов, нежели обычные html-хелперы, поскольку tag-хелперы во многом выглядят как обычные html-элементы, Visual Studio имеет встроенную поддержку IntelliSense для tag-хелперов.</a:t>
            </a:r>
            <a:endParaRPr/>
          </a:p>
          <a:p>
            <a:pPr indent="-457200" lvl="0" marL="457200" rtl="0" algn="l">
              <a:lnSpc>
                <a:spcPct val="90000"/>
              </a:lnSpc>
              <a:spcBef>
                <a:spcPts val="1000"/>
              </a:spcBef>
              <a:spcAft>
                <a:spcPts val="0"/>
              </a:spcAft>
              <a:buClr>
                <a:srgbClr val="3F3F3F"/>
              </a:buClr>
              <a:buSzPct val="100000"/>
              <a:buFont typeface="Arial"/>
              <a:buChar char="•"/>
            </a:pPr>
            <a:r>
              <a:rPr lang="ru-RU"/>
              <a:t>Использовать tag-хелперы довольно просто. Например, определим в представлении следующий код:</a:t>
            </a:r>
            <a:endParaRPr/>
          </a:p>
          <a:p>
            <a:pPr indent="0" lvl="0" marL="0" rtl="0" algn="l">
              <a:lnSpc>
                <a:spcPct val="90000"/>
              </a:lnSpc>
              <a:spcBef>
                <a:spcPts val="1000"/>
              </a:spcBef>
              <a:spcAft>
                <a:spcPts val="0"/>
              </a:spcAft>
              <a:buClr>
                <a:srgbClr val="3F3F3F"/>
              </a:buClr>
              <a:buSzPct val="100000"/>
              <a:buNone/>
            </a:pPr>
            <a:r>
              <a:rPr lang="ru-RU"/>
              <a:t>&lt;a asp-controller="Home" asp-action="Contacts"&gt;Контакты&lt;/a&gt;</a:t>
            </a:r>
            <a:endParaRPr/>
          </a:p>
          <a:p>
            <a:pPr indent="-342900" lvl="0" marL="342900" rtl="0" algn="l">
              <a:lnSpc>
                <a:spcPct val="90000"/>
              </a:lnSpc>
              <a:spcBef>
                <a:spcPts val="1000"/>
              </a:spcBef>
              <a:spcAft>
                <a:spcPts val="0"/>
              </a:spcAft>
              <a:buClr>
                <a:srgbClr val="3F3F3F"/>
              </a:buClr>
              <a:buSzPct val="100000"/>
              <a:buFont typeface="Arial"/>
              <a:buChar char="•"/>
            </a:pPr>
            <a:r>
              <a:rPr lang="ru-RU"/>
              <a:t>Данный хелпер создает ссылку, для которой в качестве контроллера используется Home, а в качестве метода Contact. Такой хелпер будет интуитивно более понятным и привычным, нежели создание ссылки с помощью Html.ActionLink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647700" y="258445"/>
            <a:ext cx="10515600" cy="71945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ru-RU"/>
              <a:t>Создание HTML-хелперов</a:t>
            </a:r>
            <a:endParaRPr/>
          </a:p>
        </p:txBody>
      </p:sp>
      <p:sp>
        <p:nvSpPr>
          <p:cNvPr id="93" name="Google Shape;93;p14"/>
          <p:cNvSpPr txBox="1"/>
          <p:nvPr>
            <p:ph idx="1" type="body"/>
          </p:nvPr>
        </p:nvSpPr>
        <p:spPr>
          <a:xfrm>
            <a:off x="158750" y="802640"/>
            <a:ext cx="11918950" cy="6055360"/>
          </a:xfrm>
          <a:prstGeom prst="rect">
            <a:avLst/>
          </a:prstGeom>
          <a:noFill/>
          <a:ln>
            <a:noFill/>
          </a:ln>
        </p:spPr>
        <p:txBody>
          <a:bodyPr anchorCtr="0" anchor="t" bIns="45700" lIns="91425" spcFirstLastPara="1" rIns="91425" wrap="square" tIns="45700">
            <a:normAutofit fontScale="50000"/>
          </a:bodyPr>
          <a:lstStyle/>
          <a:p>
            <a:pPr indent="-457200" lvl="0" marL="457200" rtl="0" algn="l">
              <a:lnSpc>
                <a:spcPct val="90000"/>
              </a:lnSpc>
              <a:spcBef>
                <a:spcPts val="0"/>
              </a:spcBef>
              <a:spcAft>
                <a:spcPts val="0"/>
              </a:spcAft>
              <a:buClr>
                <a:srgbClr val="3F3F3F"/>
              </a:buClr>
              <a:buSzPct val="100000"/>
              <a:buFont typeface="Arial"/>
              <a:buChar char="•"/>
            </a:pPr>
            <a:r>
              <a:rPr lang="ru-RU"/>
              <a:t>Для создания простейшего html-хелпера возьмем проект ASP.NET Core по типу Web Application (Model-View-Controller) и добавим в него папку App_Code. Затем в эту папку добавим новый класс ListHelper:</a:t>
            </a:r>
            <a:endParaRPr/>
          </a:p>
          <a:p>
            <a:pPr indent="0" lvl="0" marL="0" rtl="0" algn="l">
              <a:lnSpc>
                <a:spcPct val="90000"/>
              </a:lnSpc>
              <a:spcBef>
                <a:spcPts val="1000"/>
              </a:spcBef>
              <a:spcAft>
                <a:spcPts val="0"/>
              </a:spcAft>
              <a:buClr>
                <a:srgbClr val="3F3F3F"/>
              </a:buClr>
              <a:buSzPct val="100000"/>
              <a:buNone/>
            </a:pPr>
            <a:r>
              <a:rPr lang="ru-RU"/>
              <a:t>public static class ListHelper</a:t>
            </a:r>
            <a:endParaRPr/>
          </a:p>
          <a:p>
            <a:pPr indent="0" lvl="0" marL="0" rtl="0" algn="l">
              <a:lnSpc>
                <a:spcPct val="90000"/>
              </a:lnSpc>
              <a:spcBef>
                <a:spcPts val="1000"/>
              </a:spcBef>
              <a:spcAft>
                <a:spcPts val="0"/>
              </a:spcAft>
              <a:buClr>
                <a:srgbClr val="3F3F3F"/>
              </a:buClr>
              <a:buSzPct val="100000"/>
              <a:buNone/>
            </a:pPr>
            <a:r>
              <a:rPr lang="ru-RU"/>
              <a:t>    {</a:t>
            </a:r>
            <a:endParaRPr/>
          </a:p>
          <a:p>
            <a:pPr indent="0" lvl="0" marL="0" rtl="0" algn="l">
              <a:lnSpc>
                <a:spcPct val="90000"/>
              </a:lnSpc>
              <a:spcBef>
                <a:spcPts val="1000"/>
              </a:spcBef>
              <a:spcAft>
                <a:spcPts val="0"/>
              </a:spcAft>
              <a:buClr>
                <a:srgbClr val="3F3F3F"/>
              </a:buClr>
              <a:buSzPct val="100000"/>
              <a:buNone/>
            </a:pPr>
            <a:r>
              <a:rPr lang="ru-RU"/>
              <a:t>        </a:t>
            </a:r>
            <a:r>
              <a:rPr lang="ru-RU">
                <a:solidFill>
                  <a:srgbClr val="FF0000"/>
                </a:solidFill>
              </a:rPr>
              <a:t>public static</a:t>
            </a:r>
            <a:r>
              <a:rPr lang="ru-RU"/>
              <a:t> HtmlString CreateList(</a:t>
            </a:r>
            <a:r>
              <a:rPr lang="ru-RU">
                <a:solidFill>
                  <a:srgbClr val="FF0000"/>
                </a:solidFill>
              </a:rPr>
              <a:t>this IHtmlHelper html</a:t>
            </a:r>
            <a:r>
              <a:rPr lang="ru-RU"/>
              <a:t>, string[] items)</a:t>
            </a:r>
            <a:endParaRPr/>
          </a:p>
          <a:p>
            <a:pPr indent="0" lvl="0" marL="0" rtl="0" algn="l">
              <a:lnSpc>
                <a:spcPct val="90000"/>
              </a:lnSpc>
              <a:spcBef>
                <a:spcPts val="1000"/>
              </a:spcBef>
              <a:spcAft>
                <a:spcPts val="0"/>
              </a:spcAft>
              <a:buClr>
                <a:srgbClr val="3F3F3F"/>
              </a:buClr>
              <a:buSzPct val="100000"/>
              <a:buNone/>
            </a:pPr>
            <a:r>
              <a:rPr lang="ru-RU"/>
              <a:t>        {</a:t>
            </a:r>
            <a:endParaRPr/>
          </a:p>
          <a:p>
            <a:pPr indent="0" lvl="0" marL="0" rtl="0" algn="l">
              <a:lnSpc>
                <a:spcPct val="90000"/>
              </a:lnSpc>
              <a:spcBef>
                <a:spcPts val="1000"/>
              </a:spcBef>
              <a:spcAft>
                <a:spcPts val="0"/>
              </a:spcAft>
              <a:buClr>
                <a:srgbClr val="3F3F3F"/>
              </a:buClr>
              <a:buSzPct val="100000"/>
              <a:buNone/>
            </a:pPr>
            <a:r>
              <a:rPr lang="ru-RU"/>
              <a:t>            string result = "&lt;ul&gt;";</a:t>
            </a:r>
            <a:endParaRPr/>
          </a:p>
          <a:p>
            <a:pPr indent="0" lvl="0" marL="0" rtl="0" algn="l">
              <a:lnSpc>
                <a:spcPct val="90000"/>
              </a:lnSpc>
              <a:spcBef>
                <a:spcPts val="1000"/>
              </a:spcBef>
              <a:spcAft>
                <a:spcPts val="0"/>
              </a:spcAft>
              <a:buClr>
                <a:srgbClr val="3F3F3F"/>
              </a:buClr>
              <a:buSzPct val="100000"/>
              <a:buNone/>
            </a:pPr>
            <a:r>
              <a:rPr lang="ru-RU"/>
              <a:t>            foreach (string item in items)</a:t>
            </a:r>
            <a:endParaRPr/>
          </a:p>
          <a:p>
            <a:pPr indent="0" lvl="0" marL="0" rtl="0" algn="l">
              <a:lnSpc>
                <a:spcPct val="90000"/>
              </a:lnSpc>
              <a:spcBef>
                <a:spcPts val="1000"/>
              </a:spcBef>
              <a:spcAft>
                <a:spcPts val="0"/>
              </a:spcAft>
              <a:buClr>
                <a:srgbClr val="3F3F3F"/>
              </a:buClr>
              <a:buSzPct val="100000"/>
              <a:buNone/>
            </a:pPr>
            <a:r>
              <a:rPr lang="ru-RU"/>
              <a:t>            {</a:t>
            </a:r>
            <a:endParaRPr/>
          </a:p>
          <a:p>
            <a:pPr indent="0" lvl="0" marL="0" rtl="0" algn="l">
              <a:lnSpc>
                <a:spcPct val="90000"/>
              </a:lnSpc>
              <a:spcBef>
                <a:spcPts val="1000"/>
              </a:spcBef>
              <a:spcAft>
                <a:spcPts val="0"/>
              </a:spcAft>
              <a:buClr>
                <a:srgbClr val="3F3F3F"/>
              </a:buClr>
              <a:buSzPct val="100000"/>
              <a:buNone/>
            </a:pPr>
            <a:r>
              <a:rPr lang="ru-RU"/>
              <a:t>                result = $"{result}&lt;li&gt;{item}&lt;/li&gt;";</a:t>
            </a:r>
            <a:endParaRPr/>
          </a:p>
          <a:p>
            <a:pPr indent="0" lvl="0" marL="0" rtl="0" algn="l">
              <a:lnSpc>
                <a:spcPct val="90000"/>
              </a:lnSpc>
              <a:spcBef>
                <a:spcPts val="1000"/>
              </a:spcBef>
              <a:spcAft>
                <a:spcPts val="0"/>
              </a:spcAft>
              <a:buClr>
                <a:srgbClr val="3F3F3F"/>
              </a:buClr>
              <a:buSzPct val="100000"/>
              <a:buNone/>
            </a:pPr>
            <a:r>
              <a:rPr lang="ru-RU"/>
              <a:t>            }</a:t>
            </a:r>
            <a:endParaRPr/>
          </a:p>
          <a:p>
            <a:pPr indent="0" lvl="0" marL="0" rtl="0" algn="l">
              <a:lnSpc>
                <a:spcPct val="90000"/>
              </a:lnSpc>
              <a:spcBef>
                <a:spcPts val="1000"/>
              </a:spcBef>
              <a:spcAft>
                <a:spcPts val="0"/>
              </a:spcAft>
              <a:buClr>
                <a:srgbClr val="3F3F3F"/>
              </a:buClr>
              <a:buSzPct val="100000"/>
              <a:buNone/>
            </a:pPr>
            <a:r>
              <a:rPr lang="ru-RU"/>
              <a:t>            result = $"{result}&lt;/ul&gt;";</a:t>
            </a:r>
            <a:endParaRPr/>
          </a:p>
          <a:p>
            <a:pPr indent="0" lvl="0" marL="0" rtl="0" algn="l">
              <a:lnSpc>
                <a:spcPct val="90000"/>
              </a:lnSpc>
              <a:spcBef>
                <a:spcPts val="1000"/>
              </a:spcBef>
              <a:spcAft>
                <a:spcPts val="0"/>
              </a:spcAft>
              <a:buClr>
                <a:srgbClr val="3F3F3F"/>
              </a:buClr>
              <a:buSzPct val="100000"/>
              <a:buNone/>
            </a:pPr>
            <a:r>
              <a:rPr lang="ru-RU"/>
              <a:t>            return new HtmlString(result);</a:t>
            </a:r>
            <a:endParaRPr/>
          </a:p>
          <a:p>
            <a:pPr indent="0" lvl="0" marL="0" rtl="0" algn="l">
              <a:lnSpc>
                <a:spcPct val="90000"/>
              </a:lnSpc>
              <a:spcBef>
                <a:spcPts val="1000"/>
              </a:spcBef>
              <a:spcAft>
                <a:spcPts val="0"/>
              </a:spcAft>
              <a:buClr>
                <a:srgbClr val="3F3F3F"/>
              </a:buClr>
              <a:buSzPct val="100000"/>
              <a:buNone/>
            </a:pPr>
            <a:r>
              <a:rPr lang="ru-RU"/>
              <a:t>        }</a:t>
            </a:r>
            <a:endParaRPr/>
          </a:p>
          <a:p>
            <a:pPr indent="0" lvl="0" marL="0" rtl="0" algn="l">
              <a:lnSpc>
                <a:spcPct val="90000"/>
              </a:lnSpc>
              <a:spcBef>
                <a:spcPts val="1000"/>
              </a:spcBef>
              <a:spcAft>
                <a:spcPts val="0"/>
              </a:spcAft>
              <a:buClr>
                <a:srgbClr val="3F3F3F"/>
              </a:buClr>
              <a:buSzPct val="100000"/>
              <a:buNone/>
            </a:pPr>
            <a:r>
              <a:rPr lang="ru-RU"/>
              <a:t>    }</a:t>
            </a:r>
            <a:endParaRPr/>
          </a:p>
          <a:p>
            <a:pPr indent="-285750" lvl="0" marL="285750" rtl="0" algn="l">
              <a:lnSpc>
                <a:spcPct val="90000"/>
              </a:lnSpc>
              <a:spcBef>
                <a:spcPts val="1000"/>
              </a:spcBef>
              <a:spcAft>
                <a:spcPts val="0"/>
              </a:spcAft>
              <a:buClr>
                <a:srgbClr val="3F3F3F"/>
              </a:buClr>
              <a:buSzPct val="100000"/>
              <a:buFont typeface="Arial"/>
              <a:buChar char="•"/>
            </a:pPr>
            <a:r>
              <a:rPr lang="ru-RU"/>
              <a:t>В новом классе хелпера определен один статический метод CreateList, принимающий в качестве первого параметра объект, для которого создается метод. Так как данный метод расширяет функциональность html-хелперов, которые представляет интерфейс Microsoft.AspNetCore.Mvc.Rendering.IHtmlHelper, то именно объект этого типа и передается в данном случае в качестве первого параметра. Второй параметр метода CreateList - массив строк-значений, которые потом будут выводиться в списке.</a:t>
            </a:r>
            <a:endParaRPr/>
          </a:p>
          <a:p>
            <a:pPr indent="-285750" lvl="0" marL="285750" rtl="0" algn="l">
              <a:lnSpc>
                <a:spcPct val="90000"/>
              </a:lnSpc>
              <a:spcBef>
                <a:spcPts val="1000"/>
              </a:spcBef>
              <a:spcAft>
                <a:spcPts val="0"/>
              </a:spcAft>
              <a:buClr>
                <a:srgbClr val="3F3F3F"/>
              </a:buClr>
              <a:buSzPct val="100000"/>
              <a:buFont typeface="Arial"/>
              <a:buChar char="•"/>
            </a:pPr>
            <a:r>
              <a:rPr lang="ru-RU"/>
              <a:t>В самом методе просто пробегаемся по массиву строк и формируем из них разметку html в виде строки. Результатом метода является объект HtmlString, который в конструкторе получает разметку html в виде строки.</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_ViewImports.cshtml и @addTagHelper</a:t>
            </a:r>
            <a:endParaRPr/>
          </a:p>
        </p:txBody>
      </p:sp>
      <p:sp>
        <p:nvSpPr>
          <p:cNvPr id="258" name="Google Shape;258;p41"/>
          <p:cNvSpPr txBox="1"/>
          <p:nvPr>
            <p:ph idx="1" type="body"/>
          </p:nvPr>
        </p:nvSpPr>
        <p:spPr>
          <a:xfrm>
            <a:off x="647700" y="1360805"/>
            <a:ext cx="10515600" cy="5360035"/>
          </a:xfrm>
          <a:prstGeom prst="rect">
            <a:avLst/>
          </a:prstGeom>
          <a:noFill/>
          <a:ln>
            <a:noFill/>
          </a:ln>
        </p:spPr>
        <p:txBody>
          <a:bodyPr anchorCtr="0" anchor="t" bIns="45700" lIns="91425" spcFirstLastPara="1" rIns="91425" wrap="square" tIns="45700">
            <a:normAutofit fontScale="60000"/>
          </a:bodyPr>
          <a:lstStyle/>
          <a:p>
            <a:pPr indent="-457200" lvl="0" marL="457200" rtl="0" algn="l">
              <a:lnSpc>
                <a:spcPct val="90000"/>
              </a:lnSpc>
              <a:spcBef>
                <a:spcPts val="0"/>
              </a:spcBef>
              <a:spcAft>
                <a:spcPts val="0"/>
              </a:spcAft>
              <a:buClr>
                <a:srgbClr val="3F3F3F"/>
              </a:buClr>
              <a:buSzPct val="100000"/>
              <a:buFont typeface="Arial"/>
              <a:buChar char="•"/>
            </a:pPr>
            <a:r>
              <a:rPr lang="ru-RU"/>
              <a:t>Проект ASP.NET MVC Core уже по умолчанию подключает функциональность tag-хелперов в представления с помощью установки в файле _ViewImports.cshtml следующей директивы:</a:t>
            </a:r>
            <a:endParaRPr/>
          </a:p>
          <a:p>
            <a:pPr indent="0" lvl="0" marL="0" rtl="0" algn="l">
              <a:lnSpc>
                <a:spcPct val="90000"/>
              </a:lnSpc>
              <a:spcBef>
                <a:spcPts val="1000"/>
              </a:spcBef>
              <a:spcAft>
                <a:spcPts val="0"/>
              </a:spcAft>
              <a:buClr>
                <a:srgbClr val="3F3F3F"/>
              </a:buClr>
              <a:buSzPct val="100000"/>
              <a:buNone/>
            </a:pPr>
            <a:r>
              <a:rPr lang="ru-RU"/>
              <a:t>@addTagHelper *, Microsoft.AspNetCore.Mvc.TagHelpers</a:t>
            </a:r>
            <a:endParaRPr/>
          </a:p>
          <a:p>
            <a:pPr indent="-457200" lvl="0" marL="457200" rtl="0" algn="l">
              <a:lnSpc>
                <a:spcPct val="90000"/>
              </a:lnSpc>
              <a:spcBef>
                <a:spcPts val="1000"/>
              </a:spcBef>
              <a:spcAft>
                <a:spcPts val="0"/>
              </a:spcAft>
              <a:buClr>
                <a:srgbClr val="3F3F3F"/>
              </a:buClr>
              <a:buSzPct val="100000"/>
              <a:buFont typeface="Arial"/>
              <a:buChar char="•"/>
            </a:pPr>
            <a:r>
              <a:rPr lang="ru-RU"/>
              <a:t>Первый параметр директивы указывает на tag-хелперы, которые будут доступны во всех представлениях из папки Views, а второй параметр определяет библиотеку хелперов. В данном случае директива использует синтаксис подстановок - знак звездочки ("*") означает, что все хелперы из библиотеки Microsoft.AspNetCore.Mvc.TagHelpers.</a:t>
            </a:r>
            <a:endParaRPr/>
          </a:p>
          <a:p>
            <a:pPr indent="-457200" lvl="0" marL="457200" rtl="0" algn="l">
              <a:lnSpc>
                <a:spcPct val="90000"/>
              </a:lnSpc>
              <a:spcBef>
                <a:spcPts val="1000"/>
              </a:spcBef>
              <a:spcAft>
                <a:spcPts val="0"/>
              </a:spcAft>
              <a:buClr>
                <a:srgbClr val="3F3F3F"/>
              </a:buClr>
              <a:buSzPct val="100000"/>
              <a:buFont typeface="Arial"/>
              <a:buChar char="•"/>
            </a:pPr>
            <a:r>
              <a:rPr lang="ru-RU"/>
              <a:t>Если вдруг у нас не окажется подобной директивы, то ее добавление в представления позволяет использовать все встроенные tag-хелперы.</a:t>
            </a:r>
            <a:endParaRPr/>
          </a:p>
          <a:p>
            <a:pPr indent="-457200" lvl="0" marL="457200" rtl="0" algn="l">
              <a:lnSpc>
                <a:spcPct val="90000"/>
              </a:lnSpc>
              <a:spcBef>
                <a:spcPts val="1000"/>
              </a:spcBef>
              <a:spcAft>
                <a:spcPts val="0"/>
              </a:spcAft>
              <a:buClr>
                <a:srgbClr val="3F3F3F"/>
              </a:buClr>
              <a:buSzPct val="100000"/>
              <a:buFont typeface="Arial"/>
              <a:buChar char="•"/>
            </a:pPr>
            <a:r>
              <a:rPr lang="ru-RU"/>
              <a:t>По умолчанию эта директива определяется в файле _ViewImports.cshtml, который находится в папке Views. Однако мы можем конкретизировать применение хелперов к определенной группе представлений. Например, если у нас есть каталог Views/Home - специально для представлений для контроллера HomeController, и мы хотим применить только к ним определенные хелперы. В этом случае мы можем добавить файл _ViewImports.cshtml непосредственно в этот каталог. И любой tag-хелпер, добавленный директивой @addTagHelper из файла Views/Home/_ViewImports.cshtml, будет применяться только к представлениям из каталога Views/Home.</a:t>
            </a:r>
            <a:endParaRPr/>
          </a:p>
          <a:p>
            <a:pPr indent="-457200" lvl="0" marL="457200" rtl="0" algn="l">
              <a:lnSpc>
                <a:spcPct val="90000"/>
              </a:lnSpc>
              <a:spcBef>
                <a:spcPts val="1000"/>
              </a:spcBef>
              <a:spcAft>
                <a:spcPts val="0"/>
              </a:spcAft>
              <a:buClr>
                <a:srgbClr val="3F3F3F"/>
              </a:buClr>
              <a:buSzPct val="100000"/>
              <a:buFont typeface="Arial"/>
              <a:buChar char="•"/>
            </a:pPr>
            <a:r>
              <a:rPr lang="ru-RU"/>
              <a:t>Еще одна директива removeTagHelper удаляет ранее добавленные tag-хелперы. Ее применение аналогично:</a:t>
            </a:r>
            <a:endParaRPr/>
          </a:p>
          <a:p>
            <a:pPr indent="0" lvl="0" marL="0" rtl="0" algn="l">
              <a:lnSpc>
                <a:spcPct val="90000"/>
              </a:lnSpc>
              <a:spcBef>
                <a:spcPts val="1000"/>
              </a:spcBef>
              <a:spcAft>
                <a:spcPts val="0"/>
              </a:spcAft>
              <a:buClr>
                <a:srgbClr val="3F3F3F"/>
              </a:buClr>
              <a:buSzPct val="100000"/>
              <a:buNone/>
            </a:pPr>
            <a:r>
              <a:rPr lang="ru-RU"/>
              <a:t>@removeTagHelper "*, Microsoft.AspNetCore.Mvc.TagHelpers"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2"/>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AnchorTagHelper</a:t>
            </a:r>
            <a:endParaRPr/>
          </a:p>
        </p:txBody>
      </p:sp>
      <p:sp>
        <p:nvSpPr>
          <p:cNvPr id="264" name="Google Shape;264;p42"/>
          <p:cNvSpPr txBox="1"/>
          <p:nvPr>
            <p:ph idx="1" type="body"/>
          </p:nvPr>
        </p:nvSpPr>
        <p:spPr>
          <a:xfrm>
            <a:off x="647700" y="1222375"/>
            <a:ext cx="10515600" cy="5394960"/>
          </a:xfrm>
          <a:prstGeom prst="rect">
            <a:avLst/>
          </a:prstGeom>
          <a:noFill/>
          <a:ln>
            <a:noFill/>
          </a:ln>
        </p:spPr>
        <p:txBody>
          <a:bodyPr anchorCtr="0" anchor="t" bIns="45700" lIns="91425" spcFirstLastPara="1" rIns="91425" wrap="square" tIns="45700">
            <a:normAutofit fontScale="60000"/>
          </a:bodyPr>
          <a:lstStyle/>
          <a:p>
            <a:pPr indent="-457200" lvl="0" marL="457200" rtl="0" algn="l">
              <a:lnSpc>
                <a:spcPct val="90000"/>
              </a:lnSpc>
              <a:spcBef>
                <a:spcPts val="0"/>
              </a:spcBef>
              <a:spcAft>
                <a:spcPts val="0"/>
              </a:spcAft>
              <a:buClr>
                <a:srgbClr val="3F3F3F"/>
              </a:buClr>
              <a:buSzPct val="100000"/>
              <a:buFont typeface="Arial"/>
              <a:buChar char="•"/>
            </a:pPr>
            <a:r>
              <a:rPr lang="ru-RU"/>
              <a:t>AnchorTagHelper представляет тег-хелпер, который позволяет создавать ссылки. Он может принимать ряд специальных атрибутов:</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asp-controller: указывает на контроллер, которому предназначен запрос</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asp-action: указывает на действие контроллера</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asp-area: указывает на действие область, в которой расположен контроллер или страница RazorPage (если они находятся в отдельной области)</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asp-page: указывает на RazorPage, которая будет обрабатывать запрос</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asp-page-handler: указывает на обработчик страницы RazorPage, которая будет применяться для обработки запроса</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asp-host: указывает на домен сайта</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asp-protocol: определяет протокол (http или https)</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asp-route: указывает на название маршрута</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asp-all-route-data: устанавливает набор значений для параметров</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asp-route-[название параметра]: определяет значение для определенного параметра</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asp-fragment: определяет ту часть хэш-ссылки, которая идет после символа решетки #. Например, "paragraph2" в ссылке "http://mysite.com/#paragraph2"</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asp-action и asp-controller</a:t>
            </a:r>
            <a:endParaRPr/>
          </a:p>
        </p:txBody>
      </p:sp>
      <p:sp>
        <p:nvSpPr>
          <p:cNvPr id="270" name="Google Shape;270;p43"/>
          <p:cNvSpPr txBox="1"/>
          <p:nvPr>
            <p:ph idx="1" type="body"/>
          </p:nvPr>
        </p:nvSpPr>
        <p:spPr>
          <a:xfrm>
            <a:off x="647700" y="1825625"/>
            <a:ext cx="10515600" cy="4803775"/>
          </a:xfrm>
          <a:prstGeom prst="rect">
            <a:avLst/>
          </a:prstGeom>
          <a:noFill/>
          <a:ln>
            <a:noFill/>
          </a:ln>
        </p:spPr>
        <p:txBody>
          <a:bodyPr anchorCtr="0" anchor="t" bIns="45700" lIns="91425" spcFirstLastPara="1" rIns="91425" wrap="square" tIns="45700">
            <a:normAutofit fontScale="50000"/>
          </a:bodyPr>
          <a:lstStyle/>
          <a:p>
            <a:pPr indent="-457200" lvl="0" marL="457200" rtl="0" algn="l">
              <a:lnSpc>
                <a:spcPct val="90000"/>
              </a:lnSpc>
              <a:spcBef>
                <a:spcPts val="0"/>
              </a:spcBef>
              <a:spcAft>
                <a:spcPts val="0"/>
              </a:spcAft>
              <a:buClr>
                <a:srgbClr val="3F3F3F"/>
              </a:buClr>
              <a:buSzPct val="100000"/>
              <a:buFont typeface="Arial"/>
              <a:buChar char="•"/>
            </a:pPr>
            <a:r>
              <a:rPr lang="ru-RU"/>
              <a:t>Мы можем создавать ссылки в ASP.NET Core различными способами. Например:</a:t>
            </a:r>
            <a:endParaRPr/>
          </a:p>
          <a:p>
            <a:pPr indent="0" lvl="0" marL="0" rtl="0" algn="l">
              <a:lnSpc>
                <a:spcPct val="90000"/>
              </a:lnSpc>
              <a:spcBef>
                <a:spcPts val="1000"/>
              </a:spcBef>
              <a:spcAft>
                <a:spcPts val="0"/>
              </a:spcAft>
              <a:buClr>
                <a:srgbClr val="3F3F3F"/>
              </a:buClr>
              <a:buSzPct val="100000"/>
              <a:buNone/>
            </a:pPr>
            <a:r>
              <a:rPr lang="ru-RU"/>
              <a:t>@Html.ActionLink("О сайте","About","Home")</a:t>
            </a:r>
            <a:endParaRPr/>
          </a:p>
          <a:p>
            <a:pPr indent="0" lvl="0" marL="0" rtl="0" algn="l">
              <a:lnSpc>
                <a:spcPct val="90000"/>
              </a:lnSpc>
              <a:spcBef>
                <a:spcPts val="1000"/>
              </a:spcBef>
              <a:spcAft>
                <a:spcPts val="0"/>
              </a:spcAft>
              <a:buClr>
                <a:srgbClr val="3F3F3F"/>
              </a:buClr>
              <a:buSzPct val="100000"/>
              <a:buNone/>
            </a:pPr>
            <a:r>
              <a:rPr lang="ru-RU"/>
              <a:t>&lt;a href='@Url.Action("About", "Home")'&gt;О сайте&lt;/a&gt;</a:t>
            </a:r>
            <a:endParaRPr/>
          </a:p>
          <a:p>
            <a:pPr indent="-457200" lvl="0" marL="457200" rtl="0" algn="l">
              <a:lnSpc>
                <a:spcPct val="90000"/>
              </a:lnSpc>
              <a:spcBef>
                <a:spcPts val="1000"/>
              </a:spcBef>
              <a:spcAft>
                <a:spcPts val="0"/>
              </a:spcAft>
              <a:buClr>
                <a:srgbClr val="3F3F3F"/>
              </a:buClr>
              <a:buSzPct val="100000"/>
              <a:buFont typeface="Arial"/>
              <a:buChar char="•"/>
            </a:pPr>
            <a:r>
              <a:rPr lang="ru-RU"/>
              <a:t>В первом случае используется html-хелпер, во втором - стандартный элемент ссылки с хелпером Url.Content. Еще один способ предоставляют tag-хелпер AnchorTagHelper:</a:t>
            </a:r>
            <a:endParaRPr/>
          </a:p>
          <a:p>
            <a:pPr indent="0" lvl="0" marL="0" rtl="0" algn="l">
              <a:lnSpc>
                <a:spcPct val="90000"/>
              </a:lnSpc>
              <a:spcBef>
                <a:spcPts val="1000"/>
              </a:spcBef>
              <a:spcAft>
                <a:spcPts val="0"/>
              </a:spcAft>
              <a:buClr>
                <a:srgbClr val="3F3F3F"/>
              </a:buClr>
              <a:buSzPct val="100000"/>
              <a:buNone/>
            </a:pPr>
            <a:r>
              <a:rPr lang="ru-RU"/>
              <a:t>&lt;a asp-controller="Home" asp-action="About"&gt;О сайте&lt;/a&gt;</a:t>
            </a:r>
            <a:endParaRPr/>
          </a:p>
          <a:p>
            <a:pPr indent="-457200" lvl="0" marL="457200" rtl="0" algn="l">
              <a:lnSpc>
                <a:spcPct val="90000"/>
              </a:lnSpc>
              <a:spcBef>
                <a:spcPts val="1000"/>
              </a:spcBef>
              <a:spcAft>
                <a:spcPts val="0"/>
              </a:spcAft>
              <a:buClr>
                <a:srgbClr val="3F3F3F"/>
              </a:buClr>
              <a:buSzPct val="100000"/>
              <a:buFont typeface="Arial"/>
              <a:buChar char="•"/>
            </a:pPr>
            <a:r>
              <a:rPr lang="ru-RU"/>
              <a:t>В данном случае используется не элемент html &lt;a /&gt;, а именно хелпер AnchorTagHelper. Его атрибут asp-controller указывает на название контроллера, а asp-action определяет действие, которому будет идти запрос. Если указан атрибут asp-action, но не указан asp-controller, то в качестве контроллера используется тот контроллер, который связан с текущим представлением.</a:t>
            </a:r>
            <a:endParaRPr/>
          </a:p>
          <a:p>
            <a:pPr indent="-457200" lvl="0" marL="457200" rtl="0" algn="l">
              <a:lnSpc>
                <a:spcPct val="90000"/>
              </a:lnSpc>
              <a:spcBef>
                <a:spcPts val="1000"/>
              </a:spcBef>
              <a:spcAft>
                <a:spcPts val="0"/>
              </a:spcAft>
              <a:buClr>
                <a:srgbClr val="3F3F3F"/>
              </a:buClr>
              <a:buSzPct val="100000"/>
              <a:buFont typeface="Arial"/>
              <a:buChar char="•"/>
            </a:pPr>
            <a:r>
              <a:rPr lang="ru-RU"/>
              <a:t>Если необходимо установить ссылку на действие контроллера, который находится в другой области, то применяется атрибут asp-area:</a:t>
            </a:r>
            <a:endParaRPr/>
          </a:p>
          <a:p>
            <a:pPr indent="0" lvl="0" marL="0" rtl="0" algn="l">
              <a:lnSpc>
                <a:spcPct val="90000"/>
              </a:lnSpc>
              <a:spcBef>
                <a:spcPts val="1000"/>
              </a:spcBef>
              <a:spcAft>
                <a:spcPts val="0"/>
              </a:spcAft>
              <a:buClr>
                <a:srgbClr val="3F3F3F"/>
              </a:buClr>
              <a:buSzPct val="100000"/>
              <a:buNone/>
            </a:pPr>
            <a:r>
              <a:rPr lang="ru-RU"/>
              <a:t>&lt;a asp-controller="Home" asp-action="About" asp-route-area="Service"&gt;О сайте&lt;/a&gt;</a:t>
            </a:r>
            <a:endParaRPr/>
          </a:p>
          <a:p>
            <a:pPr indent="-285750" lvl="0" marL="285750" rtl="0" algn="l">
              <a:lnSpc>
                <a:spcPct val="90000"/>
              </a:lnSpc>
              <a:spcBef>
                <a:spcPts val="1000"/>
              </a:spcBef>
              <a:spcAft>
                <a:spcPts val="0"/>
              </a:spcAft>
              <a:buClr>
                <a:srgbClr val="3F3F3F"/>
              </a:buClr>
              <a:buSzPct val="100000"/>
              <a:buFont typeface="Arial"/>
              <a:buChar char="•"/>
            </a:pPr>
            <a:r>
              <a:rPr lang="ru-RU"/>
              <a:t>В данном случае предполагается, что контроллер Home находится в области Service.</a:t>
            </a:r>
            <a:endParaRPr/>
          </a:p>
          <a:p>
            <a:pPr indent="-285750" lvl="0" marL="285750" rtl="0" algn="l">
              <a:lnSpc>
                <a:spcPct val="90000"/>
              </a:lnSpc>
              <a:spcBef>
                <a:spcPts val="1000"/>
              </a:spcBef>
              <a:spcAft>
                <a:spcPts val="0"/>
              </a:spcAft>
              <a:buClr>
                <a:srgbClr val="3F3F3F"/>
              </a:buClr>
              <a:buSzPct val="100000"/>
              <a:buFont typeface="Arial"/>
              <a:buChar char="•"/>
            </a:pPr>
            <a:r>
              <a:rPr lang="ru-RU"/>
              <a:t>Если, наоборот, в представлении, которое находится в какой-нибудь области, надо создать ссылку на действие контроллера, который не находится ни в какой области, то указывается пустой атрибут:</a:t>
            </a:r>
            <a:endParaRPr/>
          </a:p>
          <a:p>
            <a:pPr indent="0" lvl="0" marL="0" rtl="0" algn="l">
              <a:lnSpc>
                <a:spcPct val="90000"/>
              </a:lnSpc>
              <a:spcBef>
                <a:spcPts val="1000"/>
              </a:spcBef>
              <a:spcAft>
                <a:spcPts val="0"/>
              </a:spcAft>
              <a:buClr>
                <a:srgbClr val="3F3F3F"/>
              </a:buClr>
              <a:buSzPct val="100000"/>
              <a:buNone/>
            </a:pPr>
            <a:r>
              <a:rPr lang="ru-RU"/>
              <a:t>&lt;a asp-controller="Home" asp-action="About" asp-route-area=""&gt;О сайте&lt;/a&gt;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asp-host и asp-protocol</a:t>
            </a:r>
            <a:endParaRPr/>
          </a:p>
        </p:txBody>
      </p:sp>
      <p:sp>
        <p:nvSpPr>
          <p:cNvPr id="276" name="Google Shape;276;p44"/>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3F3F3F"/>
              </a:buClr>
              <a:buSzPts val="2800"/>
              <a:buFont typeface="Arial"/>
              <a:buChar char="•"/>
            </a:pPr>
            <a:r>
              <a:rPr lang="ru-RU"/>
              <a:t>AnchorTagHelper по умолчанию создает локальную ссылку, если же нам надо создать ссылку на другой домен, то мы можем применить атрибут asp-host:</a:t>
            </a:r>
            <a:endParaRPr/>
          </a:p>
          <a:p>
            <a:pPr indent="0" lvl="0" marL="0" rtl="0" algn="l">
              <a:lnSpc>
                <a:spcPct val="90000"/>
              </a:lnSpc>
              <a:spcBef>
                <a:spcPts val="1000"/>
              </a:spcBef>
              <a:spcAft>
                <a:spcPts val="0"/>
              </a:spcAft>
              <a:buClr>
                <a:srgbClr val="3F3F3F"/>
              </a:buClr>
              <a:buSzPts val="2800"/>
              <a:buNone/>
            </a:pPr>
            <a:r>
              <a:rPr lang="ru-RU"/>
              <a:t>&lt;a asp-controller="Home" asp-action="About" asp-host="localhost.com" asp-protocol="https"&gt;О сайте&lt;/a&gt;</a:t>
            </a:r>
            <a:endParaRPr/>
          </a:p>
          <a:p>
            <a:pPr indent="-457200" lvl="0" marL="457200" rtl="0" algn="l">
              <a:lnSpc>
                <a:spcPct val="90000"/>
              </a:lnSpc>
              <a:spcBef>
                <a:spcPts val="1000"/>
              </a:spcBef>
              <a:spcAft>
                <a:spcPts val="0"/>
              </a:spcAft>
              <a:buClr>
                <a:srgbClr val="3F3F3F"/>
              </a:buClr>
              <a:buSzPts val="2800"/>
              <a:buFont typeface="Arial"/>
              <a:buChar char="•"/>
            </a:pPr>
            <a:r>
              <a:rPr lang="ru-RU"/>
              <a:t>Кроме того, мы можем изменить стандартный протокол на https, использовав атрибут asp-protocol. Данный элемент в итоге создает следующую ссылку: https://localhost.com/Home/About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asp-route- и asp-all-route-data</a:t>
            </a:r>
            <a:endParaRPr/>
          </a:p>
        </p:txBody>
      </p:sp>
      <p:sp>
        <p:nvSpPr>
          <p:cNvPr id="282" name="Google Shape;282;p45"/>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fontScale="60000"/>
          </a:bodyPr>
          <a:lstStyle/>
          <a:p>
            <a:pPr indent="-457200" lvl="0" marL="457200" rtl="0" algn="l">
              <a:lnSpc>
                <a:spcPct val="90000"/>
              </a:lnSpc>
              <a:spcBef>
                <a:spcPts val="0"/>
              </a:spcBef>
              <a:spcAft>
                <a:spcPts val="0"/>
              </a:spcAft>
              <a:buClr>
                <a:srgbClr val="3F3F3F"/>
              </a:buClr>
              <a:buSzPct val="100000"/>
              <a:buFont typeface="Arial"/>
              <a:buChar char="•"/>
            </a:pPr>
            <a:r>
              <a:rPr lang="ru-RU"/>
              <a:t>Если у нас метод принимает какие-нибудь параметры, которые надо указать в ссылке, то в этом случае мы можем использовать атрибут asp-route-[*]:</a:t>
            </a:r>
            <a:endParaRPr/>
          </a:p>
          <a:p>
            <a:pPr indent="0" lvl="0" marL="0" rtl="0" algn="l">
              <a:lnSpc>
                <a:spcPct val="90000"/>
              </a:lnSpc>
              <a:spcBef>
                <a:spcPts val="1000"/>
              </a:spcBef>
              <a:spcAft>
                <a:spcPts val="0"/>
              </a:spcAft>
              <a:buClr>
                <a:srgbClr val="3F3F3F"/>
              </a:buClr>
              <a:buSzPct val="100000"/>
              <a:buNone/>
            </a:pPr>
            <a:r>
              <a:rPr lang="ru-RU"/>
              <a:t>&lt;a asp-controller="Home" asp-action="GetPerson" asp-route-id="5"&gt;</a:t>
            </a:r>
            <a:endParaRPr/>
          </a:p>
          <a:p>
            <a:pPr indent="0" lvl="0" marL="0" rtl="0" algn="l">
              <a:lnSpc>
                <a:spcPct val="90000"/>
              </a:lnSpc>
              <a:spcBef>
                <a:spcPts val="1000"/>
              </a:spcBef>
              <a:spcAft>
                <a:spcPts val="0"/>
              </a:spcAft>
              <a:buClr>
                <a:srgbClr val="3F3F3F"/>
              </a:buClr>
              <a:buSzPct val="100000"/>
              <a:buNone/>
            </a:pPr>
            <a:r>
              <a:rPr lang="ru-RU"/>
              <a:t>Item5</a:t>
            </a:r>
            <a:endParaRPr/>
          </a:p>
          <a:p>
            <a:pPr indent="0" lvl="0" marL="0" rtl="0" algn="l">
              <a:lnSpc>
                <a:spcPct val="90000"/>
              </a:lnSpc>
              <a:spcBef>
                <a:spcPts val="1000"/>
              </a:spcBef>
              <a:spcAft>
                <a:spcPts val="0"/>
              </a:spcAft>
              <a:buClr>
                <a:srgbClr val="3F3F3F"/>
              </a:buClr>
              <a:buSzPct val="100000"/>
              <a:buNone/>
            </a:pPr>
            <a:r>
              <a:rPr lang="ru-RU"/>
              <a:t>&lt;/a&gt;</a:t>
            </a:r>
            <a:endParaRPr/>
          </a:p>
          <a:p>
            <a:pPr indent="-457200" lvl="0" marL="457200" rtl="0" algn="l">
              <a:lnSpc>
                <a:spcPct val="90000"/>
              </a:lnSpc>
              <a:spcBef>
                <a:spcPts val="1000"/>
              </a:spcBef>
              <a:spcAft>
                <a:spcPts val="0"/>
              </a:spcAft>
              <a:buClr>
                <a:srgbClr val="3F3F3F"/>
              </a:buClr>
              <a:buSzPct val="100000"/>
              <a:buFont typeface="Arial"/>
              <a:buChar char="•"/>
            </a:pPr>
            <a:r>
              <a:rPr lang="ru-RU"/>
              <a:t>Если метод принимает несколько параметров, то мы можем указать несколько атрибутов asp-route-[*]:</a:t>
            </a:r>
            <a:endParaRPr/>
          </a:p>
          <a:p>
            <a:pPr indent="0" lvl="0" marL="0" rtl="0" algn="l">
              <a:lnSpc>
                <a:spcPct val="90000"/>
              </a:lnSpc>
              <a:spcBef>
                <a:spcPts val="1000"/>
              </a:spcBef>
              <a:spcAft>
                <a:spcPts val="0"/>
              </a:spcAft>
              <a:buClr>
                <a:srgbClr val="3F3F3F"/>
              </a:buClr>
              <a:buSzPct val="100000"/>
              <a:buNone/>
            </a:pPr>
            <a:r>
              <a:rPr lang="ru-RU"/>
              <a:t>&lt;a asp-controller="Home" asp-action="GetPerson" asp-route-id="5"  asp-route-age="18" asp-route-name="tom" &gt;Item5&lt;/a&gt;</a:t>
            </a:r>
            <a:endParaRPr/>
          </a:p>
          <a:p>
            <a:pPr indent="-457200" lvl="0" marL="457200" rtl="0" algn="l">
              <a:lnSpc>
                <a:spcPct val="90000"/>
              </a:lnSpc>
              <a:spcBef>
                <a:spcPts val="1000"/>
              </a:spcBef>
              <a:spcAft>
                <a:spcPts val="0"/>
              </a:spcAft>
              <a:buClr>
                <a:srgbClr val="3F3F3F"/>
              </a:buClr>
              <a:buSzPct val="100000"/>
              <a:buFont typeface="Arial"/>
              <a:buChar char="•"/>
            </a:pPr>
            <a:r>
              <a:rPr lang="ru-RU"/>
              <a:t>Чтобы не устанавливать все параметры по отдельности, можно применить атрибут asp-all-route-data:</a:t>
            </a:r>
            <a:endParaRPr/>
          </a:p>
          <a:p>
            <a:pPr indent="0" lvl="0" marL="0" rtl="0" algn="l">
              <a:lnSpc>
                <a:spcPct val="90000"/>
              </a:lnSpc>
              <a:spcBef>
                <a:spcPts val="1000"/>
              </a:spcBef>
              <a:spcAft>
                <a:spcPts val="0"/>
              </a:spcAft>
              <a:buClr>
                <a:srgbClr val="3F3F3F"/>
              </a:buClr>
              <a:buSzPct val="100000"/>
              <a:buNone/>
            </a:pPr>
            <a:r>
              <a:rPr lang="ru-RU"/>
              <a:t>&lt;a asp-controller="Home" asp-action="GetPerson" asp-all-route-data='new Dictionary&lt;string,string&gt; { { "id", "5" }, {"name", "tom" }, { "age", "18" } }' &gt;Item5&lt;/a&gt;</a:t>
            </a:r>
            <a:endParaRPr/>
          </a:p>
          <a:p>
            <a:pPr indent="-285750" lvl="0" marL="285750" rtl="0" algn="l">
              <a:lnSpc>
                <a:spcPct val="90000"/>
              </a:lnSpc>
              <a:spcBef>
                <a:spcPts val="1000"/>
              </a:spcBef>
              <a:spcAft>
                <a:spcPts val="0"/>
              </a:spcAft>
              <a:buClr>
                <a:srgbClr val="3F3F3F"/>
              </a:buClr>
              <a:buSzPct val="100000"/>
              <a:buFont typeface="Arial"/>
              <a:buChar char="•"/>
            </a:pPr>
            <a:r>
              <a:rPr lang="ru-RU"/>
              <a:t>asp-all-route-data в качестве значения принимает словарь с параметрами и их значениями. В результате будет генерироваться ссылка, аналогичная предыдущей.</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asp-route</a:t>
            </a:r>
            <a:endParaRPr/>
          </a:p>
        </p:txBody>
      </p:sp>
      <p:sp>
        <p:nvSpPr>
          <p:cNvPr id="288" name="Google Shape;288;p46"/>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3F3F3F"/>
              </a:buClr>
              <a:buSzPts val="2800"/>
              <a:buFont typeface="Arial"/>
              <a:buChar char="•"/>
            </a:pPr>
            <a:r>
              <a:rPr lang="ru-RU"/>
              <a:t>С помощью параметра asp-route можно сгенерировать ссылку на основании маршрута:</a:t>
            </a:r>
            <a:endParaRPr/>
          </a:p>
          <a:p>
            <a:pPr indent="0" lvl="0" marL="0" rtl="0" algn="l">
              <a:lnSpc>
                <a:spcPct val="90000"/>
              </a:lnSpc>
              <a:spcBef>
                <a:spcPts val="1000"/>
              </a:spcBef>
              <a:spcAft>
                <a:spcPts val="0"/>
              </a:spcAft>
              <a:buClr>
                <a:srgbClr val="3F3F3F"/>
              </a:buClr>
              <a:buSzPts val="2800"/>
              <a:buNone/>
            </a:pPr>
            <a:r>
              <a:rPr lang="ru-RU"/>
              <a:t>&lt;a asp-route="book"&gt;Книги&lt;/a&gt;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ScriptTagHelper 1/2</a:t>
            </a:r>
            <a:endParaRPr/>
          </a:p>
        </p:txBody>
      </p:sp>
      <p:sp>
        <p:nvSpPr>
          <p:cNvPr id="294" name="Google Shape;294;p47"/>
          <p:cNvSpPr txBox="1"/>
          <p:nvPr>
            <p:ph idx="1" type="body"/>
          </p:nvPr>
        </p:nvSpPr>
        <p:spPr>
          <a:xfrm>
            <a:off x="647700" y="1348105"/>
            <a:ext cx="10515600" cy="5407025"/>
          </a:xfrm>
          <a:prstGeom prst="rect">
            <a:avLst/>
          </a:prstGeom>
          <a:noFill/>
          <a:ln>
            <a:noFill/>
          </a:ln>
        </p:spPr>
        <p:txBody>
          <a:bodyPr anchorCtr="0" anchor="t" bIns="45700" lIns="91425" spcFirstLastPara="1" rIns="91425" wrap="square" tIns="45700">
            <a:normAutofit fontScale="40000"/>
          </a:bodyPr>
          <a:lstStyle/>
          <a:p>
            <a:pPr indent="-457200" lvl="0" marL="457200" rtl="0" algn="l">
              <a:lnSpc>
                <a:spcPct val="90000"/>
              </a:lnSpc>
              <a:spcBef>
                <a:spcPts val="0"/>
              </a:spcBef>
              <a:spcAft>
                <a:spcPts val="0"/>
              </a:spcAft>
              <a:buClr>
                <a:srgbClr val="3F3F3F"/>
              </a:buClr>
              <a:buSzPct val="100000"/>
              <a:buFont typeface="Arial"/>
              <a:buChar char="•"/>
            </a:pPr>
            <a:r>
              <a:rPr lang="ru-RU"/>
              <a:t>Для подключения внешних файлов скриптов применяется тег-хэлпер ScriptTagHelper. Тег, представляющий данный класс, может принимать ряд атрибутов:</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asp-append-version: если имеет значение true, то к пути к файлу скрипта добавляется номер версии</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asp-fallback-src: указывает вспомогательный путь к скрипту, который используется, если загрузка скрипта, указанного в атрибуте src пройдет неудачно</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asp-fallback-test: определяет выражение, которое тестирует загрузку основного скрипта из атрибута src</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asp-src-include: определяет шаблон подключаемых файлов, через запятую можно задать несколько шаблонов</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asp-src-exclude: определяет через запятую набор шаблонов для тех файлов, которые следует исключить из загрузки</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asp-fallback-src-include: определяет через запятую набор шаблонов файлов, которые подключаются в том случае, если загрузка основного скрипта из атрибута src прошла неудачно</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asp-fallback-src-exclude: определяет через запятую набор шаблонов файлов, которые следует исключить из загрузки в том случае, если загрузка основного скрипта из атрибута src прошла неудачно</a:t>
            </a:r>
            <a:endParaRPr/>
          </a:p>
          <a:p>
            <a:pPr indent="-514350" lvl="0" marL="514350" rtl="0" algn="l">
              <a:lnSpc>
                <a:spcPct val="90000"/>
              </a:lnSpc>
              <a:spcBef>
                <a:spcPts val="1000"/>
              </a:spcBef>
              <a:spcAft>
                <a:spcPts val="0"/>
              </a:spcAft>
              <a:buClr>
                <a:srgbClr val="3F3F3F"/>
              </a:buClr>
              <a:buSzPct val="100000"/>
              <a:buFont typeface="Arial"/>
              <a:buChar char="•"/>
            </a:pPr>
            <a:r>
              <a:rPr lang="ru-RU"/>
              <a:t>Например, можно определить следующий тег:</a:t>
            </a:r>
            <a:endParaRPr/>
          </a:p>
          <a:p>
            <a:pPr indent="0" lvl="0" marL="0" rtl="0" algn="l">
              <a:lnSpc>
                <a:spcPct val="90000"/>
              </a:lnSpc>
              <a:spcBef>
                <a:spcPts val="1000"/>
              </a:spcBef>
              <a:spcAft>
                <a:spcPts val="0"/>
              </a:spcAft>
              <a:buClr>
                <a:srgbClr val="3F3F3F"/>
              </a:buClr>
              <a:buSzPct val="100000"/>
              <a:buFont typeface="Arial"/>
              <a:buNone/>
            </a:pPr>
            <a:r>
              <a:rPr lang="ru-RU"/>
              <a:t>&lt;script src="https://ajax.aspnetcdn.com/ajax/jquery/jquery-2.2.0.min.js"</a:t>
            </a:r>
            <a:endParaRPr/>
          </a:p>
          <a:p>
            <a:pPr indent="0" lvl="0" marL="0" rtl="0" algn="l">
              <a:lnSpc>
                <a:spcPct val="90000"/>
              </a:lnSpc>
              <a:spcBef>
                <a:spcPts val="1000"/>
              </a:spcBef>
              <a:spcAft>
                <a:spcPts val="0"/>
              </a:spcAft>
              <a:buClr>
                <a:srgbClr val="3F3F3F"/>
              </a:buClr>
              <a:buSzPct val="100000"/>
              <a:buFont typeface="Arial"/>
              <a:buNone/>
            </a:pPr>
            <a:r>
              <a:rPr lang="ru-RU"/>
              <a:t>        asp-fallback-src="~/lib/jquery/dist/jquery.min.js"</a:t>
            </a:r>
            <a:endParaRPr/>
          </a:p>
          <a:p>
            <a:pPr indent="0" lvl="0" marL="0" rtl="0" algn="l">
              <a:lnSpc>
                <a:spcPct val="90000"/>
              </a:lnSpc>
              <a:spcBef>
                <a:spcPts val="1000"/>
              </a:spcBef>
              <a:spcAft>
                <a:spcPts val="0"/>
              </a:spcAft>
              <a:buClr>
                <a:srgbClr val="3F3F3F"/>
              </a:buClr>
              <a:buSzPct val="100000"/>
              <a:buFont typeface="Arial"/>
              <a:buNone/>
            </a:pPr>
            <a:r>
              <a:rPr lang="ru-RU"/>
              <a:t>        asp-fallback-test="window.jQuery"</a:t>
            </a:r>
            <a:endParaRPr/>
          </a:p>
          <a:p>
            <a:pPr indent="0" lvl="0" marL="0" rtl="0" algn="l">
              <a:lnSpc>
                <a:spcPct val="90000"/>
              </a:lnSpc>
              <a:spcBef>
                <a:spcPts val="1000"/>
              </a:spcBef>
              <a:spcAft>
                <a:spcPts val="0"/>
              </a:spcAft>
              <a:buClr>
                <a:srgbClr val="3F3F3F"/>
              </a:buClr>
              <a:buSzPct val="100000"/>
              <a:buFont typeface="Arial"/>
              <a:buNone/>
            </a:pPr>
            <a:r>
              <a:rPr lang="ru-RU"/>
              <a:t>        crossorigin="anonymous"</a:t>
            </a:r>
            <a:endParaRPr/>
          </a:p>
          <a:p>
            <a:pPr indent="0" lvl="0" marL="0" rtl="0" algn="l">
              <a:lnSpc>
                <a:spcPct val="90000"/>
              </a:lnSpc>
              <a:spcBef>
                <a:spcPts val="1000"/>
              </a:spcBef>
              <a:spcAft>
                <a:spcPts val="0"/>
              </a:spcAft>
              <a:buClr>
                <a:srgbClr val="3F3F3F"/>
              </a:buClr>
              <a:buSzPct val="100000"/>
              <a:buFont typeface="Arial"/>
              <a:buNone/>
            </a:pPr>
            <a:r>
              <a:rPr lang="ru-RU"/>
              <a:t>        integrity="sha384-K+ctZQ+LL8q6tP7I94W+qzQsfRV2a+AfHIi9k8z8l9ggpc8X+Ytst4yBo/hH+8Fk"&gt;</a:t>
            </a:r>
            <a:endParaRPr/>
          </a:p>
          <a:p>
            <a:pPr indent="0" lvl="0" marL="0" rtl="0" algn="l">
              <a:lnSpc>
                <a:spcPct val="90000"/>
              </a:lnSpc>
              <a:spcBef>
                <a:spcPts val="1000"/>
              </a:spcBef>
              <a:spcAft>
                <a:spcPts val="0"/>
              </a:spcAft>
              <a:buClr>
                <a:srgbClr val="3F3F3F"/>
              </a:buClr>
              <a:buSzPct val="100000"/>
              <a:buFont typeface="Arial"/>
              <a:buNone/>
            </a:pPr>
            <a:r>
              <a:rPr lang="ru-RU"/>
              <a:t>&lt;/script&gt;</a:t>
            </a:r>
            <a:endParaRPr/>
          </a:p>
          <a:p>
            <a:pPr indent="-171450" lvl="0" marL="171450" rtl="0" algn="l">
              <a:lnSpc>
                <a:spcPct val="90000"/>
              </a:lnSpc>
              <a:spcBef>
                <a:spcPts val="1000"/>
              </a:spcBef>
              <a:spcAft>
                <a:spcPts val="0"/>
              </a:spcAft>
              <a:buClr>
                <a:srgbClr val="3F3F3F"/>
              </a:buClr>
              <a:buSzPct val="100000"/>
              <a:buFont typeface="Arial"/>
              <a:buChar char="•"/>
            </a:pPr>
            <a:r>
              <a:rPr lang="ru-RU"/>
              <a:t>Данный элемент представляет не просто стандартный тег script, но и класс тег-хэлпера ScriptTagHelper. Атрибут src указывает на скрипт, который мы хотим подключить. Логично подключать скрипты из CDN, чтобы сократить нагрузку на собственный сайт. Но CDN может не работать, например, произойдет какой-то временный сбой, и чтобы определить, что скрипт загружен, применяется атрибут asp-fallback-test. Он тестирует загрузку с помощью выражения window.jQuery. Если объект window.jQuery определен, то загрузка скрипта прошла успешно. Если же нет, то загружается скрипт, который указан в атрибуте asp-fallback-src.</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8"/>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ScriptTagHelper 2/2</a:t>
            </a:r>
            <a:endParaRPr/>
          </a:p>
        </p:txBody>
      </p:sp>
      <p:sp>
        <p:nvSpPr>
          <p:cNvPr id="300" name="Google Shape;300;p48"/>
          <p:cNvSpPr txBox="1"/>
          <p:nvPr>
            <p:ph idx="1" type="body"/>
          </p:nvPr>
        </p:nvSpPr>
        <p:spPr>
          <a:xfrm>
            <a:off x="647700" y="1825625"/>
            <a:ext cx="10515600" cy="4351200"/>
          </a:xfrm>
          <a:prstGeom prst="rect">
            <a:avLst/>
          </a:prstGeom>
          <a:noFill/>
          <a:ln>
            <a:noFill/>
          </a:ln>
        </p:spPr>
        <p:txBody>
          <a:bodyPr anchorCtr="0" anchor="t" bIns="45700" lIns="91425" spcFirstLastPara="1" rIns="91425" wrap="square" tIns="45700">
            <a:normAutofit fontScale="90000" lnSpcReduction="20000"/>
          </a:bodyPr>
          <a:lstStyle/>
          <a:p>
            <a:pPr indent="-457200" lvl="0" marL="457200" rtl="0" algn="l">
              <a:lnSpc>
                <a:spcPct val="90000"/>
              </a:lnSpc>
              <a:spcBef>
                <a:spcPts val="0"/>
              </a:spcBef>
              <a:spcAft>
                <a:spcPts val="0"/>
              </a:spcAft>
              <a:buClr>
                <a:srgbClr val="3F3F3F"/>
              </a:buClr>
              <a:buSzPct val="100000"/>
              <a:buFont typeface="Arial"/>
              <a:buChar char="•"/>
            </a:pPr>
            <a:r>
              <a:rPr lang="ru-RU"/>
              <a:t>Атрибут asp-src-include принимает шаблон, который в данном случае показывает, что подключаться будут все скрипты в папке js, а также во всех ее подпапках. Если бы нам надо было подключить скрипты непосредственно из каталога js без учета подкаталогов, то мы могли бы использовать следующий шаблон: "~/js/*.js". В итоге вместо этого элемента на веб-странице будут подключены все скрипты:</a:t>
            </a:r>
            <a:endParaRPr/>
          </a:p>
          <a:p>
            <a:pPr indent="0" lvl="0" marL="0" rtl="0" algn="l">
              <a:lnSpc>
                <a:spcPct val="90000"/>
              </a:lnSpc>
              <a:spcBef>
                <a:spcPts val="1000"/>
              </a:spcBef>
              <a:spcAft>
                <a:spcPts val="0"/>
              </a:spcAft>
              <a:buClr>
                <a:srgbClr val="3F3F3F"/>
              </a:buClr>
              <a:buSzPct val="100000"/>
              <a:buNone/>
            </a:pPr>
            <a:r>
              <a:rPr lang="ru-RU"/>
              <a:t>&lt;script asp-src-include="~/js/**/*.js"&gt;&lt;/script&gt;</a:t>
            </a:r>
            <a:endParaRPr/>
          </a:p>
          <a:p>
            <a:pPr indent="-457200" lvl="0" marL="457200" rtl="0" algn="l">
              <a:lnSpc>
                <a:spcPct val="90000"/>
              </a:lnSpc>
              <a:spcBef>
                <a:spcPts val="1000"/>
              </a:spcBef>
              <a:spcAft>
                <a:spcPts val="0"/>
              </a:spcAft>
              <a:buClr>
                <a:srgbClr val="3F3F3F"/>
              </a:buClr>
              <a:buSzPct val="100000"/>
              <a:buFont typeface="Arial"/>
              <a:buChar char="•"/>
            </a:pPr>
            <a:r>
              <a:rPr lang="ru-RU"/>
              <a:t>Теперь изменим задачу. Допустим, нам надо подключить все скрипты из папки js и всех ее подпапок, кроме подпапки util:</a:t>
            </a:r>
            <a:endParaRPr/>
          </a:p>
          <a:p>
            <a:pPr indent="0" lvl="0" marL="0" rtl="0" algn="l">
              <a:lnSpc>
                <a:spcPct val="90000"/>
              </a:lnSpc>
              <a:spcBef>
                <a:spcPts val="1000"/>
              </a:spcBef>
              <a:spcAft>
                <a:spcPts val="0"/>
              </a:spcAft>
              <a:buClr>
                <a:srgbClr val="3F3F3F"/>
              </a:buClr>
              <a:buSzPct val="100000"/>
              <a:buNone/>
            </a:pPr>
            <a:r>
              <a:rPr lang="ru-RU"/>
              <a:t>&lt;script asp-src-include="~/js/**/*.js" asp-src-exclude="~/js/util/**/*.js"&gt;&lt;/script&gt;</a:t>
            </a:r>
            <a:endParaRPr/>
          </a:p>
          <a:p>
            <a:pPr indent="-457200" lvl="0" marL="457200" rtl="0" algn="l">
              <a:lnSpc>
                <a:spcPct val="90000"/>
              </a:lnSpc>
              <a:spcBef>
                <a:spcPts val="1000"/>
              </a:spcBef>
              <a:spcAft>
                <a:spcPts val="0"/>
              </a:spcAft>
              <a:buClr>
                <a:srgbClr val="3F3F3F"/>
              </a:buClr>
              <a:buSzPct val="100000"/>
              <a:buFont typeface="Arial"/>
              <a:buChar char="•"/>
            </a:pPr>
            <a:r>
              <a:rPr lang="ru-RU"/>
              <a:t>Шаблон в атрибуте asp-src-exclude предотвращает подключение скриптов из папки js/util и всех ее подпапок.</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9"/>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ScriptTagHelper. Определение шаблона.</a:t>
            </a:r>
            <a:endParaRPr/>
          </a:p>
        </p:txBody>
      </p:sp>
      <p:sp>
        <p:nvSpPr>
          <p:cNvPr id="306" name="Google Shape;306;p49"/>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3F3F3F"/>
              </a:buClr>
              <a:buSzPts val="2800"/>
              <a:buFont typeface="Arial"/>
              <a:buChar char="•"/>
            </a:pPr>
            <a:r>
              <a:rPr lang="ru-RU"/>
              <a:t>Для создания шаблона мы можем применять следующие символы подстановки:</a:t>
            </a:r>
            <a:endParaRPr/>
          </a:p>
          <a:p>
            <a:pPr indent="-514350" lvl="0" marL="514350" rtl="0" algn="l">
              <a:lnSpc>
                <a:spcPct val="90000"/>
              </a:lnSpc>
              <a:spcBef>
                <a:spcPts val="1000"/>
              </a:spcBef>
              <a:spcAft>
                <a:spcPts val="0"/>
              </a:spcAft>
              <a:buClr>
                <a:srgbClr val="3F3F3F"/>
              </a:buClr>
              <a:buSzPts val="2800"/>
              <a:buFont typeface="Arial"/>
              <a:buAutoNum type="arabicPeriod"/>
            </a:pPr>
            <a:r>
              <a:rPr lang="ru-RU"/>
              <a:t>?: заменяет любой одиночный символ за исключением слеша.</a:t>
            </a:r>
            <a:endParaRPr/>
          </a:p>
          <a:p>
            <a:pPr indent="-514350" lvl="0" marL="514350" rtl="0" algn="l">
              <a:lnSpc>
                <a:spcPct val="90000"/>
              </a:lnSpc>
              <a:spcBef>
                <a:spcPts val="1000"/>
              </a:spcBef>
              <a:spcAft>
                <a:spcPts val="0"/>
              </a:spcAft>
              <a:buClr>
                <a:srgbClr val="3F3F3F"/>
              </a:buClr>
              <a:buSzPts val="2800"/>
              <a:buFont typeface="Arial"/>
              <a:buAutoNum type="arabicPeriod"/>
            </a:pPr>
            <a:r>
              <a:rPr lang="ru-RU"/>
              <a:t>*: заменяет любое количество символов за исключением слеша.</a:t>
            </a:r>
            <a:endParaRPr/>
          </a:p>
          <a:p>
            <a:pPr indent="-514350" lvl="0" marL="514350" rtl="0" algn="l">
              <a:lnSpc>
                <a:spcPct val="90000"/>
              </a:lnSpc>
              <a:spcBef>
                <a:spcPts val="1000"/>
              </a:spcBef>
              <a:spcAft>
                <a:spcPts val="0"/>
              </a:spcAft>
              <a:buClr>
                <a:srgbClr val="3F3F3F"/>
              </a:buClr>
              <a:buSzPts val="2800"/>
              <a:buFont typeface="Arial"/>
              <a:buAutoNum type="arabicPeriod"/>
            </a:pPr>
            <a:r>
              <a:rPr lang="ru-RU"/>
              <a:t>**: заменяет любое количество символов, в том числе и слеш.</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0"/>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LinkTagHelper</a:t>
            </a:r>
            <a:endParaRPr/>
          </a:p>
        </p:txBody>
      </p:sp>
      <p:sp>
        <p:nvSpPr>
          <p:cNvPr id="312" name="Google Shape;312;p50"/>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fontScale="50000"/>
          </a:bodyPr>
          <a:lstStyle/>
          <a:p>
            <a:pPr indent="-457200" lvl="0" marL="457200" rtl="0" algn="l">
              <a:lnSpc>
                <a:spcPct val="90000"/>
              </a:lnSpc>
              <a:spcBef>
                <a:spcPts val="0"/>
              </a:spcBef>
              <a:spcAft>
                <a:spcPts val="0"/>
              </a:spcAft>
              <a:buClr>
                <a:srgbClr val="3F3F3F"/>
              </a:buClr>
              <a:buSzPct val="100000"/>
              <a:buFont typeface="Arial"/>
              <a:buChar char="•"/>
            </a:pPr>
            <a:r>
              <a:rPr lang="ru-RU"/>
              <a:t>Класс LinkTagHelper определяет тег link, который используется для подключения файлов стилей. Он применяет следующие атрибуты:</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asp-append-version: если имеет значение true, то к пути к названию файла стиля добавляется номер версии</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asp-fallback-href: указывает вспомогательный путь к файлу стиля, который используется, если загрузка файла, указанного в атрибуте href пройдет неудачно</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asp-fallback-test-class: определяет класс, который используется для теста загрузки стиля из атрибута href</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asp-fallback-test-property: определяет свойство, которое используется для тестирования загрузки стиля из атрибута href</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asp-fallback-test-value: определяет значение свойства из атрибута asp-fallback-test-property, которое используется для теста загрузки стиля из атрибута href</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asp-href-include: определяет через запятую набор шаблонов подключаемых файлов стилей</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asp-href-exclude: определяет через запятую набор шаблонов для тех файлов, которые следует исключить из загрузки</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asp-fallback-href-include: определяет через запятую набор шаблонов файлов, которые подключаются в том случае, если загрузка основного файла стиля из атрибута href прошла неудачно</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asp-fallback-href-exclude: определяет через запятую набор шаблонов файлов, которые следует исключить из загрузки в том случае, если загрузка основного файла стиля из атрибута href прошла неудачно</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Использование HTML-хелперов</a:t>
            </a:r>
            <a:endParaRPr/>
          </a:p>
        </p:txBody>
      </p:sp>
      <p:sp>
        <p:nvSpPr>
          <p:cNvPr id="99" name="Google Shape;99;p15"/>
          <p:cNvSpPr txBox="1"/>
          <p:nvPr>
            <p:ph idx="1" type="body"/>
          </p:nvPr>
        </p:nvSpPr>
        <p:spPr>
          <a:xfrm>
            <a:off x="354330" y="1209675"/>
            <a:ext cx="11332210" cy="5648960"/>
          </a:xfrm>
          <a:prstGeom prst="rect">
            <a:avLst/>
          </a:prstGeom>
          <a:noFill/>
          <a:ln>
            <a:noFill/>
          </a:ln>
        </p:spPr>
        <p:txBody>
          <a:bodyPr anchorCtr="0" anchor="t" bIns="45700" lIns="91425" spcFirstLastPara="1" rIns="91425" wrap="square" tIns="45700">
            <a:normAutofit fontScale="40000"/>
          </a:bodyPr>
          <a:lstStyle/>
          <a:p>
            <a:pPr indent="-457200" lvl="0" marL="457200" rtl="0" algn="l">
              <a:lnSpc>
                <a:spcPct val="90000"/>
              </a:lnSpc>
              <a:spcBef>
                <a:spcPts val="0"/>
              </a:spcBef>
              <a:spcAft>
                <a:spcPts val="0"/>
              </a:spcAft>
              <a:buClr>
                <a:srgbClr val="3F3F3F"/>
              </a:buClr>
              <a:buSzPct val="100000"/>
              <a:buFont typeface="Arial"/>
              <a:buChar char="•"/>
            </a:pPr>
            <a:r>
              <a:rPr lang="ru-RU"/>
              <a:t>Этот очень простой метод уже может упростить работу с разметкой. Рассмотрим его использование. Допустим, нам надо в представлении вывести массив строк в списке:</a:t>
            </a:r>
            <a:endParaRPr/>
          </a:p>
          <a:p>
            <a:pPr indent="0" lvl="0" marL="0" rtl="0" algn="l">
              <a:lnSpc>
                <a:spcPct val="90000"/>
              </a:lnSpc>
              <a:spcBef>
                <a:spcPts val="1000"/>
              </a:spcBef>
              <a:spcAft>
                <a:spcPts val="0"/>
              </a:spcAft>
              <a:buClr>
                <a:srgbClr val="3F3F3F"/>
              </a:buClr>
              <a:buSzPct val="100000"/>
              <a:buNone/>
            </a:pPr>
            <a:r>
              <a:rPr lang="ru-RU"/>
              <a:t>@{</a:t>
            </a:r>
            <a:endParaRPr/>
          </a:p>
          <a:p>
            <a:pPr indent="0" lvl="0" marL="0" rtl="0" algn="l">
              <a:lnSpc>
                <a:spcPct val="90000"/>
              </a:lnSpc>
              <a:spcBef>
                <a:spcPts val="1000"/>
              </a:spcBef>
              <a:spcAft>
                <a:spcPts val="0"/>
              </a:spcAft>
              <a:buClr>
                <a:srgbClr val="3F3F3F"/>
              </a:buClr>
              <a:buSzPct val="100000"/>
              <a:buNone/>
            </a:pPr>
            <a:r>
              <a:rPr lang="ru-RU"/>
              <a:t>    ViewData["Title"] = "Home Page";</a:t>
            </a:r>
            <a:endParaRPr/>
          </a:p>
          <a:p>
            <a:pPr indent="0" lvl="0" marL="0" rtl="0" algn="l">
              <a:lnSpc>
                <a:spcPct val="90000"/>
              </a:lnSpc>
              <a:spcBef>
                <a:spcPts val="1000"/>
              </a:spcBef>
              <a:spcAft>
                <a:spcPts val="0"/>
              </a:spcAft>
              <a:buClr>
                <a:srgbClr val="3F3F3F"/>
              </a:buClr>
              <a:buSzPct val="100000"/>
              <a:buNone/>
            </a:pPr>
            <a:r>
              <a:rPr lang="ru-RU"/>
              <a:t>}</a:t>
            </a:r>
            <a:endParaRPr/>
          </a:p>
          <a:p>
            <a:pPr indent="0" lvl="0" marL="0" rtl="0" algn="l">
              <a:lnSpc>
                <a:spcPct val="90000"/>
              </a:lnSpc>
              <a:spcBef>
                <a:spcPts val="1000"/>
              </a:spcBef>
              <a:spcAft>
                <a:spcPts val="0"/>
              </a:spcAft>
              <a:buClr>
                <a:srgbClr val="3F3F3F"/>
              </a:buClr>
              <a:buSzPct val="100000"/>
              <a:buNone/>
            </a:pPr>
            <a:r>
              <a:rPr lang="ru-RU"/>
              <a:t> </a:t>
            </a:r>
            <a:endParaRPr/>
          </a:p>
          <a:p>
            <a:pPr indent="0" lvl="0" marL="0" rtl="0" algn="l">
              <a:lnSpc>
                <a:spcPct val="90000"/>
              </a:lnSpc>
              <a:spcBef>
                <a:spcPts val="1000"/>
              </a:spcBef>
              <a:spcAft>
                <a:spcPts val="0"/>
              </a:spcAft>
              <a:buClr>
                <a:srgbClr val="3F3F3F"/>
              </a:buClr>
              <a:buSzPct val="100000"/>
              <a:buNone/>
            </a:pPr>
            <a:r>
              <a:rPr lang="ru-RU"/>
              <a:t>@{</a:t>
            </a:r>
            <a:endParaRPr/>
          </a:p>
          <a:p>
            <a:pPr indent="0" lvl="0" marL="0" rtl="0" algn="l">
              <a:lnSpc>
                <a:spcPct val="90000"/>
              </a:lnSpc>
              <a:spcBef>
                <a:spcPts val="1000"/>
              </a:spcBef>
              <a:spcAft>
                <a:spcPts val="0"/>
              </a:spcAft>
              <a:buClr>
                <a:srgbClr val="3F3F3F"/>
              </a:buClr>
              <a:buSzPct val="100000"/>
              <a:buNone/>
            </a:pPr>
            <a:r>
              <a:rPr lang="ru-RU"/>
              <a:t>    string[] cities = new string[] { "Лондон", "Париж", "Берлин" };</a:t>
            </a:r>
            <a:endParaRPr/>
          </a:p>
          <a:p>
            <a:pPr indent="0" lvl="0" marL="0" rtl="0" algn="l">
              <a:lnSpc>
                <a:spcPct val="90000"/>
              </a:lnSpc>
              <a:spcBef>
                <a:spcPts val="1000"/>
              </a:spcBef>
              <a:spcAft>
                <a:spcPts val="0"/>
              </a:spcAft>
              <a:buClr>
                <a:srgbClr val="3F3F3F"/>
              </a:buClr>
              <a:buSzPct val="100000"/>
              <a:buNone/>
            </a:pPr>
            <a:r>
              <a:rPr lang="ru-RU"/>
              <a:t>    string[] countries = new string[] { "Великобритания", "Франция", "Германия" };</a:t>
            </a:r>
            <a:endParaRPr/>
          </a:p>
          <a:p>
            <a:pPr indent="0" lvl="0" marL="0" rtl="0" algn="l">
              <a:lnSpc>
                <a:spcPct val="90000"/>
              </a:lnSpc>
              <a:spcBef>
                <a:spcPts val="1000"/>
              </a:spcBef>
              <a:spcAft>
                <a:spcPts val="0"/>
              </a:spcAft>
              <a:buClr>
                <a:srgbClr val="3F3F3F"/>
              </a:buClr>
              <a:buSzPct val="100000"/>
              <a:buNone/>
            </a:pPr>
            <a:r>
              <a:rPr lang="ru-RU"/>
              <a:t>}</a:t>
            </a:r>
            <a:endParaRPr/>
          </a:p>
          <a:p>
            <a:pPr indent="0" lvl="0" marL="0" rtl="0" algn="l">
              <a:lnSpc>
                <a:spcPct val="90000"/>
              </a:lnSpc>
              <a:spcBef>
                <a:spcPts val="1000"/>
              </a:spcBef>
              <a:spcAft>
                <a:spcPts val="0"/>
              </a:spcAft>
              <a:buClr>
                <a:srgbClr val="3F3F3F"/>
              </a:buClr>
              <a:buSzPct val="100000"/>
              <a:buNone/>
            </a:pPr>
            <a:r>
              <a:rPr lang="ru-RU"/>
              <a:t>@using HtmlHelpersApp.App_Code</a:t>
            </a:r>
            <a:endParaRPr/>
          </a:p>
          <a:p>
            <a:pPr indent="0" lvl="0" marL="0" rtl="0" algn="l">
              <a:lnSpc>
                <a:spcPct val="90000"/>
              </a:lnSpc>
              <a:spcBef>
                <a:spcPts val="1000"/>
              </a:spcBef>
              <a:spcAft>
                <a:spcPts val="0"/>
              </a:spcAft>
              <a:buClr>
                <a:srgbClr val="3F3F3F"/>
              </a:buClr>
              <a:buSzPct val="100000"/>
              <a:buNone/>
            </a:pPr>
            <a:r>
              <a:rPr lang="ru-RU"/>
              <a:t> </a:t>
            </a:r>
            <a:endParaRPr/>
          </a:p>
          <a:p>
            <a:pPr indent="0" lvl="0" marL="0" rtl="0" algn="l">
              <a:lnSpc>
                <a:spcPct val="90000"/>
              </a:lnSpc>
              <a:spcBef>
                <a:spcPts val="1000"/>
              </a:spcBef>
              <a:spcAft>
                <a:spcPts val="0"/>
              </a:spcAft>
              <a:buClr>
                <a:srgbClr val="3F3F3F"/>
              </a:buClr>
              <a:buSzPct val="100000"/>
              <a:buNone/>
            </a:pPr>
            <a:r>
              <a:rPr lang="ru-RU"/>
              <a:t>&lt;h3&gt;Города&lt;/h3&gt;</a:t>
            </a:r>
            <a:endParaRPr/>
          </a:p>
          <a:p>
            <a:pPr indent="0" lvl="0" marL="0" rtl="0" algn="l">
              <a:lnSpc>
                <a:spcPct val="90000"/>
              </a:lnSpc>
              <a:spcBef>
                <a:spcPts val="1000"/>
              </a:spcBef>
              <a:spcAft>
                <a:spcPts val="0"/>
              </a:spcAft>
              <a:buClr>
                <a:srgbClr val="3F3F3F"/>
              </a:buClr>
              <a:buSzPct val="100000"/>
              <a:buNone/>
            </a:pPr>
            <a:r>
              <a:rPr lang="ru-RU"/>
              <a:t>@Html.CreateList(cities)</a:t>
            </a:r>
            <a:endParaRPr/>
          </a:p>
          <a:p>
            <a:pPr indent="0" lvl="0" marL="0" rtl="0" algn="l">
              <a:lnSpc>
                <a:spcPct val="90000"/>
              </a:lnSpc>
              <a:spcBef>
                <a:spcPts val="1000"/>
              </a:spcBef>
              <a:spcAft>
                <a:spcPts val="0"/>
              </a:spcAft>
              <a:buClr>
                <a:srgbClr val="3F3F3F"/>
              </a:buClr>
              <a:buSzPct val="100000"/>
              <a:buNone/>
            </a:pPr>
            <a:r>
              <a:rPr lang="ru-RU"/>
              <a:t>&lt;br /&gt;</a:t>
            </a:r>
            <a:endParaRPr/>
          </a:p>
          <a:p>
            <a:pPr indent="0" lvl="0" marL="0" rtl="0" algn="l">
              <a:lnSpc>
                <a:spcPct val="90000"/>
              </a:lnSpc>
              <a:spcBef>
                <a:spcPts val="1000"/>
              </a:spcBef>
              <a:spcAft>
                <a:spcPts val="0"/>
              </a:spcAft>
              <a:buClr>
                <a:srgbClr val="3F3F3F"/>
              </a:buClr>
              <a:buSzPct val="100000"/>
              <a:buNone/>
            </a:pPr>
            <a:r>
              <a:rPr lang="ru-RU"/>
              <a:t>&lt;h3&gt;Страны&lt;/h3&gt;</a:t>
            </a:r>
            <a:endParaRPr/>
          </a:p>
          <a:p>
            <a:pPr indent="0" lvl="0" marL="0" rtl="0" algn="l">
              <a:lnSpc>
                <a:spcPct val="90000"/>
              </a:lnSpc>
              <a:spcBef>
                <a:spcPts val="1000"/>
              </a:spcBef>
              <a:spcAft>
                <a:spcPts val="0"/>
              </a:spcAft>
              <a:buClr>
                <a:srgbClr val="3F3F3F"/>
              </a:buClr>
              <a:buSzPct val="100000"/>
              <a:buNone/>
            </a:pPr>
            <a:r>
              <a:rPr lang="ru-RU"/>
              <a:t>&lt;!-- или можно вызвать так --&gt;</a:t>
            </a:r>
            <a:endParaRPr/>
          </a:p>
          <a:p>
            <a:pPr indent="0" lvl="0" marL="0" rtl="0" algn="l">
              <a:lnSpc>
                <a:spcPct val="90000"/>
              </a:lnSpc>
              <a:spcBef>
                <a:spcPts val="1000"/>
              </a:spcBef>
              <a:spcAft>
                <a:spcPts val="0"/>
              </a:spcAft>
              <a:buClr>
                <a:srgbClr val="3F3F3F"/>
              </a:buClr>
              <a:buSzPct val="100000"/>
              <a:buNone/>
            </a:pPr>
            <a:r>
              <a:rPr lang="ru-RU"/>
              <a:t>@ListHelper.CreateList(Html, countries)</a:t>
            </a:r>
            <a:endParaRPr/>
          </a:p>
          <a:p>
            <a:pPr indent="-171450" lvl="0" marL="171450" rtl="0" algn="l">
              <a:lnSpc>
                <a:spcPct val="90000"/>
              </a:lnSpc>
              <a:spcBef>
                <a:spcPts val="1000"/>
              </a:spcBef>
              <a:spcAft>
                <a:spcPts val="0"/>
              </a:spcAft>
              <a:buClr>
                <a:srgbClr val="3F3F3F"/>
              </a:buClr>
              <a:buSzPct val="100000"/>
              <a:buFont typeface="Arial"/>
              <a:buChar char="•"/>
            </a:pPr>
            <a:r>
              <a:rPr lang="ru-RU"/>
              <a:t>Поскольку html-хелпер представляет метод расширения для объекта IHtmlHelper, то для его применения нам достаточно написать Html.CreateList и передать в метод необходимые параметры. Либо мы можем вызвать его как метод класса, в котором он определен: ListHelper.CreateList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1"/>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Cache busting</a:t>
            </a:r>
            <a:endParaRPr/>
          </a:p>
        </p:txBody>
      </p:sp>
      <p:sp>
        <p:nvSpPr>
          <p:cNvPr id="318" name="Google Shape;318;p51"/>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fontScale="60000"/>
          </a:bodyPr>
          <a:lstStyle/>
          <a:p>
            <a:pPr indent="-457200" lvl="0" marL="457200" rtl="0" algn="l">
              <a:lnSpc>
                <a:spcPct val="90000"/>
              </a:lnSpc>
              <a:spcBef>
                <a:spcPts val="0"/>
              </a:spcBef>
              <a:spcAft>
                <a:spcPts val="0"/>
              </a:spcAft>
              <a:buClr>
                <a:srgbClr val="3F3F3F"/>
              </a:buClr>
              <a:buSzPct val="100000"/>
              <a:buFont typeface="Arial"/>
              <a:buChar char="•"/>
            </a:pPr>
            <a:r>
              <a:rPr lang="ru-RU"/>
              <a:t>При работе со статическими файлами, в частности, со стилями css и скриптами js мы можем столкнуться со следующей проблемой. Допустим, у нас есть файл стиля styles.css. Для увеличения производительности подобные статические файлы часто кэшируются на стороне клиента. А это значит, что браузеру достаточно один раз за определенный период получить файл и затем при обращении к сайту он будет брать этот файл из кэша. Однако если мы внесем в файл styles.css какие-то изменения, то браузер по прежнему будет брать данный файл из кэша и будет использовать старые данные, пока не закончится период кэширования.</a:t>
            </a:r>
            <a:endParaRPr/>
          </a:p>
          <a:p>
            <a:pPr indent="-457200" lvl="0" marL="457200" rtl="0" algn="l">
              <a:lnSpc>
                <a:spcPct val="90000"/>
              </a:lnSpc>
              <a:spcBef>
                <a:spcPts val="1000"/>
              </a:spcBef>
              <a:spcAft>
                <a:spcPts val="0"/>
              </a:spcAft>
              <a:buClr>
                <a:srgbClr val="3F3F3F"/>
              </a:buClr>
              <a:buSzPct val="100000"/>
              <a:buFont typeface="Arial"/>
              <a:buChar char="•"/>
            </a:pPr>
            <a:r>
              <a:rPr lang="ru-RU"/>
              <a:t>Для решения этой проблемы мы можем использовать в ScriptTagHelper и LinkTagHelper параметр asp-append-version:</a:t>
            </a:r>
            <a:endParaRPr/>
          </a:p>
          <a:p>
            <a:pPr indent="0" lvl="0" marL="0" rtl="0" algn="l">
              <a:lnSpc>
                <a:spcPct val="90000"/>
              </a:lnSpc>
              <a:spcBef>
                <a:spcPts val="1000"/>
              </a:spcBef>
              <a:spcAft>
                <a:spcPts val="0"/>
              </a:spcAft>
              <a:buClr>
                <a:srgbClr val="3F3F3F"/>
              </a:buClr>
              <a:buSzPct val="100000"/>
              <a:buNone/>
            </a:pPr>
            <a:r>
              <a:rPr lang="ru-RU"/>
              <a:t>&lt;link rel="stylesheet" href="~/css/site.css" asp-append-version="true" /&gt;</a:t>
            </a:r>
            <a:endParaRPr/>
          </a:p>
          <a:p>
            <a:pPr indent="-342900" lvl="0" marL="342900" rtl="0" algn="l">
              <a:lnSpc>
                <a:spcPct val="90000"/>
              </a:lnSpc>
              <a:spcBef>
                <a:spcPts val="1000"/>
              </a:spcBef>
              <a:spcAft>
                <a:spcPts val="0"/>
              </a:spcAft>
              <a:buClr>
                <a:srgbClr val="3F3F3F"/>
              </a:buClr>
              <a:buSzPct val="100000"/>
              <a:buFont typeface="Arial"/>
              <a:buChar char="•"/>
            </a:pPr>
            <a:r>
              <a:rPr lang="ru-RU"/>
              <a:t>После обработки запроса будет сгенерирован элемент наподобие следующего:</a:t>
            </a:r>
            <a:endParaRPr/>
          </a:p>
          <a:p>
            <a:pPr indent="0" lvl="0" marL="0" rtl="0" algn="l">
              <a:lnSpc>
                <a:spcPct val="90000"/>
              </a:lnSpc>
              <a:spcBef>
                <a:spcPts val="1000"/>
              </a:spcBef>
              <a:spcAft>
                <a:spcPts val="0"/>
              </a:spcAft>
              <a:buClr>
                <a:srgbClr val="3F3F3F"/>
              </a:buClr>
              <a:buSzPct val="100000"/>
              <a:buNone/>
            </a:pPr>
            <a:r>
              <a:rPr lang="ru-RU"/>
              <a:t>&lt;link rel="stylesheet" href="/css/site.css?v=1wp5zz4e-mOPFx4X2O8seW_DmUtePn5xFJk1vB7JKRc"&gt;</a:t>
            </a:r>
            <a:endParaRPr/>
          </a:p>
          <a:p>
            <a:pPr indent="-342900" lvl="0" marL="342900" rtl="0" algn="l">
              <a:lnSpc>
                <a:spcPct val="90000"/>
              </a:lnSpc>
              <a:spcBef>
                <a:spcPts val="1000"/>
              </a:spcBef>
              <a:spcAft>
                <a:spcPts val="0"/>
              </a:spcAft>
              <a:buClr>
                <a:srgbClr val="3F3F3F"/>
              </a:buClr>
              <a:buSzPct val="100000"/>
              <a:buFont typeface="Arial"/>
              <a:buChar char="•"/>
            </a:pPr>
            <a:r>
              <a:rPr lang="ru-RU"/>
              <a:t>К пути к файлу после его имени добавляется параметр ?v=, который указывает на версию файла. Если мы внесем изменения в файл, версия изменится. Соответственно даже если файл и был закэширован ранее в браузере, то смена версии позволит использовать уже новую версию файла.</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2"/>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Tag-хелперы форм</a:t>
            </a:r>
            <a:endParaRPr/>
          </a:p>
        </p:txBody>
      </p:sp>
      <p:sp>
        <p:nvSpPr>
          <p:cNvPr id="324" name="Google Shape;324;p52"/>
          <p:cNvSpPr txBox="1"/>
          <p:nvPr>
            <p:ph idx="1" type="body"/>
          </p:nvPr>
        </p:nvSpPr>
        <p:spPr>
          <a:xfrm>
            <a:off x="647700" y="1184910"/>
            <a:ext cx="10515600" cy="5673090"/>
          </a:xfrm>
          <a:prstGeom prst="rect">
            <a:avLst/>
          </a:prstGeom>
          <a:noFill/>
          <a:ln>
            <a:noFill/>
          </a:ln>
        </p:spPr>
        <p:txBody>
          <a:bodyPr anchorCtr="0" anchor="t" bIns="45700" lIns="91425" spcFirstLastPara="1" rIns="91425" wrap="square" tIns="45700">
            <a:normAutofit fontScale="50000"/>
          </a:bodyPr>
          <a:lstStyle/>
          <a:p>
            <a:pPr indent="-457200" lvl="0" marL="457200" rtl="0" algn="l">
              <a:lnSpc>
                <a:spcPct val="90000"/>
              </a:lnSpc>
              <a:spcBef>
                <a:spcPts val="0"/>
              </a:spcBef>
              <a:spcAft>
                <a:spcPts val="0"/>
              </a:spcAft>
              <a:buClr>
                <a:srgbClr val="3F3F3F"/>
              </a:buClr>
              <a:buSzPct val="100000"/>
              <a:buFont typeface="Arial"/>
              <a:buChar char="•"/>
            </a:pPr>
            <a:r>
              <a:rPr lang="ru-RU"/>
              <a:t>Тег-хелперы, используемые для создания форм, аналогичны соответствующим элементам html за тем исключением, что они добавляют дополнительную функциональность. Так, для создания формы используется класс FormTagHelper, представленный тегом form. Этот тег может принимать следующие атрибуты:</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asp-controller: указывает на контроллер, которому предназначен запрос</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asp-action: указывает на действие контроллера</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asp-area: указывает на название области, в которой будет вызываться контроллер для обработки формы</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asp-antiforgery: если имеет значение true, то для этой формы будет генерироваться antiforgery token</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asp-route: указывает на название маршрута</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asp-all-route-data: устанавливает набор значений для параметров</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asp-route-[название параметра]: определяет значение для определенного параметра</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asp-page: указывает на страницу RazorPage, которая будет обрабатывать запрос</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asp-page-handler: указывает на обработчик страницы RazorPage, который применяется для обработки запроса</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asp-fragment: указывает фрагмент, который добавляется к запрашиваемому адресу после символа #.</a:t>
            </a:r>
            <a:endParaRPr/>
          </a:p>
          <a:p>
            <a:pPr indent="-514350" lvl="0" marL="514350" rtl="0" algn="l">
              <a:lnSpc>
                <a:spcPct val="90000"/>
              </a:lnSpc>
              <a:spcBef>
                <a:spcPts val="1000"/>
              </a:spcBef>
              <a:spcAft>
                <a:spcPts val="0"/>
              </a:spcAft>
              <a:buClr>
                <a:srgbClr val="3F3F3F"/>
              </a:buClr>
              <a:buSzPct val="100000"/>
              <a:buFont typeface="Arial"/>
              <a:buChar char="•"/>
            </a:pPr>
            <a:r>
              <a:rPr lang="ru-RU"/>
              <a:t>Например, форма:</a:t>
            </a:r>
            <a:endParaRPr/>
          </a:p>
          <a:p>
            <a:pPr indent="0" lvl="0" marL="0" rtl="0" algn="l">
              <a:lnSpc>
                <a:spcPct val="90000"/>
              </a:lnSpc>
              <a:spcBef>
                <a:spcPts val="1000"/>
              </a:spcBef>
              <a:spcAft>
                <a:spcPts val="0"/>
              </a:spcAft>
              <a:buClr>
                <a:srgbClr val="3F3F3F"/>
              </a:buClr>
              <a:buSzPct val="100000"/>
              <a:buNone/>
            </a:pPr>
            <a:r>
              <a:rPr lang="ru-RU"/>
              <a:t>&lt;form asp-antiforgery="true" asp-action="Create" asp-controller="Home"&gt;</a:t>
            </a:r>
            <a:endParaRPr/>
          </a:p>
          <a:p>
            <a:pPr indent="-285750" lvl="0" marL="285750" rtl="0" algn="l">
              <a:lnSpc>
                <a:spcPct val="90000"/>
              </a:lnSpc>
              <a:spcBef>
                <a:spcPts val="1000"/>
              </a:spcBef>
              <a:spcAft>
                <a:spcPts val="0"/>
              </a:spcAft>
              <a:buClr>
                <a:srgbClr val="3F3F3F"/>
              </a:buClr>
              <a:buSzPct val="100000"/>
              <a:buFont typeface="Arial"/>
              <a:buChar char="•"/>
            </a:pPr>
            <a:r>
              <a:rPr lang="ru-RU"/>
              <a:t>В данном случае форма будет отправлять данные методу Create котроллера Home и для формы будет генерироваться antiforgery token.</a:t>
            </a:r>
            <a:endParaRPr/>
          </a:p>
          <a:p>
            <a:pPr indent="-285750" lvl="0" marL="285750" rtl="0" algn="l">
              <a:lnSpc>
                <a:spcPct val="90000"/>
              </a:lnSpc>
              <a:spcBef>
                <a:spcPts val="1000"/>
              </a:spcBef>
              <a:spcAft>
                <a:spcPts val="0"/>
              </a:spcAft>
              <a:buClr>
                <a:srgbClr val="3F3F3F"/>
              </a:buClr>
              <a:buSzPct val="100000"/>
              <a:buFont typeface="Arial"/>
              <a:buChar char="•"/>
            </a:pPr>
            <a:r>
              <a:rPr lang="ru-RU"/>
              <a:t>Все остальные теги, которые используются на формах, имеют один общий атрибут asp-for, который указывает, для какого свойства модели создается элемент.</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Tag-хелперы форм. Список</a:t>
            </a:r>
            <a:endParaRPr/>
          </a:p>
        </p:txBody>
      </p:sp>
      <p:sp>
        <p:nvSpPr>
          <p:cNvPr id="330" name="Google Shape;330;p53"/>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fontScale="50000"/>
          </a:bodyPr>
          <a:lstStyle/>
          <a:p>
            <a:pPr indent="-457200" lvl="0" marL="457200" rtl="0" algn="l">
              <a:lnSpc>
                <a:spcPct val="90000"/>
              </a:lnSpc>
              <a:spcBef>
                <a:spcPts val="0"/>
              </a:spcBef>
              <a:spcAft>
                <a:spcPts val="0"/>
              </a:spcAft>
              <a:buClr>
                <a:srgbClr val="3F3F3F"/>
              </a:buClr>
              <a:buSzPct val="100000"/>
              <a:buFont typeface="Arial"/>
              <a:buChar char="•"/>
            </a:pPr>
            <a:r>
              <a:rPr lang="ru-RU"/>
              <a:t>LabelTagHelper использует тег label для создания метки:</a:t>
            </a:r>
            <a:endParaRPr/>
          </a:p>
          <a:p>
            <a:pPr indent="-457200" lvl="0" marL="457200" rtl="0" algn="l">
              <a:lnSpc>
                <a:spcPct val="90000"/>
              </a:lnSpc>
              <a:spcBef>
                <a:spcPts val="1000"/>
              </a:spcBef>
              <a:spcAft>
                <a:spcPts val="0"/>
              </a:spcAft>
              <a:buClr>
                <a:srgbClr val="3F3F3F"/>
              </a:buClr>
              <a:buSzPct val="100000"/>
              <a:buNone/>
            </a:pPr>
            <a:r>
              <a:rPr lang="ru-RU"/>
              <a:t>&lt;label asp-for="Name"&gt;&lt;/label&gt;</a:t>
            </a:r>
            <a:endParaRPr/>
          </a:p>
          <a:p>
            <a:pPr indent="-457200" lvl="0" marL="457200" rtl="0" algn="l">
              <a:lnSpc>
                <a:spcPct val="90000"/>
              </a:lnSpc>
              <a:spcBef>
                <a:spcPts val="1000"/>
              </a:spcBef>
              <a:spcAft>
                <a:spcPts val="0"/>
              </a:spcAft>
              <a:buClr>
                <a:srgbClr val="3F3F3F"/>
              </a:buClr>
              <a:buSzPct val="100000"/>
              <a:buFont typeface="Arial"/>
              <a:buChar char="•"/>
            </a:pPr>
            <a:r>
              <a:rPr lang="ru-RU"/>
              <a:t>InputTagHelper создает поле ввода:</a:t>
            </a:r>
            <a:endParaRPr/>
          </a:p>
          <a:p>
            <a:pPr indent="0" lvl="0" marL="0" rtl="0" algn="l">
              <a:lnSpc>
                <a:spcPct val="90000"/>
              </a:lnSpc>
              <a:spcBef>
                <a:spcPts val="1000"/>
              </a:spcBef>
              <a:spcAft>
                <a:spcPts val="0"/>
              </a:spcAft>
              <a:buClr>
                <a:srgbClr val="3F3F3F"/>
              </a:buClr>
              <a:buSzPct val="100000"/>
              <a:buNone/>
            </a:pPr>
            <a:r>
              <a:rPr lang="ru-RU"/>
              <a:t>&lt;input asp-for="Name" /&gt;</a:t>
            </a:r>
            <a:endParaRPr/>
          </a:p>
          <a:p>
            <a:pPr indent="-457200" lvl="0" marL="457200" rtl="0" algn="l">
              <a:lnSpc>
                <a:spcPct val="90000"/>
              </a:lnSpc>
              <a:spcBef>
                <a:spcPts val="1000"/>
              </a:spcBef>
              <a:spcAft>
                <a:spcPts val="0"/>
              </a:spcAft>
              <a:buClr>
                <a:srgbClr val="3F3F3F"/>
              </a:buClr>
              <a:buSzPct val="100000"/>
              <a:buFont typeface="Arial"/>
              <a:buChar char="•"/>
            </a:pPr>
            <a:r>
              <a:rPr lang="ru-RU"/>
              <a:t>TextAreaTagHelper используется для создания многострочного текстового поля textarea. Данный хелпер применяет только атрибут asp-for:</a:t>
            </a:r>
            <a:endParaRPr/>
          </a:p>
          <a:p>
            <a:pPr indent="0" lvl="0" marL="0" rtl="0" algn="l">
              <a:lnSpc>
                <a:spcPct val="90000"/>
              </a:lnSpc>
              <a:spcBef>
                <a:spcPts val="1000"/>
              </a:spcBef>
              <a:spcAft>
                <a:spcPts val="0"/>
              </a:spcAft>
              <a:buClr>
                <a:srgbClr val="3F3F3F"/>
              </a:buClr>
              <a:buSzPct val="100000"/>
              <a:buNone/>
            </a:pPr>
            <a:r>
              <a:rPr lang="ru-RU"/>
              <a:t>&lt;textarea asp-for="Name"&gt;&lt;/textarea&gt;</a:t>
            </a:r>
            <a:endParaRPr/>
          </a:p>
          <a:p>
            <a:pPr indent="-457200" lvl="0" marL="457200" rtl="0" algn="l">
              <a:lnSpc>
                <a:spcPct val="90000"/>
              </a:lnSpc>
              <a:spcBef>
                <a:spcPts val="1000"/>
              </a:spcBef>
              <a:spcAft>
                <a:spcPts val="0"/>
              </a:spcAft>
              <a:buClr>
                <a:srgbClr val="3F3F3F"/>
              </a:buClr>
              <a:buSzPct val="100000"/>
              <a:buFont typeface="Arial"/>
              <a:buChar char="•"/>
            </a:pPr>
            <a:r>
              <a:rPr lang="ru-RU"/>
              <a:t>SelectTagHelper создает элемент списка:</a:t>
            </a:r>
            <a:endParaRPr/>
          </a:p>
          <a:p>
            <a:pPr indent="0" lvl="0" marL="0" rtl="0" algn="l">
              <a:lnSpc>
                <a:spcPct val="90000"/>
              </a:lnSpc>
              <a:spcBef>
                <a:spcPts val="1000"/>
              </a:spcBef>
              <a:spcAft>
                <a:spcPts val="0"/>
              </a:spcAft>
              <a:buClr>
                <a:srgbClr val="3F3F3F"/>
              </a:buClr>
              <a:buSzPct val="100000"/>
              <a:buNone/>
            </a:pPr>
            <a:r>
              <a:rPr lang="ru-RU"/>
              <a:t>&lt;select asp-for="CompanyId" asp-items="ViewBag.Companies"&gt;&lt;/select&gt;</a:t>
            </a:r>
            <a:endParaRPr/>
          </a:p>
          <a:p>
            <a:pPr indent="-342900" lvl="0" marL="342900" rtl="0" algn="l">
              <a:lnSpc>
                <a:spcPct val="90000"/>
              </a:lnSpc>
              <a:spcBef>
                <a:spcPts val="1000"/>
              </a:spcBef>
              <a:spcAft>
                <a:spcPts val="0"/>
              </a:spcAft>
              <a:buClr>
                <a:srgbClr val="3F3F3F"/>
              </a:buClr>
              <a:buSzPct val="100000"/>
              <a:buFont typeface="Arial"/>
              <a:buChar char="•"/>
            </a:pPr>
            <a:r>
              <a:rPr lang="ru-RU"/>
              <a:t>Атрибут asp-items указывает на объект IEnumerable&lt;SelectListItem&gt;, который будет использоваться для наполнения списка.</a:t>
            </a:r>
            <a:endParaRPr/>
          </a:p>
          <a:p>
            <a:pPr indent="-342900" lvl="0" marL="342900" rtl="0" algn="l">
              <a:lnSpc>
                <a:spcPct val="90000"/>
              </a:lnSpc>
              <a:spcBef>
                <a:spcPts val="1000"/>
              </a:spcBef>
              <a:spcAft>
                <a:spcPts val="0"/>
              </a:spcAft>
              <a:buClr>
                <a:srgbClr val="3F3F3F"/>
              </a:buClr>
              <a:buSzPct val="100000"/>
              <a:buFont typeface="Arial"/>
              <a:buChar char="•"/>
            </a:pPr>
            <a:r>
              <a:rPr lang="ru-RU"/>
              <a:t>При необходимости мы можем указать элемент, который будет отображаться по умолчанию:</a:t>
            </a:r>
            <a:endParaRPr/>
          </a:p>
          <a:p>
            <a:pPr indent="0" lvl="0" marL="0" rtl="0" algn="l">
              <a:lnSpc>
                <a:spcPct val="90000"/>
              </a:lnSpc>
              <a:spcBef>
                <a:spcPts val="1000"/>
              </a:spcBef>
              <a:spcAft>
                <a:spcPts val="0"/>
              </a:spcAft>
              <a:buClr>
                <a:srgbClr val="3F3F3F"/>
              </a:buClr>
              <a:buSzPct val="100000"/>
              <a:buNone/>
            </a:pPr>
            <a:r>
              <a:rPr lang="ru-RU"/>
              <a:t>&lt;select asp-for="CompanyId" asp-items="ViewBag.Companies"&gt;</a:t>
            </a:r>
            <a:endParaRPr/>
          </a:p>
          <a:p>
            <a:pPr indent="0" lvl="0" marL="0" rtl="0" algn="l">
              <a:lnSpc>
                <a:spcPct val="90000"/>
              </a:lnSpc>
              <a:spcBef>
                <a:spcPts val="1000"/>
              </a:spcBef>
              <a:spcAft>
                <a:spcPts val="0"/>
              </a:spcAft>
              <a:buClr>
                <a:srgbClr val="3F3F3F"/>
              </a:buClr>
              <a:buSzPct val="100000"/>
              <a:buNone/>
            </a:pPr>
            <a:r>
              <a:rPr lang="ru-RU"/>
              <a:t>    &lt;option selected="selected" disabled="disabled"&gt;Выберите компанию&lt;/option&gt;</a:t>
            </a:r>
            <a:endParaRPr/>
          </a:p>
          <a:p>
            <a:pPr indent="0" lvl="0" marL="0" rtl="0" algn="l">
              <a:lnSpc>
                <a:spcPct val="90000"/>
              </a:lnSpc>
              <a:spcBef>
                <a:spcPts val="1000"/>
              </a:spcBef>
              <a:spcAft>
                <a:spcPts val="0"/>
              </a:spcAft>
              <a:buClr>
                <a:srgbClr val="3F3F3F"/>
              </a:buClr>
              <a:buSzPct val="100000"/>
              <a:buNone/>
            </a:pPr>
            <a:r>
              <a:rPr lang="ru-RU"/>
              <a:t>&lt;/select&gt;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Tag-хелперы форм. Работа с enum</a:t>
            </a:r>
            <a:endParaRPr/>
          </a:p>
        </p:txBody>
      </p:sp>
      <p:sp>
        <p:nvSpPr>
          <p:cNvPr id="336" name="Google Shape;336;p54"/>
          <p:cNvSpPr txBox="1"/>
          <p:nvPr>
            <p:ph idx="1" type="body"/>
          </p:nvPr>
        </p:nvSpPr>
        <p:spPr>
          <a:xfrm>
            <a:off x="647700" y="1309370"/>
            <a:ext cx="5420995" cy="5421630"/>
          </a:xfrm>
          <a:prstGeom prst="rect">
            <a:avLst/>
          </a:prstGeom>
          <a:noFill/>
          <a:ln>
            <a:noFill/>
          </a:ln>
        </p:spPr>
        <p:txBody>
          <a:bodyPr anchorCtr="0" anchor="t" bIns="45700" lIns="91425" spcFirstLastPara="1" rIns="91425" wrap="square" tIns="45700">
            <a:normAutofit fontScale="50000"/>
          </a:bodyPr>
          <a:lstStyle/>
          <a:p>
            <a:pPr indent="-457200" lvl="0" marL="457200" rtl="0" algn="l">
              <a:lnSpc>
                <a:spcPct val="90000"/>
              </a:lnSpc>
              <a:spcBef>
                <a:spcPts val="0"/>
              </a:spcBef>
              <a:spcAft>
                <a:spcPts val="0"/>
              </a:spcAft>
              <a:buClr>
                <a:srgbClr val="3F3F3F"/>
              </a:buClr>
              <a:buSzPct val="100000"/>
              <a:buFont typeface="Arial"/>
              <a:buChar char="•"/>
            </a:pPr>
            <a:r>
              <a:rPr lang="ru-RU"/>
              <a:t>Для наполнения списка мы можем применить статический метод GetEnumSelectList&lt;TEnum&gt;() класса HtmlHelper:</a:t>
            </a:r>
            <a:endParaRPr/>
          </a:p>
          <a:p>
            <a:pPr indent="0" lvl="0" marL="0" rtl="0" algn="l">
              <a:lnSpc>
                <a:spcPct val="90000"/>
              </a:lnSpc>
              <a:spcBef>
                <a:spcPts val="1000"/>
              </a:spcBef>
              <a:spcAft>
                <a:spcPts val="0"/>
              </a:spcAft>
              <a:buClr>
                <a:srgbClr val="3F3F3F"/>
              </a:buClr>
              <a:buSzPct val="100000"/>
              <a:buNone/>
            </a:pPr>
            <a:r>
              <a:rPr lang="ru-RU"/>
              <a:t>@using TagHelpersApp.Models</a:t>
            </a:r>
            <a:endParaRPr/>
          </a:p>
          <a:p>
            <a:pPr indent="0" lvl="0" marL="0" rtl="0" algn="l">
              <a:lnSpc>
                <a:spcPct val="90000"/>
              </a:lnSpc>
              <a:spcBef>
                <a:spcPts val="1000"/>
              </a:spcBef>
              <a:spcAft>
                <a:spcPts val="0"/>
              </a:spcAft>
              <a:buClr>
                <a:srgbClr val="3F3F3F"/>
              </a:buClr>
              <a:buSzPct val="100000"/>
              <a:buNone/>
            </a:pPr>
            <a:r>
              <a:rPr lang="ru-RU"/>
              <a:t>@model DayTimeViewModel</a:t>
            </a:r>
            <a:endParaRPr/>
          </a:p>
          <a:p>
            <a:pPr indent="0" lvl="0" marL="0" rtl="0" algn="l">
              <a:lnSpc>
                <a:spcPct val="90000"/>
              </a:lnSpc>
              <a:spcBef>
                <a:spcPts val="1000"/>
              </a:spcBef>
              <a:spcAft>
                <a:spcPts val="0"/>
              </a:spcAft>
              <a:buClr>
                <a:srgbClr val="3F3F3F"/>
              </a:buClr>
              <a:buSzPct val="100000"/>
              <a:buNone/>
            </a:pPr>
            <a:r>
              <a:rPr lang="ru-RU"/>
              <a:t> </a:t>
            </a:r>
            <a:endParaRPr/>
          </a:p>
          <a:p>
            <a:pPr indent="0" lvl="0" marL="0" rtl="0" algn="l">
              <a:lnSpc>
                <a:spcPct val="90000"/>
              </a:lnSpc>
              <a:spcBef>
                <a:spcPts val="1000"/>
              </a:spcBef>
              <a:spcAft>
                <a:spcPts val="0"/>
              </a:spcAft>
              <a:buClr>
                <a:srgbClr val="3F3F3F"/>
              </a:buClr>
              <a:buSzPct val="100000"/>
              <a:buNone/>
            </a:pPr>
            <a:r>
              <a:rPr lang="ru-RU"/>
              <a:t>&lt;form method="post"&gt;</a:t>
            </a:r>
            <a:endParaRPr/>
          </a:p>
          <a:p>
            <a:pPr indent="0" lvl="0" marL="0" rtl="0" algn="l">
              <a:lnSpc>
                <a:spcPct val="90000"/>
              </a:lnSpc>
              <a:spcBef>
                <a:spcPts val="1000"/>
              </a:spcBef>
              <a:spcAft>
                <a:spcPts val="0"/>
              </a:spcAft>
              <a:buClr>
                <a:srgbClr val="3F3F3F"/>
              </a:buClr>
              <a:buSzPct val="100000"/>
              <a:buNone/>
            </a:pPr>
            <a:r>
              <a:rPr lang="ru-RU"/>
              <a:t>    &lt;div&gt;</a:t>
            </a:r>
            <a:endParaRPr/>
          </a:p>
          <a:p>
            <a:pPr indent="0" lvl="0" marL="0" rtl="0" algn="l">
              <a:lnSpc>
                <a:spcPct val="90000"/>
              </a:lnSpc>
              <a:spcBef>
                <a:spcPts val="1000"/>
              </a:spcBef>
              <a:spcAft>
                <a:spcPts val="0"/>
              </a:spcAft>
              <a:buClr>
                <a:srgbClr val="3F3F3F"/>
              </a:buClr>
              <a:buSzPct val="100000"/>
              <a:buNone/>
            </a:pPr>
            <a:r>
              <a:rPr lang="ru-RU"/>
              <a:t>        &lt;div&gt;</a:t>
            </a:r>
            <a:endParaRPr/>
          </a:p>
          <a:p>
            <a:pPr indent="0" lvl="0" marL="0" rtl="0" algn="l">
              <a:lnSpc>
                <a:spcPct val="90000"/>
              </a:lnSpc>
              <a:spcBef>
                <a:spcPts val="1000"/>
              </a:spcBef>
              <a:spcAft>
                <a:spcPts val="0"/>
              </a:spcAft>
              <a:buClr>
                <a:srgbClr val="3F3F3F"/>
              </a:buClr>
              <a:buSzPct val="100000"/>
              <a:buNone/>
            </a:pPr>
            <a:r>
              <a:rPr lang="ru-RU"/>
              <a:t>            &lt;label asp-for="Period"&gt;Время суток&lt;/label&gt;</a:t>
            </a:r>
            <a:endParaRPr/>
          </a:p>
          <a:p>
            <a:pPr indent="0" lvl="0" marL="0" rtl="0" algn="l">
              <a:lnSpc>
                <a:spcPct val="90000"/>
              </a:lnSpc>
              <a:spcBef>
                <a:spcPts val="1000"/>
              </a:spcBef>
              <a:spcAft>
                <a:spcPts val="0"/>
              </a:spcAft>
              <a:buClr>
                <a:srgbClr val="3F3F3F"/>
              </a:buClr>
              <a:buSzPct val="100000"/>
              <a:buNone/>
            </a:pPr>
            <a:r>
              <a:rPr lang="ru-RU"/>
              <a:t>            &lt;select asp-for="Period" asp-items="@Html.GetEnumSelectList&lt;DayTime&gt;()"&gt;&lt;/select&gt;</a:t>
            </a:r>
            <a:endParaRPr/>
          </a:p>
          <a:p>
            <a:pPr indent="0" lvl="0" marL="0" rtl="0" algn="l">
              <a:lnSpc>
                <a:spcPct val="90000"/>
              </a:lnSpc>
              <a:spcBef>
                <a:spcPts val="1000"/>
              </a:spcBef>
              <a:spcAft>
                <a:spcPts val="0"/>
              </a:spcAft>
              <a:buClr>
                <a:srgbClr val="3F3F3F"/>
              </a:buClr>
              <a:buSzPct val="100000"/>
              <a:buNone/>
            </a:pPr>
            <a:r>
              <a:rPr lang="ru-RU"/>
              <a:t>        &lt;/div&gt;</a:t>
            </a:r>
            <a:endParaRPr/>
          </a:p>
          <a:p>
            <a:pPr indent="0" lvl="0" marL="0" rtl="0" algn="l">
              <a:lnSpc>
                <a:spcPct val="90000"/>
              </a:lnSpc>
              <a:spcBef>
                <a:spcPts val="1000"/>
              </a:spcBef>
              <a:spcAft>
                <a:spcPts val="0"/>
              </a:spcAft>
              <a:buClr>
                <a:srgbClr val="3F3F3F"/>
              </a:buClr>
              <a:buSzPct val="100000"/>
              <a:buNone/>
            </a:pPr>
            <a:r>
              <a:rPr lang="ru-RU"/>
              <a:t>        &lt;div&gt;</a:t>
            </a:r>
            <a:endParaRPr/>
          </a:p>
          <a:p>
            <a:pPr indent="0" lvl="0" marL="0" rtl="0" algn="l">
              <a:lnSpc>
                <a:spcPct val="90000"/>
              </a:lnSpc>
              <a:spcBef>
                <a:spcPts val="1000"/>
              </a:spcBef>
              <a:spcAft>
                <a:spcPts val="0"/>
              </a:spcAft>
              <a:buClr>
                <a:srgbClr val="3F3F3F"/>
              </a:buClr>
              <a:buSzPct val="100000"/>
              <a:buNone/>
            </a:pPr>
            <a:r>
              <a:rPr lang="ru-RU"/>
              <a:t>            &lt;input type="submit" value="Save" /&gt;</a:t>
            </a:r>
            <a:endParaRPr/>
          </a:p>
          <a:p>
            <a:pPr indent="0" lvl="0" marL="0" rtl="0" algn="l">
              <a:lnSpc>
                <a:spcPct val="90000"/>
              </a:lnSpc>
              <a:spcBef>
                <a:spcPts val="1000"/>
              </a:spcBef>
              <a:spcAft>
                <a:spcPts val="0"/>
              </a:spcAft>
              <a:buClr>
                <a:srgbClr val="3F3F3F"/>
              </a:buClr>
              <a:buSzPct val="100000"/>
              <a:buNone/>
            </a:pPr>
            <a:r>
              <a:rPr lang="ru-RU"/>
              <a:t>        &lt;/div&gt;</a:t>
            </a:r>
            <a:endParaRPr/>
          </a:p>
          <a:p>
            <a:pPr indent="0" lvl="0" marL="0" rtl="0" algn="l">
              <a:lnSpc>
                <a:spcPct val="90000"/>
              </a:lnSpc>
              <a:spcBef>
                <a:spcPts val="1000"/>
              </a:spcBef>
              <a:spcAft>
                <a:spcPts val="0"/>
              </a:spcAft>
              <a:buClr>
                <a:srgbClr val="3F3F3F"/>
              </a:buClr>
              <a:buSzPct val="100000"/>
              <a:buNone/>
            </a:pPr>
            <a:r>
              <a:rPr lang="ru-RU"/>
              <a:t>    &lt;/div&gt;</a:t>
            </a:r>
            <a:endParaRPr/>
          </a:p>
          <a:p>
            <a:pPr indent="0" lvl="0" marL="0" rtl="0" algn="l">
              <a:lnSpc>
                <a:spcPct val="90000"/>
              </a:lnSpc>
              <a:spcBef>
                <a:spcPts val="1000"/>
              </a:spcBef>
              <a:spcAft>
                <a:spcPts val="0"/>
              </a:spcAft>
              <a:buClr>
                <a:srgbClr val="3F3F3F"/>
              </a:buClr>
              <a:buSzPct val="100000"/>
              <a:buNone/>
            </a:pPr>
            <a:r>
              <a:rPr lang="ru-RU"/>
              <a:t>&lt;/form&gt;</a:t>
            </a:r>
            <a:endParaRPr/>
          </a:p>
        </p:txBody>
      </p:sp>
      <p:sp>
        <p:nvSpPr>
          <p:cNvPr id="337" name="Google Shape;337;p54"/>
          <p:cNvSpPr/>
          <p:nvPr/>
        </p:nvSpPr>
        <p:spPr>
          <a:xfrm>
            <a:off x="6423025" y="1296670"/>
            <a:ext cx="5420995" cy="5421630"/>
          </a:xfrm>
          <a:prstGeom prst="rect">
            <a:avLst/>
          </a:prstGeom>
          <a:noFill/>
          <a:ln>
            <a:noFill/>
          </a:ln>
        </p:spPr>
        <p:txBody>
          <a:bodyPr anchorCtr="0" anchor="t" bIns="45700" lIns="91425" spcFirstLastPara="1" rIns="91425" wrap="square" tIns="45700">
            <a:noAutofit/>
          </a:bodyPr>
          <a:lstStyle/>
          <a:p>
            <a:pPr indent="-457200" lvl="0" marL="457200" marR="0" rtl="0" algn="l">
              <a:lnSpc>
                <a:spcPct val="90000"/>
              </a:lnSpc>
              <a:spcBef>
                <a:spcPts val="0"/>
              </a:spcBef>
              <a:spcAft>
                <a:spcPts val="0"/>
              </a:spcAft>
              <a:buClr>
                <a:srgbClr val="3F3F3F"/>
              </a:buClr>
              <a:buSzPts val="2800"/>
              <a:buFont typeface="Arial"/>
              <a:buChar char="•"/>
            </a:pPr>
            <a:r>
              <a:rPr b="0" i="0" lang="ru-RU" sz="2800" u="none" cap="none" strike="noStrike">
                <a:solidFill>
                  <a:srgbClr val="3F3F3F"/>
                </a:solidFill>
                <a:latin typeface="Calibri"/>
                <a:ea typeface="Calibri"/>
                <a:cs typeface="Calibri"/>
                <a:sym typeface="Calibri"/>
              </a:rPr>
              <a:t>В качестве альтернативы можно создавать список с помощью конструктора SelectList:</a:t>
            </a:r>
            <a:endParaRPr b="0" i="0" sz="28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2800"/>
              <a:buFont typeface="Arial"/>
              <a:buNone/>
            </a:pPr>
            <a:r>
              <a:rPr b="0" i="0" lang="ru-RU" sz="2800" u="none" cap="none" strike="noStrike">
                <a:solidFill>
                  <a:srgbClr val="3F3F3F"/>
                </a:solidFill>
                <a:latin typeface="Calibri"/>
                <a:ea typeface="Calibri"/>
                <a:cs typeface="Calibri"/>
                <a:sym typeface="Calibri"/>
              </a:rPr>
              <a:t>&lt;div&gt;</a:t>
            </a:r>
            <a:endParaRPr b="0" i="0" sz="28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2800"/>
              <a:buFont typeface="Arial"/>
              <a:buNone/>
            </a:pPr>
            <a:r>
              <a:rPr b="0" i="0" lang="ru-RU" sz="2800" u="none" cap="none" strike="noStrike">
                <a:solidFill>
                  <a:srgbClr val="3F3F3F"/>
                </a:solidFill>
                <a:latin typeface="Calibri"/>
                <a:ea typeface="Calibri"/>
                <a:cs typeface="Calibri"/>
                <a:sym typeface="Calibri"/>
              </a:rPr>
              <a:t>    &lt;label asp-for="Period"&gt;Время суток&lt;/label&gt;</a:t>
            </a:r>
            <a:endParaRPr b="0" i="0" sz="28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2800"/>
              <a:buFont typeface="Arial"/>
              <a:buNone/>
            </a:pPr>
            <a:r>
              <a:rPr b="0" i="0" lang="ru-RU" sz="2800" u="none" cap="none" strike="noStrike">
                <a:solidFill>
                  <a:srgbClr val="3F3F3F"/>
                </a:solidFill>
                <a:latin typeface="Calibri"/>
                <a:ea typeface="Calibri"/>
                <a:cs typeface="Calibri"/>
                <a:sym typeface="Calibri"/>
              </a:rPr>
              <a:t>    &lt;select asp-for="Period" asp-items="@new SelectList(Enum.GetNames(typeof(DayTime)))"&gt;&lt;/select&gt;</a:t>
            </a:r>
            <a:endParaRPr b="0" i="0" sz="28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2800"/>
              <a:buFont typeface="Arial"/>
              <a:buNone/>
            </a:pPr>
            <a:r>
              <a:rPr b="0" i="0" lang="ru-RU" sz="2800" u="none" cap="none" strike="noStrike">
                <a:solidFill>
                  <a:srgbClr val="3F3F3F"/>
                </a:solidFill>
                <a:latin typeface="Calibri"/>
                <a:ea typeface="Calibri"/>
                <a:cs typeface="Calibri"/>
                <a:sym typeface="Calibri"/>
              </a:rPr>
              <a:t>&lt;/div&gt;</a:t>
            </a:r>
            <a:endParaRPr b="0" i="0" sz="2800" u="none" cap="none" strike="noStrike">
              <a:solidFill>
                <a:srgbClr val="3F3F3F"/>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EnvironmentTagHelper</a:t>
            </a:r>
            <a:endParaRPr/>
          </a:p>
        </p:txBody>
      </p:sp>
      <p:sp>
        <p:nvSpPr>
          <p:cNvPr id="343" name="Google Shape;343;p55"/>
          <p:cNvSpPr txBox="1"/>
          <p:nvPr>
            <p:ph idx="1" type="body"/>
          </p:nvPr>
        </p:nvSpPr>
        <p:spPr>
          <a:xfrm>
            <a:off x="647700" y="1423035"/>
            <a:ext cx="10515600" cy="5156200"/>
          </a:xfrm>
          <a:prstGeom prst="rect">
            <a:avLst/>
          </a:prstGeom>
          <a:noFill/>
          <a:ln>
            <a:noFill/>
          </a:ln>
        </p:spPr>
        <p:txBody>
          <a:bodyPr anchorCtr="0" anchor="t" bIns="45700" lIns="91425" spcFirstLastPara="1" rIns="91425" wrap="square" tIns="45700">
            <a:normAutofit fontScale="60000"/>
          </a:bodyPr>
          <a:lstStyle/>
          <a:p>
            <a:pPr indent="-457200" lvl="0" marL="457200" rtl="0" algn="l">
              <a:lnSpc>
                <a:spcPct val="90000"/>
              </a:lnSpc>
              <a:spcBef>
                <a:spcPts val="0"/>
              </a:spcBef>
              <a:spcAft>
                <a:spcPts val="0"/>
              </a:spcAft>
              <a:buClr>
                <a:srgbClr val="3F3F3F"/>
              </a:buClr>
              <a:buSzPct val="100000"/>
              <a:buFont typeface="Arial"/>
              <a:buChar char="•"/>
            </a:pPr>
            <a:r>
              <a:rPr lang="ru-RU"/>
              <a:t>Тег EnvironmentTagHelper используется для генерации определенной разметки html в зависимости от состояния приложения: находится ли приложение в процессе разработки, тестирования или уже опубликовано на сервере. Состояние проекта задается с помощью среды окружения ASPNETCORE_ENVIRONMENT. Нередко данный тег-хелпер используется совместно с LinkTagHelper и ScriptTagHelper. Его ключевой атрибут names позволяет установить названия состояний среды, при которых применяется данный тег.</a:t>
            </a:r>
            <a:endParaRPr/>
          </a:p>
          <a:p>
            <a:pPr indent="-457200" lvl="0" marL="457200" rtl="0" algn="l">
              <a:lnSpc>
                <a:spcPct val="90000"/>
              </a:lnSpc>
              <a:spcBef>
                <a:spcPts val="1000"/>
              </a:spcBef>
              <a:spcAft>
                <a:spcPts val="0"/>
              </a:spcAft>
              <a:buClr>
                <a:srgbClr val="3F3F3F"/>
              </a:buClr>
              <a:buSzPct val="100000"/>
              <a:buFont typeface="Arial"/>
              <a:buChar char="•"/>
            </a:pPr>
            <a:r>
              <a:rPr lang="ru-RU"/>
              <a:t>Например, мы могли бы подключать css-стили bootstrap с использованием данного тег-хелпера следующим образом:</a:t>
            </a:r>
            <a:endParaRPr/>
          </a:p>
          <a:p>
            <a:pPr indent="0" lvl="0" marL="0" rtl="0" algn="l">
              <a:lnSpc>
                <a:spcPct val="90000"/>
              </a:lnSpc>
              <a:spcBef>
                <a:spcPts val="1000"/>
              </a:spcBef>
              <a:spcAft>
                <a:spcPts val="0"/>
              </a:spcAft>
              <a:buClr>
                <a:srgbClr val="3F3F3F"/>
              </a:buClr>
              <a:buSzPct val="100000"/>
              <a:buNone/>
            </a:pPr>
            <a:r>
              <a:rPr lang="ru-RU"/>
              <a:t>&lt;environment names="Development"&gt;</a:t>
            </a:r>
            <a:endParaRPr/>
          </a:p>
          <a:p>
            <a:pPr indent="0" lvl="0" marL="0" rtl="0" algn="l">
              <a:lnSpc>
                <a:spcPct val="90000"/>
              </a:lnSpc>
              <a:spcBef>
                <a:spcPts val="1000"/>
              </a:spcBef>
              <a:spcAft>
                <a:spcPts val="0"/>
              </a:spcAft>
              <a:buClr>
                <a:srgbClr val="3F3F3F"/>
              </a:buClr>
              <a:buSzPct val="100000"/>
              <a:buNone/>
            </a:pPr>
            <a:r>
              <a:rPr lang="ru-RU"/>
              <a:t>    &lt;link rel="stylesheet" href="~/lib/bootstrap/dist/css/bootstrap.css" /&gt;</a:t>
            </a:r>
            <a:endParaRPr/>
          </a:p>
          <a:p>
            <a:pPr indent="0" lvl="0" marL="0" rtl="0" algn="l">
              <a:lnSpc>
                <a:spcPct val="90000"/>
              </a:lnSpc>
              <a:spcBef>
                <a:spcPts val="1000"/>
              </a:spcBef>
              <a:spcAft>
                <a:spcPts val="0"/>
              </a:spcAft>
              <a:buClr>
                <a:srgbClr val="3F3F3F"/>
              </a:buClr>
              <a:buSzPct val="100000"/>
              <a:buNone/>
            </a:pPr>
            <a:r>
              <a:rPr lang="ru-RU"/>
              <a:t>&lt;/environment&gt;</a:t>
            </a:r>
            <a:endParaRPr/>
          </a:p>
          <a:p>
            <a:pPr indent="0" lvl="0" marL="0" rtl="0" algn="l">
              <a:lnSpc>
                <a:spcPct val="90000"/>
              </a:lnSpc>
              <a:spcBef>
                <a:spcPts val="1000"/>
              </a:spcBef>
              <a:spcAft>
                <a:spcPts val="0"/>
              </a:spcAft>
              <a:buClr>
                <a:srgbClr val="3F3F3F"/>
              </a:buClr>
              <a:buSzPct val="100000"/>
              <a:buNone/>
            </a:pPr>
            <a:r>
              <a:rPr lang="ru-RU"/>
              <a:t>&lt;environment names="Staging,Production"&gt;</a:t>
            </a:r>
            <a:endParaRPr/>
          </a:p>
          <a:p>
            <a:pPr indent="0" lvl="0" marL="0" rtl="0" algn="l">
              <a:lnSpc>
                <a:spcPct val="90000"/>
              </a:lnSpc>
              <a:spcBef>
                <a:spcPts val="1000"/>
              </a:spcBef>
              <a:spcAft>
                <a:spcPts val="0"/>
              </a:spcAft>
              <a:buClr>
                <a:srgbClr val="3F3F3F"/>
              </a:buClr>
              <a:buSzPct val="100000"/>
              <a:buNone/>
            </a:pPr>
            <a:r>
              <a:rPr lang="ru-RU"/>
              <a:t>    &lt;link rel="stylesheet" href="https://ajax.aspnetcdn.com/ajax/bootstrap/4.3.0/css/bootstrap.min.css" /&gt;</a:t>
            </a:r>
            <a:endParaRPr/>
          </a:p>
          <a:p>
            <a:pPr indent="0" lvl="0" marL="0" rtl="0" algn="l">
              <a:lnSpc>
                <a:spcPct val="90000"/>
              </a:lnSpc>
              <a:spcBef>
                <a:spcPts val="1000"/>
              </a:spcBef>
              <a:spcAft>
                <a:spcPts val="0"/>
              </a:spcAft>
              <a:buClr>
                <a:srgbClr val="3F3F3F"/>
              </a:buClr>
              <a:buSzPct val="100000"/>
              <a:buNone/>
            </a:pPr>
            <a:r>
              <a:rPr lang="ru-RU"/>
              <a:t>&lt;/environment&gt;</a:t>
            </a:r>
            <a:endParaRPr/>
          </a:p>
          <a:p>
            <a:pPr indent="-285750" lvl="0" marL="285750" rtl="0" algn="l">
              <a:lnSpc>
                <a:spcPct val="90000"/>
              </a:lnSpc>
              <a:spcBef>
                <a:spcPts val="1000"/>
              </a:spcBef>
              <a:spcAft>
                <a:spcPts val="0"/>
              </a:spcAft>
              <a:buClr>
                <a:srgbClr val="3F3F3F"/>
              </a:buClr>
              <a:buSzPct val="100000"/>
              <a:buFont typeface="Arial"/>
              <a:buChar char="•"/>
            </a:pPr>
            <a:r>
              <a:rPr lang="ru-RU"/>
              <a:t>Также обращаю внимание, что тег environment касается не только подключения стилей или скриптов, но и добавление любой разметки html.</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6"/>
          <p:cNvSpPr txBox="1"/>
          <p:nvPr>
            <p:ph type="title"/>
          </p:nvPr>
        </p:nvSpPr>
        <p:spPr>
          <a:xfrm>
            <a:off x="647700" y="-635"/>
            <a:ext cx="10515600" cy="48514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ru-RU"/>
              <a:t>CacheTagHelper</a:t>
            </a:r>
            <a:endParaRPr/>
          </a:p>
        </p:txBody>
      </p:sp>
      <p:sp>
        <p:nvSpPr>
          <p:cNvPr id="349" name="Google Shape;349;p56"/>
          <p:cNvSpPr txBox="1"/>
          <p:nvPr>
            <p:ph idx="1" type="body"/>
          </p:nvPr>
        </p:nvSpPr>
        <p:spPr>
          <a:xfrm>
            <a:off x="107315" y="485140"/>
            <a:ext cx="11924030" cy="6372860"/>
          </a:xfrm>
          <a:prstGeom prst="rect">
            <a:avLst/>
          </a:prstGeom>
          <a:noFill/>
          <a:ln>
            <a:noFill/>
          </a:ln>
        </p:spPr>
        <p:txBody>
          <a:bodyPr anchorCtr="0" anchor="t" bIns="45700" lIns="91425" spcFirstLastPara="1" rIns="91425" wrap="square" tIns="45700">
            <a:normAutofit fontScale="50000"/>
          </a:bodyPr>
          <a:lstStyle/>
          <a:p>
            <a:pPr indent="-457200" lvl="0" marL="457200" rtl="0" algn="l">
              <a:lnSpc>
                <a:spcPct val="90000"/>
              </a:lnSpc>
              <a:spcBef>
                <a:spcPts val="0"/>
              </a:spcBef>
              <a:spcAft>
                <a:spcPts val="0"/>
              </a:spcAft>
              <a:buClr>
                <a:srgbClr val="3F3F3F"/>
              </a:buClr>
              <a:buSzPct val="100000"/>
              <a:buFont typeface="Arial"/>
              <a:buChar char="•"/>
            </a:pPr>
            <a:r>
              <a:rPr lang="ru-RU"/>
              <a:t>CacheTagHelper обертывает контент представления и позволяет кэшировать его в памяти сервера. Он использует тег &lt;cache&gt;, и весь контент, определенный внутри этого тега, кэшируется в памяти. Перед кэшированием тег-хелпер проверяет, сохранен ли уже данный контент в MemoryCache. Если контент имеется в кэше, тогда движку Razor посылается контент из кэша. Если же данного контента не оказывается в кэше, тогда Razor обрабатывает контент, а тег-хелпер сохраняет контент в memory cache для последующего использования.</a:t>
            </a:r>
            <a:endParaRPr/>
          </a:p>
          <a:p>
            <a:pPr indent="-457200" lvl="0" marL="457200" rtl="0" algn="l">
              <a:lnSpc>
                <a:spcPct val="90000"/>
              </a:lnSpc>
              <a:spcBef>
                <a:spcPts val="1000"/>
              </a:spcBef>
              <a:spcAft>
                <a:spcPts val="0"/>
              </a:spcAft>
              <a:buClr>
                <a:srgbClr val="3F3F3F"/>
              </a:buClr>
              <a:buSzPct val="100000"/>
              <a:buFont typeface="Arial"/>
              <a:buChar char="•"/>
            </a:pPr>
            <a:r>
              <a:rPr lang="ru-RU"/>
              <a:t>Атрибуты, которые использует данный тег:</a:t>
            </a:r>
            <a:endParaRPr/>
          </a:p>
          <a:p>
            <a:pPr indent="-514350" lvl="1" marL="971550" rtl="0" algn="l">
              <a:lnSpc>
                <a:spcPct val="90000"/>
              </a:lnSpc>
              <a:spcBef>
                <a:spcPts val="500"/>
              </a:spcBef>
              <a:spcAft>
                <a:spcPts val="0"/>
              </a:spcAft>
              <a:buClr>
                <a:srgbClr val="3F3F3F"/>
              </a:buClr>
              <a:buSzPct val="100000"/>
              <a:buFont typeface="Arial"/>
              <a:buAutoNum type="arabicPeriod"/>
            </a:pPr>
            <a:r>
              <a:rPr lang="ru-RU"/>
              <a:t>expires-after: указывает, на какое время контент будет кэшироваться. В качестве значения атрибут принимает объект TimeSpan</a:t>
            </a:r>
            <a:endParaRPr/>
          </a:p>
          <a:p>
            <a:pPr indent="-514350" lvl="1" marL="971550" rtl="0" algn="l">
              <a:lnSpc>
                <a:spcPct val="90000"/>
              </a:lnSpc>
              <a:spcBef>
                <a:spcPts val="500"/>
              </a:spcBef>
              <a:spcAft>
                <a:spcPts val="0"/>
              </a:spcAft>
              <a:buClr>
                <a:srgbClr val="3F3F3F"/>
              </a:buClr>
              <a:buSzPct val="100000"/>
              <a:buFont typeface="Arial"/>
              <a:buAutoNum type="arabicPeriod"/>
            </a:pPr>
            <a:r>
              <a:rPr lang="ru-RU"/>
              <a:t>expires-on: указывает, когда именно истечет срок хранения контента в кэше. В качестве значения атрибут принимает объект DateTime</a:t>
            </a:r>
            <a:endParaRPr/>
          </a:p>
          <a:p>
            <a:pPr indent="-514350" lvl="1" marL="971550" rtl="0" algn="l">
              <a:lnSpc>
                <a:spcPct val="90000"/>
              </a:lnSpc>
              <a:spcBef>
                <a:spcPts val="500"/>
              </a:spcBef>
              <a:spcAft>
                <a:spcPts val="0"/>
              </a:spcAft>
              <a:buClr>
                <a:srgbClr val="3F3F3F"/>
              </a:buClr>
              <a:buSzPct val="100000"/>
              <a:buFont typeface="Arial"/>
              <a:buAutoNum type="arabicPeriod"/>
            </a:pPr>
            <a:r>
              <a:rPr lang="ru-RU"/>
              <a:t>expires-sliding: определяет, через какое время с момента последнего посещения контент будет удаляться из кэша. В качестве значения атрибут принимает объект TimeSpan</a:t>
            </a:r>
            <a:endParaRPr/>
          </a:p>
          <a:p>
            <a:pPr indent="-514350" lvl="1" marL="971550" rtl="0" algn="l">
              <a:lnSpc>
                <a:spcPct val="90000"/>
              </a:lnSpc>
              <a:spcBef>
                <a:spcPts val="500"/>
              </a:spcBef>
              <a:spcAft>
                <a:spcPts val="0"/>
              </a:spcAft>
              <a:buClr>
                <a:srgbClr val="3F3F3F"/>
              </a:buClr>
              <a:buSzPct val="100000"/>
              <a:buFont typeface="Arial"/>
              <a:buAutoNum type="arabicPeriod"/>
            </a:pPr>
            <a:r>
              <a:rPr lang="ru-RU"/>
              <a:t>vary-by-user: позволяет кэшировать контент отдельно для каждого залогиненного пользователя (для которого установлено значение User.Identity.Name). При кэшировании к ключу контента в кэше добавляется логин пользователя. В качестве значения атрибут принимает логическое значение true (надо кэшировать по пользователю) или false</a:t>
            </a:r>
            <a:endParaRPr/>
          </a:p>
          <a:p>
            <a:pPr indent="-514350" lvl="1" marL="971550" rtl="0" algn="l">
              <a:lnSpc>
                <a:spcPct val="90000"/>
              </a:lnSpc>
              <a:spcBef>
                <a:spcPts val="500"/>
              </a:spcBef>
              <a:spcAft>
                <a:spcPts val="0"/>
              </a:spcAft>
              <a:buClr>
                <a:srgbClr val="3F3F3F"/>
              </a:buClr>
              <a:buSzPct val="100000"/>
              <a:buFont typeface="Arial"/>
              <a:buAutoNum type="arabicPeriod"/>
            </a:pPr>
            <a:r>
              <a:rPr lang="ru-RU"/>
              <a:t>vary-by-route: позволяет кэшировать различные версии одного и того же контента в зависимости от параметров маршрута. В качестве значения атрибут принимает названия параметров через запятую, которые будут учитываться при кэшировании. И затем в кэше для контента к ключу будет добавляться значение параметров</a:t>
            </a:r>
            <a:endParaRPr/>
          </a:p>
          <a:p>
            <a:pPr indent="-514350" lvl="1" marL="971550" rtl="0" algn="l">
              <a:lnSpc>
                <a:spcPct val="90000"/>
              </a:lnSpc>
              <a:spcBef>
                <a:spcPts val="500"/>
              </a:spcBef>
              <a:spcAft>
                <a:spcPts val="0"/>
              </a:spcAft>
              <a:buClr>
                <a:srgbClr val="3F3F3F"/>
              </a:buClr>
              <a:buSzPct val="100000"/>
              <a:buFont typeface="Arial"/>
              <a:buAutoNum type="arabicPeriod"/>
            </a:pPr>
            <a:r>
              <a:rPr lang="ru-RU"/>
              <a:t>vary-by-query: позволяет кэшировать различные версии контента в зависимости от значений параметров, переданных в запросе. В качестве значения атрибуту передается список параметров через запятую. При кэшировании к ключу контента в кэше добавляется значение этих параметров.</a:t>
            </a:r>
            <a:endParaRPr/>
          </a:p>
          <a:p>
            <a:pPr indent="-514350" lvl="1" marL="971550" rtl="0" algn="l">
              <a:lnSpc>
                <a:spcPct val="90000"/>
              </a:lnSpc>
              <a:spcBef>
                <a:spcPts val="500"/>
              </a:spcBef>
              <a:spcAft>
                <a:spcPts val="0"/>
              </a:spcAft>
              <a:buClr>
                <a:srgbClr val="3F3F3F"/>
              </a:buClr>
              <a:buSzPct val="100000"/>
              <a:buFont typeface="Arial"/>
              <a:buAutoNum type="arabicPeriod"/>
            </a:pPr>
            <a:r>
              <a:rPr lang="ru-RU"/>
              <a:t>vary-by-cookie: позволяет кэшировать различные версии одного и того же контент в зависимости от значений, которые хранятся в куках. В качестве значения атрибут принимает названия куков через запятую, которые будут учитываться при кэшировании. В ходе кэширования значения этих кук будут добавляться к ключам контента в кэше.</a:t>
            </a:r>
            <a:endParaRPr/>
          </a:p>
          <a:p>
            <a:pPr indent="-514350" lvl="1" marL="971550" rtl="0" algn="l">
              <a:lnSpc>
                <a:spcPct val="90000"/>
              </a:lnSpc>
              <a:spcBef>
                <a:spcPts val="500"/>
              </a:spcBef>
              <a:spcAft>
                <a:spcPts val="0"/>
              </a:spcAft>
              <a:buClr>
                <a:srgbClr val="3F3F3F"/>
              </a:buClr>
              <a:buSzPct val="100000"/>
              <a:buFont typeface="Arial"/>
              <a:buAutoNum type="arabicPeriod"/>
            </a:pPr>
            <a:r>
              <a:rPr lang="ru-RU"/>
              <a:t>vary-by-header: позволяет кэшировать различные версии контента в зависимости от значений заголовков запроса. В качестве значения атрибуту передается название заголовка запроса.</a:t>
            </a:r>
            <a:endParaRPr/>
          </a:p>
          <a:p>
            <a:pPr indent="-514350" lvl="1" marL="971550" rtl="0" algn="l">
              <a:lnSpc>
                <a:spcPct val="90000"/>
              </a:lnSpc>
              <a:spcBef>
                <a:spcPts val="500"/>
              </a:spcBef>
              <a:spcAft>
                <a:spcPts val="0"/>
              </a:spcAft>
              <a:buClr>
                <a:srgbClr val="3F3F3F"/>
              </a:buClr>
              <a:buSzPct val="100000"/>
              <a:buFont typeface="Arial"/>
              <a:buAutoNum type="arabicPeriod"/>
            </a:pPr>
            <a:r>
              <a:rPr lang="ru-RU"/>
              <a:t>vary-by: позволяет кэшировать различные версии контента в зависимости от произвольного строкового значения.</a:t>
            </a:r>
            <a:endParaRPr/>
          </a:p>
          <a:p>
            <a:pPr indent="-514350" lvl="1" marL="971550" rtl="0" algn="l">
              <a:lnSpc>
                <a:spcPct val="90000"/>
              </a:lnSpc>
              <a:spcBef>
                <a:spcPts val="500"/>
              </a:spcBef>
              <a:spcAft>
                <a:spcPts val="0"/>
              </a:spcAft>
              <a:buClr>
                <a:srgbClr val="3F3F3F"/>
              </a:buClr>
              <a:buSzPct val="100000"/>
              <a:buFont typeface="Arial"/>
              <a:buAutoNum type="arabicPeriod"/>
            </a:pPr>
            <a:r>
              <a:rPr lang="ru-RU"/>
              <a:t>priority: Определяет приоритет кэшируемого контента. Приоритет может иметь значение, если для размещения кэша не хватает памяти. В этом случае из кэша могут удаляться некоторые объекты. И чем ниже приоритет, тем больше вероятность что данные объекты будут удалены при нехватке памяти.</a:t>
            </a:r>
            <a:endParaRPr/>
          </a:p>
          <a:p>
            <a:pPr indent="-514350" lvl="0" marL="514350" rtl="0" algn="l">
              <a:lnSpc>
                <a:spcPct val="90000"/>
              </a:lnSpc>
              <a:spcBef>
                <a:spcPts val="1000"/>
              </a:spcBef>
              <a:spcAft>
                <a:spcPts val="0"/>
              </a:spcAft>
              <a:buClr>
                <a:srgbClr val="3F3F3F"/>
              </a:buClr>
              <a:buSzPct val="100000"/>
              <a:buFont typeface="Arial"/>
              <a:buChar char="•"/>
            </a:pPr>
            <a:r>
              <a:rPr lang="ru-RU"/>
              <a:t>Атрибут priority принимает одно из значений перечисления Microsoft.Extensions.Caching.Memory.CacheItemPriority:</a:t>
            </a:r>
            <a:endParaRPr/>
          </a:p>
          <a:p>
            <a:pPr indent="-514350" lvl="1" marL="971550" rtl="0" algn="l">
              <a:lnSpc>
                <a:spcPct val="90000"/>
              </a:lnSpc>
              <a:spcBef>
                <a:spcPts val="500"/>
              </a:spcBef>
              <a:spcAft>
                <a:spcPts val="0"/>
              </a:spcAft>
              <a:buClr>
                <a:srgbClr val="3F3F3F"/>
              </a:buClr>
              <a:buSzPct val="100000"/>
              <a:buFont typeface="Arial"/>
              <a:buAutoNum type="arabicPeriod"/>
            </a:pPr>
            <a:r>
              <a:rPr lang="ru-RU"/>
              <a:t>Low: низкий приоритет</a:t>
            </a:r>
            <a:endParaRPr/>
          </a:p>
          <a:p>
            <a:pPr indent="-514350" lvl="1" marL="971550" rtl="0" algn="l">
              <a:lnSpc>
                <a:spcPct val="90000"/>
              </a:lnSpc>
              <a:spcBef>
                <a:spcPts val="500"/>
              </a:spcBef>
              <a:spcAft>
                <a:spcPts val="0"/>
              </a:spcAft>
              <a:buClr>
                <a:srgbClr val="3F3F3F"/>
              </a:buClr>
              <a:buSzPct val="100000"/>
              <a:buFont typeface="Arial"/>
              <a:buAutoNum type="arabicPeriod"/>
            </a:pPr>
            <a:r>
              <a:rPr lang="ru-RU"/>
              <a:t>High: высокий приоритет</a:t>
            </a:r>
            <a:endParaRPr/>
          </a:p>
          <a:p>
            <a:pPr indent="-514350" lvl="1" marL="971550" rtl="0" algn="l">
              <a:lnSpc>
                <a:spcPct val="90000"/>
              </a:lnSpc>
              <a:spcBef>
                <a:spcPts val="500"/>
              </a:spcBef>
              <a:spcAft>
                <a:spcPts val="0"/>
              </a:spcAft>
              <a:buClr>
                <a:srgbClr val="3F3F3F"/>
              </a:buClr>
              <a:buSzPct val="100000"/>
              <a:buFont typeface="Arial"/>
              <a:buAutoNum type="arabicPeriod"/>
            </a:pPr>
            <a:r>
              <a:rPr lang="ru-RU"/>
              <a:t>NeverRemove: контент никогда не удаляется из кэша</a:t>
            </a:r>
            <a:endParaRPr/>
          </a:p>
          <a:p>
            <a:pPr indent="-514350" lvl="1" marL="971550" rtl="0" algn="l">
              <a:lnSpc>
                <a:spcPct val="90000"/>
              </a:lnSpc>
              <a:spcBef>
                <a:spcPts val="500"/>
              </a:spcBef>
              <a:spcAft>
                <a:spcPts val="0"/>
              </a:spcAft>
              <a:buClr>
                <a:srgbClr val="3F3F3F"/>
              </a:buClr>
              <a:buSzPct val="100000"/>
              <a:buFont typeface="Arial"/>
              <a:buAutoNum type="arabicPeriod"/>
            </a:pPr>
            <a:r>
              <a:rPr lang="ru-RU"/>
              <a:t>Normal: средний приоритет</a:t>
            </a:r>
            <a:endParaRPr/>
          </a:p>
          <a:p>
            <a:pPr indent="-425450" lvl="0" marL="514350" rtl="0" algn="l">
              <a:lnSpc>
                <a:spcPct val="90000"/>
              </a:lnSpc>
              <a:spcBef>
                <a:spcPts val="1000"/>
              </a:spcBef>
              <a:spcAft>
                <a:spcPts val="0"/>
              </a:spcAft>
              <a:buClr>
                <a:srgbClr val="3F3F3F"/>
              </a:buClr>
              <a:buSzPct val="100000"/>
              <a:buFont typeface="Arial"/>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TagBuilder 1/2</a:t>
            </a:r>
            <a:endParaRPr/>
          </a:p>
        </p:txBody>
      </p:sp>
      <p:sp>
        <p:nvSpPr>
          <p:cNvPr id="105" name="Google Shape;105;p16"/>
          <p:cNvSpPr txBox="1"/>
          <p:nvPr>
            <p:ph idx="1" type="body"/>
          </p:nvPr>
        </p:nvSpPr>
        <p:spPr>
          <a:xfrm>
            <a:off x="647700" y="1292860"/>
            <a:ext cx="10515600" cy="5462905"/>
          </a:xfrm>
          <a:prstGeom prst="rect">
            <a:avLst/>
          </a:prstGeom>
          <a:noFill/>
          <a:ln>
            <a:noFill/>
          </a:ln>
        </p:spPr>
        <p:txBody>
          <a:bodyPr anchorCtr="0" anchor="t" bIns="45700" lIns="91425" spcFirstLastPara="1" rIns="91425" wrap="square" tIns="45700">
            <a:normAutofit fontScale="40000"/>
          </a:bodyPr>
          <a:lstStyle/>
          <a:p>
            <a:pPr indent="-514350" lvl="0" marL="514350" rtl="0" algn="l">
              <a:lnSpc>
                <a:spcPct val="90000"/>
              </a:lnSpc>
              <a:spcBef>
                <a:spcPts val="0"/>
              </a:spcBef>
              <a:spcAft>
                <a:spcPts val="0"/>
              </a:spcAft>
              <a:buClr>
                <a:srgbClr val="3F3F3F"/>
              </a:buClr>
              <a:buSzPct val="100000"/>
              <a:buFont typeface="Arial"/>
              <a:buChar char="•"/>
            </a:pPr>
            <a:r>
              <a:rPr lang="ru-RU"/>
              <a:t>Для создания html-тегов в хелпере мы можем использовать класс Microsoft.AspNetCore.Mvc.Rendering.TagBuilder. Так, перепишем код хелпера следующим образом:</a:t>
            </a:r>
            <a:endParaRPr/>
          </a:p>
          <a:p>
            <a:pPr indent="0" lvl="0" marL="0" rtl="0" algn="l">
              <a:lnSpc>
                <a:spcPct val="90000"/>
              </a:lnSpc>
              <a:spcBef>
                <a:spcPts val="1000"/>
              </a:spcBef>
              <a:spcAft>
                <a:spcPts val="0"/>
              </a:spcAft>
              <a:buClr>
                <a:srgbClr val="3F3F3F"/>
              </a:buClr>
              <a:buSzPct val="100000"/>
              <a:buNone/>
            </a:pPr>
            <a:r>
              <a:rPr lang="ru-RU"/>
              <a:t>public static HtmlString CreateList(this IHtmlHelper html, string[] items)</a:t>
            </a:r>
            <a:endParaRPr/>
          </a:p>
          <a:p>
            <a:pPr indent="0" lvl="0" marL="0" rtl="0" algn="l">
              <a:lnSpc>
                <a:spcPct val="90000"/>
              </a:lnSpc>
              <a:spcBef>
                <a:spcPts val="1000"/>
              </a:spcBef>
              <a:spcAft>
                <a:spcPts val="0"/>
              </a:spcAft>
              <a:buClr>
                <a:srgbClr val="3F3F3F"/>
              </a:buClr>
              <a:buSzPct val="100000"/>
              <a:buNone/>
            </a:pPr>
            <a:r>
              <a:rPr lang="ru-RU"/>
              <a:t>        {</a:t>
            </a:r>
            <a:endParaRPr/>
          </a:p>
          <a:p>
            <a:pPr indent="0" lvl="0" marL="0" rtl="0" algn="l">
              <a:lnSpc>
                <a:spcPct val="90000"/>
              </a:lnSpc>
              <a:spcBef>
                <a:spcPts val="1000"/>
              </a:spcBef>
              <a:spcAft>
                <a:spcPts val="0"/>
              </a:spcAft>
              <a:buClr>
                <a:srgbClr val="3F3F3F"/>
              </a:buClr>
              <a:buSzPct val="100000"/>
              <a:buNone/>
            </a:pPr>
            <a:r>
              <a:rPr lang="ru-RU"/>
              <a:t>            </a:t>
            </a:r>
            <a:r>
              <a:rPr lang="ru-RU">
                <a:solidFill>
                  <a:srgbClr val="FF0000"/>
                </a:solidFill>
              </a:rPr>
              <a:t>TagBuilder ul = new TagBuilder("ul");</a:t>
            </a:r>
            <a:endParaRPr>
              <a:solidFill>
                <a:srgbClr val="FF0000"/>
              </a:solidFill>
            </a:endParaRPr>
          </a:p>
          <a:p>
            <a:pPr indent="0" lvl="0" marL="0" rtl="0" algn="l">
              <a:lnSpc>
                <a:spcPct val="90000"/>
              </a:lnSpc>
              <a:spcBef>
                <a:spcPts val="1000"/>
              </a:spcBef>
              <a:spcAft>
                <a:spcPts val="0"/>
              </a:spcAft>
              <a:buClr>
                <a:srgbClr val="3F3F3F"/>
              </a:buClr>
              <a:buSzPct val="100000"/>
              <a:buNone/>
            </a:pPr>
            <a:r>
              <a:rPr lang="ru-RU"/>
              <a:t>            foreach (string item in items)</a:t>
            </a:r>
            <a:endParaRPr/>
          </a:p>
          <a:p>
            <a:pPr indent="0" lvl="0" marL="0" rtl="0" algn="l">
              <a:lnSpc>
                <a:spcPct val="90000"/>
              </a:lnSpc>
              <a:spcBef>
                <a:spcPts val="1000"/>
              </a:spcBef>
              <a:spcAft>
                <a:spcPts val="0"/>
              </a:spcAft>
              <a:buClr>
                <a:srgbClr val="3F3F3F"/>
              </a:buClr>
              <a:buSzPct val="100000"/>
              <a:buNone/>
            </a:pPr>
            <a:r>
              <a:rPr lang="ru-RU"/>
              <a:t>            {</a:t>
            </a:r>
            <a:endParaRPr/>
          </a:p>
          <a:p>
            <a:pPr indent="0" lvl="0" marL="0" rtl="0" algn="l">
              <a:lnSpc>
                <a:spcPct val="90000"/>
              </a:lnSpc>
              <a:spcBef>
                <a:spcPts val="1000"/>
              </a:spcBef>
              <a:spcAft>
                <a:spcPts val="0"/>
              </a:spcAft>
              <a:buClr>
                <a:srgbClr val="3F3F3F"/>
              </a:buClr>
              <a:buSzPct val="100000"/>
              <a:buNone/>
            </a:pPr>
            <a:r>
              <a:rPr lang="ru-RU"/>
              <a:t>                </a:t>
            </a:r>
            <a:r>
              <a:rPr lang="ru-RU">
                <a:solidFill>
                  <a:srgbClr val="FF0000"/>
                </a:solidFill>
              </a:rPr>
              <a:t>TagBuilder li = new TagBuilder("li");</a:t>
            </a:r>
            <a:endParaRPr>
              <a:solidFill>
                <a:srgbClr val="FF0000"/>
              </a:solidFill>
            </a:endParaRPr>
          </a:p>
          <a:p>
            <a:pPr indent="0" lvl="0" marL="0" rtl="0" algn="l">
              <a:lnSpc>
                <a:spcPct val="90000"/>
              </a:lnSpc>
              <a:spcBef>
                <a:spcPts val="1000"/>
              </a:spcBef>
              <a:spcAft>
                <a:spcPts val="0"/>
              </a:spcAft>
              <a:buClr>
                <a:srgbClr val="3F3F3F"/>
              </a:buClr>
              <a:buSzPct val="100000"/>
              <a:buNone/>
            </a:pPr>
            <a:r>
              <a:rPr lang="ru-RU"/>
              <a:t>                // добавляем текст в li</a:t>
            </a:r>
            <a:endParaRPr/>
          </a:p>
          <a:p>
            <a:pPr indent="0" lvl="0" marL="0" rtl="0" algn="l">
              <a:lnSpc>
                <a:spcPct val="90000"/>
              </a:lnSpc>
              <a:spcBef>
                <a:spcPts val="1000"/>
              </a:spcBef>
              <a:spcAft>
                <a:spcPts val="0"/>
              </a:spcAft>
              <a:buClr>
                <a:srgbClr val="3F3F3F"/>
              </a:buClr>
              <a:buSzPct val="100000"/>
              <a:buNone/>
            </a:pPr>
            <a:r>
              <a:rPr lang="ru-RU"/>
              <a:t>                li.InnerHtml.Append(item);</a:t>
            </a:r>
            <a:endParaRPr/>
          </a:p>
          <a:p>
            <a:pPr indent="0" lvl="0" marL="0" rtl="0" algn="l">
              <a:lnSpc>
                <a:spcPct val="90000"/>
              </a:lnSpc>
              <a:spcBef>
                <a:spcPts val="1000"/>
              </a:spcBef>
              <a:spcAft>
                <a:spcPts val="0"/>
              </a:spcAft>
              <a:buClr>
                <a:srgbClr val="3F3F3F"/>
              </a:buClr>
              <a:buSzPct val="100000"/>
              <a:buNone/>
            </a:pPr>
            <a:r>
              <a:rPr lang="ru-RU"/>
              <a:t>                // добавляем li в ul</a:t>
            </a:r>
            <a:endParaRPr/>
          </a:p>
          <a:p>
            <a:pPr indent="0" lvl="0" marL="0" rtl="0" algn="l">
              <a:lnSpc>
                <a:spcPct val="90000"/>
              </a:lnSpc>
              <a:spcBef>
                <a:spcPts val="1000"/>
              </a:spcBef>
              <a:spcAft>
                <a:spcPts val="0"/>
              </a:spcAft>
              <a:buClr>
                <a:srgbClr val="3F3F3F"/>
              </a:buClr>
              <a:buSzPct val="100000"/>
              <a:buNone/>
            </a:pPr>
            <a:r>
              <a:rPr lang="ru-RU"/>
              <a:t>                ul.InnerHtml.AppendHtml(li);</a:t>
            </a:r>
            <a:endParaRPr/>
          </a:p>
          <a:p>
            <a:pPr indent="0" lvl="0" marL="0" rtl="0" algn="l">
              <a:lnSpc>
                <a:spcPct val="90000"/>
              </a:lnSpc>
              <a:spcBef>
                <a:spcPts val="1000"/>
              </a:spcBef>
              <a:spcAft>
                <a:spcPts val="0"/>
              </a:spcAft>
              <a:buClr>
                <a:srgbClr val="3F3F3F"/>
              </a:buClr>
              <a:buSzPct val="100000"/>
              <a:buNone/>
            </a:pPr>
            <a:r>
              <a:rPr lang="ru-RU"/>
              <a:t>            }</a:t>
            </a:r>
            <a:endParaRPr/>
          </a:p>
          <a:p>
            <a:pPr indent="0" lvl="0" marL="0" rtl="0" algn="l">
              <a:lnSpc>
                <a:spcPct val="90000"/>
              </a:lnSpc>
              <a:spcBef>
                <a:spcPts val="1000"/>
              </a:spcBef>
              <a:spcAft>
                <a:spcPts val="0"/>
              </a:spcAft>
              <a:buClr>
                <a:srgbClr val="3F3F3F"/>
              </a:buClr>
              <a:buSzPct val="100000"/>
              <a:buNone/>
            </a:pPr>
            <a:r>
              <a:rPr lang="ru-RU"/>
              <a:t>            ul.Attributes.Add("class", "itemsList");</a:t>
            </a:r>
            <a:endParaRPr/>
          </a:p>
          <a:p>
            <a:pPr indent="0" lvl="0" marL="0" rtl="0" algn="l">
              <a:lnSpc>
                <a:spcPct val="90000"/>
              </a:lnSpc>
              <a:spcBef>
                <a:spcPts val="1000"/>
              </a:spcBef>
              <a:spcAft>
                <a:spcPts val="0"/>
              </a:spcAft>
              <a:buClr>
                <a:srgbClr val="3F3F3F"/>
              </a:buClr>
              <a:buSzPct val="100000"/>
              <a:buNone/>
            </a:pPr>
            <a:r>
              <a:rPr lang="ru-RU"/>
              <a:t>            var writer = new System.IO.StringWriter();</a:t>
            </a:r>
            <a:endParaRPr/>
          </a:p>
          <a:p>
            <a:pPr indent="0" lvl="0" marL="0" rtl="0" algn="l">
              <a:lnSpc>
                <a:spcPct val="90000"/>
              </a:lnSpc>
              <a:spcBef>
                <a:spcPts val="1000"/>
              </a:spcBef>
              <a:spcAft>
                <a:spcPts val="0"/>
              </a:spcAft>
              <a:buClr>
                <a:srgbClr val="3F3F3F"/>
              </a:buClr>
              <a:buSzPct val="100000"/>
              <a:buNone/>
            </a:pPr>
            <a:r>
              <a:rPr lang="ru-RU"/>
              <a:t>            ul.WriteTo(writer, HtmlEncoder.Default);</a:t>
            </a:r>
            <a:endParaRPr/>
          </a:p>
          <a:p>
            <a:pPr indent="0" lvl="0" marL="0" rtl="0" algn="l">
              <a:lnSpc>
                <a:spcPct val="90000"/>
              </a:lnSpc>
              <a:spcBef>
                <a:spcPts val="1000"/>
              </a:spcBef>
              <a:spcAft>
                <a:spcPts val="0"/>
              </a:spcAft>
              <a:buClr>
                <a:srgbClr val="3F3F3F"/>
              </a:buClr>
              <a:buSzPct val="100000"/>
              <a:buNone/>
            </a:pPr>
            <a:r>
              <a:rPr lang="ru-RU"/>
              <a:t>            return new HtmlString(writer.ToString());</a:t>
            </a:r>
            <a:endParaRPr/>
          </a:p>
          <a:p>
            <a:pPr indent="0" lvl="0" marL="0" rtl="0" algn="l">
              <a:lnSpc>
                <a:spcPct val="90000"/>
              </a:lnSpc>
              <a:spcBef>
                <a:spcPts val="1000"/>
              </a:spcBef>
              <a:spcAft>
                <a:spcPts val="0"/>
              </a:spcAft>
              <a:buClr>
                <a:srgbClr val="3F3F3F"/>
              </a:buClr>
              <a:buSzPct val="100000"/>
              <a:buNone/>
            </a:pPr>
            <a:r>
              <a:rPr lang="ru-RU"/>
              <a:t>        }</a:t>
            </a:r>
            <a:endParaRPr/>
          </a:p>
          <a:p>
            <a:pPr indent="0" lvl="0" marL="0" rtl="0" algn="l">
              <a:lnSpc>
                <a:spcPct val="90000"/>
              </a:lnSpc>
              <a:spcBef>
                <a:spcPts val="1000"/>
              </a:spcBef>
              <a:spcAft>
                <a:spcPts val="0"/>
              </a:spcAft>
              <a:buClr>
                <a:srgbClr val="3F3F3F"/>
              </a:buClr>
              <a:buSzPct val="100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TagBuilder 2/2</a:t>
            </a:r>
            <a:endParaRPr/>
          </a:p>
        </p:txBody>
      </p:sp>
      <p:sp>
        <p:nvSpPr>
          <p:cNvPr id="111" name="Google Shape;111;p17"/>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fontScale="60000"/>
          </a:bodyPr>
          <a:lstStyle/>
          <a:p>
            <a:pPr indent="-457200" lvl="0" marL="457200" rtl="0" algn="l">
              <a:lnSpc>
                <a:spcPct val="90000"/>
              </a:lnSpc>
              <a:spcBef>
                <a:spcPts val="0"/>
              </a:spcBef>
              <a:spcAft>
                <a:spcPts val="0"/>
              </a:spcAft>
              <a:buClr>
                <a:srgbClr val="3F3F3F"/>
              </a:buClr>
              <a:buSzPct val="100000"/>
              <a:buFont typeface="Arial"/>
              <a:buChar char="•"/>
            </a:pPr>
            <a:r>
              <a:rPr lang="ru-RU"/>
              <a:t>В конструктор TagBuilder передается элемент, для которого создается тег. TagBuilder имеет ряд свойств и методов, которые можно использовать:</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Свойство InnerHtml позволяет установить или получить содержимое тега в виде строки. Чтобы манипулировать этим свойством, можно вызвать один из методов:</a:t>
            </a:r>
            <a:endParaRPr/>
          </a:p>
          <a:p>
            <a:pPr indent="-514350" lvl="1" marL="971550" rtl="0" algn="l">
              <a:lnSpc>
                <a:spcPct val="90000"/>
              </a:lnSpc>
              <a:spcBef>
                <a:spcPts val="500"/>
              </a:spcBef>
              <a:spcAft>
                <a:spcPts val="0"/>
              </a:spcAft>
              <a:buClr>
                <a:srgbClr val="3F3F3F"/>
              </a:buClr>
              <a:buSzPct val="100000"/>
              <a:buFont typeface="Noto Sans Symbols"/>
              <a:buAutoNum type="arabicPeriod"/>
            </a:pPr>
            <a:r>
              <a:rPr lang="ru-RU"/>
              <a:t>Append(string text): добавление строки теста внутрь элемента</a:t>
            </a:r>
            <a:endParaRPr/>
          </a:p>
          <a:p>
            <a:pPr indent="-514350" lvl="1" marL="971550" rtl="0" algn="l">
              <a:lnSpc>
                <a:spcPct val="90000"/>
              </a:lnSpc>
              <a:spcBef>
                <a:spcPts val="500"/>
              </a:spcBef>
              <a:spcAft>
                <a:spcPts val="0"/>
              </a:spcAft>
              <a:buClr>
                <a:srgbClr val="3F3F3F"/>
              </a:buClr>
              <a:buSzPct val="100000"/>
              <a:buFont typeface="Noto Sans Symbols"/>
              <a:buAutoNum type="arabicPeriod"/>
            </a:pPr>
            <a:r>
              <a:rPr lang="ru-RU"/>
              <a:t>AppendHtml(IHtmlContent html): добавление в элемент кода html в виде объекта IHtmlContent - это может быть другой объект TagBuilder</a:t>
            </a:r>
            <a:endParaRPr/>
          </a:p>
          <a:p>
            <a:pPr indent="-514350" lvl="1" marL="971550" rtl="0" algn="l">
              <a:lnSpc>
                <a:spcPct val="90000"/>
              </a:lnSpc>
              <a:spcBef>
                <a:spcPts val="500"/>
              </a:spcBef>
              <a:spcAft>
                <a:spcPts val="0"/>
              </a:spcAft>
              <a:buClr>
                <a:srgbClr val="3F3F3F"/>
              </a:buClr>
              <a:buSzPct val="100000"/>
              <a:buFont typeface="Noto Sans Symbols"/>
              <a:buAutoNum type="arabicPeriod"/>
            </a:pPr>
            <a:r>
              <a:rPr lang="ru-RU"/>
              <a:t>Clear(): очистка элемента</a:t>
            </a:r>
            <a:endParaRPr/>
          </a:p>
          <a:p>
            <a:pPr indent="-514350" lvl="1" marL="971550" rtl="0" algn="l">
              <a:lnSpc>
                <a:spcPct val="90000"/>
              </a:lnSpc>
              <a:spcBef>
                <a:spcPts val="500"/>
              </a:spcBef>
              <a:spcAft>
                <a:spcPts val="0"/>
              </a:spcAft>
              <a:buClr>
                <a:srgbClr val="3F3F3F"/>
              </a:buClr>
              <a:buSzPct val="100000"/>
              <a:buFont typeface="Noto Sans Symbols"/>
              <a:buAutoNum type="arabicPeriod"/>
            </a:pPr>
            <a:r>
              <a:rPr lang="ru-RU"/>
              <a:t>SetContent(string text): установка текста элемента</a:t>
            </a:r>
            <a:endParaRPr/>
          </a:p>
          <a:p>
            <a:pPr indent="-514350" lvl="1" marL="971550" rtl="0" algn="l">
              <a:lnSpc>
                <a:spcPct val="90000"/>
              </a:lnSpc>
              <a:spcBef>
                <a:spcPts val="500"/>
              </a:spcBef>
              <a:spcAft>
                <a:spcPts val="0"/>
              </a:spcAft>
              <a:buClr>
                <a:srgbClr val="3F3F3F"/>
              </a:buClr>
              <a:buSzPct val="100000"/>
              <a:buFont typeface="Noto Sans Symbols"/>
              <a:buAutoNum type="arabicPeriod"/>
            </a:pPr>
            <a:r>
              <a:rPr lang="ru-RU"/>
              <a:t>SetHtmlContent(IHtmlContent html): установка внутреннего кода html в виде объекта IHtmlContent</a:t>
            </a:r>
            <a:endParaRPr/>
          </a:p>
          <a:p>
            <a:pPr indent="-514350" lvl="0" marL="514350" rtl="0" algn="l">
              <a:lnSpc>
                <a:spcPct val="90000"/>
              </a:lnSpc>
              <a:spcBef>
                <a:spcPts val="1000"/>
              </a:spcBef>
              <a:spcAft>
                <a:spcPts val="0"/>
              </a:spcAft>
              <a:buClr>
                <a:srgbClr val="3F3F3F"/>
              </a:buClr>
              <a:buSzPct val="100000"/>
              <a:buFont typeface="Calibri"/>
              <a:buAutoNum type="arabicPeriod"/>
            </a:pPr>
            <a:r>
              <a:rPr lang="ru-RU"/>
              <a:t>Свойство Attributes позволяет управлять атрибутами элемента</a:t>
            </a:r>
            <a:endParaRPr/>
          </a:p>
          <a:p>
            <a:pPr indent="-514350" lvl="0" marL="514350" rtl="0" algn="l">
              <a:lnSpc>
                <a:spcPct val="90000"/>
              </a:lnSpc>
              <a:spcBef>
                <a:spcPts val="1000"/>
              </a:spcBef>
              <a:spcAft>
                <a:spcPts val="0"/>
              </a:spcAft>
              <a:buClr>
                <a:srgbClr val="3F3F3F"/>
              </a:buClr>
              <a:buSzPct val="100000"/>
              <a:buFont typeface="Calibri"/>
              <a:buAutoNum type="arabicPeriod"/>
            </a:pPr>
            <a:r>
              <a:rPr lang="ru-RU"/>
              <a:t>Метод MergeAttribute() позволяет добавить к элементу один атрибут</a:t>
            </a:r>
            <a:endParaRPr/>
          </a:p>
          <a:p>
            <a:pPr indent="-514350" lvl="0" marL="514350" rtl="0" algn="l">
              <a:lnSpc>
                <a:spcPct val="90000"/>
              </a:lnSpc>
              <a:spcBef>
                <a:spcPts val="1000"/>
              </a:spcBef>
              <a:spcAft>
                <a:spcPts val="0"/>
              </a:spcAft>
              <a:buClr>
                <a:srgbClr val="3F3F3F"/>
              </a:buClr>
              <a:buSzPct val="100000"/>
              <a:buFont typeface="Calibri"/>
              <a:buAutoNum type="arabicPeriod"/>
            </a:pPr>
            <a:r>
              <a:rPr lang="ru-RU"/>
              <a:t>Метод AddCssClass() позволяет добавить к элементу класс css</a:t>
            </a:r>
            <a:endParaRPr/>
          </a:p>
          <a:p>
            <a:pPr indent="-514350" lvl="0" marL="514350" rtl="0" algn="l">
              <a:lnSpc>
                <a:spcPct val="90000"/>
              </a:lnSpc>
              <a:spcBef>
                <a:spcPts val="1000"/>
              </a:spcBef>
              <a:spcAft>
                <a:spcPts val="0"/>
              </a:spcAft>
              <a:buClr>
                <a:srgbClr val="3F3F3F"/>
              </a:buClr>
              <a:buSzPct val="100000"/>
              <a:buFont typeface="Calibri"/>
              <a:buAutoNum type="arabicPeriod"/>
            </a:pPr>
            <a:r>
              <a:rPr lang="ru-RU"/>
              <a:t>Метод WriteTo() позволяет создать из элемента и его внутреннего содержимого строку при помощью объектов TextWriter и HtmlEncoder.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838200" y="231140"/>
            <a:ext cx="10515600" cy="949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HTML-хелперы элементов форм</a:t>
            </a:r>
            <a:endParaRPr/>
          </a:p>
        </p:txBody>
      </p:sp>
      <p:sp>
        <p:nvSpPr>
          <p:cNvPr id="117" name="Google Shape;117;p18"/>
          <p:cNvSpPr txBox="1"/>
          <p:nvPr>
            <p:ph idx="1" type="body"/>
          </p:nvPr>
        </p:nvSpPr>
        <p:spPr>
          <a:xfrm>
            <a:off x="672465" y="1109980"/>
            <a:ext cx="10847070" cy="4638040"/>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3F3F3F"/>
              </a:buClr>
              <a:buSzPts val="2800"/>
              <a:buFont typeface="Arial"/>
              <a:buChar char="•"/>
            </a:pPr>
            <a:r>
              <a:rPr lang="ru-RU"/>
              <a:t>Хотя мы можем создать любой необходимый хелпер, но в большинстве случаев нам не придется писать свои хелперы, потому что фреймворк MVC уже предоставляет большой набор встроенных html-хелперов, которые позволяют генерировать ту или иную разметку, например, код элеметов форм.</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Хелпер Html.BeginForm 1/2</a:t>
            </a:r>
            <a:endParaRPr/>
          </a:p>
        </p:txBody>
      </p:sp>
      <p:sp>
        <p:nvSpPr>
          <p:cNvPr id="123" name="Google Shape;123;p19"/>
          <p:cNvSpPr txBox="1"/>
          <p:nvPr>
            <p:ph idx="1" type="body"/>
          </p:nvPr>
        </p:nvSpPr>
        <p:spPr>
          <a:xfrm>
            <a:off x="647700" y="1310005"/>
            <a:ext cx="5193030" cy="5369560"/>
          </a:xfrm>
          <a:prstGeom prst="rect">
            <a:avLst/>
          </a:prstGeom>
          <a:noFill/>
          <a:ln>
            <a:noFill/>
          </a:ln>
        </p:spPr>
        <p:txBody>
          <a:bodyPr anchorCtr="0" anchor="t" bIns="45700" lIns="91425" spcFirstLastPara="1" rIns="91425" wrap="square" tIns="45700">
            <a:normAutofit fontScale="40000"/>
          </a:bodyPr>
          <a:lstStyle/>
          <a:p>
            <a:pPr indent="-457200" lvl="0" marL="457200" rtl="0" algn="l">
              <a:lnSpc>
                <a:spcPct val="90000"/>
              </a:lnSpc>
              <a:spcBef>
                <a:spcPts val="0"/>
              </a:spcBef>
              <a:spcAft>
                <a:spcPts val="0"/>
              </a:spcAft>
              <a:buClr>
                <a:srgbClr val="3F3F3F"/>
              </a:buClr>
              <a:buSzPct val="100000"/>
              <a:buFont typeface="Arial"/>
              <a:buChar char="•"/>
            </a:pPr>
            <a:r>
              <a:rPr lang="ru-RU"/>
              <a:t>Пусть в контроллере определены две версии одного метода Create- для методов POST и GET.</a:t>
            </a:r>
            <a:endParaRPr/>
          </a:p>
          <a:p>
            <a:pPr indent="-457200" lvl="0" marL="457200" rtl="0" algn="l">
              <a:lnSpc>
                <a:spcPct val="90000"/>
              </a:lnSpc>
              <a:spcBef>
                <a:spcPts val="1000"/>
              </a:spcBef>
              <a:spcAft>
                <a:spcPts val="0"/>
              </a:spcAft>
              <a:buClr>
                <a:srgbClr val="3F3F3F"/>
              </a:buClr>
              <a:buSzPct val="100000"/>
              <a:buFont typeface="Arial"/>
              <a:buChar char="•"/>
            </a:pPr>
            <a:r>
              <a:rPr lang="ru-RU"/>
              <a:t>В представлении для метода Create для создания формы ввода данных для последующей их отправки на post-версию метода Create мы вполне можем использовать стандартные элементы html, например:</a:t>
            </a:r>
            <a:endParaRPr/>
          </a:p>
          <a:p>
            <a:pPr indent="0" lvl="0" marL="0" rtl="0" algn="l">
              <a:lnSpc>
                <a:spcPct val="90000"/>
              </a:lnSpc>
              <a:spcBef>
                <a:spcPts val="1000"/>
              </a:spcBef>
              <a:spcAft>
                <a:spcPts val="0"/>
              </a:spcAft>
              <a:buClr>
                <a:srgbClr val="3F3F3F"/>
              </a:buClr>
              <a:buSzPct val="100000"/>
              <a:buNone/>
            </a:pPr>
            <a:r>
              <a:rPr lang="ru-RU"/>
              <a:t>&lt;form method="post" action="~/Home/Create"&gt;</a:t>
            </a:r>
            <a:endParaRPr/>
          </a:p>
          <a:p>
            <a:pPr indent="0" lvl="0" marL="0" rtl="0" algn="l">
              <a:lnSpc>
                <a:spcPct val="90000"/>
              </a:lnSpc>
              <a:spcBef>
                <a:spcPts val="1000"/>
              </a:spcBef>
              <a:spcAft>
                <a:spcPts val="0"/>
              </a:spcAft>
              <a:buClr>
                <a:srgbClr val="3F3F3F"/>
              </a:buClr>
              <a:buSzPct val="100000"/>
              <a:buNone/>
            </a:pPr>
            <a:r>
              <a:rPr lang="ru-RU"/>
              <a:t>    &lt;p&gt;</a:t>
            </a:r>
            <a:endParaRPr/>
          </a:p>
          <a:p>
            <a:pPr indent="0" lvl="0" marL="0" rtl="0" algn="l">
              <a:lnSpc>
                <a:spcPct val="90000"/>
              </a:lnSpc>
              <a:spcBef>
                <a:spcPts val="1000"/>
              </a:spcBef>
              <a:spcAft>
                <a:spcPts val="0"/>
              </a:spcAft>
              <a:buClr>
                <a:srgbClr val="3F3F3F"/>
              </a:buClr>
              <a:buSzPct val="100000"/>
              <a:buNone/>
            </a:pPr>
            <a:r>
              <a:rPr lang="ru-RU"/>
              <a:t>        &lt;label&gt;Имя&lt;/label&gt;&lt;br /&gt;</a:t>
            </a:r>
            <a:endParaRPr/>
          </a:p>
          <a:p>
            <a:pPr indent="0" lvl="0" marL="0" rtl="0" algn="l">
              <a:lnSpc>
                <a:spcPct val="90000"/>
              </a:lnSpc>
              <a:spcBef>
                <a:spcPts val="1000"/>
              </a:spcBef>
              <a:spcAft>
                <a:spcPts val="0"/>
              </a:spcAft>
              <a:buClr>
                <a:srgbClr val="3F3F3F"/>
              </a:buClr>
              <a:buSzPct val="100000"/>
              <a:buNone/>
            </a:pPr>
            <a:r>
              <a:rPr lang="ru-RU"/>
              <a:t>        &lt;input type="text" name="name" /&gt;</a:t>
            </a:r>
            <a:endParaRPr/>
          </a:p>
          <a:p>
            <a:pPr indent="0" lvl="0" marL="0" rtl="0" algn="l">
              <a:lnSpc>
                <a:spcPct val="90000"/>
              </a:lnSpc>
              <a:spcBef>
                <a:spcPts val="1000"/>
              </a:spcBef>
              <a:spcAft>
                <a:spcPts val="0"/>
              </a:spcAft>
              <a:buClr>
                <a:srgbClr val="3F3F3F"/>
              </a:buClr>
              <a:buSzPct val="100000"/>
              <a:buNone/>
            </a:pPr>
            <a:r>
              <a:rPr lang="ru-RU"/>
              <a:t>    &lt;/p&gt;</a:t>
            </a:r>
            <a:endParaRPr/>
          </a:p>
          <a:p>
            <a:pPr indent="0" lvl="0" marL="0" rtl="0" algn="l">
              <a:lnSpc>
                <a:spcPct val="90000"/>
              </a:lnSpc>
              <a:spcBef>
                <a:spcPts val="1000"/>
              </a:spcBef>
              <a:spcAft>
                <a:spcPts val="0"/>
              </a:spcAft>
              <a:buClr>
                <a:srgbClr val="3F3F3F"/>
              </a:buClr>
              <a:buSzPct val="100000"/>
              <a:buNone/>
            </a:pPr>
            <a:r>
              <a:rPr lang="ru-RU"/>
              <a:t>    &lt;p&gt;</a:t>
            </a:r>
            <a:endParaRPr/>
          </a:p>
          <a:p>
            <a:pPr indent="0" lvl="0" marL="0" rtl="0" algn="l">
              <a:lnSpc>
                <a:spcPct val="90000"/>
              </a:lnSpc>
              <a:spcBef>
                <a:spcPts val="1000"/>
              </a:spcBef>
              <a:spcAft>
                <a:spcPts val="0"/>
              </a:spcAft>
              <a:buClr>
                <a:srgbClr val="3F3F3F"/>
              </a:buClr>
              <a:buSzPct val="100000"/>
              <a:buNone/>
            </a:pPr>
            <a:r>
              <a:rPr lang="ru-RU"/>
              <a:t>        &lt;label&gt;Возраст&lt;/label&gt;&lt;br /&gt;</a:t>
            </a:r>
            <a:endParaRPr/>
          </a:p>
          <a:p>
            <a:pPr indent="0" lvl="0" marL="0" rtl="0" algn="l">
              <a:lnSpc>
                <a:spcPct val="90000"/>
              </a:lnSpc>
              <a:spcBef>
                <a:spcPts val="1000"/>
              </a:spcBef>
              <a:spcAft>
                <a:spcPts val="0"/>
              </a:spcAft>
              <a:buClr>
                <a:srgbClr val="3F3F3F"/>
              </a:buClr>
              <a:buSzPct val="100000"/>
              <a:buNone/>
            </a:pPr>
            <a:r>
              <a:rPr lang="ru-RU"/>
              <a:t>        &lt;input type="number" name="age" /&gt;</a:t>
            </a:r>
            <a:endParaRPr/>
          </a:p>
          <a:p>
            <a:pPr indent="0" lvl="0" marL="0" rtl="0" algn="l">
              <a:lnSpc>
                <a:spcPct val="90000"/>
              </a:lnSpc>
              <a:spcBef>
                <a:spcPts val="1000"/>
              </a:spcBef>
              <a:spcAft>
                <a:spcPts val="0"/>
              </a:spcAft>
              <a:buClr>
                <a:srgbClr val="3F3F3F"/>
              </a:buClr>
              <a:buSzPct val="100000"/>
              <a:buNone/>
            </a:pPr>
            <a:r>
              <a:rPr lang="ru-RU"/>
              <a:t>    &lt;/p&gt;</a:t>
            </a:r>
            <a:endParaRPr/>
          </a:p>
          <a:p>
            <a:pPr indent="0" lvl="0" marL="0" rtl="0" algn="l">
              <a:lnSpc>
                <a:spcPct val="90000"/>
              </a:lnSpc>
              <a:spcBef>
                <a:spcPts val="1000"/>
              </a:spcBef>
              <a:spcAft>
                <a:spcPts val="0"/>
              </a:spcAft>
              <a:buClr>
                <a:srgbClr val="3F3F3F"/>
              </a:buClr>
              <a:buSzPct val="100000"/>
              <a:buNone/>
            </a:pPr>
            <a:r>
              <a:rPr lang="ru-RU"/>
              <a:t>    &lt;p&gt;</a:t>
            </a:r>
            <a:endParaRPr/>
          </a:p>
          <a:p>
            <a:pPr indent="0" lvl="0" marL="0" rtl="0" algn="l">
              <a:lnSpc>
                <a:spcPct val="90000"/>
              </a:lnSpc>
              <a:spcBef>
                <a:spcPts val="1000"/>
              </a:spcBef>
              <a:spcAft>
                <a:spcPts val="0"/>
              </a:spcAft>
              <a:buClr>
                <a:srgbClr val="3F3F3F"/>
              </a:buClr>
              <a:buSzPct val="100000"/>
              <a:buNone/>
            </a:pPr>
            <a:r>
              <a:rPr lang="ru-RU"/>
              <a:t>        &lt;input type="submit" value="Отправить" /&gt;</a:t>
            </a:r>
            <a:endParaRPr/>
          </a:p>
          <a:p>
            <a:pPr indent="0" lvl="0" marL="0" rtl="0" algn="l">
              <a:lnSpc>
                <a:spcPct val="90000"/>
              </a:lnSpc>
              <a:spcBef>
                <a:spcPts val="1000"/>
              </a:spcBef>
              <a:spcAft>
                <a:spcPts val="0"/>
              </a:spcAft>
              <a:buClr>
                <a:srgbClr val="3F3F3F"/>
              </a:buClr>
              <a:buSzPct val="100000"/>
              <a:buNone/>
            </a:pPr>
            <a:r>
              <a:rPr lang="ru-RU"/>
              <a:t>    &lt;/p&gt;</a:t>
            </a:r>
            <a:endParaRPr/>
          </a:p>
          <a:p>
            <a:pPr indent="0" lvl="0" marL="0" rtl="0" algn="l">
              <a:lnSpc>
                <a:spcPct val="90000"/>
              </a:lnSpc>
              <a:spcBef>
                <a:spcPts val="1000"/>
              </a:spcBef>
              <a:spcAft>
                <a:spcPts val="0"/>
              </a:spcAft>
              <a:buClr>
                <a:srgbClr val="3F3F3F"/>
              </a:buClr>
              <a:buSzPct val="100000"/>
              <a:buNone/>
            </a:pPr>
            <a:r>
              <a:rPr lang="ru-RU"/>
              <a:t>&lt;/form&gt;</a:t>
            </a:r>
            <a:endParaRPr/>
          </a:p>
        </p:txBody>
      </p:sp>
      <p:sp>
        <p:nvSpPr>
          <p:cNvPr id="124" name="Google Shape;124;p19"/>
          <p:cNvSpPr/>
          <p:nvPr/>
        </p:nvSpPr>
        <p:spPr>
          <a:xfrm>
            <a:off x="6511290" y="1310005"/>
            <a:ext cx="5193030" cy="5093970"/>
          </a:xfrm>
          <a:prstGeom prst="rect">
            <a:avLst/>
          </a:prstGeom>
          <a:noFill/>
          <a:ln>
            <a:noFill/>
          </a:ln>
        </p:spPr>
        <p:txBody>
          <a:bodyPr anchorCtr="0" anchor="t" bIns="45700" lIns="91425" spcFirstLastPara="1" rIns="91425" wrap="square" tIns="45700">
            <a:noAutofit/>
          </a:bodyPr>
          <a:lstStyle/>
          <a:p>
            <a:pPr indent="-457200" lvl="0" marL="457200" marR="0" rtl="0" algn="l">
              <a:lnSpc>
                <a:spcPct val="90000"/>
              </a:lnSpc>
              <a:spcBef>
                <a:spcPts val="0"/>
              </a:spcBef>
              <a:spcAft>
                <a:spcPts val="0"/>
              </a:spcAft>
              <a:buClr>
                <a:srgbClr val="3F3F3F"/>
              </a:buClr>
              <a:buSzPts val="1400"/>
              <a:buFont typeface="Arial"/>
              <a:buChar char="•"/>
            </a:pPr>
            <a:r>
              <a:rPr b="0" i="0" lang="ru-RU" sz="1400" u="none" cap="none" strike="noStrike">
                <a:solidFill>
                  <a:srgbClr val="3F3F3F"/>
                </a:solidFill>
                <a:latin typeface="Calibri"/>
                <a:ea typeface="Calibri"/>
                <a:cs typeface="Calibri"/>
                <a:sym typeface="Calibri"/>
              </a:rPr>
              <a:t>Встроенный хелпер BeginForm/EndForm позволяет создать ту же самую форму:</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@using(Html.BeginForm("Create", "Home", FormMethod.Post))</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&lt;p&gt;</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&lt;label&gt;Имя&lt;/label&gt;&lt;br /&gt;</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&lt;input type="text" name="name" /&gt;</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&lt;/p&gt;</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&lt;p&gt;</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&lt;label&gt;Возраст&lt;/label&gt;&lt;br /&gt;</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&lt;input type="number" name="age" /&gt;</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&lt;/p&gt;</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&lt;p&gt;</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&lt;input type="submit" value="Отправить" /&gt;</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&lt;/p&gt;</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a:t>
            </a:r>
            <a:endParaRPr b="0" i="0" sz="1400" u="none" cap="none" strike="noStrike">
              <a:solidFill>
                <a:srgbClr val="3F3F3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647700" y="258445"/>
            <a:ext cx="10515600" cy="8178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Хелпер Html.BeginForm 2/2</a:t>
            </a:r>
            <a:endParaRPr/>
          </a:p>
        </p:txBody>
      </p:sp>
      <p:sp>
        <p:nvSpPr>
          <p:cNvPr id="130" name="Google Shape;130;p20"/>
          <p:cNvSpPr txBox="1"/>
          <p:nvPr>
            <p:ph idx="1" type="body"/>
          </p:nvPr>
        </p:nvSpPr>
        <p:spPr>
          <a:xfrm>
            <a:off x="647700" y="1075690"/>
            <a:ext cx="10515600" cy="5782310"/>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3F3F3F"/>
              </a:buClr>
              <a:buSzPts val="2800"/>
              <a:buFont typeface="Arial"/>
              <a:buChar char="•"/>
            </a:pPr>
            <a:r>
              <a:rPr lang="ru-RU"/>
              <a:t>Метод BeginForm принимает в качестве параметров имя метода действия и имя контроллера, а также тип запроса. Данный хелпер создает как открывающий тег &lt;form&gt;, так и закрывающий тег &lt;/form&gt;. Поэтому при рендеринге представления в выходной поток у нас получится тот же самый html-код, что и с применением тега form. Поэтому оба способа идентичны.</a:t>
            </a:r>
            <a:endParaRPr/>
          </a:p>
          <a:p>
            <a:pPr indent="-457200" lvl="0" marL="457200" rtl="0" algn="l">
              <a:lnSpc>
                <a:spcPct val="90000"/>
              </a:lnSpc>
              <a:spcBef>
                <a:spcPts val="1000"/>
              </a:spcBef>
              <a:spcAft>
                <a:spcPts val="0"/>
              </a:spcAft>
              <a:buClr>
                <a:srgbClr val="3F3F3F"/>
              </a:buClr>
              <a:buSzPts val="2800"/>
              <a:buFont typeface="Arial"/>
              <a:buChar char="•"/>
            </a:pPr>
            <a:r>
              <a:rPr lang="ru-RU"/>
              <a:t>Но если вызов страницы с формой и отправка формы осуществляется одним и тем же действием, то в этом случае можно не указывать в хелпере Html.BeginForm параметры:</a:t>
            </a:r>
            <a:endParaRPr/>
          </a:p>
          <a:p>
            <a:pPr indent="0" lvl="0" marL="0" rtl="0" algn="l">
              <a:lnSpc>
                <a:spcPct val="90000"/>
              </a:lnSpc>
              <a:spcBef>
                <a:spcPts val="1000"/>
              </a:spcBef>
              <a:spcAft>
                <a:spcPts val="0"/>
              </a:spcAft>
              <a:buClr>
                <a:srgbClr val="3F3F3F"/>
              </a:buClr>
              <a:buSzPts val="2800"/>
              <a:buNone/>
            </a:pPr>
            <a:r>
              <a:rPr lang="ru-RU"/>
              <a:t>@using(Html.BeginForm())</a:t>
            </a:r>
            <a:endParaRPr/>
          </a:p>
          <a:p>
            <a:pPr indent="0" lvl="0" marL="0" rtl="0" algn="l">
              <a:lnSpc>
                <a:spcPct val="90000"/>
              </a:lnSpc>
              <a:spcBef>
                <a:spcPts val="1000"/>
              </a:spcBef>
              <a:spcAft>
                <a:spcPts val="0"/>
              </a:spcAft>
              <a:buClr>
                <a:srgbClr val="3F3F3F"/>
              </a:buClr>
              <a:buSzPts val="2800"/>
              <a:buNone/>
            </a:pPr>
            <a:r>
              <a:rPr lang="ru-RU"/>
              <a:t>{</a:t>
            </a:r>
            <a:endParaRPr/>
          </a:p>
          <a:p>
            <a:pPr indent="0" lvl="0" marL="0" rtl="0" algn="l">
              <a:lnSpc>
                <a:spcPct val="90000"/>
              </a:lnSpc>
              <a:spcBef>
                <a:spcPts val="1000"/>
              </a:spcBef>
              <a:spcAft>
                <a:spcPts val="0"/>
              </a:spcAft>
              <a:buClr>
                <a:srgbClr val="3F3F3F"/>
              </a:buClr>
              <a:buSzPts val="2800"/>
              <a:buNone/>
            </a:pPr>
            <a:r>
              <a:rPr lang="ru-RU"/>
              <a:t>    .............</a:t>
            </a:r>
            <a:endParaRPr/>
          </a:p>
          <a:p>
            <a:pPr indent="0" lvl="0" marL="0" rtl="0" algn="l">
              <a:lnSpc>
                <a:spcPct val="90000"/>
              </a:lnSpc>
              <a:spcBef>
                <a:spcPts val="1000"/>
              </a:spcBef>
              <a:spcAft>
                <a:spcPts val="0"/>
              </a:spcAft>
              <a:buClr>
                <a:srgbClr val="3F3F3F"/>
              </a:buClr>
              <a:buSzPts val="2800"/>
              <a:buNone/>
            </a:pPr>
            <a:r>
              <a:rPr lang="ru-RU"/>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