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7103725" cy="102342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9">
          <p15:clr>
            <a:srgbClr val="000000"/>
          </p15:clr>
        </p15:guide>
        <p15:guide id="2" pos="380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9" orient="horz"/>
        <p:guide pos="380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1pPr>
            <a:lvl2pPr indent="-228600" lvl="1" marL="9144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2pPr>
            <a:lvl3pPr indent="-228600" lvl="2" marL="13716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3pPr>
            <a:lvl4pPr indent="-228600" lvl="3" marL="18288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4pPr>
            <a:lvl5pPr indent="-228600" lvl="4" marL="22860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5pPr>
            <a:lvl6pPr indent="-228600" lvl="5" marL="27432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6pPr>
            <a:lvl7pPr indent="-228600" lvl="6" marL="32004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7pPr>
            <a:lvl8pPr indent="-228600" lvl="7" marL="36576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8pPr>
            <a:lvl9pPr indent="-228600" lvl="8" marL="41148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Microsoft Yahei"/>
                <a:ea typeface="Microsoft Yahei"/>
                <a:cs typeface="Microsoft Yahei"/>
                <a:sym typeface="Microsoft Yahei"/>
              </a:rPr>
              <a:t>‹#›</a:t>
            </a:fld>
            <a:endParaRPr b="0" i="0" sz="1200" u="none" cap="none" strike="noStrike">
              <a:solidFill>
                <a:schemeClr val="dk1"/>
              </a:solidFill>
              <a:latin typeface="Microsoft Yahei"/>
              <a:ea typeface="Microsoft Yahei"/>
              <a:cs typeface="Microsoft Yahei"/>
              <a:sym typeface="Microsoft Yahe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lvl1pPr lvl="0" algn="ctr">
              <a:lnSpc>
                <a:spcPct val="130000"/>
              </a:lnSpc>
              <a:spcBef>
                <a:spcPts val="0"/>
              </a:spcBef>
              <a:spcAft>
                <a:spcPts val="0"/>
              </a:spcAft>
              <a:buClr>
                <a:schemeClr val="dk1"/>
              </a:buClr>
              <a:buSzPts val="6000"/>
              <a:buFont typeface="Calibri"/>
              <a:buNone/>
              <a:defRPr sz="6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2400"/>
              <a:buNone/>
              <a:defRPr sz="2400">
                <a:solidFill>
                  <a:srgbClr val="3F3F3F"/>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1"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800"/>
              <a:buNone/>
              <a:defRPr sz="2800">
                <a:solidFill>
                  <a:srgbClr val="3F3F3F"/>
                </a:solidFill>
                <a:latin typeface="Calibri"/>
                <a:ea typeface="Calibri"/>
                <a:cs typeface="Calibri"/>
                <a:sym typeface="Calibri"/>
              </a:defRPr>
            </a:lvl1pPr>
            <a:lvl2pPr indent="-381000" lvl="1" marL="914400" algn="l">
              <a:lnSpc>
                <a:spcPct val="90000"/>
              </a:lnSpc>
              <a:spcBef>
                <a:spcPts val="500"/>
              </a:spcBef>
              <a:spcAft>
                <a:spcPts val="0"/>
              </a:spcAft>
              <a:buClr>
                <a:srgbClr val="3F3F3F"/>
              </a:buClr>
              <a:buSzPts val="2400"/>
              <a:buChar char="•"/>
              <a:defRPr sz="2400">
                <a:solidFill>
                  <a:srgbClr val="3F3F3F"/>
                </a:solidFill>
                <a:latin typeface="Calibri"/>
                <a:ea typeface="Calibri"/>
                <a:cs typeface="Calibri"/>
                <a:sym typeface="Calibri"/>
              </a:defRPr>
            </a:lvl2pPr>
            <a:lvl3pPr indent="-355600" lvl="2" marL="1371600" algn="l">
              <a:lnSpc>
                <a:spcPct val="90000"/>
              </a:lnSpc>
              <a:spcBef>
                <a:spcPts val="500"/>
              </a:spcBef>
              <a:spcAft>
                <a:spcPts val="0"/>
              </a:spcAft>
              <a:buClr>
                <a:srgbClr val="3F3F3F"/>
              </a:buClr>
              <a:buSzPts val="2000"/>
              <a:buChar char="•"/>
              <a:defRPr sz="2000">
                <a:solidFill>
                  <a:srgbClr val="3F3F3F"/>
                </a:solidFill>
                <a:latin typeface="Calibri"/>
                <a:ea typeface="Calibri"/>
                <a:cs typeface="Calibri"/>
                <a:sym typeface="Calibri"/>
              </a:defRPr>
            </a:lvl3pPr>
            <a:lvl4pPr indent="-342900" lvl="3" marL="1828800" algn="l">
              <a:lnSpc>
                <a:spcPct val="90000"/>
              </a:lnSpc>
              <a:spcBef>
                <a:spcPts val="500"/>
              </a:spcBef>
              <a:spcAft>
                <a:spcPts val="0"/>
              </a:spcAft>
              <a:buClr>
                <a:srgbClr val="3F3F3F"/>
              </a:buClr>
              <a:buSzPts val="1800"/>
              <a:buChar char="•"/>
              <a:defRPr sz="1800">
                <a:solidFill>
                  <a:srgbClr val="3F3F3F"/>
                </a:solidFill>
                <a:latin typeface="Calibri"/>
                <a:ea typeface="Calibri"/>
                <a:cs typeface="Calibri"/>
                <a:sym typeface="Calibri"/>
              </a:defRPr>
            </a:lvl4pPr>
            <a:lvl5pPr indent="-342900" lvl="4" marL="2286000" algn="l">
              <a:lnSpc>
                <a:spcPct val="90000"/>
              </a:lnSpc>
              <a:spcBef>
                <a:spcPts val="500"/>
              </a:spcBef>
              <a:spcAft>
                <a:spcPts val="0"/>
              </a:spcAft>
              <a:buClr>
                <a:srgbClr val="3F3F3F"/>
              </a:buClr>
              <a:buSzPts val="1800"/>
              <a:buChar char="•"/>
              <a:defRPr sz="1800">
                <a:solidFill>
                  <a:srgbClr val="3F3F3F"/>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3750945"/>
            <a:ext cx="9843135" cy="8115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2400"/>
              <a:buNone/>
              <a:defRPr sz="24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0" i="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2800"/>
              <a:buNone/>
              <a:defRPr sz="2800">
                <a:solidFill>
                  <a:srgbClr val="3F3F3F"/>
                </a:solidFill>
                <a:latin typeface="Calibri"/>
                <a:ea typeface="Calibri"/>
                <a:cs typeface="Calibri"/>
                <a:sym typeface="Calibri"/>
              </a:defRPr>
            </a:lvl1pPr>
            <a:lvl2pPr indent="-381000" lvl="1" marL="914400" algn="l">
              <a:lnSpc>
                <a:spcPct val="150000"/>
              </a:lnSpc>
              <a:spcBef>
                <a:spcPts val="500"/>
              </a:spcBef>
              <a:spcAft>
                <a:spcPts val="0"/>
              </a:spcAft>
              <a:buClr>
                <a:srgbClr val="3F3F3F"/>
              </a:buClr>
              <a:buSzPts val="2400"/>
              <a:buChar char="•"/>
              <a:defRPr sz="2400">
                <a:solidFill>
                  <a:srgbClr val="3F3F3F"/>
                </a:solidFill>
                <a:latin typeface="Calibri"/>
                <a:ea typeface="Calibri"/>
                <a:cs typeface="Calibri"/>
                <a:sym typeface="Calibri"/>
              </a:defRPr>
            </a:lvl2pPr>
            <a:lvl3pPr indent="-355600" lvl="2" marL="1371600" algn="l">
              <a:lnSpc>
                <a:spcPct val="150000"/>
              </a:lnSpc>
              <a:spcBef>
                <a:spcPts val="500"/>
              </a:spcBef>
              <a:spcAft>
                <a:spcPts val="0"/>
              </a:spcAft>
              <a:buClr>
                <a:srgbClr val="3F3F3F"/>
              </a:buClr>
              <a:buSzPts val="2000"/>
              <a:buChar char="•"/>
              <a:defRPr sz="2000">
                <a:solidFill>
                  <a:srgbClr val="3F3F3F"/>
                </a:solidFill>
                <a:latin typeface="Calibri"/>
                <a:ea typeface="Calibri"/>
                <a:cs typeface="Calibri"/>
                <a:sym typeface="Calibri"/>
              </a:defRPr>
            </a:lvl3pPr>
            <a:lvl4pPr indent="-342900" lvl="3" marL="1828800" algn="l">
              <a:lnSpc>
                <a:spcPct val="150000"/>
              </a:lnSpc>
              <a:spcBef>
                <a:spcPts val="500"/>
              </a:spcBef>
              <a:spcAft>
                <a:spcPts val="0"/>
              </a:spcAft>
              <a:buClr>
                <a:srgbClr val="3F3F3F"/>
              </a:buClr>
              <a:buSzPts val="1800"/>
              <a:buChar char="•"/>
              <a:defRPr sz="1800">
                <a:solidFill>
                  <a:srgbClr val="3F3F3F"/>
                </a:solidFill>
                <a:latin typeface="Calibri"/>
                <a:ea typeface="Calibri"/>
                <a:cs typeface="Calibri"/>
                <a:sym typeface="Calibri"/>
              </a:defRPr>
            </a:lvl4pPr>
            <a:lvl5pPr indent="-342900" lvl="4" marL="2286000" algn="l">
              <a:lnSpc>
                <a:spcPct val="150000"/>
              </a:lnSpc>
              <a:spcBef>
                <a:spcPts val="500"/>
              </a:spcBef>
              <a:spcAft>
                <a:spcPts val="0"/>
              </a:spcAft>
              <a:buClr>
                <a:srgbClr val="3F3F3F"/>
              </a:buClr>
              <a:buSzPts val="1800"/>
              <a:buChar char="•"/>
              <a:defRPr sz="1800">
                <a:solidFill>
                  <a:srgbClr val="3F3F3F"/>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2800"/>
              <a:buNone/>
              <a:defRPr b="0" i="0" sz="2800" u="none" cap="none" strike="noStrike">
                <a:solidFill>
                  <a:srgbClr val="3F3F3F"/>
                </a:solidFill>
                <a:latin typeface="Calibri"/>
                <a:ea typeface="Calibri"/>
                <a:cs typeface="Calibri"/>
                <a:sym typeface="Calibri"/>
              </a:defRPr>
            </a:lvl1pPr>
            <a:lvl2pPr indent="-381000" lvl="1" marL="914400" algn="l">
              <a:lnSpc>
                <a:spcPct val="150000"/>
              </a:lnSpc>
              <a:spcBef>
                <a:spcPts val="500"/>
              </a:spcBef>
              <a:spcAft>
                <a:spcPts val="0"/>
              </a:spcAft>
              <a:buClr>
                <a:srgbClr val="3F3F3F"/>
              </a:buClr>
              <a:buSzPts val="2400"/>
              <a:buChar char="•"/>
              <a:defRPr sz="2400">
                <a:solidFill>
                  <a:srgbClr val="3F3F3F"/>
                </a:solidFill>
              </a:defRPr>
            </a:lvl2pPr>
            <a:lvl3pPr indent="-355600" lvl="2" marL="1371600" algn="l">
              <a:lnSpc>
                <a:spcPct val="150000"/>
              </a:lnSpc>
              <a:spcBef>
                <a:spcPts val="500"/>
              </a:spcBef>
              <a:spcAft>
                <a:spcPts val="0"/>
              </a:spcAft>
              <a:buClr>
                <a:srgbClr val="3F3F3F"/>
              </a:buClr>
              <a:buSzPts val="2000"/>
              <a:buChar char="•"/>
              <a:defRPr sz="2000">
                <a:solidFill>
                  <a:srgbClr val="3F3F3F"/>
                </a:solidFill>
              </a:defRPr>
            </a:lvl3pPr>
            <a:lvl4pPr indent="-355600" lvl="3" marL="1828800" algn="l">
              <a:lnSpc>
                <a:spcPct val="150000"/>
              </a:lnSpc>
              <a:spcBef>
                <a:spcPts val="500"/>
              </a:spcBef>
              <a:spcAft>
                <a:spcPts val="0"/>
              </a:spcAft>
              <a:buClr>
                <a:srgbClr val="3F3F3F"/>
              </a:buClr>
              <a:buSzPts val="2000"/>
              <a:buChar char="•"/>
              <a:defRPr sz="2000">
                <a:solidFill>
                  <a:srgbClr val="3F3F3F"/>
                </a:solidFill>
              </a:defRPr>
            </a:lvl4pPr>
            <a:lvl5pPr indent="-355600" lvl="4" marL="2286000" algn="l">
              <a:lnSpc>
                <a:spcPct val="150000"/>
              </a:lnSpc>
              <a:spcBef>
                <a:spcPts val="500"/>
              </a:spcBef>
              <a:spcAft>
                <a:spcPts val="0"/>
              </a:spcAft>
              <a:buClr>
                <a:srgbClr val="3F3F3F"/>
              </a:buClr>
              <a:buSzPts val="2000"/>
              <a:buChar char="•"/>
              <a:defRPr sz="20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b="0"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p>
            <a:pPr indent="0" lvl="0" marL="0" rtl="0" algn="ctr">
              <a:lnSpc>
                <a:spcPct val="130000"/>
              </a:lnSpc>
              <a:spcBef>
                <a:spcPts val="0"/>
              </a:spcBef>
              <a:spcAft>
                <a:spcPts val="0"/>
              </a:spcAft>
              <a:buClr>
                <a:schemeClr val="dk1"/>
              </a:buClr>
              <a:buSzPts val="6000"/>
              <a:buFont typeface="Calibri"/>
              <a:buNone/>
            </a:pPr>
            <a:r>
              <a:rPr lang="ru-RU"/>
              <a:t>Урок 16. ASP.NET Core</a:t>
            </a:r>
            <a:endParaRPr/>
          </a:p>
        </p:txBody>
      </p:sp>
      <p:sp>
        <p:nvSpPr>
          <p:cNvPr id="81" name="Google Shape;8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3F3F3F"/>
              </a:buClr>
              <a:buSzPts val="2400"/>
              <a:buNone/>
            </a:pPr>
            <a:r>
              <a:rPr lang="ru-RU"/>
              <a:t>Метаданные и валидация модели</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Валидация на стороне сервера</a:t>
            </a:r>
            <a:endParaRPr/>
          </a:p>
        </p:txBody>
      </p:sp>
      <p:sp>
        <p:nvSpPr>
          <p:cNvPr id="135" name="Google Shape;135;p2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70000"/>
          </a:bodyPr>
          <a:lstStyle/>
          <a:p>
            <a:pPr indent="-457200" lvl="0" marL="457200" rtl="0" algn="l">
              <a:lnSpc>
                <a:spcPct val="90000"/>
              </a:lnSpc>
              <a:spcBef>
                <a:spcPts val="0"/>
              </a:spcBef>
              <a:spcAft>
                <a:spcPts val="0"/>
              </a:spcAft>
              <a:buClr>
                <a:srgbClr val="3F3F3F"/>
              </a:buClr>
              <a:buSzPct val="100000"/>
              <a:buFont typeface="Arial"/>
              <a:buChar char="•"/>
            </a:pPr>
            <a:r>
              <a:rPr lang="ru-RU"/>
              <a:t>Валидация на стороне сервера, то есть в контроллере, осуществляется посредством помощью проверки свойства ModelState.IsValid.</a:t>
            </a:r>
            <a:endParaRPr/>
          </a:p>
          <a:p>
            <a:pPr indent="-457200" lvl="0" marL="457200" rtl="0" algn="l">
              <a:lnSpc>
                <a:spcPct val="90000"/>
              </a:lnSpc>
              <a:spcBef>
                <a:spcPts val="1000"/>
              </a:spcBef>
              <a:spcAft>
                <a:spcPts val="0"/>
              </a:spcAft>
              <a:buClr>
                <a:srgbClr val="3F3F3F"/>
              </a:buClr>
              <a:buSzPct val="100000"/>
              <a:buFont typeface="Arial"/>
              <a:buChar char="•"/>
            </a:pPr>
            <a:r>
              <a:rPr lang="ru-RU"/>
              <a:t>Объект ModelState сохраняет все значения, которые пользователь ввел для свойств модели, а также все ошибки, связанные с каждым свойством и с моделью в целом. Если в объекте ModelState имеются какие-нибудь ошибки, то свойство ModelState.IsValid возвратит false.</a:t>
            </a:r>
            <a:endParaRPr/>
          </a:p>
          <a:p>
            <a:pPr indent="-457200" lvl="0" marL="457200" rtl="0" algn="l">
              <a:lnSpc>
                <a:spcPct val="90000"/>
              </a:lnSpc>
              <a:spcBef>
                <a:spcPts val="1000"/>
              </a:spcBef>
              <a:spcAft>
                <a:spcPts val="0"/>
              </a:spcAft>
              <a:buClr>
                <a:srgbClr val="3F3F3F"/>
              </a:buClr>
              <a:buSzPct val="100000"/>
              <a:buFont typeface="Arial"/>
              <a:buChar char="•"/>
            </a:pPr>
            <a:r>
              <a:rPr lang="ru-RU"/>
              <a:t>Мы также можем проверять корректность значений отдельных свойств модели, используя метод ModelState.AddModelError мы можем добавить для свойства, указанного в качестве первого параметра ошибку указанную в качестве второго параметра. При использовании хелперов впоследствии мы можем вывести данное сообщение об ошибке.</a:t>
            </a:r>
            <a:endParaRPr/>
          </a:p>
          <a:p>
            <a:pPr indent="-457200" lvl="0" marL="457200" rtl="0" algn="l">
              <a:lnSpc>
                <a:spcPct val="90000"/>
              </a:lnSpc>
              <a:spcBef>
                <a:spcPts val="1000"/>
              </a:spcBef>
              <a:spcAft>
                <a:spcPts val="0"/>
              </a:spcAft>
              <a:buClr>
                <a:srgbClr val="3F3F3F"/>
              </a:buClr>
              <a:buSzPct val="100000"/>
              <a:buFont typeface="Arial"/>
              <a:buChar char="•"/>
            </a:pPr>
            <a:r>
              <a:rPr lang="ru-RU"/>
              <a:t>Кроме ошибок для конкретного свойства мы можем указывать ошибки на уровне модели. Ошибки же на уровне модели связывают несколько свойств.</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Количество ошибок</a:t>
            </a:r>
            <a:endParaRPr/>
          </a:p>
        </p:txBody>
      </p:sp>
      <p:sp>
        <p:nvSpPr>
          <p:cNvPr id="141" name="Google Shape;141;p2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lnSpcReduction="20000"/>
          </a:bodyPr>
          <a:lstStyle/>
          <a:p>
            <a:pPr indent="-457200" lvl="0" marL="457200" rtl="0" algn="l">
              <a:lnSpc>
                <a:spcPct val="90000"/>
              </a:lnSpc>
              <a:spcBef>
                <a:spcPts val="0"/>
              </a:spcBef>
              <a:spcAft>
                <a:spcPts val="0"/>
              </a:spcAft>
              <a:buClr>
                <a:srgbClr val="3F3F3F"/>
              </a:buClr>
              <a:buSzPct val="100000"/>
              <a:buFont typeface="Arial"/>
              <a:buChar char="•"/>
            </a:pPr>
            <a:r>
              <a:rPr lang="ru-RU"/>
              <a:t>Фреймворк MVC валидирует свойства объекта, пока количество ошибок не достигнет предельного максимального количества (по умолчанию это 200 ошибок). Но мы можем настроить это поведение, определив нужное количество ошибок в методе ConfigureServices() класса Startup:</a:t>
            </a:r>
            <a:endParaRPr/>
          </a:p>
          <a:p>
            <a:pPr indent="0" lvl="0" marL="0" rtl="0" algn="l">
              <a:lnSpc>
                <a:spcPct val="90000"/>
              </a:lnSpc>
              <a:spcBef>
                <a:spcPts val="1000"/>
              </a:spcBef>
              <a:spcAft>
                <a:spcPts val="0"/>
              </a:spcAft>
              <a:buClr>
                <a:srgbClr val="3F3F3F"/>
              </a:buClr>
              <a:buSzPct val="100000"/>
              <a:buNone/>
            </a:pPr>
            <a:r>
              <a:rPr lang="ru-RU"/>
              <a:t>public void ConfigureServices(IServiceCollection services)</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services.AddControllersWithViews(options=&gt; options.MaxModelValidationErrors = 50);</a:t>
            </a:r>
            <a:endParaRPr/>
          </a:p>
          <a:p>
            <a:pPr indent="0" lvl="0" marL="0" rtl="0" algn="l">
              <a:lnSpc>
                <a:spcPct val="90000"/>
              </a:lnSpc>
              <a:spcBef>
                <a:spcPts val="1000"/>
              </a:spcBef>
              <a:spcAft>
                <a:spcPts val="0"/>
              </a:spcAft>
              <a:buClr>
                <a:srgbClr val="3F3F3F"/>
              </a:buClr>
              <a:buSzPct val="100000"/>
              <a:buNone/>
            </a:pPr>
            <a:r>
              <a:rPr lang="ru-RU"/>
              <a:t>    // или так</a:t>
            </a:r>
            <a:endParaRPr/>
          </a:p>
          <a:p>
            <a:pPr indent="0" lvl="0" marL="0" rtl="0" algn="l">
              <a:lnSpc>
                <a:spcPct val="90000"/>
              </a:lnSpc>
              <a:spcBef>
                <a:spcPts val="1000"/>
              </a:spcBef>
              <a:spcAft>
                <a:spcPts val="0"/>
              </a:spcAft>
              <a:buClr>
                <a:srgbClr val="3F3F3F"/>
              </a:buClr>
              <a:buSzPct val="100000"/>
              <a:buNone/>
            </a:pPr>
            <a:r>
              <a:rPr lang="ru-RU"/>
              <a:t>    //services.AddMvc(options =&gt; options.MaxModelValidationErrors = 50);</a:t>
            </a:r>
            <a:endParaRPr/>
          </a:p>
          <a:p>
            <a:pPr indent="0" lvl="0" marL="0" rtl="0" algn="l">
              <a:lnSpc>
                <a:spcPct val="90000"/>
              </a:lnSpc>
              <a:spcBef>
                <a:spcPts val="1000"/>
              </a:spcBef>
              <a:spcAft>
                <a:spcPts val="0"/>
              </a:spcAft>
              <a:buClr>
                <a:srgbClr val="3F3F3F"/>
              </a:buClr>
              <a:buSzPct val="100000"/>
              <a:buNone/>
            </a:pPr>
            <a:r>
              <a:rPr lang="ru-RU"/>
              <a:t>    vervices.AddMvc(options =&gt; options.MaxModelValidationErrors = 50);</a:t>
            </a:r>
            <a:endParaRPr/>
          </a:p>
          <a:p>
            <a:pPr indent="0" lvl="0" marL="0" rtl="0" algn="l">
              <a:lnSpc>
                <a:spcPct val="90000"/>
              </a:lnSpc>
              <a:spcBef>
                <a:spcPts val="1000"/>
              </a:spcBef>
              <a:spcAft>
                <a:spcPts val="0"/>
              </a:spcAft>
              <a:buClr>
                <a:srgbClr val="3F3F3F"/>
              </a:buClr>
              <a:buSzPct val="100000"/>
              <a:buNone/>
            </a:pPr>
            <a:r>
              <a:rPr lang="ru-RU"/>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Валидация на стороне клиента</a:t>
            </a:r>
            <a:endParaRPr/>
          </a:p>
        </p:txBody>
      </p:sp>
      <p:sp>
        <p:nvSpPr>
          <p:cNvPr id="147" name="Google Shape;147;p23"/>
          <p:cNvSpPr txBox="1"/>
          <p:nvPr>
            <p:ph idx="1" type="body"/>
          </p:nvPr>
        </p:nvSpPr>
        <p:spPr>
          <a:xfrm>
            <a:off x="138550" y="1583990"/>
            <a:ext cx="11673900" cy="5073000"/>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Валидация на стороне клиента позволяет уменьшить количество обращений к серверу и произвести все действия по проверке значений непосредственно при вводе данных.</a:t>
            </a:r>
            <a:endParaRPr/>
          </a:p>
          <a:p>
            <a:pPr indent="-457200" lvl="0" marL="457200" rtl="0" algn="l">
              <a:lnSpc>
                <a:spcPct val="90000"/>
              </a:lnSpc>
              <a:spcBef>
                <a:spcPts val="1000"/>
              </a:spcBef>
              <a:spcAft>
                <a:spcPts val="0"/>
              </a:spcAft>
              <a:buClr>
                <a:srgbClr val="3F3F3F"/>
              </a:buClr>
              <a:buSzPct val="100000"/>
              <a:buFont typeface="Arial"/>
              <a:buChar char="•"/>
            </a:pPr>
            <a:r>
              <a:rPr lang="ru-RU"/>
              <a:t>Для определения валидации на стороне клиента необходимо подключить в представлении специальные скрипты валидации:</a:t>
            </a:r>
            <a:endParaRPr/>
          </a:p>
          <a:p>
            <a:pPr indent="0" lvl="0" marL="0" rtl="0" algn="l">
              <a:lnSpc>
                <a:spcPct val="90000"/>
              </a:lnSpc>
              <a:spcBef>
                <a:spcPts val="1000"/>
              </a:spcBef>
              <a:spcAft>
                <a:spcPts val="0"/>
              </a:spcAft>
              <a:buClr>
                <a:srgbClr val="3F3F3F"/>
              </a:buClr>
              <a:buSzPct val="100000"/>
              <a:buNone/>
            </a:pPr>
            <a:r>
              <a:rPr lang="ru-RU"/>
              <a:t>&lt;script src="https://ajax.aspnetcdn.com/ajax/jquery.validate/1.17.0/jquery.validate.min.js"&gt;&lt;/script&gt;</a:t>
            </a:r>
            <a:endParaRPr/>
          </a:p>
          <a:p>
            <a:pPr indent="0" lvl="0" marL="0" rtl="0" algn="l">
              <a:lnSpc>
                <a:spcPct val="90000"/>
              </a:lnSpc>
              <a:spcBef>
                <a:spcPts val="1000"/>
              </a:spcBef>
              <a:spcAft>
                <a:spcPts val="0"/>
              </a:spcAft>
              <a:buClr>
                <a:srgbClr val="3F3F3F"/>
              </a:buClr>
              <a:buSzPct val="100000"/>
              <a:buNone/>
            </a:pPr>
            <a:r>
              <a:rPr lang="ru-RU"/>
              <a:t>&lt;script src="https://ajax.aspnetcdn.com/ajax/jquery.validation.unobtrusive/3.2.10/jquery.validate.unobtrusive.min.js"&gt;&lt;/script&gt;</a:t>
            </a:r>
            <a:endParaRPr/>
          </a:p>
          <a:p>
            <a:pPr indent="-457200" lvl="0" marL="457200" rtl="0" algn="l">
              <a:lnSpc>
                <a:spcPct val="90000"/>
              </a:lnSpc>
              <a:spcBef>
                <a:spcPts val="1000"/>
              </a:spcBef>
              <a:spcAft>
                <a:spcPts val="0"/>
              </a:spcAft>
              <a:buClr>
                <a:srgbClr val="3F3F3F"/>
              </a:buClr>
              <a:buSzPct val="100000"/>
              <a:buFont typeface="Arial"/>
              <a:buChar char="•"/>
            </a:pPr>
            <a:r>
              <a:rPr lang="ru-RU"/>
              <a:t>Актуальная версия скриптов в будущем может отличаться. Но по умолчанию эти же скрипты по умолчанию уже есть в проекте в папке wwwroot/lib, и мы можем совместить подключение из CDN и подключение из проекта (в случае есть из CDN не удастся подключиться)</a:t>
            </a:r>
            <a:endParaRPr/>
          </a:p>
          <a:p>
            <a:pPr indent="-457200" lvl="0" marL="457200" rtl="0" algn="l">
              <a:lnSpc>
                <a:spcPct val="90000"/>
              </a:lnSpc>
              <a:spcBef>
                <a:spcPts val="1000"/>
              </a:spcBef>
              <a:spcAft>
                <a:spcPts val="0"/>
              </a:spcAft>
              <a:buClr>
                <a:srgbClr val="3F3F3F"/>
              </a:buClr>
              <a:buSzPct val="100000"/>
              <a:buFont typeface="Arial"/>
              <a:buChar char="•"/>
            </a:pPr>
            <a:r>
              <a:rPr lang="ru-RU"/>
              <a:t>Единственное, что надо учитывать, что эти скрипты зависят от основной библиотеки jquery, поэтому перед подключением скриптов валидации должно идти подключение jquery.</a:t>
            </a:r>
            <a:endParaRPr/>
          </a:p>
          <a:p>
            <a:pPr indent="-457200" lvl="0" marL="457200" rtl="0" algn="l">
              <a:lnSpc>
                <a:spcPct val="90000"/>
              </a:lnSpc>
              <a:spcBef>
                <a:spcPts val="1000"/>
              </a:spcBef>
              <a:spcAft>
                <a:spcPts val="0"/>
              </a:spcAft>
              <a:buClr>
                <a:srgbClr val="3F3F3F"/>
              </a:buClr>
              <a:buSzPct val="100000"/>
              <a:buFont typeface="Arial"/>
              <a:buChar char="•"/>
            </a:pPr>
            <a:r>
              <a:rPr lang="ru-RU"/>
              <a:t>Кроме того, в проекте по типу Web Application (Model-View-Controller) по умолчанию в папке Views/Shared добавляется файл частичного представления _ValidationScriptsPartial, который опять же содержит подключения выше упомянутых скриптов</a:t>
            </a:r>
            <a:endParaRPr/>
          </a:p>
          <a:p>
            <a:pPr indent="-457200" lvl="0" marL="457200" rtl="0" algn="l">
              <a:lnSpc>
                <a:spcPct val="90000"/>
              </a:lnSpc>
              <a:spcBef>
                <a:spcPts val="1000"/>
              </a:spcBef>
              <a:spcAft>
                <a:spcPts val="0"/>
              </a:spcAft>
              <a:buClr>
                <a:srgbClr val="3F3F3F"/>
              </a:buClr>
              <a:buSzPct val="100000"/>
              <a:buFont typeface="Arial"/>
              <a:buChar char="•"/>
            </a:pPr>
            <a:r>
              <a:rPr lang="ru-RU"/>
              <a:t>Для валидации и отображения ошибок фреймворк MVC использует атрибуты валидации в дополнение к метаданным свойств модели. Когда MVC производит рендеринг элементов формы с помощью tag-хелперов или html-хелперов, к элементам формы добавляются data-атрибуты HTML 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Стилизация сообщений об ошибках</a:t>
            </a:r>
            <a:endParaRPr/>
          </a:p>
        </p:txBody>
      </p:sp>
      <p:sp>
        <p:nvSpPr>
          <p:cNvPr id="153" name="Google Shape;153;p24"/>
          <p:cNvSpPr txBox="1"/>
          <p:nvPr>
            <p:ph idx="1" type="body"/>
          </p:nvPr>
        </p:nvSpPr>
        <p:spPr>
          <a:xfrm>
            <a:off x="647700" y="1825625"/>
            <a:ext cx="10515600" cy="4897120"/>
          </a:xfrm>
          <a:prstGeom prst="rect">
            <a:avLst/>
          </a:prstGeom>
          <a:noFill/>
          <a:ln>
            <a:noFill/>
          </a:ln>
        </p:spPr>
        <p:txBody>
          <a:bodyPr anchorCtr="0" anchor="t" bIns="45700" lIns="91425" spcFirstLastPara="1" rIns="91425" wrap="square" tIns="45700">
            <a:normAutofit fontScale="70000"/>
          </a:bodyPr>
          <a:lstStyle/>
          <a:p>
            <a:pPr indent="-457200" lvl="0" marL="457200" rtl="0" algn="l">
              <a:lnSpc>
                <a:spcPct val="90000"/>
              </a:lnSpc>
              <a:spcBef>
                <a:spcPts val="0"/>
              </a:spcBef>
              <a:spcAft>
                <a:spcPts val="0"/>
              </a:spcAft>
              <a:buClr>
                <a:srgbClr val="3F3F3F"/>
              </a:buClr>
              <a:buSzPct val="100000"/>
              <a:buFont typeface="Arial"/>
              <a:buChar char="•"/>
            </a:pPr>
            <a:r>
              <a:rPr lang="ru-RU"/>
              <a:t>Когда происходит валидация, то при отображении ошибок соответствующим полям присваиваются определенные классы css. Используя эти классы, мы можем настроить отображение сообщений.</a:t>
            </a:r>
            <a:endParaRPr/>
          </a:p>
          <a:p>
            <a:pPr indent="-457200" lvl="0" marL="457200" rtl="0" algn="l">
              <a:lnSpc>
                <a:spcPct val="90000"/>
              </a:lnSpc>
              <a:spcBef>
                <a:spcPts val="1000"/>
              </a:spcBef>
              <a:spcAft>
                <a:spcPts val="0"/>
              </a:spcAft>
              <a:buClr>
                <a:srgbClr val="3F3F3F"/>
              </a:buClr>
              <a:buSzPct val="100000"/>
              <a:buFont typeface="Arial"/>
              <a:buChar char="•"/>
            </a:pPr>
            <a:r>
              <a:rPr lang="ru-RU"/>
              <a:t>Классы стилизации сообщений об ошибках:</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field-validation-error</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field-validation-valid</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input.input-validation-error</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input[type="checkbox"].input-validation-error</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validation-summary-errors</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validation-summary-valid</a:t>
            </a:r>
            <a:endParaRPr/>
          </a:p>
          <a:p>
            <a:pPr indent="-285750" lvl="0" marL="285750" rtl="0" algn="l">
              <a:lnSpc>
                <a:spcPct val="90000"/>
              </a:lnSpc>
              <a:spcBef>
                <a:spcPts val="1000"/>
              </a:spcBef>
              <a:spcAft>
                <a:spcPts val="0"/>
              </a:spcAft>
              <a:buClr>
                <a:srgbClr val="3F3F3F"/>
              </a:buClr>
              <a:buSzPct val="100000"/>
              <a:buFont typeface="Arial"/>
              <a:buChar char="•"/>
            </a:pPr>
            <a:r>
              <a:rPr lang="ru-RU"/>
              <a:t>Класс validation-summary-errors добавляется для сводки ошибок всей модели над формой. Класс field-validation-error добавляется к элементам &lt;span&gt;, которые отображают текст ошибки. И класс input-validation-error добавляется для полей ввода, которые содержат некорректные данные. Управляя этими классами, мы можем должным образом стилизовать элементы формы.</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Tag-хелперы валидации</a:t>
            </a:r>
            <a:endParaRPr/>
          </a:p>
        </p:txBody>
      </p:sp>
      <p:sp>
        <p:nvSpPr>
          <p:cNvPr id="159" name="Google Shape;159;p2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Нам также доступны следующие tag-хелперы валидации:</a:t>
            </a:r>
            <a:endParaRPr/>
          </a:p>
          <a:p>
            <a:pPr indent="-514350" lvl="1" marL="971550" rtl="0" algn="l">
              <a:lnSpc>
                <a:spcPct val="90000"/>
              </a:lnSpc>
              <a:spcBef>
                <a:spcPts val="500"/>
              </a:spcBef>
              <a:spcAft>
                <a:spcPts val="0"/>
              </a:spcAft>
              <a:buClr>
                <a:srgbClr val="3F3F3F"/>
              </a:buClr>
              <a:buSzPts val="2400"/>
              <a:buFont typeface="Arial"/>
              <a:buAutoNum type="arabicPeriod"/>
            </a:pPr>
            <a:r>
              <a:rPr lang="ru-RU"/>
              <a:t>ValidationMessageTagHelper</a:t>
            </a:r>
            <a:endParaRPr/>
          </a:p>
          <a:p>
            <a:pPr indent="-514350" lvl="1" marL="971550" rtl="0" algn="l">
              <a:lnSpc>
                <a:spcPct val="90000"/>
              </a:lnSpc>
              <a:spcBef>
                <a:spcPts val="500"/>
              </a:spcBef>
              <a:spcAft>
                <a:spcPts val="0"/>
              </a:spcAft>
              <a:buClr>
                <a:srgbClr val="3F3F3F"/>
              </a:buClr>
              <a:buSzPts val="2400"/>
              <a:buFont typeface="Arial"/>
              <a:buAutoNum type="arabicPeriod"/>
            </a:pPr>
            <a:r>
              <a:rPr lang="ru-RU"/>
              <a:t>ValidationSummaryTagHelper</a:t>
            </a:r>
            <a:endParaRPr/>
          </a:p>
          <a:p>
            <a:pPr indent="-361950" lvl="1" marL="971550" rtl="0" algn="l">
              <a:lnSpc>
                <a:spcPct val="90000"/>
              </a:lnSpc>
              <a:spcBef>
                <a:spcPts val="500"/>
              </a:spcBef>
              <a:spcAft>
                <a:spcPts val="0"/>
              </a:spcAft>
              <a:buClr>
                <a:srgbClr val="3F3F3F"/>
              </a:buClr>
              <a:buSzPts val="24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ValidationMessageTagHelper</a:t>
            </a:r>
            <a:endParaRPr/>
          </a:p>
        </p:txBody>
      </p:sp>
      <p:sp>
        <p:nvSpPr>
          <p:cNvPr id="165" name="Google Shape;165;p2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Для валидации на стороне клиента применяется класс ValidationMessageTagHelper. Данный tag-хелпер используется с помощью применения к элементу &lt;span &gt; атрибута asp-validation-for</a:t>
            </a:r>
            <a:endParaRPr/>
          </a:p>
          <a:p>
            <a:pPr indent="-457200" lvl="0" marL="457200" rtl="0" algn="l">
              <a:lnSpc>
                <a:spcPct val="90000"/>
              </a:lnSpc>
              <a:spcBef>
                <a:spcPts val="1000"/>
              </a:spcBef>
              <a:spcAft>
                <a:spcPts val="0"/>
              </a:spcAft>
              <a:buClr>
                <a:srgbClr val="3F3F3F"/>
              </a:buClr>
              <a:buSzPts val="2800"/>
              <a:buFont typeface="Arial"/>
              <a:buChar char="•"/>
            </a:pPr>
            <a:r>
              <a:rPr lang="ru-RU"/>
              <a:t>Атрибут asp-validation-for в качестве значения принимает название свойства модели, для которого будет выводиться сообщение об ошибке валидации.</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ValidationSummaryTagHelper</a:t>
            </a:r>
            <a:endParaRPr/>
          </a:p>
        </p:txBody>
      </p:sp>
      <p:sp>
        <p:nvSpPr>
          <p:cNvPr id="171" name="Google Shape;171;p2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ValidationSummaryTagHelper применяется для отображения сводки ошибок валидации. Он применяется к элементу div в виде атрибута asp-validation-summary</a:t>
            </a:r>
            <a:endParaRPr/>
          </a:p>
          <a:p>
            <a:pPr indent="-457200" lvl="0" marL="457200" rtl="0" algn="l">
              <a:lnSpc>
                <a:spcPct val="90000"/>
              </a:lnSpc>
              <a:spcBef>
                <a:spcPts val="1000"/>
              </a:spcBef>
              <a:spcAft>
                <a:spcPts val="0"/>
              </a:spcAft>
              <a:buClr>
                <a:srgbClr val="3F3F3F"/>
              </a:buClr>
              <a:buSzPts val="2800"/>
              <a:buFont typeface="Arial"/>
              <a:buChar char="•"/>
            </a:pPr>
            <a:r>
              <a:rPr lang="ru-RU"/>
              <a:t>В качестве значения атрибут asp-validation-summary принимает одно из значений перечисления ValidationSummary:</a:t>
            </a:r>
            <a:endParaRPr/>
          </a:p>
          <a:p>
            <a:pPr indent="-514350" lvl="1" marL="971550" rtl="0" algn="l">
              <a:lnSpc>
                <a:spcPct val="90000"/>
              </a:lnSpc>
              <a:spcBef>
                <a:spcPts val="500"/>
              </a:spcBef>
              <a:spcAft>
                <a:spcPts val="0"/>
              </a:spcAft>
              <a:buClr>
                <a:srgbClr val="3F3F3F"/>
              </a:buClr>
              <a:buSzPts val="2400"/>
              <a:buFont typeface="Arial"/>
              <a:buAutoNum type="arabicPeriod"/>
            </a:pPr>
            <a:r>
              <a:rPr lang="ru-RU"/>
              <a:t>None: ошибки валидации не отображаются</a:t>
            </a:r>
            <a:endParaRPr/>
          </a:p>
          <a:p>
            <a:pPr indent="-514350" lvl="1" marL="971550" rtl="0" algn="l">
              <a:lnSpc>
                <a:spcPct val="90000"/>
              </a:lnSpc>
              <a:spcBef>
                <a:spcPts val="500"/>
              </a:spcBef>
              <a:spcAft>
                <a:spcPts val="0"/>
              </a:spcAft>
              <a:buClr>
                <a:srgbClr val="3F3F3F"/>
              </a:buClr>
              <a:buSzPts val="2400"/>
              <a:buFont typeface="Arial"/>
              <a:buAutoNum type="arabicPeriod"/>
            </a:pPr>
            <a:r>
              <a:rPr lang="ru-RU"/>
              <a:t>ModelOnly: отображаются только ошибка валидации уровня модели, ошибки валидации для отдельных свойств не отображаются</a:t>
            </a:r>
            <a:endParaRPr/>
          </a:p>
          <a:p>
            <a:pPr indent="-514350" lvl="1" marL="971550" rtl="0" algn="l">
              <a:lnSpc>
                <a:spcPct val="90000"/>
              </a:lnSpc>
              <a:spcBef>
                <a:spcPts val="500"/>
              </a:spcBef>
              <a:spcAft>
                <a:spcPts val="0"/>
              </a:spcAft>
              <a:buClr>
                <a:srgbClr val="3F3F3F"/>
              </a:buClr>
              <a:buSzPts val="2400"/>
              <a:buFont typeface="Arial"/>
              <a:buAutoNum type="arabicPeriod"/>
            </a:pPr>
            <a:r>
              <a:rPr lang="ru-RU"/>
              <a:t>All: отображаются все ошибки валидации</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ru-RU"/>
              <a:t>Создание атрибута валидации. Самовалидация модели</a:t>
            </a:r>
            <a:endParaRPr/>
          </a:p>
        </p:txBody>
      </p:sp>
      <p:sp>
        <p:nvSpPr>
          <p:cNvPr id="177" name="Google Shape;177;p2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Встроенные атрибуты валидации охватывают большую часть возможных ситуаций, которые могут возникнуть, но все же их бывает недостаточно, особенно в каких-то специфических сценариях. Однако mvc фреймворк позволяет создавать собственные атрибуты валидации и закладывать в них свою логику.</a:t>
            </a:r>
            <a:endParaRPr/>
          </a:p>
          <a:p>
            <a:pPr indent="-457200" lvl="0" marL="457200" rtl="0" algn="l">
              <a:lnSpc>
                <a:spcPct val="90000"/>
              </a:lnSpc>
              <a:spcBef>
                <a:spcPts val="1000"/>
              </a:spcBef>
              <a:spcAft>
                <a:spcPts val="0"/>
              </a:spcAft>
              <a:buClr>
                <a:srgbClr val="3F3F3F"/>
              </a:buClr>
              <a:buSzPts val="2800"/>
              <a:buFont typeface="Arial"/>
              <a:buChar char="•"/>
            </a:pPr>
            <a:r>
              <a:rPr lang="ru-RU"/>
              <a:t>Для этого необходимо унаследовать свой атрибут от класса ValidationAttribute и переопределить его метод IsValid().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Атрибуты валидации на уровне модели</a:t>
            </a:r>
            <a:endParaRPr/>
          </a:p>
        </p:txBody>
      </p:sp>
      <p:sp>
        <p:nvSpPr>
          <p:cNvPr id="183" name="Google Shape;183;p2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Атрибуты валидации на уровне модели применяются при проверке комбинации свойств.</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Самовалидация и IValidatableObject</a:t>
            </a:r>
            <a:endParaRPr/>
          </a:p>
        </p:txBody>
      </p:sp>
      <p:sp>
        <p:nvSpPr>
          <p:cNvPr id="189" name="Google Shape;189;p3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20000"/>
          </a:bodyPr>
          <a:lstStyle/>
          <a:p>
            <a:pPr indent="-457200" lvl="0" marL="457200" rtl="0" algn="l">
              <a:lnSpc>
                <a:spcPct val="90000"/>
              </a:lnSpc>
              <a:spcBef>
                <a:spcPts val="0"/>
              </a:spcBef>
              <a:spcAft>
                <a:spcPts val="0"/>
              </a:spcAft>
              <a:buClr>
                <a:srgbClr val="3F3F3F"/>
              </a:buClr>
              <a:buSzPts val="2800"/>
              <a:buFont typeface="Arial"/>
              <a:buChar char="•"/>
            </a:pPr>
            <a:r>
              <a:rPr lang="ru-RU"/>
              <a:t>Самовалидация представляет собой процесс, при котором модель запускает механизм валидации из себя самой. И сама инкапсулирует всю логику валидации.</a:t>
            </a:r>
            <a:endParaRPr/>
          </a:p>
          <a:p>
            <a:pPr indent="-457200" lvl="0" marL="457200" rtl="0" algn="l">
              <a:lnSpc>
                <a:spcPct val="90000"/>
              </a:lnSpc>
              <a:spcBef>
                <a:spcPts val="1000"/>
              </a:spcBef>
              <a:spcAft>
                <a:spcPts val="0"/>
              </a:spcAft>
              <a:buClr>
                <a:srgbClr val="3F3F3F"/>
              </a:buClr>
              <a:buSzPts val="2800"/>
              <a:buFont typeface="Arial"/>
              <a:buChar char="•"/>
            </a:pPr>
            <a:r>
              <a:rPr lang="ru-RU"/>
              <a:t>Для этого класс модели должен реализовать интерфейс IValidatableObject</a:t>
            </a:r>
            <a:endParaRPr/>
          </a:p>
          <a:p>
            <a:pPr indent="-457200" lvl="0" marL="457200" rtl="0" algn="l">
              <a:lnSpc>
                <a:spcPct val="90000"/>
              </a:lnSpc>
              <a:spcBef>
                <a:spcPts val="1000"/>
              </a:spcBef>
              <a:spcAft>
                <a:spcPts val="0"/>
              </a:spcAft>
              <a:buClr>
                <a:srgbClr val="3F3F3F"/>
              </a:buClr>
              <a:buSzPts val="2800"/>
              <a:buFont typeface="Arial"/>
              <a:buChar char="•"/>
            </a:pPr>
            <a:r>
              <a:rPr lang="ru-RU"/>
              <a:t>В данном случае нам надо реализовать метод Validate и возвратить коллекцию объектов ValidationResult, которые и будут содержать все ошибки валидации. Если в конструктор ValidationResult передается только сообщение об ошибке, тогда данная ошибка будет относиться ко всей модели в целом. Однако с помощью второго параметра можно указать конкретный список свойств модели, к которым относится ошибка.</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Основы валидации</a:t>
            </a:r>
            <a:endParaRPr/>
          </a:p>
        </p:txBody>
      </p:sp>
      <p:sp>
        <p:nvSpPr>
          <p:cNvPr id="87" name="Google Shape;87;p13"/>
          <p:cNvSpPr txBox="1"/>
          <p:nvPr>
            <p:ph idx="1" type="body"/>
          </p:nvPr>
        </p:nvSpPr>
        <p:spPr>
          <a:xfrm>
            <a:off x="142875" y="1177925"/>
            <a:ext cx="11869420" cy="5680075"/>
          </a:xfrm>
          <a:prstGeom prst="rect">
            <a:avLst/>
          </a:prstGeom>
          <a:noFill/>
          <a:ln>
            <a:noFill/>
          </a:ln>
        </p:spPr>
        <p:txBody>
          <a:bodyPr anchorCtr="0" anchor="t" bIns="45700" lIns="91425" spcFirstLastPara="1" rIns="91425" wrap="square" tIns="45700">
            <a:normAutofit fontScale="70000"/>
          </a:bodyPr>
          <a:lstStyle/>
          <a:p>
            <a:pPr indent="-457200" lvl="0" marL="457200" rtl="0" algn="l">
              <a:lnSpc>
                <a:spcPct val="90000"/>
              </a:lnSpc>
              <a:spcBef>
                <a:spcPts val="0"/>
              </a:spcBef>
              <a:spcAft>
                <a:spcPts val="0"/>
              </a:spcAft>
              <a:buClr>
                <a:srgbClr val="3F3F3F"/>
              </a:buClr>
              <a:buSzPct val="100000"/>
              <a:buFont typeface="Arial"/>
              <a:buChar char="•"/>
            </a:pPr>
            <a:r>
              <a:rPr lang="ru-RU"/>
              <a:t>Важную роль в ASP.NET Core играет валидация входных данных. Валидация позволяет проверить входные данные на наличие неправильных, корректных значений и должным образом обработать эти значения.</a:t>
            </a:r>
            <a:endParaRPr/>
          </a:p>
          <a:p>
            <a:pPr indent="-457200" lvl="0" marL="457200" rtl="0" algn="l">
              <a:lnSpc>
                <a:spcPct val="90000"/>
              </a:lnSpc>
              <a:spcBef>
                <a:spcPts val="1000"/>
              </a:spcBef>
              <a:spcAft>
                <a:spcPts val="0"/>
              </a:spcAft>
              <a:buClr>
                <a:srgbClr val="3F3F3F"/>
              </a:buClr>
              <a:buSzPct val="100000"/>
              <a:buFont typeface="Arial"/>
              <a:buChar char="•"/>
            </a:pPr>
            <a:r>
              <a:rPr lang="ru-RU"/>
              <a:t>Основные моменты валидации в большинстве случаев:</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Использование атрибутов валидации при объявлении модели. Если мы укажем для каждого свойства модели атрибут Required, то благодаря этому фреймворк будет знать, что данное свойство обязательно должно содержать некоторое значение.</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Использование tag-хелперов валидации. При каждом свойстве мы можем использовать хелпер валидации &lt;span asp-validation-for="[Название свойства]" /&gt;</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Использование скриптов валидации в представлении. Несмотря на то что, в принципе валидация может работать и без скриптов, однако же скрипты позволяют валидировать значение прямо на клиенте без их отправки на сервер. В Visual Studio 2019 в папку Views/Shared по умолчанию добавляется частичное представление _ValidationScriptsPartial.cshtml, которое уже содержит подключение вышеопределенных скриптов. Поэтому вместо прямого подключения скриптов можно подключать данное частичное представление. Что очень удобно. Особенно если потом потребуется поменять версию скриптов, то достаточно будет изменить код одного частичного представления, которое подключается на остальные представления, использующие клиентскую валидацию.</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Валидация на стороне сервера. Если у пользователя отключен javascript а браузере, или в представлении не добавлены скрипты клиентской валидации, то форма благополучно отправится на сервер. Но во фреймворке предусмотрена также валидация на стороне сервера. С помощью свойства ModelState.IsValid мы узнаем, проходит модель валидацию или нет, и зависимости от результата совершаем те или иные действия.</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Аннотации данных</a:t>
            </a:r>
            <a:endParaRPr/>
          </a:p>
        </p:txBody>
      </p:sp>
      <p:sp>
        <p:nvSpPr>
          <p:cNvPr id="195" name="Google Shape;195;p3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20000"/>
          </a:bodyPr>
          <a:lstStyle/>
          <a:p>
            <a:pPr indent="-457200" lvl="0" marL="457200" rtl="0" algn="l">
              <a:lnSpc>
                <a:spcPct val="90000"/>
              </a:lnSpc>
              <a:spcBef>
                <a:spcPts val="0"/>
              </a:spcBef>
              <a:spcAft>
                <a:spcPts val="0"/>
              </a:spcAft>
              <a:buClr>
                <a:srgbClr val="3F3F3F"/>
              </a:buClr>
              <a:buSzPts val="2800"/>
              <a:buFont typeface="Arial"/>
              <a:buChar char="•"/>
            </a:pPr>
            <a:r>
              <a:rPr lang="ru-RU"/>
              <a:t>Кроме атрибутов валидации модели также могут иметь доплнительные атрибуты, которые называются аннотации данных и которые располагаются в пространстве имен System.ComponentModel.DataAnnotations. Эти атрибуты определяют различные правила для отображения свойств модели.</a:t>
            </a:r>
            <a:endParaRPr/>
          </a:p>
          <a:p>
            <a:pPr indent="-457200" lvl="0" marL="457200" rtl="0" algn="l">
              <a:lnSpc>
                <a:spcPct val="90000"/>
              </a:lnSpc>
              <a:spcBef>
                <a:spcPts val="1000"/>
              </a:spcBef>
              <a:spcAft>
                <a:spcPts val="0"/>
              </a:spcAft>
              <a:buClr>
                <a:srgbClr val="3F3F3F"/>
              </a:buClr>
              <a:buSzPts val="2800"/>
              <a:buFont typeface="Arial"/>
              <a:buChar char="•"/>
            </a:pPr>
            <a:r>
              <a:rPr lang="ru-RU"/>
              <a:t>Доступные нам аннотации данных:</a:t>
            </a:r>
            <a:endParaRPr/>
          </a:p>
          <a:p>
            <a:pPr indent="-457200" lvl="1" marL="914400" rtl="0" algn="l">
              <a:lnSpc>
                <a:spcPct val="90000"/>
              </a:lnSpc>
              <a:spcBef>
                <a:spcPts val="500"/>
              </a:spcBef>
              <a:spcAft>
                <a:spcPts val="0"/>
              </a:spcAft>
              <a:buClr>
                <a:srgbClr val="3F3F3F"/>
              </a:buClr>
              <a:buSzPts val="2400"/>
              <a:buFont typeface="Arial"/>
              <a:buAutoNum type="arabicPeriod"/>
            </a:pPr>
            <a:r>
              <a:rPr lang="ru-RU"/>
              <a:t>Атрибут Display</a:t>
            </a:r>
            <a:endParaRPr/>
          </a:p>
          <a:p>
            <a:pPr indent="-457200" lvl="1" marL="914400" rtl="0" algn="l">
              <a:lnSpc>
                <a:spcPct val="90000"/>
              </a:lnSpc>
              <a:spcBef>
                <a:spcPts val="500"/>
              </a:spcBef>
              <a:spcAft>
                <a:spcPts val="0"/>
              </a:spcAft>
              <a:buClr>
                <a:srgbClr val="3F3F3F"/>
              </a:buClr>
              <a:buSzPts val="2400"/>
              <a:buFont typeface="Arial"/>
              <a:buAutoNum type="arabicPeriod"/>
            </a:pPr>
            <a:r>
              <a:rPr lang="ru-RU"/>
              <a:t>Атрибут ScaffoldColumn</a:t>
            </a:r>
            <a:endParaRPr/>
          </a:p>
          <a:p>
            <a:pPr indent="-457200" lvl="1" marL="914400" rtl="0" algn="l">
              <a:lnSpc>
                <a:spcPct val="90000"/>
              </a:lnSpc>
              <a:spcBef>
                <a:spcPts val="500"/>
              </a:spcBef>
              <a:spcAft>
                <a:spcPts val="0"/>
              </a:spcAft>
              <a:buClr>
                <a:srgbClr val="3F3F3F"/>
              </a:buClr>
              <a:buSzPts val="2400"/>
              <a:buFont typeface="Arial"/>
              <a:buAutoNum type="arabicPeriod"/>
            </a:pPr>
            <a:r>
              <a:rPr lang="ru-RU"/>
              <a:t>Атрибут DataType</a:t>
            </a:r>
            <a:endParaRPr/>
          </a:p>
          <a:p>
            <a:pPr indent="-457200" lvl="1" marL="914400" rtl="0" algn="l">
              <a:lnSpc>
                <a:spcPct val="90000"/>
              </a:lnSpc>
              <a:spcBef>
                <a:spcPts val="500"/>
              </a:spcBef>
              <a:spcAft>
                <a:spcPts val="0"/>
              </a:spcAft>
              <a:buClr>
                <a:srgbClr val="3F3F3F"/>
              </a:buClr>
              <a:buSzPts val="2400"/>
              <a:buFont typeface="Arial"/>
              <a:buAutoNum type="arabicPeriod"/>
            </a:pPr>
            <a:r>
              <a:rPr lang="ru-RU"/>
              <a:t>Атрибут UIHint</a:t>
            </a:r>
            <a:endParaRPr/>
          </a:p>
          <a:p>
            <a:pPr indent="-457200" lvl="1" marL="914400" rtl="0" algn="l">
              <a:lnSpc>
                <a:spcPct val="90000"/>
              </a:lnSpc>
              <a:spcBef>
                <a:spcPts val="500"/>
              </a:spcBef>
              <a:spcAft>
                <a:spcPts val="0"/>
              </a:spcAft>
              <a:buClr>
                <a:srgbClr val="3F3F3F"/>
              </a:buClr>
              <a:buSzPts val="2400"/>
              <a:buFont typeface="Arial"/>
              <a:buAutoNum type="arabicPeriod"/>
            </a:pPr>
            <a:r>
              <a:rPr lang="ru-RU"/>
              <a:t>Атрибут DisplayFormat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Атрибут Display</a:t>
            </a:r>
            <a:endParaRPr/>
          </a:p>
        </p:txBody>
      </p:sp>
      <p:sp>
        <p:nvSpPr>
          <p:cNvPr id="201" name="Google Shape;201;p3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lnSpcReduction="20000"/>
          </a:bodyPr>
          <a:lstStyle/>
          <a:p>
            <a:pPr indent="-457200" lvl="0" marL="457200" rtl="0" algn="l">
              <a:lnSpc>
                <a:spcPct val="90000"/>
              </a:lnSpc>
              <a:spcBef>
                <a:spcPts val="0"/>
              </a:spcBef>
              <a:spcAft>
                <a:spcPts val="0"/>
              </a:spcAft>
              <a:buClr>
                <a:srgbClr val="3F3F3F"/>
              </a:buClr>
              <a:buSzPct val="100000"/>
              <a:buFont typeface="Arial"/>
              <a:buChar char="•"/>
            </a:pPr>
            <a:r>
              <a:rPr lang="ru-RU"/>
              <a:t>Атрибут Display задает параметры отображения для свойства. </a:t>
            </a:r>
            <a:endParaRPr/>
          </a:p>
          <a:p>
            <a:pPr indent="-457200" lvl="0" marL="457200" rtl="0" algn="l">
              <a:lnSpc>
                <a:spcPct val="90000"/>
              </a:lnSpc>
              <a:spcBef>
                <a:spcPts val="1000"/>
              </a:spcBef>
              <a:spcAft>
                <a:spcPts val="0"/>
              </a:spcAft>
              <a:buClr>
                <a:srgbClr val="3F3F3F"/>
              </a:buClr>
              <a:buSzPct val="100000"/>
              <a:buFont typeface="Arial"/>
              <a:buChar char="•"/>
            </a:pPr>
            <a:r>
              <a:rPr lang="ru-RU"/>
              <a:t>Мы можем задать с помощью атрибута Display отображаемую метку для свойства:</a:t>
            </a:r>
            <a:endParaRPr/>
          </a:p>
          <a:p>
            <a:pPr indent="0" lvl="0" marL="0" rtl="0" algn="l">
              <a:lnSpc>
                <a:spcPct val="90000"/>
              </a:lnSpc>
              <a:spcBef>
                <a:spcPts val="1000"/>
              </a:spcBef>
              <a:spcAft>
                <a:spcPts val="0"/>
              </a:spcAft>
              <a:buClr>
                <a:srgbClr val="3F3F3F"/>
              </a:buClr>
              <a:buSzPct val="100000"/>
              <a:buNone/>
            </a:pPr>
            <a:r>
              <a:rPr lang="ru-RU"/>
              <a:t>[Display(Name="Имя и фамилия")]</a:t>
            </a:r>
            <a:endParaRPr/>
          </a:p>
          <a:p>
            <a:pPr indent="0" lvl="0" marL="0" rtl="0" algn="l">
              <a:lnSpc>
                <a:spcPct val="90000"/>
              </a:lnSpc>
              <a:spcBef>
                <a:spcPts val="1000"/>
              </a:spcBef>
              <a:spcAft>
                <a:spcPts val="0"/>
              </a:spcAft>
              <a:buClr>
                <a:srgbClr val="3F3F3F"/>
              </a:buClr>
              <a:buSzPct val="100000"/>
              <a:buNone/>
            </a:pPr>
            <a:r>
              <a:rPr lang="ru-RU"/>
              <a:t> public string Name { get; set; }</a:t>
            </a:r>
            <a:endParaRPr/>
          </a:p>
          <a:p>
            <a:pPr indent="-457200" lvl="0" marL="457200" rtl="0" algn="l">
              <a:lnSpc>
                <a:spcPct val="90000"/>
              </a:lnSpc>
              <a:spcBef>
                <a:spcPts val="1000"/>
              </a:spcBef>
              <a:spcAft>
                <a:spcPts val="0"/>
              </a:spcAft>
              <a:buClr>
                <a:srgbClr val="3F3F3F"/>
              </a:buClr>
              <a:buSzPct val="100000"/>
              <a:buFont typeface="Arial"/>
              <a:buChar char="•"/>
            </a:pPr>
            <a:r>
              <a:rPr lang="ru-RU"/>
              <a:t>Для каждого поля ввода указывается метка типа &lt;label asp-for="Name"&gt;&lt;/label&gt;. Текст эта метка будет брать из атрибута Display (если он указан) для этого свойства. И если у нас в приложении много различных мест, где используется поле для свойства Name модели, то, если возникнет необходимость изменить отображаемую метку, не надо будет менять во всех местах элемент label для поля ввода. Достаточно будет изменить атрибут Display у свойства Name. И изменения произойдут глобально.</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Атрибут ScaffoldColumn</a:t>
            </a:r>
            <a:endParaRPr/>
          </a:p>
        </p:txBody>
      </p:sp>
      <p:sp>
        <p:nvSpPr>
          <p:cNvPr id="207" name="Google Shape;207;p3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Атрибут ScaffoldColumn позволяет скрыть отображение свойства при использовании хелперов Html.DisplayForModel() и Html.EditorForModel():</a:t>
            </a:r>
            <a:endParaRPr/>
          </a:p>
          <a:p>
            <a:pPr indent="0" lvl="0" marL="0" rtl="0" algn="l">
              <a:lnSpc>
                <a:spcPct val="90000"/>
              </a:lnSpc>
              <a:spcBef>
                <a:spcPts val="1000"/>
              </a:spcBef>
              <a:spcAft>
                <a:spcPts val="0"/>
              </a:spcAft>
              <a:buClr>
                <a:srgbClr val="3F3F3F"/>
              </a:buClr>
              <a:buSzPts val="2800"/>
              <a:buNone/>
            </a:pPr>
            <a:r>
              <a:rPr lang="ru-RU"/>
              <a:t>[ScaffoldColumn(false)]</a:t>
            </a:r>
            <a:endParaRPr/>
          </a:p>
          <a:p>
            <a:pPr indent="0" lvl="0" marL="0" rtl="0" algn="l">
              <a:lnSpc>
                <a:spcPct val="90000"/>
              </a:lnSpc>
              <a:spcBef>
                <a:spcPts val="1000"/>
              </a:spcBef>
              <a:spcAft>
                <a:spcPts val="0"/>
              </a:spcAft>
              <a:buClr>
                <a:srgbClr val="3F3F3F"/>
              </a:buClr>
              <a:buSzPts val="2800"/>
              <a:buNone/>
            </a:pPr>
            <a:r>
              <a:rPr lang="ru-RU"/>
              <a:t>public string Password { get; set;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Атрибут DataType</a:t>
            </a:r>
            <a:endParaRPr/>
          </a:p>
        </p:txBody>
      </p:sp>
      <p:sp>
        <p:nvSpPr>
          <p:cNvPr id="213" name="Google Shape;213;p3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10000"/>
          </a:bodyPr>
          <a:lstStyle/>
          <a:p>
            <a:pPr indent="-457200" lvl="0" marL="457200" rtl="0" algn="l">
              <a:lnSpc>
                <a:spcPct val="90000"/>
              </a:lnSpc>
              <a:spcBef>
                <a:spcPts val="0"/>
              </a:spcBef>
              <a:spcAft>
                <a:spcPts val="0"/>
              </a:spcAft>
              <a:buClr>
                <a:srgbClr val="3F3F3F"/>
              </a:buClr>
              <a:buSzPts val="2800"/>
              <a:buFont typeface="Arial"/>
              <a:buChar char="•"/>
            </a:pPr>
            <a:r>
              <a:rPr lang="ru-RU"/>
              <a:t>Атрибут DataType позволяет предоставлять среде выполнения информацию об использовании свойства. Так, если в нашей модели имеется свойство Password, с помощью атрибута мы указываем системе, что это свойство предназначено для хранения пароля:</a:t>
            </a:r>
            <a:endParaRPr/>
          </a:p>
          <a:p>
            <a:pPr indent="0" lvl="0" marL="0" rtl="0" algn="l">
              <a:lnSpc>
                <a:spcPct val="90000"/>
              </a:lnSpc>
              <a:spcBef>
                <a:spcPts val="1000"/>
              </a:spcBef>
              <a:spcAft>
                <a:spcPts val="0"/>
              </a:spcAft>
              <a:buClr>
                <a:srgbClr val="3F3F3F"/>
              </a:buClr>
              <a:buSzPts val="2800"/>
              <a:buNone/>
            </a:pPr>
            <a:r>
              <a:rPr lang="ru-RU"/>
              <a:t>[DataType(DataType.Password)]</a:t>
            </a:r>
            <a:endParaRPr/>
          </a:p>
          <a:p>
            <a:pPr indent="0" lvl="0" marL="0" rtl="0" algn="l">
              <a:lnSpc>
                <a:spcPct val="90000"/>
              </a:lnSpc>
              <a:spcBef>
                <a:spcPts val="1000"/>
              </a:spcBef>
              <a:spcAft>
                <a:spcPts val="0"/>
              </a:spcAft>
              <a:buClr>
                <a:srgbClr val="3F3F3F"/>
              </a:buClr>
              <a:buSzPts val="2800"/>
              <a:buNone/>
            </a:pPr>
            <a:r>
              <a:rPr lang="ru-RU"/>
              <a:t>public string Password { get; set; }</a:t>
            </a:r>
            <a:endParaRPr/>
          </a:p>
          <a:p>
            <a:pPr indent="-457200" lvl="0" marL="457200" rtl="0" algn="l">
              <a:lnSpc>
                <a:spcPct val="90000"/>
              </a:lnSpc>
              <a:spcBef>
                <a:spcPts val="1000"/>
              </a:spcBef>
              <a:spcAft>
                <a:spcPts val="0"/>
              </a:spcAft>
              <a:buClr>
                <a:srgbClr val="3F3F3F"/>
              </a:buClr>
              <a:buSzPts val="2800"/>
              <a:buFont typeface="Arial"/>
              <a:buChar char="•"/>
            </a:pPr>
            <a:r>
              <a:rPr lang="ru-RU"/>
              <a:t>Для подобного свойства с атрибутом DataType.Password хелперы создают элемент ввода, у которого атрибут type имеет значение "password". Тогда в браузере вы при вводе данных вы не увидите вводимые символы, а вместо них будут выводиться точки.</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Перечисление DataType</a:t>
            </a:r>
            <a:endParaRPr/>
          </a:p>
        </p:txBody>
      </p:sp>
      <p:sp>
        <p:nvSpPr>
          <p:cNvPr id="219" name="Google Shape;219;p35"/>
          <p:cNvSpPr txBox="1"/>
          <p:nvPr>
            <p:ph idx="1" type="body"/>
          </p:nvPr>
        </p:nvSpPr>
        <p:spPr>
          <a:xfrm>
            <a:off x="647700" y="1461770"/>
            <a:ext cx="10515600" cy="5245100"/>
          </a:xfrm>
          <a:prstGeom prst="rect">
            <a:avLst/>
          </a:prstGeom>
          <a:noFill/>
          <a:ln>
            <a:noFill/>
          </a:ln>
        </p:spPr>
        <p:txBody>
          <a:bodyPr anchorCtr="0" anchor="t" bIns="45700" lIns="91425" spcFirstLastPara="1" rIns="91425" wrap="square" tIns="45700">
            <a:normAutofit fontScale="80000"/>
          </a:bodyPr>
          <a:lstStyle/>
          <a:p>
            <a:pPr indent="-457200" lvl="0" marL="457200" rtl="0" algn="l">
              <a:lnSpc>
                <a:spcPct val="90000"/>
              </a:lnSpc>
              <a:spcBef>
                <a:spcPts val="0"/>
              </a:spcBef>
              <a:spcAft>
                <a:spcPts val="0"/>
              </a:spcAft>
              <a:buClr>
                <a:srgbClr val="3F3F3F"/>
              </a:buClr>
              <a:buSzPct val="100000"/>
              <a:buFont typeface="Arial"/>
              <a:buChar char="•"/>
            </a:pPr>
            <a:r>
              <a:rPr lang="ru-RU"/>
              <a:t>Перечисление DataType может принимать несколько различных значений:</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CreditCard: отображает номер кредитной карты</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Currency: отображает текст в виде валюты</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Date: отображает только дату, без времени</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DateTime: отображает дату и время</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Time: отображает только время</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Duration: отображает число - некоторую продолжительность</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EmailAddress: отображает электронный адрес</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Password: отображает символы с использованием маски</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PhoneNumber: отображает номер телефона</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PostalCode: отображает почтовый индекс</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ImageUrl: представляет путь к изображению</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Url: отображает строку Url</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MultilineText: отображает многострочный текст (элемент textarea)</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Text: отображает однострочный текст</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664210" y="-14478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Атрибут UIHint</a:t>
            </a:r>
            <a:endParaRPr/>
          </a:p>
        </p:txBody>
      </p:sp>
      <p:sp>
        <p:nvSpPr>
          <p:cNvPr id="225" name="Google Shape;225;p36"/>
          <p:cNvSpPr txBox="1"/>
          <p:nvPr>
            <p:ph idx="1" type="body"/>
          </p:nvPr>
        </p:nvSpPr>
        <p:spPr>
          <a:xfrm>
            <a:off x="217170" y="751840"/>
            <a:ext cx="11656695" cy="6106160"/>
          </a:xfrm>
          <a:prstGeom prst="rect">
            <a:avLst/>
          </a:prstGeom>
          <a:noFill/>
          <a:ln>
            <a:noFill/>
          </a:ln>
        </p:spPr>
        <p:txBody>
          <a:bodyPr anchorCtr="0" anchor="t" bIns="45700" lIns="91425" spcFirstLastPara="1" rIns="91425" wrap="square" tIns="45700">
            <a:normAutofit fontScale="70000"/>
          </a:bodyPr>
          <a:lstStyle/>
          <a:p>
            <a:pPr indent="-457200" lvl="0" marL="457200" rtl="0" algn="l">
              <a:lnSpc>
                <a:spcPct val="90000"/>
              </a:lnSpc>
              <a:spcBef>
                <a:spcPts val="0"/>
              </a:spcBef>
              <a:spcAft>
                <a:spcPts val="0"/>
              </a:spcAft>
              <a:buClr>
                <a:srgbClr val="3F3F3F"/>
              </a:buClr>
              <a:buSzPct val="100000"/>
              <a:buFont typeface="Arial"/>
              <a:buChar char="•"/>
            </a:pPr>
            <a:r>
              <a:rPr lang="ru-RU"/>
              <a:t>Данный атрибут указывает, какой будет использоваться шаблон отображения при создании разметки html для данного свойства. Шаблон управляет, как свойство будет рендерится на странице.</a:t>
            </a:r>
            <a:endParaRPr/>
          </a:p>
          <a:p>
            <a:pPr indent="-457200" lvl="0" marL="457200" rtl="0" algn="l">
              <a:lnSpc>
                <a:spcPct val="90000"/>
              </a:lnSpc>
              <a:spcBef>
                <a:spcPts val="1000"/>
              </a:spcBef>
              <a:spcAft>
                <a:spcPts val="0"/>
              </a:spcAft>
              <a:buClr>
                <a:srgbClr val="3F3F3F"/>
              </a:buClr>
              <a:buSzPct val="100000"/>
              <a:buFont typeface="Arial"/>
              <a:buChar char="•"/>
            </a:pPr>
            <a:r>
              <a:rPr lang="ru-RU"/>
              <a:t>Имеются следующие встроенные шаблоны:</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Boolean - хелперы редактирования создают флажок (checkbox) для булевых значений. Для значений типа bool? (nullable) создается элемент select с параметрами True, False и Not Set. Хелперы отображения генерируют те же элементы html, что и хелперы редактирования, только с атрибутом disabled.</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Collection - используется соответствующий шаблон для рендеринга каждого элемента коллекции. Причем элементы могут быть разных типов.</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Decimal - хелперы редактирования создают однострочное текстовое поле - элемент input.</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EmailAddress - хелперы редактирования создают однострочное текстовое поле. Хелперы отображения генерируют элемент ссылка, где атрибут href имеет значение mailto:url</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HiddenInput - создается скрытое поле, элемент hidden input.</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Html - хелперы редактирования создают однострочное текстовое поле. Хелперы отображения просто показывают текст.</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MultilineText - хелперы редактирования создают многострочное текстовое поле (элемент textarea).</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Object - хелперы изучают свойства объекта и выбирают наиболее подходящие для него шаблоны.</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Password - хелперы редактирования создают текстовое поле для ввода символов с использованием маски. Хелперы отображения показывают пароль как есть, без использования маски.</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String - хелперы редактирования создают однострочное текстовое поле.</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Url - хелперы редактирования создают текстовое поле. Хелперы отображения создают элемент ссылки для данного Url.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Атрибуты валидации</a:t>
            </a:r>
            <a:endParaRPr/>
          </a:p>
        </p:txBody>
      </p:sp>
      <p:sp>
        <p:nvSpPr>
          <p:cNvPr id="93" name="Google Shape;93;p14"/>
          <p:cNvSpPr txBox="1"/>
          <p:nvPr>
            <p:ph idx="1" type="body"/>
          </p:nvPr>
        </p:nvSpPr>
        <p:spPr>
          <a:xfrm>
            <a:off x="647700" y="1825625"/>
            <a:ext cx="10515600" cy="4874260"/>
          </a:xfrm>
          <a:prstGeom prst="rect">
            <a:avLst/>
          </a:prstGeom>
          <a:noFill/>
          <a:ln>
            <a:noFill/>
          </a:ln>
        </p:spPr>
        <p:txBody>
          <a:bodyPr anchorCtr="0" anchor="t" bIns="45700" lIns="91425" spcFirstLastPara="1" rIns="91425" wrap="square" tIns="45700">
            <a:normAutofit fontScale="70000"/>
          </a:bodyPr>
          <a:lstStyle/>
          <a:p>
            <a:pPr indent="-457200" lvl="0" marL="457200" rtl="0" algn="l">
              <a:lnSpc>
                <a:spcPct val="90000"/>
              </a:lnSpc>
              <a:spcBef>
                <a:spcPts val="0"/>
              </a:spcBef>
              <a:spcAft>
                <a:spcPts val="0"/>
              </a:spcAft>
              <a:buClr>
                <a:srgbClr val="3F3F3F"/>
              </a:buClr>
              <a:buSzPct val="100000"/>
              <a:buFont typeface="Arial"/>
              <a:buChar char="•"/>
            </a:pPr>
            <a:r>
              <a:rPr lang="ru-RU"/>
              <a:t>С помощью атрибутов валидации модели мы можем управлять валидацией и заключать несложную логику проверки значений свойств уже в атрибуты этих свойств, не прибегая к коду. </a:t>
            </a:r>
            <a:endParaRPr/>
          </a:p>
          <a:p>
            <a:pPr indent="-457200" lvl="0" marL="457200" rtl="0" algn="l">
              <a:lnSpc>
                <a:spcPct val="90000"/>
              </a:lnSpc>
              <a:spcBef>
                <a:spcPts val="1000"/>
              </a:spcBef>
              <a:spcAft>
                <a:spcPts val="0"/>
              </a:spcAft>
              <a:buClr>
                <a:srgbClr val="3F3F3F"/>
              </a:buClr>
              <a:buSzPct val="100000"/>
              <a:buFont typeface="Arial"/>
              <a:buChar char="•"/>
            </a:pPr>
            <a:r>
              <a:rPr lang="ru-RU"/>
              <a:t>Основные атрибуты валидации, которые мы можем применить в приложении на ASP.NET Core:</a:t>
            </a:r>
            <a:endParaRPr/>
          </a:p>
          <a:p>
            <a:pPr indent="-457200" lvl="1" marL="914400" rtl="0" algn="l">
              <a:lnSpc>
                <a:spcPct val="90000"/>
              </a:lnSpc>
              <a:spcBef>
                <a:spcPts val="500"/>
              </a:spcBef>
              <a:spcAft>
                <a:spcPts val="0"/>
              </a:spcAft>
              <a:buClr>
                <a:srgbClr val="3F3F3F"/>
              </a:buClr>
              <a:buSzPct val="100000"/>
              <a:buFont typeface="Arial"/>
              <a:buAutoNum type="arabicPeriod"/>
            </a:pPr>
            <a:r>
              <a:rPr lang="ru-RU"/>
              <a:t>Атрибут Required</a:t>
            </a:r>
            <a:endParaRPr sz="2400"/>
          </a:p>
          <a:p>
            <a:pPr indent="-457200" lvl="1" marL="914400" rtl="0" algn="l">
              <a:lnSpc>
                <a:spcPct val="90000"/>
              </a:lnSpc>
              <a:spcBef>
                <a:spcPts val="500"/>
              </a:spcBef>
              <a:spcAft>
                <a:spcPts val="0"/>
              </a:spcAft>
              <a:buClr>
                <a:srgbClr val="3F3F3F"/>
              </a:buClr>
              <a:buSzPct val="100000"/>
              <a:buFont typeface="Arial"/>
              <a:buAutoNum type="arabicPeriod"/>
            </a:pPr>
            <a:r>
              <a:rPr lang="ru-RU"/>
              <a:t>Атрибут RegularExpression</a:t>
            </a:r>
            <a:endParaRPr sz="2400"/>
          </a:p>
          <a:p>
            <a:pPr indent="-457200" lvl="1" marL="914400" rtl="0" algn="l">
              <a:lnSpc>
                <a:spcPct val="90000"/>
              </a:lnSpc>
              <a:spcBef>
                <a:spcPts val="500"/>
              </a:spcBef>
              <a:spcAft>
                <a:spcPts val="0"/>
              </a:spcAft>
              <a:buClr>
                <a:srgbClr val="3F3F3F"/>
              </a:buClr>
              <a:buSzPct val="100000"/>
              <a:buFont typeface="Arial"/>
              <a:buAutoNum type="arabicPeriod"/>
            </a:pPr>
            <a:r>
              <a:rPr lang="ru-RU"/>
              <a:t>Атрибут StringLength</a:t>
            </a:r>
            <a:endParaRPr sz="2400"/>
          </a:p>
          <a:p>
            <a:pPr indent="-457200" lvl="1" marL="914400" rtl="0" algn="l">
              <a:lnSpc>
                <a:spcPct val="90000"/>
              </a:lnSpc>
              <a:spcBef>
                <a:spcPts val="500"/>
              </a:spcBef>
              <a:spcAft>
                <a:spcPts val="0"/>
              </a:spcAft>
              <a:buClr>
                <a:srgbClr val="3F3F3F"/>
              </a:buClr>
              <a:buSzPct val="100000"/>
              <a:buFont typeface="Arial"/>
              <a:buAutoNum type="arabicPeriod"/>
            </a:pPr>
            <a:r>
              <a:rPr lang="ru-RU"/>
              <a:t>Атрибут Range</a:t>
            </a:r>
            <a:endParaRPr sz="2400"/>
          </a:p>
          <a:p>
            <a:pPr indent="-457200" lvl="1" marL="914400" rtl="0" algn="l">
              <a:lnSpc>
                <a:spcPct val="90000"/>
              </a:lnSpc>
              <a:spcBef>
                <a:spcPts val="500"/>
              </a:spcBef>
              <a:spcAft>
                <a:spcPts val="0"/>
              </a:spcAft>
              <a:buClr>
                <a:srgbClr val="3F3F3F"/>
              </a:buClr>
              <a:buSzPct val="100000"/>
              <a:buFont typeface="Arial"/>
              <a:buAutoNum type="arabicPeriod"/>
            </a:pPr>
            <a:r>
              <a:rPr lang="ru-RU"/>
              <a:t>Атрибут Compare</a:t>
            </a:r>
            <a:endParaRPr sz="2400"/>
          </a:p>
          <a:p>
            <a:pPr indent="-457200" lvl="1" marL="914400" rtl="0" algn="l">
              <a:lnSpc>
                <a:spcPct val="90000"/>
              </a:lnSpc>
              <a:spcBef>
                <a:spcPts val="500"/>
              </a:spcBef>
              <a:spcAft>
                <a:spcPts val="0"/>
              </a:spcAft>
              <a:buClr>
                <a:srgbClr val="3F3F3F"/>
              </a:buClr>
              <a:buSzPct val="100000"/>
              <a:buFont typeface="Arial"/>
              <a:buAutoNum type="arabicPeriod"/>
            </a:pPr>
            <a:r>
              <a:rPr lang="ru-RU" sz="2400"/>
              <a:t>Атрибут CreditCard</a:t>
            </a:r>
            <a:endParaRPr sz="2400"/>
          </a:p>
          <a:p>
            <a:pPr indent="-457200" lvl="1" marL="914400" rtl="0" algn="l">
              <a:lnSpc>
                <a:spcPct val="90000"/>
              </a:lnSpc>
              <a:spcBef>
                <a:spcPts val="500"/>
              </a:spcBef>
              <a:spcAft>
                <a:spcPts val="0"/>
              </a:spcAft>
              <a:buClr>
                <a:srgbClr val="3F3F3F"/>
              </a:buClr>
              <a:buSzPct val="100000"/>
              <a:buFont typeface="Arial"/>
              <a:buAutoNum type="arabicPeriod"/>
            </a:pPr>
            <a:r>
              <a:rPr lang="ru-RU" sz="2400"/>
              <a:t>Атрибут EmailAddress</a:t>
            </a:r>
            <a:endParaRPr sz="2400"/>
          </a:p>
          <a:p>
            <a:pPr indent="-457200" lvl="1" marL="914400" rtl="0" algn="l">
              <a:lnSpc>
                <a:spcPct val="90000"/>
              </a:lnSpc>
              <a:spcBef>
                <a:spcPts val="500"/>
              </a:spcBef>
              <a:spcAft>
                <a:spcPts val="0"/>
              </a:spcAft>
              <a:buClr>
                <a:srgbClr val="3F3F3F"/>
              </a:buClr>
              <a:buSzPct val="100000"/>
              <a:buFont typeface="Arial"/>
              <a:buAutoNum type="arabicPeriod"/>
            </a:pPr>
            <a:r>
              <a:rPr lang="ru-RU" sz="2400"/>
              <a:t>Атрибут Phone</a:t>
            </a:r>
            <a:endParaRPr sz="2400"/>
          </a:p>
          <a:p>
            <a:pPr indent="-457200" lvl="1" marL="914400" rtl="0" algn="l">
              <a:lnSpc>
                <a:spcPct val="90000"/>
              </a:lnSpc>
              <a:spcBef>
                <a:spcPts val="500"/>
              </a:spcBef>
              <a:spcAft>
                <a:spcPts val="0"/>
              </a:spcAft>
              <a:buClr>
                <a:srgbClr val="3F3F3F"/>
              </a:buClr>
              <a:buSzPct val="100000"/>
              <a:buFont typeface="Arial"/>
              <a:buAutoNum type="arabicPeriod"/>
            </a:pPr>
            <a:r>
              <a:rPr lang="ru-RU" sz="2400"/>
              <a:t>Атрибут Url</a:t>
            </a:r>
            <a:endParaRPr sz="2400"/>
          </a:p>
          <a:p>
            <a:pPr indent="-457200" lvl="1" marL="914400" rtl="0" algn="l">
              <a:lnSpc>
                <a:spcPct val="90000"/>
              </a:lnSpc>
              <a:spcBef>
                <a:spcPts val="500"/>
              </a:spcBef>
              <a:spcAft>
                <a:spcPts val="0"/>
              </a:spcAft>
              <a:buClr>
                <a:srgbClr val="3F3F3F"/>
              </a:buClr>
              <a:buSzPct val="100000"/>
              <a:buFont typeface="Arial"/>
              <a:buAutoNum type="arabicPeriod"/>
            </a:pPr>
            <a:r>
              <a:rPr lang="ru-RU" sz="2400"/>
              <a:t>Атрибут Remote</a:t>
            </a:r>
            <a:endParaRPr sz="2400"/>
          </a:p>
          <a:p>
            <a:pPr indent="-332740" lvl="0" marL="457200" rtl="0" algn="l">
              <a:lnSpc>
                <a:spcPct val="90000"/>
              </a:lnSpc>
              <a:spcBef>
                <a:spcPts val="1000"/>
              </a:spcBef>
              <a:spcAft>
                <a:spcPts val="0"/>
              </a:spcAft>
              <a:buClr>
                <a:srgbClr val="3F3F3F"/>
              </a:buClr>
              <a:buSzPct val="1000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Атрибут Required</a:t>
            </a:r>
            <a:endParaRPr/>
          </a:p>
        </p:txBody>
      </p:sp>
      <p:sp>
        <p:nvSpPr>
          <p:cNvPr id="99" name="Google Shape;99;p1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20000"/>
          </a:bodyPr>
          <a:lstStyle/>
          <a:p>
            <a:pPr indent="-457200" lvl="0" marL="457200" rtl="0" algn="l">
              <a:lnSpc>
                <a:spcPct val="90000"/>
              </a:lnSpc>
              <a:spcBef>
                <a:spcPts val="0"/>
              </a:spcBef>
              <a:spcAft>
                <a:spcPts val="0"/>
              </a:spcAft>
              <a:buClr>
                <a:srgbClr val="3F3F3F"/>
              </a:buClr>
              <a:buSzPts val="2800"/>
              <a:buFont typeface="Arial"/>
              <a:buChar char="•"/>
            </a:pPr>
            <a:r>
              <a:rPr lang="ru-RU"/>
              <a:t>Применение этого атрибута к свойству модели означает, что данное свойство должно быть обязательно установлено.</a:t>
            </a:r>
            <a:endParaRPr/>
          </a:p>
          <a:p>
            <a:pPr indent="-457200" lvl="0" marL="457200" rtl="0" algn="l">
              <a:lnSpc>
                <a:spcPct val="90000"/>
              </a:lnSpc>
              <a:spcBef>
                <a:spcPts val="1000"/>
              </a:spcBef>
              <a:spcAft>
                <a:spcPts val="0"/>
              </a:spcAft>
              <a:buClr>
                <a:srgbClr val="3F3F3F"/>
              </a:buClr>
              <a:buSzPts val="2800"/>
              <a:buFont typeface="Arial"/>
              <a:buChar char="•"/>
            </a:pPr>
            <a:r>
              <a:rPr lang="ru-RU"/>
              <a:t>С помощью свойства ErrorMessage этого атрибута можно настроить выводимое при валидации сообщение. А если мы явным образом не установим текст сообщения, то при выводе ошибки будет отображаться стандартный текст сообщения.</a:t>
            </a:r>
            <a:endParaRPr/>
          </a:p>
          <a:p>
            <a:pPr indent="0" lvl="0" marL="0" rtl="0" algn="l">
              <a:lnSpc>
                <a:spcPct val="90000"/>
              </a:lnSpc>
              <a:spcBef>
                <a:spcPts val="1000"/>
              </a:spcBef>
              <a:spcAft>
                <a:spcPts val="0"/>
              </a:spcAft>
              <a:buClr>
                <a:srgbClr val="3F3F3F"/>
              </a:buClr>
              <a:buSzPts val="2800"/>
              <a:buNone/>
            </a:pPr>
            <a:r>
              <a:rPr lang="ru-RU"/>
              <a:t>[Required (ErrorMessage = "Не указано имя")]</a:t>
            </a:r>
            <a:endParaRPr/>
          </a:p>
          <a:p>
            <a:pPr indent="0" lvl="0" marL="0" rtl="0" algn="l">
              <a:lnSpc>
                <a:spcPct val="90000"/>
              </a:lnSpc>
              <a:spcBef>
                <a:spcPts val="1000"/>
              </a:spcBef>
              <a:spcAft>
                <a:spcPts val="0"/>
              </a:spcAft>
              <a:buClr>
                <a:srgbClr val="3F3F3F"/>
              </a:buClr>
              <a:buSzPts val="2800"/>
              <a:buNone/>
            </a:pPr>
            <a:r>
              <a:rPr lang="ru-RU"/>
              <a:t> public string Name { get; set; }</a:t>
            </a:r>
            <a:endParaRPr/>
          </a:p>
          <a:p>
            <a:pPr indent="-457200" lvl="0" marL="457200" rtl="0" algn="l">
              <a:lnSpc>
                <a:spcPct val="90000"/>
              </a:lnSpc>
              <a:spcBef>
                <a:spcPts val="1000"/>
              </a:spcBef>
              <a:spcAft>
                <a:spcPts val="0"/>
              </a:spcAft>
              <a:buClr>
                <a:srgbClr val="3F3F3F"/>
              </a:buClr>
              <a:buSzPts val="2800"/>
              <a:buFont typeface="Arial"/>
              <a:buChar char="•"/>
            </a:pPr>
            <a:r>
              <a:rPr lang="ru-RU"/>
              <a:t>Для свойств тех типов данных, которые не могут принимать значение null, нам в любом случае надо предоставить значение. Поэтому для них использовать атрибут Required необязательно.</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Атрибут RegularExpression</a:t>
            </a:r>
            <a:endParaRPr/>
          </a:p>
        </p:txBody>
      </p:sp>
      <p:sp>
        <p:nvSpPr>
          <p:cNvPr id="105" name="Google Shape;105;p1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Использование данного атрибута предполагает, что вводимое значение должно соответствовать указанному в этом атрибуте регулярному выражению.</a:t>
            </a:r>
            <a:endParaRPr/>
          </a:p>
          <a:p>
            <a:pPr indent="-457200" lvl="0" marL="457200" rtl="0" algn="l">
              <a:lnSpc>
                <a:spcPct val="90000"/>
              </a:lnSpc>
              <a:spcBef>
                <a:spcPts val="1000"/>
              </a:spcBef>
              <a:spcAft>
                <a:spcPts val="0"/>
              </a:spcAft>
              <a:buClr>
                <a:srgbClr val="3F3F3F"/>
              </a:buClr>
              <a:buSzPts val="2800"/>
              <a:buFont typeface="Arial"/>
              <a:buChar char="•"/>
            </a:pPr>
            <a:r>
              <a:rPr lang="ru-RU"/>
              <a:t>Наиболее распространенный пример - это проверка адреса электронной почты на корректность.</a:t>
            </a:r>
            <a:endParaRPr/>
          </a:p>
          <a:p>
            <a:pPr indent="-457200" lvl="0" marL="457200" rtl="0" algn="l">
              <a:lnSpc>
                <a:spcPct val="90000"/>
              </a:lnSpc>
              <a:spcBef>
                <a:spcPts val="1000"/>
              </a:spcBef>
              <a:spcAft>
                <a:spcPts val="0"/>
              </a:spcAft>
              <a:buClr>
                <a:srgbClr val="3F3F3F"/>
              </a:buClr>
              <a:buSzPts val="2800"/>
              <a:buFont typeface="Arial"/>
              <a:buChar char="•"/>
            </a:pPr>
            <a:r>
              <a:rPr lang="ru-RU"/>
              <a:t>Если введенное значение не будет соответствовать регулярному выражению, то будет отображено сообщение об ошибке.</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Атрибут StringLength</a:t>
            </a:r>
            <a:endParaRPr/>
          </a:p>
        </p:txBody>
      </p:sp>
      <p:sp>
        <p:nvSpPr>
          <p:cNvPr id="111" name="Google Shape;111;p1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Чтобы пользователь не мог ввести очень длинный текст, применяется атрибут StringLength. Первым параметром в конструкторе атрибута идет максимальная допустимая длина строки. Именованные параметры, в частности MinimumLength и ErrorMessage, позволяют задать дополнительные опции отображения.</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Атрибут Range</a:t>
            </a:r>
            <a:endParaRPr/>
          </a:p>
        </p:txBody>
      </p:sp>
      <p:sp>
        <p:nvSpPr>
          <p:cNvPr id="117" name="Google Shape;117;p1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Атрибут Range определяет минимальные и максимальные ограничения для числовых данных.</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Атрибут Compare</a:t>
            </a:r>
            <a:endParaRPr/>
          </a:p>
        </p:txBody>
      </p:sp>
      <p:sp>
        <p:nvSpPr>
          <p:cNvPr id="123" name="Google Shape;123;p1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Атрибут Compare гарантирует, что два свойства объекта модели имеют одно и то же значение. Если, например, надо, чтобы пользователь ввел пароль дважды:</a:t>
            </a:r>
            <a:endParaRPr/>
          </a:p>
          <a:p>
            <a:pPr indent="0" lvl="0" marL="0" rtl="0" algn="l">
              <a:lnSpc>
                <a:spcPct val="90000"/>
              </a:lnSpc>
              <a:spcBef>
                <a:spcPts val="1000"/>
              </a:spcBef>
              <a:spcAft>
                <a:spcPts val="0"/>
              </a:spcAft>
              <a:buClr>
                <a:srgbClr val="3F3F3F"/>
              </a:buClr>
              <a:buSzPts val="2800"/>
              <a:buNone/>
            </a:pPr>
            <a:r>
              <a:rPr lang="ru-RU"/>
              <a:t>[Required]</a:t>
            </a:r>
            <a:endParaRPr/>
          </a:p>
          <a:p>
            <a:pPr indent="0" lvl="0" marL="0" rtl="0" algn="l">
              <a:lnSpc>
                <a:spcPct val="90000"/>
              </a:lnSpc>
              <a:spcBef>
                <a:spcPts val="1000"/>
              </a:spcBef>
              <a:spcAft>
                <a:spcPts val="0"/>
              </a:spcAft>
              <a:buClr>
                <a:srgbClr val="3F3F3F"/>
              </a:buClr>
              <a:buSzPts val="2800"/>
              <a:buNone/>
            </a:pPr>
            <a:r>
              <a:rPr lang="ru-RU"/>
              <a:t>public string Password { get; set; }</a:t>
            </a:r>
            <a:endParaRPr/>
          </a:p>
          <a:p>
            <a:pPr indent="0" lvl="0" marL="0" rtl="0" algn="l">
              <a:lnSpc>
                <a:spcPct val="90000"/>
              </a:lnSpc>
              <a:spcBef>
                <a:spcPts val="1000"/>
              </a:spcBef>
              <a:spcAft>
                <a:spcPts val="0"/>
              </a:spcAft>
              <a:buClr>
                <a:srgbClr val="3F3F3F"/>
              </a:buClr>
              <a:buSzPts val="2800"/>
              <a:buNone/>
            </a:pPr>
            <a:r>
              <a:rPr lang="ru-RU"/>
              <a:t> </a:t>
            </a:r>
            <a:endParaRPr/>
          </a:p>
          <a:p>
            <a:pPr indent="0" lvl="0" marL="0" rtl="0" algn="l">
              <a:lnSpc>
                <a:spcPct val="90000"/>
              </a:lnSpc>
              <a:spcBef>
                <a:spcPts val="1000"/>
              </a:spcBef>
              <a:spcAft>
                <a:spcPts val="0"/>
              </a:spcAft>
              <a:buClr>
                <a:srgbClr val="3F3F3F"/>
              </a:buClr>
              <a:buSzPts val="2800"/>
              <a:buNone/>
            </a:pPr>
            <a:r>
              <a:rPr lang="ru-RU"/>
              <a:t>[Compare("Password", ErrorMessage = "Пароли не совпадают")]</a:t>
            </a:r>
            <a:endParaRPr/>
          </a:p>
          <a:p>
            <a:pPr indent="0" lvl="0" marL="0" rtl="0" algn="l">
              <a:lnSpc>
                <a:spcPct val="90000"/>
              </a:lnSpc>
              <a:spcBef>
                <a:spcPts val="1000"/>
              </a:spcBef>
              <a:spcAft>
                <a:spcPts val="0"/>
              </a:spcAft>
              <a:buClr>
                <a:srgbClr val="3F3F3F"/>
              </a:buClr>
              <a:buSzPts val="2800"/>
              <a:buNone/>
            </a:pPr>
            <a:r>
              <a:rPr lang="ru-RU"/>
              <a:t>public string PasswordConfirm { get; set;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Атрибут Remote</a:t>
            </a:r>
            <a:endParaRPr/>
          </a:p>
        </p:txBody>
      </p:sp>
      <p:sp>
        <p:nvSpPr>
          <p:cNvPr id="129" name="Google Shape;129;p2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20000"/>
          </a:bodyPr>
          <a:lstStyle/>
          <a:p>
            <a:pPr indent="-457200" lvl="0" marL="457200" rtl="0" algn="l">
              <a:lnSpc>
                <a:spcPct val="90000"/>
              </a:lnSpc>
              <a:spcBef>
                <a:spcPts val="0"/>
              </a:spcBef>
              <a:spcAft>
                <a:spcPts val="0"/>
              </a:spcAft>
              <a:buClr>
                <a:srgbClr val="3F3F3F"/>
              </a:buClr>
              <a:buSzPts val="2800"/>
              <a:buFont typeface="Arial"/>
              <a:buChar char="•"/>
            </a:pPr>
            <a:r>
              <a:rPr lang="ru-RU"/>
              <a:t>Атрибут Remote из пространства имен Microsoft.AspNetCore.Mvc; для валидации свойства выполняет запрос на сервер к определенному методу контроллера. И если требуемый метод контроллера вернет значение false, то валидация не пройдена. Например:</a:t>
            </a:r>
            <a:endParaRPr/>
          </a:p>
          <a:p>
            <a:pPr indent="0" lvl="0" marL="0" rtl="0" algn="l">
              <a:lnSpc>
                <a:spcPct val="90000"/>
              </a:lnSpc>
              <a:spcBef>
                <a:spcPts val="1000"/>
              </a:spcBef>
              <a:spcAft>
                <a:spcPts val="0"/>
              </a:spcAft>
              <a:buClr>
                <a:srgbClr val="3F3F3F"/>
              </a:buClr>
              <a:buSzPts val="2800"/>
              <a:buNone/>
            </a:pPr>
            <a:r>
              <a:rPr lang="ru-RU"/>
              <a:t>[Remote(action: "CheckEmail", controller: "Home", ErrorMessage ="Email уже используется")]</a:t>
            </a:r>
            <a:endParaRPr/>
          </a:p>
          <a:p>
            <a:pPr indent="0" lvl="0" marL="0" rtl="0" algn="l">
              <a:lnSpc>
                <a:spcPct val="90000"/>
              </a:lnSpc>
              <a:spcBef>
                <a:spcPts val="1000"/>
              </a:spcBef>
              <a:spcAft>
                <a:spcPts val="0"/>
              </a:spcAft>
              <a:buClr>
                <a:srgbClr val="3F3F3F"/>
              </a:buClr>
              <a:buSzPts val="2800"/>
              <a:buNone/>
            </a:pPr>
            <a:r>
              <a:rPr lang="ru-RU"/>
              <a:t>public string Email { get; set; }</a:t>
            </a:r>
            <a:endParaRPr/>
          </a:p>
          <a:p>
            <a:pPr indent="-457200" lvl="0" marL="457200" rtl="0" algn="l">
              <a:lnSpc>
                <a:spcPct val="90000"/>
              </a:lnSpc>
              <a:spcBef>
                <a:spcPts val="1000"/>
              </a:spcBef>
              <a:spcAft>
                <a:spcPts val="0"/>
              </a:spcAft>
              <a:buClr>
                <a:srgbClr val="3F3F3F"/>
              </a:buClr>
              <a:buSzPts val="2800"/>
              <a:buFont typeface="Arial"/>
              <a:buChar char="•"/>
            </a:pPr>
            <a:r>
              <a:rPr lang="ru-RU"/>
              <a:t>В данном случае указано, что для проверки значения атрибут будет обращаться к методу CheckEmail контроллера Home.</a:t>
            </a:r>
            <a:endParaRPr/>
          </a:p>
          <a:p>
            <a:pPr indent="-457200" lvl="0" marL="457200" rtl="0" algn="l">
              <a:lnSpc>
                <a:spcPct val="90000"/>
              </a:lnSpc>
              <a:spcBef>
                <a:spcPts val="1000"/>
              </a:spcBef>
              <a:spcAft>
                <a:spcPts val="0"/>
              </a:spcAft>
              <a:buClr>
                <a:srgbClr val="3F3F3F"/>
              </a:buClr>
              <a:buSzPts val="2800"/>
              <a:buFont typeface="Arial"/>
              <a:buChar char="•"/>
            </a:pPr>
            <a:r>
              <a:rPr lang="ru-RU"/>
              <a:t>В данном случае метод контроллера должен возвращать объект JsonResult.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