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12192000"/>
  <p:notesSz cx="7103725" cy="10234275"/>
  <p:embeddedFontLst>
    <p:embeddedFont>
      <p:font typeface="Arial Black"/>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rialBlack-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ddb75ec5d_0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ddb75ec5d_0_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bddb75ec5d_0_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ddb75ec5d_0_1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ddb75ec5d_0_1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bddb75ec5d_0_17: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ddb75ec5d_0_3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ddb75ec5d_0_3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bddb75ec5d_0_3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ddb75ec5d_0_4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ddb75ec5d_0_4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bddb75ec5d_0_4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ddb75ec5d_0_5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ddb75ec5d_0_5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bddb75ec5d_0_5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ddb75ec5d_0_6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ddb75ec5d_0_6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bddb75ec5d_0_6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ddb75ec5d_0_7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ddb75ec5d_0_7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bddb75ec5d_0_7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ddb75ec5d_0_9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ddb75ec5d_0_9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bddb75ec5d_0_9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ddb75ec5d_0_10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ddb75ec5d_0_10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bddb75ec5d_0_107: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ddb75ec5d_0_11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ddb75ec5d_0_11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bddb75ec5d_0_11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ddb75ec5d_0_12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ddb75ec5d_0_12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bddb75ec5d_0_12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ddb75ec5d_0_13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ddb75ec5d_0_13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bddb75ec5d_0_13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ddb75ec5d_0_14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ddb75ec5d_0_14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bddb75ec5d_0_147: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ddb75ec5d_0_15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ddb75ec5d_0_15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bddb75ec5d_0_15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ddb75ec5d_0_165: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ddb75ec5d_0_165: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bddb75ec5d_0_165: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ddb75ec5d_0_175: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ddb75ec5d_0_175: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bddb75ec5d_0_175: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ddb75ec5d_0_18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ddb75ec5d_0_18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bddb75ec5d_0_18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ddb75ec5d_0_195: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ddb75ec5d_0_195: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bddb75ec5d_0_195: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ddb75ec5d_0_20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ddb75ec5d_0_20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bddb75ec5d_0_20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ddb75ec5d_0_22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ddb75ec5d_0_22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bddb75ec5d_0_22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ddb75ec5d_0_22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ddb75ec5d_0_22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bddb75ec5d_0_22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ddb75ec5d_0_24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ddb75ec5d_0_24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bddb75ec5d_0_24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ddb75ec5d_0_26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ddb75ec5d_0_26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bddb75ec5d_0_26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ddb75ec5d_0_27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ddb75ec5d_0_27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bddb75ec5d_0_27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docs.microsoft.com/en-us/windows/win32/etw/event-tracing-portal" TargetMode="External"/><Relationship Id="rId4" Type="http://schemas.openxmlformats.org/officeDocument/2006/relationships/hyperlink" Target="https://docs.microsoft.com/en-us/windows/win32/etw/event-tracing-porta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542988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en-US" sz="4400"/>
              <a:t>Урок 12. Dependency Injection. Конфигурация. Состояние приложения. Логгирование. Маршрутизация</a:t>
            </a:r>
            <a:br>
              <a:rPr lang="en-US"/>
            </a:b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Параметр метода Configure</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Метод Configure класса Startup позволяет напрямую получать зависимость в качестве параметра метода.</a:t>
            </a:r>
            <a:endParaRPr/>
          </a:p>
          <a:p>
            <a:pPr indent="-228600" lvl="0" marL="228600" rtl="0" algn="l">
              <a:lnSpc>
                <a:spcPct val="90000"/>
              </a:lnSpc>
              <a:spcBef>
                <a:spcPts val="1000"/>
              </a:spcBef>
              <a:spcAft>
                <a:spcPts val="0"/>
              </a:spcAft>
              <a:buClr>
                <a:srgbClr val="3F3F3F"/>
              </a:buClr>
              <a:buSzPts val="2000"/>
              <a:buChar char="•"/>
            </a:pPr>
            <a:r>
              <a:rPr lang="en-US"/>
              <a:t>Данный способ естественно может применяться только в классе Startup.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Конструкторы</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Встроенная в ASP.NET Core система внедрения зависимостей использует конструкторы классов для передачи всех зависимостей. Соответственно в конструкторе контроллера мы можем получить зависимость. Конструкторы являются наиболее предпочтительным вариантом для получения зависимостей.</a:t>
            </a:r>
            <a:endParaRPr/>
          </a:p>
          <a:p>
            <a:pPr indent="-228600" lvl="0" marL="228600" rtl="0" algn="l">
              <a:lnSpc>
                <a:spcPct val="90000"/>
              </a:lnSpc>
              <a:spcBef>
                <a:spcPts val="1000"/>
              </a:spcBef>
              <a:spcAft>
                <a:spcPts val="0"/>
              </a:spcAft>
              <a:buClr>
                <a:srgbClr val="3F3F3F"/>
              </a:buClr>
              <a:buSzPts val="2000"/>
              <a:buChar char="•"/>
            </a:pPr>
            <a:r>
              <a:rPr lang="en-US"/>
              <a:t>Данный способ может применяться для передачи зависимостей в конструктор любого класса кроме класса Startup.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HttpContext.RequestServices</a:t>
            </a:r>
            <a:endParaRPr/>
          </a:p>
        </p:txBody>
      </p:sp>
      <p:sp>
        <p:nvSpPr>
          <p:cNvPr id="147" name="Google Shape;147;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Объект HttpContext.RequestServices предоставляет доступ к всем внедренным зависимостям с помощью своих методов:</a:t>
            </a:r>
            <a:endParaRPr/>
          </a:p>
          <a:p>
            <a:pPr indent="-457200" lvl="0" marL="457200" rtl="0" algn="l">
              <a:lnSpc>
                <a:spcPct val="90000"/>
              </a:lnSpc>
              <a:spcBef>
                <a:spcPts val="1000"/>
              </a:spcBef>
              <a:spcAft>
                <a:spcPts val="0"/>
              </a:spcAft>
              <a:buClr>
                <a:srgbClr val="3F3F3F"/>
              </a:buClr>
              <a:buSzPts val="2000"/>
              <a:buAutoNum type="arabicPeriod"/>
            </a:pPr>
            <a:r>
              <a:rPr lang="en-US"/>
              <a:t>GetService&lt;service&gt;(): использует провайдер сервисов для создания объекта, который представляет тип service. В случае если в провайдере сервисов для данного сервиса не установлена зависимость, то возвращает значение null</a:t>
            </a:r>
            <a:endParaRPr/>
          </a:p>
          <a:p>
            <a:pPr indent="-457200" lvl="0" marL="457200" rtl="0" algn="l">
              <a:lnSpc>
                <a:spcPct val="90000"/>
              </a:lnSpc>
              <a:spcBef>
                <a:spcPts val="1000"/>
              </a:spcBef>
              <a:spcAft>
                <a:spcPts val="0"/>
              </a:spcAft>
              <a:buClr>
                <a:srgbClr val="3F3F3F"/>
              </a:buClr>
              <a:buSzPts val="2000"/>
              <a:buAutoNum type="arabicPeriod"/>
            </a:pPr>
            <a:r>
              <a:rPr lang="en-US"/>
              <a:t>GetRequiredService&lt;service&gt;(): использует провайдер сервисов для создания объекта, который представляет тип service. В случае если в провайдере сервисов для данного сервиса не установлена зависимость, то генерирует исключение</a:t>
            </a:r>
            <a:endParaRPr/>
          </a:p>
          <a:p>
            <a:pPr indent="-228600" lvl="0" marL="228600" rtl="0" algn="l">
              <a:lnSpc>
                <a:spcPct val="90000"/>
              </a:lnSpc>
              <a:spcBef>
                <a:spcPts val="1000"/>
              </a:spcBef>
              <a:spcAft>
                <a:spcPts val="0"/>
              </a:spcAft>
              <a:buClr>
                <a:srgbClr val="3F3F3F"/>
              </a:buClr>
              <a:buSzPts val="2000"/>
              <a:buChar char="•"/>
            </a:pPr>
            <a:r>
              <a:rPr lang="en-US"/>
              <a:t>Данный паттерн получения сервиса еще называется service locator, и, как правило, не рекомендуется к использованию, но тем не менее в рамках ASP.NET Core в принципе мы можем использовать подобную функциональность.</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ApplicationServices</a:t>
            </a:r>
            <a:endParaRPr/>
          </a:p>
        </p:txBody>
      </p:sp>
      <p:sp>
        <p:nvSpPr>
          <p:cNvPr id="153" name="Google Shape;153;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Еще один похожий способ представляет получение сервисов через свойство ApplicationServices объекта IApplicationBuilder, который передается в качестве параметра в метод Configure класса Startup:</a:t>
            </a:r>
            <a:endParaRPr/>
          </a:p>
          <a:p>
            <a:pPr indent="0" lvl="0" marL="0" rtl="0" algn="l">
              <a:lnSpc>
                <a:spcPct val="90000"/>
              </a:lnSpc>
              <a:spcBef>
                <a:spcPts val="1000"/>
              </a:spcBef>
              <a:spcAft>
                <a:spcPts val="0"/>
              </a:spcAft>
              <a:buClr>
                <a:srgbClr val="3F3F3F"/>
              </a:buClr>
              <a:buSzPts val="2000"/>
              <a:buNone/>
            </a:pPr>
            <a:r>
              <a:rPr lang="en-US"/>
              <a:t>IMessageSender messageSender = app.ApplicationServices.GetService&lt;IMessageSender&gt;();</a:t>
            </a:r>
            <a:endParaRPr/>
          </a:p>
          <a:p>
            <a:pPr indent="0" lvl="0" marL="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Метод Invoke/InvokeAsync компонентов middleware</a:t>
            </a: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Подобно тому, как зависимости передаются в метод Configure в классе Startup, точно также их можно передавать в метод Invoke компонента middleware:</a:t>
            </a:r>
            <a:endParaRPr/>
          </a:p>
          <a:p>
            <a:pPr indent="0" lvl="0" marL="0" rtl="0" algn="l">
              <a:lnSpc>
                <a:spcPct val="90000"/>
              </a:lnSpc>
              <a:spcBef>
                <a:spcPts val="1000"/>
              </a:spcBef>
              <a:spcAft>
                <a:spcPts val="0"/>
              </a:spcAft>
              <a:buClr>
                <a:srgbClr val="3F3F3F"/>
              </a:buClr>
              <a:buSzPts val="2000"/>
              <a:buNone/>
            </a:pPr>
            <a:r>
              <a:rPr lang="en-US"/>
              <a:t>public async Task InvokeAsync(HttpContext context, IMessageSender messageSender)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Жизненный цикл зависимостей</a:t>
            </a: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rgbClr val="3F3F3F"/>
              </a:buClr>
              <a:buSzPct val="100000"/>
              <a:buChar char="•"/>
            </a:pPr>
            <a:r>
              <a:rPr lang="en-US"/>
              <a:t>Используя различные методы внедрения зависимостей, можно управлять жизненным циклом создаваемых сервисов. Сервисы, которые создаются механизмом Depedency Injection, могут представлять один из следующих типов:</a:t>
            </a:r>
            <a:endParaRPr/>
          </a:p>
          <a:p>
            <a:pPr indent="-457200" lvl="0" marL="457200" rtl="0" algn="l">
              <a:lnSpc>
                <a:spcPct val="90000"/>
              </a:lnSpc>
              <a:spcBef>
                <a:spcPts val="1000"/>
              </a:spcBef>
              <a:spcAft>
                <a:spcPts val="0"/>
              </a:spcAft>
              <a:buClr>
                <a:srgbClr val="3F3F3F"/>
              </a:buClr>
              <a:buSzPct val="100000"/>
              <a:buAutoNum type="arabicPeriod"/>
            </a:pPr>
            <a:r>
              <a:rPr lang="en-US"/>
              <a:t>Transient: при каждом обращении к сервису создается новый объект сервиса. В течение одного запроса может быть несколько обращений к сервису, соответственно при каждом обращении будет создаваться новый объект. Подобная модель жизненного цикла наиболее подходит для легковесных сервисов, которые не хранят данных о состоянии</a:t>
            </a:r>
            <a:endParaRPr/>
          </a:p>
          <a:p>
            <a:pPr indent="-457200" lvl="0" marL="457200" rtl="0" algn="l">
              <a:lnSpc>
                <a:spcPct val="90000"/>
              </a:lnSpc>
              <a:spcBef>
                <a:spcPts val="1000"/>
              </a:spcBef>
              <a:spcAft>
                <a:spcPts val="0"/>
              </a:spcAft>
              <a:buClr>
                <a:srgbClr val="3F3F3F"/>
              </a:buClr>
              <a:buSzPct val="100000"/>
              <a:buAutoNum type="arabicPeriod"/>
            </a:pPr>
            <a:r>
              <a:rPr lang="en-US"/>
              <a:t>Scoped: для каждого запроса создается свой объект сервиса. То есть если в течение одного запроса есть несколько обращений к одному сервису, то при всех этих обращениях будет использоваться один и тот же объект сервиса.</a:t>
            </a:r>
            <a:endParaRPr/>
          </a:p>
          <a:p>
            <a:pPr indent="-457200" lvl="0" marL="457200" rtl="0" algn="l">
              <a:lnSpc>
                <a:spcPct val="90000"/>
              </a:lnSpc>
              <a:spcBef>
                <a:spcPts val="1000"/>
              </a:spcBef>
              <a:spcAft>
                <a:spcPts val="0"/>
              </a:spcAft>
              <a:buClr>
                <a:srgbClr val="3F3F3F"/>
              </a:buClr>
              <a:buSzPct val="100000"/>
              <a:buAutoNum type="arabicPeriod"/>
            </a:pPr>
            <a:r>
              <a:rPr lang="en-US"/>
              <a:t>Singleton: объект сервиса создается при первом обращении к нему, все последующие запросы используют один и тот же ранее созданный объект сервиса</a:t>
            </a:r>
            <a:endParaRPr/>
          </a:p>
          <a:p>
            <a:pPr indent="-228600" lvl="0" marL="228600" rtl="0" algn="l">
              <a:lnSpc>
                <a:spcPct val="90000"/>
              </a:lnSpc>
              <a:spcBef>
                <a:spcPts val="1000"/>
              </a:spcBef>
              <a:spcAft>
                <a:spcPts val="0"/>
              </a:spcAft>
              <a:buClr>
                <a:srgbClr val="3F3F3F"/>
              </a:buClr>
              <a:buSzPct val="100000"/>
              <a:buChar char="•"/>
            </a:pPr>
            <a:r>
              <a:rPr lang="en-US"/>
              <a:t>Для создания каждого типа сервиса предназначен соответствующий метод AddTransient(), AddScoped() и AddSingleton().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AddTransient</a:t>
            </a:r>
            <a:endParaRPr/>
          </a:p>
        </p:txBody>
      </p:sp>
      <p:sp>
        <p:nvSpPr>
          <p:cNvPr id="171" name="Google Shape;171;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3F3F3F"/>
              </a:buClr>
              <a:buSzPts val="2000"/>
              <a:buChar char="•"/>
            </a:pPr>
            <a:r>
              <a:rPr lang="en-US"/>
              <a:t>Метод AddTransient() создает transient-объекты. Такие объекты создаются при каждом обращении к ним. Данный метод имеет ряд перегруженных версий:</a:t>
            </a:r>
            <a:endParaRPr/>
          </a:p>
          <a:p>
            <a:pPr indent="-457200" lvl="0" marL="457200" rtl="0" algn="l">
              <a:lnSpc>
                <a:spcPct val="90000"/>
              </a:lnSpc>
              <a:spcBef>
                <a:spcPts val="1000"/>
              </a:spcBef>
              <a:spcAft>
                <a:spcPts val="0"/>
              </a:spcAft>
              <a:buClr>
                <a:srgbClr val="3F3F3F"/>
              </a:buClr>
              <a:buSzPts val="2000"/>
              <a:buAutoNum type="arabicPeriod"/>
            </a:pPr>
            <a:r>
              <a:rPr lang="en-US"/>
              <a:t>AddTransient(Type serviceType)</a:t>
            </a:r>
            <a:endParaRPr/>
          </a:p>
          <a:p>
            <a:pPr indent="-457200" lvl="0" marL="457200" rtl="0" algn="l">
              <a:lnSpc>
                <a:spcPct val="90000"/>
              </a:lnSpc>
              <a:spcBef>
                <a:spcPts val="1000"/>
              </a:spcBef>
              <a:spcAft>
                <a:spcPts val="0"/>
              </a:spcAft>
              <a:buClr>
                <a:srgbClr val="3F3F3F"/>
              </a:buClr>
              <a:buSzPts val="2000"/>
              <a:buAutoNum type="arabicPeriod"/>
            </a:pPr>
            <a:r>
              <a:rPr lang="en-US"/>
              <a:t>AddTransient(Type serviceType, Type implementationType)</a:t>
            </a:r>
            <a:endParaRPr/>
          </a:p>
          <a:p>
            <a:pPr indent="-457200" lvl="0" marL="457200" rtl="0" algn="l">
              <a:lnSpc>
                <a:spcPct val="90000"/>
              </a:lnSpc>
              <a:spcBef>
                <a:spcPts val="1000"/>
              </a:spcBef>
              <a:spcAft>
                <a:spcPts val="0"/>
              </a:spcAft>
              <a:buClr>
                <a:srgbClr val="3F3F3F"/>
              </a:buClr>
              <a:buSzPts val="2000"/>
              <a:buAutoNum type="arabicPeriod"/>
            </a:pPr>
            <a:r>
              <a:rPr lang="en-US"/>
              <a:t>AddTransient(Type serviceType, Func&lt;IServiceProvider,object&gt; implementationFactory)</a:t>
            </a:r>
            <a:endParaRPr/>
          </a:p>
          <a:p>
            <a:pPr indent="-457200" lvl="0" marL="457200" rtl="0" algn="l">
              <a:lnSpc>
                <a:spcPct val="90000"/>
              </a:lnSpc>
              <a:spcBef>
                <a:spcPts val="1000"/>
              </a:spcBef>
              <a:spcAft>
                <a:spcPts val="0"/>
              </a:spcAft>
              <a:buClr>
                <a:srgbClr val="3F3F3F"/>
              </a:buClr>
              <a:buSzPts val="2000"/>
              <a:buAutoNum type="arabicPeriod"/>
            </a:pPr>
            <a:r>
              <a:rPr lang="en-US"/>
              <a:t>AddTransient&lt;TService&gt;()</a:t>
            </a:r>
            <a:endParaRPr/>
          </a:p>
          <a:p>
            <a:pPr indent="-457200" lvl="0" marL="457200" rtl="0" algn="l">
              <a:lnSpc>
                <a:spcPct val="90000"/>
              </a:lnSpc>
              <a:spcBef>
                <a:spcPts val="1000"/>
              </a:spcBef>
              <a:spcAft>
                <a:spcPts val="0"/>
              </a:spcAft>
              <a:buClr>
                <a:srgbClr val="3F3F3F"/>
              </a:buClr>
              <a:buSzPts val="2000"/>
              <a:buAutoNum type="arabicPeriod"/>
            </a:pPr>
            <a:r>
              <a:rPr lang="en-US"/>
              <a:t>AddTransient&lt;TService, TImplementation&gt;()</a:t>
            </a:r>
            <a:endParaRPr/>
          </a:p>
          <a:p>
            <a:pPr indent="-457200" lvl="0" marL="457200" rtl="0" algn="l">
              <a:lnSpc>
                <a:spcPct val="90000"/>
              </a:lnSpc>
              <a:spcBef>
                <a:spcPts val="1000"/>
              </a:spcBef>
              <a:spcAft>
                <a:spcPts val="0"/>
              </a:spcAft>
              <a:buClr>
                <a:srgbClr val="3F3F3F"/>
              </a:buClr>
              <a:buSzPts val="2000"/>
              <a:buAutoNum type="arabicPeriod"/>
            </a:pPr>
            <a:r>
              <a:rPr lang="en-US"/>
              <a:t>AddTransient&lt;TService&gt;(Func&lt;IServiceProvider,TService&gt; implementationFactory)</a:t>
            </a:r>
            <a:endParaRPr/>
          </a:p>
          <a:p>
            <a:pPr indent="-457200" lvl="0" marL="457200" rtl="0" algn="l">
              <a:lnSpc>
                <a:spcPct val="90000"/>
              </a:lnSpc>
              <a:spcBef>
                <a:spcPts val="1000"/>
              </a:spcBef>
              <a:spcAft>
                <a:spcPts val="0"/>
              </a:spcAft>
              <a:buClr>
                <a:srgbClr val="3F3F3F"/>
              </a:buClr>
              <a:buSzPts val="2000"/>
              <a:buAutoNum type="arabicPeriod"/>
            </a:pPr>
            <a:r>
              <a:rPr lang="en-US"/>
              <a:t>AddTransient&lt;TService, TImplementation&gt;(Func&lt;IServiceProvider,TImplementation&gt; implementationFactory)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AddScoped</a:t>
            </a:r>
            <a:endParaRPr/>
          </a:p>
        </p:txBody>
      </p:sp>
      <p:sp>
        <p:nvSpPr>
          <p:cNvPr id="177" name="Google Shape;177;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Метод AddScoped создает один экземпляр объекта для всего запроса. Он имеет те же перегруженные версии, что и AddTransient.</a:t>
            </a:r>
            <a:endParaRPr/>
          </a:p>
          <a:p>
            <a:pPr indent="-228600" lvl="0" marL="228600" rtl="0" algn="l">
              <a:lnSpc>
                <a:spcPct val="90000"/>
              </a:lnSpc>
              <a:spcBef>
                <a:spcPts val="1000"/>
              </a:spcBef>
              <a:spcAft>
                <a:spcPts val="0"/>
              </a:spcAft>
              <a:buClr>
                <a:srgbClr val="3F3F3F"/>
              </a:buClr>
              <a:buSzPts val="2000"/>
              <a:buChar char="•"/>
            </a:pPr>
            <a:r>
              <a:rPr lang="en-US"/>
              <a:t>Теперь в рамках одного и того же запроса будет использоваться один и тот же объект. При следующем запросе к приложению будет генерироваться новый объект.</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AddSingleton</a:t>
            </a:r>
            <a:endParaRPr/>
          </a:p>
        </p:txBody>
      </p:sp>
      <p:sp>
        <p:nvSpPr>
          <p:cNvPr id="183" name="Google Shape;183;p2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en-US"/>
              <a:t>AddSingleton создает один объект для всех последующих запросов, при этом объект создается только тогда, когда он непосредственно необходим. Этот метод имеет все те же перегруженые версии, что и AddTransient и AddScoped.</a:t>
            </a:r>
            <a:endParaRPr/>
          </a:p>
          <a:p>
            <a:pPr indent="-228600" lvl="0" marL="228600" rtl="0" algn="l">
              <a:lnSpc>
                <a:spcPct val="90000"/>
              </a:lnSpc>
              <a:spcBef>
                <a:spcPts val="1000"/>
              </a:spcBef>
              <a:spcAft>
                <a:spcPts val="0"/>
              </a:spcAft>
              <a:buClr>
                <a:srgbClr val="3F3F3F"/>
              </a:buClr>
              <a:buSzPct val="100000"/>
              <a:buChar char="•"/>
            </a:pPr>
            <a:r>
              <a:rPr lang="en-US"/>
              <a:t>Как можно заметить, все три метода внедрения зависимостей имеют один и тот же принцип использования, различается только название метода. </a:t>
            </a:r>
            <a:endParaRPr/>
          </a:p>
          <a:p>
            <a:pPr indent="-228600" lvl="0" marL="228600" rtl="0" algn="l">
              <a:lnSpc>
                <a:spcPct val="90000"/>
              </a:lnSpc>
              <a:spcBef>
                <a:spcPts val="1000"/>
              </a:spcBef>
              <a:spcAft>
                <a:spcPts val="0"/>
              </a:spcAft>
              <a:buClr>
                <a:srgbClr val="3F3F3F"/>
              </a:buClr>
              <a:buSzPct val="100000"/>
              <a:buChar char="•"/>
            </a:pPr>
            <a:r>
              <a:rPr lang="en-US"/>
              <a:t>Для создания singleton-объектов необязательно полагаться на механизм DI. Мы его можем сами создать и передать в нужный метод:</a:t>
            </a:r>
            <a:endParaRPr/>
          </a:p>
          <a:p>
            <a:pPr indent="0" lvl="0" marL="0" rtl="0" algn="l">
              <a:lnSpc>
                <a:spcPct val="90000"/>
              </a:lnSpc>
              <a:spcBef>
                <a:spcPts val="1000"/>
              </a:spcBef>
              <a:spcAft>
                <a:spcPts val="0"/>
              </a:spcAft>
              <a:buClr>
                <a:srgbClr val="3F3F3F"/>
              </a:buClr>
              <a:buSzPct val="100000"/>
              <a:buNone/>
            </a:pPr>
            <a:r>
              <a:rPr lang="en-US"/>
              <a:t>public void ConfigureServices(IServiceCollection services)</a:t>
            </a:r>
            <a:endParaRPr/>
          </a:p>
          <a:p>
            <a:pPr indent="0" lvl="0" marL="0" rtl="0" algn="l">
              <a:lnSpc>
                <a:spcPct val="90000"/>
              </a:lnSpc>
              <a:spcBef>
                <a:spcPts val="1000"/>
              </a:spcBef>
              <a:spcAft>
                <a:spcPts val="0"/>
              </a:spcAft>
              <a:buClr>
                <a:srgbClr val="3F3F3F"/>
              </a:buClr>
              <a:buSzPct val="100000"/>
              <a:buNone/>
            </a:pPr>
            <a:r>
              <a:rPr lang="en-US"/>
              <a:t>{</a:t>
            </a:r>
            <a:endParaRPr/>
          </a:p>
          <a:p>
            <a:pPr indent="0" lvl="0" marL="0" rtl="0" algn="l">
              <a:lnSpc>
                <a:spcPct val="90000"/>
              </a:lnSpc>
              <a:spcBef>
                <a:spcPts val="1000"/>
              </a:spcBef>
              <a:spcAft>
                <a:spcPts val="0"/>
              </a:spcAft>
              <a:buClr>
                <a:srgbClr val="3F3F3F"/>
              </a:buClr>
              <a:buSzPct val="100000"/>
              <a:buNone/>
            </a:pPr>
            <a:r>
              <a:rPr lang="en-US"/>
              <a:t>    RandomCounter rndCounter = new RandomCounter();</a:t>
            </a:r>
            <a:endParaRPr/>
          </a:p>
          <a:p>
            <a:pPr indent="0" lvl="0" marL="0" rtl="0" algn="l">
              <a:lnSpc>
                <a:spcPct val="90000"/>
              </a:lnSpc>
              <a:spcBef>
                <a:spcPts val="1000"/>
              </a:spcBef>
              <a:spcAft>
                <a:spcPts val="0"/>
              </a:spcAft>
              <a:buClr>
                <a:srgbClr val="3F3F3F"/>
              </a:buClr>
              <a:buSzPct val="100000"/>
              <a:buNone/>
            </a:pPr>
            <a:r>
              <a:rPr lang="en-US"/>
              <a:t>    services.AddSingleton&lt;ICounter&gt;(rndCounter);</a:t>
            </a:r>
            <a:endParaRPr/>
          </a:p>
          <a:p>
            <a:pPr indent="0" lvl="0" marL="0" rtl="0" algn="l">
              <a:lnSpc>
                <a:spcPct val="90000"/>
              </a:lnSpc>
              <a:spcBef>
                <a:spcPts val="1000"/>
              </a:spcBef>
              <a:spcAft>
                <a:spcPts val="0"/>
              </a:spcAft>
              <a:buClr>
                <a:srgbClr val="3F3F3F"/>
              </a:buClr>
              <a:buSzPct val="100000"/>
              <a:buNone/>
            </a:pPr>
            <a:r>
              <a:rPr lang="en-US"/>
              <a:t>    services.AddSingleton&lt;CounterService&gt;(new CounterService(rndCounter));</a:t>
            </a:r>
            <a:endParaRPr/>
          </a:p>
          <a:p>
            <a:pPr indent="0" lvl="0" marL="0" rtl="0" algn="l">
              <a:lnSpc>
                <a:spcPct val="90000"/>
              </a:lnSpc>
              <a:spcBef>
                <a:spcPts val="1000"/>
              </a:spcBef>
              <a:spcAft>
                <a:spcPts val="0"/>
              </a:spcAft>
              <a:buClr>
                <a:srgbClr val="3F3F3F"/>
              </a:buClr>
              <a:buSzPct val="100000"/>
              <a:buNone/>
            </a:pP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Использование фабрики сервисов</a:t>
            </a:r>
            <a:endParaRPr/>
          </a:p>
        </p:txBody>
      </p:sp>
      <p:sp>
        <p:nvSpPr>
          <p:cNvPr id="189" name="Google Shape;189;p30"/>
          <p:cNvSpPr txBox="1"/>
          <p:nvPr>
            <p:ph idx="1" type="body"/>
          </p:nvPr>
        </p:nvSpPr>
        <p:spPr>
          <a:xfrm>
            <a:off x="90805" y="1825625"/>
            <a:ext cx="12009755" cy="4970145"/>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en-US"/>
              <a:t>Ряд перегруженных версий у всех трех методов в качестве параметра могут принимать фабрику сервисов - Func&lt;IServiceProvider,object&gt; implementationFactory, которая управляет созданием объектов сервисов. Фабрика позволяет нам применить более сложную логику по созданию сервиса, например, добавить условия создания:</a:t>
            </a:r>
            <a:endParaRPr/>
          </a:p>
          <a:p>
            <a:pPr indent="0" lvl="0" marL="0" rtl="0" algn="l">
              <a:lnSpc>
                <a:spcPct val="90000"/>
              </a:lnSpc>
              <a:spcBef>
                <a:spcPts val="1000"/>
              </a:spcBef>
              <a:spcAft>
                <a:spcPts val="0"/>
              </a:spcAft>
              <a:buClr>
                <a:srgbClr val="3F3F3F"/>
              </a:buClr>
              <a:buSzPct val="100000"/>
              <a:buNone/>
            </a:pPr>
            <a:r>
              <a:rPr lang="en-US"/>
              <a:t>    services.AddTransient&lt;RandomCounter&gt;();</a:t>
            </a:r>
            <a:endParaRPr/>
          </a:p>
          <a:p>
            <a:pPr indent="0" lvl="0" marL="0" rtl="0" algn="l">
              <a:lnSpc>
                <a:spcPct val="90000"/>
              </a:lnSpc>
              <a:spcBef>
                <a:spcPts val="1000"/>
              </a:spcBef>
              <a:spcAft>
                <a:spcPts val="0"/>
              </a:spcAft>
              <a:buClr>
                <a:srgbClr val="3F3F3F"/>
              </a:buClr>
              <a:buSzPct val="100000"/>
              <a:buNone/>
            </a:pPr>
            <a:r>
              <a:rPr lang="en-US"/>
              <a:t>    services.AddTransient&lt;ICounter&gt;(provider =&gt; {</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 получаем выше зарегистрированный сервис RandomCounter</a:t>
            </a:r>
            <a:endParaRPr/>
          </a:p>
          <a:p>
            <a:pPr indent="0" lvl="0" marL="0" rtl="0" algn="l">
              <a:lnSpc>
                <a:spcPct val="90000"/>
              </a:lnSpc>
              <a:spcBef>
                <a:spcPts val="1000"/>
              </a:spcBef>
              <a:spcAft>
                <a:spcPts val="0"/>
              </a:spcAft>
              <a:buClr>
                <a:srgbClr val="3F3F3F"/>
              </a:buClr>
              <a:buSzPct val="100000"/>
              <a:buNone/>
            </a:pPr>
            <a:r>
              <a:rPr lang="en-US"/>
              <a:t>        var counter = provider.GetService&lt;RandomCounter&gt;();</a:t>
            </a:r>
            <a:endParaRPr/>
          </a:p>
          <a:p>
            <a:pPr indent="0" lvl="0" marL="0" rtl="0" algn="l">
              <a:lnSpc>
                <a:spcPct val="90000"/>
              </a:lnSpc>
              <a:spcBef>
                <a:spcPts val="1000"/>
              </a:spcBef>
              <a:spcAft>
                <a:spcPts val="0"/>
              </a:spcAft>
              <a:buClr>
                <a:srgbClr val="3F3F3F"/>
              </a:buClr>
              <a:buSzPct val="100000"/>
              <a:buNone/>
            </a:pPr>
            <a:r>
              <a:rPr lang="en-US"/>
              <a:t>        return counter;</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services.AddTransient&lt;CounterService&gt;();</a:t>
            </a:r>
            <a:endParaRPr/>
          </a:p>
          <a:p>
            <a:pPr indent="-228600" lvl="0" marL="228600" rtl="0" algn="l">
              <a:lnSpc>
                <a:spcPct val="90000"/>
              </a:lnSpc>
              <a:spcBef>
                <a:spcPts val="1000"/>
              </a:spcBef>
              <a:spcAft>
                <a:spcPts val="0"/>
              </a:spcAft>
              <a:buClr>
                <a:srgbClr val="3F3F3F"/>
              </a:buClr>
              <a:buSzPct val="100000"/>
              <a:buChar char="•"/>
            </a:pPr>
            <a:r>
              <a:rPr lang="en-US"/>
              <a:t>Или к примеру у нас есть зависимость IMessageSender и есть две ее реализации - EmailMessageSender и SmsMessageSender:</a:t>
            </a:r>
            <a:endParaRPr/>
          </a:p>
          <a:p>
            <a:pPr indent="0" lvl="0" marL="0" rtl="0" algn="l">
              <a:lnSpc>
                <a:spcPct val="90000"/>
              </a:lnSpc>
              <a:spcBef>
                <a:spcPts val="1000"/>
              </a:spcBef>
              <a:spcAft>
                <a:spcPts val="0"/>
              </a:spcAft>
              <a:buClr>
                <a:srgbClr val="3F3F3F"/>
              </a:buClr>
              <a:buSzPct val="100000"/>
              <a:buNone/>
            </a:pPr>
            <a:r>
              <a:rPr lang="en-US"/>
              <a:t>services.AddTransient&lt;IMessageSender&gt;(provider=&gt; {</a:t>
            </a:r>
            <a:endParaRPr/>
          </a:p>
          <a:p>
            <a:pPr indent="0" lvl="0" marL="0" rtl="0" algn="l">
              <a:lnSpc>
                <a:spcPct val="90000"/>
              </a:lnSpc>
              <a:spcBef>
                <a:spcPts val="1000"/>
              </a:spcBef>
              <a:spcAft>
                <a:spcPts val="0"/>
              </a:spcAft>
              <a:buClr>
                <a:srgbClr val="3F3F3F"/>
              </a:buClr>
              <a:buSzPct val="100000"/>
              <a:buNone/>
            </a:pPr>
            <a:r>
              <a:rPr lang="en-US"/>
              <a:t>    if (DateTime.Now.Hour &gt;= 12) return new EmailMessageSender();</a:t>
            </a:r>
            <a:endParaRPr/>
          </a:p>
          <a:p>
            <a:pPr indent="0" lvl="0" marL="0" rtl="0" algn="l">
              <a:lnSpc>
                <a:spcPct val="90000"/>
              </a:lnSpc>
              <a:spcBef>
                <a:spcPts val="1000"/>
              </a:spcBef>
              <a:spcAft>
                <a:spcPts val="0"/>
              </a:spcAft>
              <a:buClr>
                <a:srgbClr val="3F3F3F"/>
              </a:buClr>
              <a:buSzPct val="100000"/>
              <a:buNone/>
            </a:pPr>
            <a:r>
              <a:rPr lang="en-US"/>
              <a:t>    else return new SmsMessageSender();</a:t>
            </a:r>
            <a:endParaRPr/>
          </a:p>
          <a:p>
            <a:pPr indent="0" lvl="0" marL="0" rtl="0" algn="l">
              <a:lnSpc>
                <a:spcPct val="90000"/>
              </a:lnSpc>
              <a:spcBef>
                <a:spcPts val="1000"/>
              </a:spcBef>
              <a:spcAft>
                <a:spcPts val="0"/>
              </a:spcAft>
              <a:buClr>
                <a:srgbClr val="3F3F3F"/>
              </a:buClr>
              <a:buSzPct val="1000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Сервисы и метод ConfigureServices</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rgbClr val="3F3F3F"/>
              </a:buClr>
              <a:buSzPct val="100000"/>
              <a:buChar char="•"/>
            </a:pPr>
            <a:r>
              <a:rPr lang="en-US"/>
              <a:t>Dependency injection (DI) или внедрение зависимостей представляет механизм, который позволяет сделать взаимодействующие в приложении объекты слабосвязанными. Такие объекты связаны между собой через абстракции, например, через интерфейсы, что делает всю систему более гибкой, более адаптируемой и расширяемой.</a:t>
            </a:r>
            <a:endParaRPr/>
          </a:p>
          <a:p>
            <a:pPr indent="-228600" lvl="0" marL="228600" rtl="0" algn="l">
              <a:lnSpc>
                <a:spcPct val="90000"/>
              </a:lnSpc>
              <a:spcBef>
                <a:spcPts val="1000"/>
              </a:spcBef>
              <a:spcAft>
                <a:spcPts val="0"/>
              </a:spcAft>
              <a:buClr>
                <a:srgbClr val="3F3F3F"/>
              </a:buClr>
              <a:buSzPct val="100000"/>
              <a:buChar char="•"/>
            </a:pPr>
            <a:r>
              <a:rPr lang="en-US"/>
              <a:t>Нередко для установки зависимостей в подобных системах используются специальные контейнеры - IoC-контейнеры (Inversion of Control). Такие контейнеры служат своего рода фабриками, которые устанавливают зависимости между абстракциями и конкретными объектами и, как правило, управляют созданием этих объектов.</a:t>
            </a:r>
            <a:endParaRPr/>
          </a:p>
          <a:p>
            <a:pPr indent="-228600" lvl="0" marL="228600" rtl="0" algn="l">
              <a:lnSpc>
                <a:spcPct val="90000"/>
              </a:lnSpc>
              <a:spcBef>
                <a:spcPts val="1000"/>
              </a:spcBef>
              <a:spcAft>
                <a:spcPts val="0"/>
              </a:spcAft>
              <a:buClr>
                <a:srgbClr val="3F3F3F"/>
              </a:buClr>
              <a:buSzPct val="100000"/>
              <a:buChar char="•"/>
            </a:pPr>
            <a:r>
              <a:rPr lang="en-US"/>
              <a:t>И если раньше в ASP.NET 4 и других предыдщих версиях надо было использовать различные внешние IoC-контейнеры для установки зависимостей, такие как Ninject, Autofac, Unity, Windsor Castle, StructureMap, то ASP.NET Core уже имеет встроенный контейнер внедрения зависимостей, который представлен интерфейсом IServiceProvider. А сами зависимости еще называются сервисами, собственно поэтому контейнер можно назвать провайдером сервисов. Этот контейнер отвечает за сопоставление зависимостей с конкретными типами и за внедрение зависимостей в различные объекты.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Применение сервисов в middleware</a:t>
            </a:r>
            <a:endParaRPr/>
          </a:p>
        </p:txBody>
      </p:sp>
      <p:sp>
        <p:nvSpPr>
          <p:cNvPr id="195" name="Google Shape;195;p31"/>
          <p:cNvSpPr txBox="1"/>
          <p:nvPr>
            <p:ph idx="1" type="body"/>
          </p:nvPr>
        </p:nvSpPr>
        <p:spPr>
          <a:xfrm>
            <a:off x="210820" y="1407160"/>
            <a:ext cx="11515725" cy="527939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en-US"/>
              <a:t>После добавления сервисов в классе Startup они становятся доступны приложению, в том числе и в кастомных компонентах middleware. В middleware мы можем получить зависимости тремя способами:</a:t>
            </a:r>
            <a:endParaRPr/>
          </a:p>
          <a:p>
            <a:pPr indent="-457200" lvl="0" marL="457200" rtl="0" algn="l">
              <a:lnSpc>
                <a:spcPct val="90000"/>
              </a:lnSpc>
              <a:spcBef>
                <a:spcPts val="1000"/>
              </a:spcBef>
              <a:spcAft>
                <a:spcPts val="0"/>
              </a:spcAft>
              <a:buClr>
                <a:srgbClr val="3F3F3F"/>
              </a:buClr>
              <a:buSzPct val="100000"/>
              <a:buAutoNum type="arabicPeriod"/>
            </a:pPr>
            <a:r>
              <a:rPr lang="en-US"/>
              <a:t>Через конструктор</a:t>
            </a:r>
            <a:endParaRPr/>
          </a:p>
          <a:p>
            <a:pPr indent="-457200" lvl="0" marL="457200" rtl="0" algn="l">
              <a:lnSpc>
                <a:spcPct val="90000"/>
              </a:lnSpc>
              <a:spcBef>
                <a:spcPts val="1000"/>
              </a:spcBef>
              <a:spcAft>
                <a:spcPts val="0"/>
              </a:spcAft>
              <a:buClr>
                <a:srgbClr val="3F3F3F"/>
              </a:buClr>
              <a:buSzPct val="100000"/>
              <a:buAutoNum type="arabicPeriod"/>
            </a:pPr>
            <a:r>
              <a:rPr lang="en-US"/>
              <a:t>Через параметр метода Invoke/InvokeAsync</a:t>
            </a:r>
            <a:endParaRPr/>
          </a:p>
          <a:p>
            <a:pPr indent="-457200" lvl="0" marL="457200" rtl="0" algn="l">
              <a:lnSpc>
                <a:spcPct val="90000"/>
              </a:lnSpc>
              <a:spcBef>
                <a:spcPts val="1000"/>
              </a:spcBef>
              <a:spcAft>
                <a:spcPts val="0"/>
              </a:spcAft>
              <a:buClr>
                <a:srgbClr val="3F3F3F"/>
              </a:buClr>
              <a:buSzPct val="100000"/>
              <a:buAutoNum type="arabicPeriod"/>
            </a:pPr>
            <a:r>
              <a:rPr lang="en-US"/>
              <a:t>Через свойство HttpContext.RequestServices</a:t>
            </a:r>
            <a:endParaRPr/>
          </a:p>
          <a:p>
            <a:pPr indent="-228600" lvl="0" marL="228600" rtl="0" algn="l">
              <a:lnSpc>
                <a:spcPct val="90000"/>
              </a:lnSpc>
              <a:spcBef>
                <a:spcPts val="1000"/>
              </a:spcBef>
              <a:spcAft>
                <a:spcPts val="0"/>
              </a:spcAft>
              <a:buClr>
                <a:srgbClr val="3F3F3F"/>
              </a:buClr>
              <a:buSzPct val="100000"/>
              <a:buChar char="•"/>
            </a:pPr>
            <a:r>
              <a:rPr lang="en-US"/>
              <a:t>При этом надо учитывать, что компоненты middleware создаются при создании класса Startup и живут в течение всего жизненного цикла приложения. То есть при последующих запросах asp.net core использует уже ранее созданный компонент. И это налагает ограничения на использование зависимостей в middleware.</a:t>
            </a:r>
            <a:endParaRPr/>
          </a:p>
          <a:p>
            <a:pPr indent="-228600" lvl="0" marL="228600" rtl="0" algn="l">
              <a:lnSpc>
                <a:spcPct val="90000"/>
              </a:lnSpc>
              <a:spcBef>
                <a:spcPts val="1000"/>
              </a:spcBef>
              <a:spcAft>
                <a:spcPts val="0"/>
              </a:spcAft>
              <a:buClr>
                <a:srgbClr val="3F3F3F"/>
              </a:buClr>
              <a:buSzPct val="100000"/>
              <a:buChar char="•"/>
            </a:pPr>
            <a:r>
              <a:rPr lang="en-US"/>
              <a:t>В частности, если конструктор передается transient-сервис, который создается при каждом обращении к нему, то при последующих запросах мы будем использовать тот же самый сервис, так как конструктор middleware вызывается один раз - при создании приложения.</a:t>
            </a:r>
            <a:endParaRPr/>
          </a:p>
          <a:p>
            <a:pPr indent="-228600" lvl="0" marL="228600" rtl="0" algn="l">
              <a:lnSpc>
                <a:spcPct val="90000"/>
              </a:lnSpc>
              <a:spcBef>
                <a:spcPts val="1000"/>
              </a:spcBef>
              <a:spcAft>
                <a:spcPts val="0"/>
              </a:spcAft>
              <a:buClr>
                <a:srgbClr val="3F3F3F"/>
              </a:buClr>
              <a:buSzPct val="100000"/>
              <a:buChar char="•"/>
            </a:pPr>
            <a:r>
              <a:rPr lang="en-US"/>
              <a:t>Передача через конструктор middleware больше подходит для сервисов с жизненным циклом Singleton, которые создаются один раз для всех последующих запросов.</a:t>
            </a:r>
            <a:endParaRPr/>
          </a:p>
          <a:p>
            <a:pPr indent="-228600" lvl="0" marL="228600" rtl="0" algn="l">
              <a:lnSpc>
                <a:spcPct val="90000"/>
              </a:lnSpc>
              <a:spcBef>
                <a:spcPts val="1000"/>
              </a:spcBef>
              <a:spcAft>
                <a:spcPts val="0"/>
              </a:spcAft>
              <a:buClr>
                <a:srgbClr val="3F3F3F"/>
              </a:buClr>
              <a:buSzPct val="100000"/>
              <a:buChar char="•"/>
            </a:pPr>
            <a:r>
              <a:rPr lang="en-US"/>
              <a:t>Если же в middleware необходимо использовать сервисы с жизненным циклом Scoped или Transient, то лучше их передавать через параметр метода Invoke/InvokeAsync.</a:t>
            </a:r>
            <a:endParaRPr/>
          </a:p>
          <a:p>
            <a:pPr indent="-228600" lvl="0" marL="228600" rtl="0" algn="l">
              <a:lnSpc>
                <a:spcPct val="90000"/>
              </a:lnSpc>
              <a:spcBef>
                <a:spcPts val="1000"/>
              </a:spcBef>
              <a:spcAft>
                <a:spcPts val="0"/>
              </a:spcAft>
              <a:buClr>
                <a:srgbClr val="3F3F3F"/>
              </a:buClr>
              <a:buSzPct val="100000"/>
              <a:buChar char="•"/>
            </a:pPr>
            <a:r>
              <a:rPr lang="en-US"/>
              <a:t>Также можно получать сервисы через свойство HttpContext.RequestServices в тех ситуациях, когда необходимость использования сервисов может зависеть от среды выполнения.</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Singleton-объекты и scoped-сервисы</a:t>
            </a:r>
            <a:endParaRPr/>
          </a:p>
        </p:txBody>
      </p:sp>
      <p:sp>
        <p:nvSpPr>
          <p:cNvPr id="201" name="Google Shape;201;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Все объекты, которые используются в ASP.NET Core, имеет три варианта жизненного цикла. Singleton-объекты создаются один раз при запуске приложения, и при всех запросах к приложению оно использует один и тот же singleton-объект. К подобным singleton-объектам относятся, к примеру, компоненты middleware или сервисы, которые регистрируются с помощью метода AddSingleton().</a:t>
            </a:r>
            <a:endParaRPr/>
          </a:p>
          <a:p>
            <a:pPr indent="-228600" lvl="0" marL="228600" rtl="0" algn="l">
              <a:lnSpc>
                <a:spcPct val="90000"/>
              </a:lnSpc>
              <a:spcBef>
                <a:spcPts val="1000"/>
              </a:spcBef>
              <a:spcAft>
                <a:spcPts val="0"/>
              </a:spcAft>
              <a:buClr>
                <a:srgbClr val="3F3F3F"/>
              </a:buClr>
              <a:buSzPts val="2000"/>
              <a:buChar char="•"/>
            </a:pPr>
            <a:r>
              <a:rPr lang="en-US"/>
              <a:t>Transient-объекты создаются каждый раз, когда нам требуется экземпляр определенного класса. А scoped-объекты создаются по одному на каждый запрос.</a:t>
            </a:r>
            <a:endParaRPr/>
          </a:p>
          <a:p>
            <a:pPr indent="-228600" lvl="0" marL="228600" rtl="0" algn="l">
              <a:lnSpc>
                <a:spcPct val="90000"/>
              </a:lnSpc>
              <a:spcBef>
                <a:spcPts val="1000"/>
              </a:spcBef>
              <a:spcAft>
                <a:spcPts val="0"/>
              </a:spcAft>
              <a:buClr>
                <a:srgbClr val="3F3F3F"/>
              </a:buClr>
              <a:buSzPts val="2000"/>
              <a:buChar char="•"/>
            </a:pPr>
            <a:r>
              <a:rPr lang="en-US"/>
              <a:t>Одни объекты или сервисы с помощью встроенного механизма dependency injection можно передать в другие объекты. Наиболее распространенный способ внедрения объектов предсталяет инъекция через конструктор. Однако начиная с версии ASP.NET Core 2.0 мы не можем передавать scoped-сервисы в конструктор singleton-объектов.</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Основы конфигурации 1/3</a:t>
            </a:r>
            <a:endParaRPr/>
          </a:p>
        </p:txBody>
      </p:sp>
      <p:sp>
        <p:nvSpPr>
          <p:cNvPr id="207" name="Google Shape;207;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Важную роль в приложении играет конфигурация, которая определяет базовые настройки приложения. Приложение ASP.NET Core может получать конфигурационные настройки из следующих источников:</a:t>
            </a:r>
            <a:endParaRPr/>
          </a:p>
          <a:p>
            <a:pPr indent="-457200" lvl="0" marL="457200" rtl="0" algn="l">
              <a:lnSpc>
                <a:spcPct val="90000"/>
              </a:lnSpc>
              <a:spcBef>
                <a:spcPts val="1000"/>
              </a:spcBef>
              <a:spcAft>
                <a:spcPts val="0"/>
              </a:spcAft>
              <a:buClr>
                <a:srgbClr val="3F3F3F"/>
              </a:buClr>
              <a:buSzPts val="2000"/>
              <a:buAutoNum type="arabicPeriod"/>
            </a:pPr>
            <a:r>
              <a:rPr lang="en-US"/>
              <a:t>Аргументы командной строки</a:t>
            </a:r>
            <a:endParaRPr/>
          </a:p>
          <a:p>
            <a:pPr indent="-457200" lvl="0" marL="457200" rtl="0" algn="l">
              <a:lnSpc>
                <a:spcPct val="90000"/>
              </a:lnSpc>
              <a:spcBef>
                <a:spcPts val="1000"/>
              </a:spcBef>
              <a:spcAft>
                <a:spcPts val="0"/>
              </a:spcAft>
              <a:buClr>
                <a:srgbClr val="3F3F3F"/>
              </a:buClr>
              <a:buSzPts val="2000"/>
              <a:buAutoNum type="arabicPeriod"/>
            </a:pPr>
            <a:r>
              <a:rPr lang="en-US"/>
              <a:t>Переменные среды окружения</a:t>
            </a:r>
            <a:endParaRPr/>
          </a:p>
          <a:p>
            <a:pPr indent="-457200" lvl="0" marL="457200" rtl="0" algn="l">
              <a:lnSpc>
                <a:spcPct val="90000"/>
              </a:lnSpc>
              <a:spcBef>
                <a:spcPts val="1000"/>
              </a:spcBef>
              <a:spcAft>
                <a:spcPts val="0"/>
              </a:spcAft>
              <a:buClr>
                <a:srgbClr val="3F3F3F"/>
              </a:buClr>
              <a:buSzPts val="2000"/>
              <a:buAutoNum type="arabicPeriod"/>
            </a:pPr>
            <a:r>
              <a:rPr lang="en-US"/>
              <a:t>Объекты .NET в памяти</a:t>
            </a:r>
            <a:endParaRPr/>
          </a:p>
          <a:p>
            <a:pPr indent="-457200" lvl="0" marL="457200" rtl="0" algn="l">
              <a:lnSpc>
                <a:spcPct val="90000"/>
              </a:lnSpc>
              <a:spcBef>
                <a:spcPts val="1000"/>
              </a:spcBef>
              <a:spcAft>
                <a:spcPts val="0"/>
              </a:spcAft>
              <a:buClr>
                <a:srgbClr val="3F3F3F"/>
              </a:buClr>
              <a:buSzPts val="2000"/>
              <a:buAutoNum type="arabicPeriod"/>
            </a:pPr>
            <a:r>
              <a:rPr lang="en-US"/>
              <a:t>Файлы (json, xml, ini)</a:t>
            </a:r>
            <a:endParaRPr/>
          </a:p>
          <a:p>
            <a:pPr indent="-457200" lvl="0" marL="457200" rtl="0" algn="l">
              <a:lnSpc>
                <a:spcPct val="90000"/>
              </a:lnSpc>
              <a:spcBef>
                <a:spcPts val="1000"/>
              </a:spcBef>
              <a:spcAft>
                <a:spcPts val="0"/>
              </a:spcAft>
              <a:buClr>
                <a:srgbClr val="3F3F3F"/>
              </a:buClr>
              <a:buSzPts val="2000"/>
              <a:buAutoNum type="arabicPeriod"/>
            </a:pPr>
            <a:r>
              <a:rPr lang="en-US"/>
              <a:t>Azure</a:t>
            </a:r>
            <a:endParaRPr/>
          </a:p>
          <a:p>
            <a:pPr indent="-457200" lvl="0" marL="457200" rtl="0" algn="l">
              <a:lnSpc>
                <a:spcPct val="90000"/>
              </a:lnSpc>
              <a:spcBef>
                <a:spcPts val="1000"/>
              </a:spcBef>
              <a:spcAft>
                <a:spcPts val="0"/>
              </a:spcAft>
              <a:buClr>
                <a:srgbClr val="3F3F3F"/>
              </a:buClr>
              <a:buSzPts val="2000"/>
              <a:buAutoNum type="arabicPeriod"/>
            </a:pPr>
            <a:r>
              <a:rPr lang="en-US"/>
              <a:t>Можно использовать свои кастомные источники и под них создавать провайдеры конфигурации</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Основы конфигурации 2/3</a:t>
            </a:r>
            <a:endParaRPr/>
          </a:p>
        </p:txBody>
      </p:sp>
      <p:sp>
        <p:nvSpPr>
          <p:cNvPr id="213" name="Google Shape;213;p34"/>
          <p:cNvSpPr txBox="1"/>
          <p:nvPr>
            <p:ph idx="1" type="body"/>
          </p:nvPr>
        </p:nvSpPr>
        <p:spPr>
          <a:xfrm>
            <a:off x="302260" y="1316990"/>
            <a:ext cx="11480165" cy="542417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en-US"/>
              <a:t>Конфигурация приложения в ASP.NET Core представляет объект интерфейса IConfiguration.</a:t>
            </a:r>
            <a:endParaRPr/>
          </a:p>
          <a:p>
            <a:pPr indent="-228600" lvl="0" marL="228600" rtl="0" algn="l">
              <a:lnSpc>
                <a:spcPct val="90000"/>
              </a:lnSpc>
              <a:spcBef>
                <a:spcPts val="1000"/>
              </a:spcBef>
              <a:spcAft>
                <a:spcPts val="0"/>
              </a:spcAft>
              <a:buClr>
                <a:srgbClr val="3F3F3F"/>
              </a:buClr>
              <a:buSzPct val="100000"/>
              <a:buChar char="•"/>
            </a:pPr>
            <a:r>
              <a:rPr lang="en-US"/>
              <a:t>Данный интерфейс содержит следующие компоненты:</a:t>
            </a:r>
            <a:endParaRPr/>
          </a:p>
          <a:p>
            <a:pPr indent="-457200" lvl="0" marL="457200" rtl="0" algn="l">
              <a:lnSpc>
                <a:spcPct val="90000"/>
              </a:lnSpc>
              <a:spcBef>
                <a:spcPts val="1000"/>
              </a:spcBef>
              <a:spcAft>
                <a:spcPts val="0"/>
              </a:spcAft>
              <a:buClr>
                <a:srgbClr val="3F3F3F"/>
              </a:buClr>
              <a:buSzPct val="100000"/>
              <a:buAutoNum type="arabicPeriod"/>
            </a:pPr>
            <a:r>
              <a:rPr lang="en-US"/>
              <a:t>this [string key]: индексатор, через который можно получить по ключу значение параметра конфигурации. Стоит отметить, что и ключ, и значение параметра конфигурации представляет собой объект типа string</a:t>
            </a:r>
            <a:endParaRPr/>
          </a:p>
          <a:p>
            <a:pPr indent="-457200" lvl="0" marL="457200" rtl="0" algn="l">
              <a:lnSpc>
                <a:spcPct val="90000"/>
              </a:lnSpc>
              <a:spcBef>
                <a:spcPts val="1000"/>
              </a:spcBef>
              <a:spcAft>
                <a:spcPts val="0"/>
              </a:spcAft>
              <a:buClr>
                <a:srgbClr val="3F3F3F"/>
              </a:buClr>
              <a:buSzPct val="100000"/>
              <a:buAutoNum type="arabicPeriod"/>
            </a:pPr>
            <a:r>
              <a:rPr lang="en-US"/>
              <a:t>GetChildren(): возвращает набор подсекций текущей секции конфигурации в виде объекта IEnumerable&lt;IConfigurationSection&gt;</a:t>
            </a:r>
            <a:endParaRPr/>
          </a:p>
          <a:p>
            <a:pPr indent="-457200" lvl="0" marL="457200" rtl="0" algn="l">
              <a:lnSpc>
                <a:spcPct val="90000"/>
              </a:lnSpc>
              <a:spcBef>
                <a:spcPts val="1000"/>
              </a:spcBef>
              <a:spcAft>
                <a:spcPts val="0"/>
              </a:spcAft>
              <a:buClr>
                <a:srgbClr val="3F3F3F"/>
              </a:buClr>
              <a:buSzPct val="100000"/>
              <a:buAutoNum type="arabicPeriod"/>
            </a:pPr>
            <a:r>
              <a:rPr lang="en-US"/>
              <a:t>GetReloadToken(): возвращает объект IChangeToken, который применяется для отслеживания изменения конфигурации</a:t>
            </a:r>
            <a:endParaRPr/>
          </a:p>
          <a:p>
            <a:pPr indent="-457200" lvl="0" marL="457200" rtl="0" algn="l">
              <a:lnSpc>
                <a:spcPct val="90000"/>
              </a:lnSpc>
              <a:spcBef>
                <a:spcPts val="1000"/>
              </a:spcBef>
              <a:spcAft>
                <a:spcPts val="0"/>
              </a:spcAft>
              <a:buClr>
                <a:srgbClr val="3F3F3F"/>
              </a:buClr>
              <a:buSzPct val="100000"/>
              <a:buAutoNum type="arabicPeriod"/>
            </a:pPr>
            <a:r>
              <a:rPr lang="en-US"/>
              <a:t>GetSection(string key): возвращает секцию конфигурации, которая соответствует ключу key</a:t>
            </a:r>
            <a:endParaRPr/>
          </a:p>
          <a:p>
            <a:pPr indent="-228600" lvl="0" marL="228600" rtl="0" algn="l">
              <a:lnSpc>
                <a:spcPct val="90000"/>
              </a:lnSpc>
              <a:spcBef>
                <a:spcPts val="1000"/>
              </a:spcBef>
              <a:spcAft>
                <a:spcPts val="0"/>
              </a:spcAft>
              <a:buClr>
                <a:srgbClr val="3F3F3F"/>
              </a:buClr>
              <a:buSzPct val="100000"/>
              <a:buChar char="•"/>
            </a:pPr>
            <a:r>
              <a:rPr lang="en-US"/>
              <a:t>Также конфигурация может быть представлена интерфейсом IConfigurationRoot, который наследуется от IConfiguration:</a:t>
            </a:r>
            <a:endParaRPr/>
          </a:p>
          <a:p>
            <a:pPr indent="-457200" lvl="0" marL="457200" rtl="0" algn="l">
              <a:lnSpc>
                <a:spcPct val="90000"/>
              </a:lnSpc>
              <a:spcBef>
                <a:spcPts val="1000"/>
              </a:spcBef>
              <a:spcAft>
                <a:spcPts val="0"/>
              </a:spcAft>
              <a:buClr>
                <a:srgbClr val="3F3F3F"/>
              </a:buClr>
              <a:buSzPct val="100000"/>
              <a:buAutoNum type="arabicPeriod"/>
            </a:pPr>
            <a:r>
              <a:rPr lang="en-US"/>
              <a:t>Свойство Providers возвращает коллекцию применяемых провайдеров конфигурации. Каждый провайдер конфигурации представляет объект IConfigurationProvider</a:t>
            </a:r>
            <a:endParaRPr/>
          </a:p>
          <a:p>
            <a:pPr indent="-457200" lvl="0" marL="457200" rtl="0" algn="l">
              <a:lnSpc>
                <a:spcPct val="90000"/>
              </a:lnSpc>
              <a:spcBef>
                <a:spcPts val="1000"/>
              </a:spcBef>
              <a:spcAft>
                <a:spcPts val="0"/>
              </a:spcAft>
              <a:buClr>
                <a:srgbClr val="3F3F3F"/>
              </a:buClr>
              <a:buSzPct val="100000"/>
              <a:buAutoNum type="arabicPeriod"/>
            </a:pPr>
            <a:r>
              <a:rPr lang="en-US"/>
              <a:t>Метод Reload() перезагружает значения из всех применяемых источников конфигурации</a:t>
            </a:r>
            <a:endParaRPr/>
          </a:p>
          <a:p>
            <a:pPr indent="-127000" lvl="0" marL="2286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Основы конфигурации 3/3</a:t>
            </a:r>
            <a:br>
              <a:rPr lang="en-US"/>
            </a:br>
            <a:endParaRPr/>
          </a:p>
        </p:txBody>
      </p:sp>
      <p:sp>
        <p:nvSpPr>
          <p:cNvPr id="219" name="Google Shape;219;p3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Итак, объект IConfiguration по сути хранит все конфигурационные настройки в виде набора пар "ключ"-"значение".</a:t>
            </a:r>
            <a:endParaRPr/>
          </a:p>
          <a:p>
            <a:pPr indent="-228600" lvl="0" marL="228600" rtl="0" algn="l">
              <a:lnSpc>
                <a:spcPct val="90000"/>
              </a:lnSpc>
              <a:spcBef>
                <a:spcPts val="1000"/>
              </a:spcBef>
              <a:spcAft>
                <a:spcPts val="0"/>
              </a:spcAft>
              <a:buClr>
                <a:srgbClr val="3F3F3F"/>
              </a:buClr>
              <a:buSzPts val="2000"/>
              <a:buChar char="•"/>
            </a:pPr>
            <a:r>
              <a:rPr lang="en-US"/>
              <a:t>Для создания объекта IConfigurationRoot применяется метод Build() класса ConfigurationBuilder. А с помощью объекта IConfigurationSource для ConfigurationBuilder устанавливается источник конфигурационных настроек.</a:t>
            </a:r>
            <a:endParaRPr/>
          </a:p>
          <a:p>
            <a:pPr indent="-228600" lvl="0" marL="228600" rtl="0" algn="l">
              <a:lnSpc>
                <a:spcPct val="90000"/>
              </a:lnSpc>
              <a:spcBef>
                <a:spcPts val="1000"/>
              </a:spcBef>
              <a:spcAft>
                <a:spcPts val="0"/>
              </a:spcAft>
              <a:buClr>
                <a:srgbClr val="3F3F3F"/>
              </a:buClr>
              <a:buSzPts val="2000"/>
              <a:buChar char="•"/>
            </a:pPr>
            <a:r>
              <a:rPr lang="en-US"/>
              <a:t>Как правило, установка конфигурации производится в конструкторе класа Startup. Поэтому для определения конфигурации приложения в класс добавлен конструктор, а для хранения конфигурации определено свойство AppConfiguration. Все настройки конфигурации будут храниться в памяти. Для добавления настроек применяется метод AddInMemoryCollection(), который в качестве параметра принимает словарь. Каждый элемент такого словаря представляет отдельную конфигурационную настройку.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Конфигурация по умолчанию 1/2</a:t>
            </a:r>
            <a:endParaRPr/>
          </a:p>
        </p:txBody>
      </p:sp>
      <p:sp>
        <p:nvSpPr>
          <p:cNvPr id="225" name="Google Shape;225;p36"/>
          <p:cNvSpPr txBox="1"/>
          <p:nvPr>
            <p:ph idx="1" type="body"/>
          </p:nvPr>
        </p:nvSpPr>
        <p:spPr>
          <a:xfrm>
            <a:off x="647700" y="1334135"/>
            <a:ext cx="10515600" cy="529780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en-US"/>
              <a:t>Выше мы явным образом создавали объект IConfiguration, устанавливая для него источник конфигурации и добавляя различные конфигурационные настройки. Однако в принципе нам необязательно создавать свой объект IConfiguration, потому что среда ASP.NET Core уже по умолчанию через механизм Dependency Injection предоставляет нам такой объект, который уже наполнен некоторыми данными. И мы можем получить зависимость IConfiguration таким же образом, как и любой другой сервис, который внедряется через механизм внедрения зависимостей. Но в отличие от других зависимостей, объект IConfiguration мы можем также получить через конструктор класса Startup.</a:t>
            </a:r>
            <a:endParaRPr/>
          </a:p>
          <a:p>
            <a:pPr indent="-228600" lvl="0" marL="228600" rtl="0" algn="l">
              <a:lnSpc>
                <a:spcPct val="90000"/>
              </a:lnSpc>
              <a:spcBef>
                <a:spcPts val="1000"/>
              </a:spcBef>
              <a:spcAft>
                <a:spcPts val="0"/>
              </a:spcAft>
              <a:buClr>
                <a:srgbClr val="3F3F3F"/>
              </a:buClr>
              <a:buSzPct val="100000"/>
              <a:buChar char="•"/>
            </a:pPr>
            <a:r>
              <a:rPr lang="en-US"/>
              <a:t>Объект конфигурации содержит данные из четырех источников:</a:t>
            </a:r>
            <a:endParaRPr/>
          </a:p>
          <a:p>
            <a:pPr indent="-457200" lvl="0" marL="457200" rtl="0" algn="l">
              <a:lnSpc>
                <a:spcPct val="90000"/>
              </a:lnSpc>
              <a:spcBef>
                <a:spcPts val="1000"/>
              </a:spcBef>
              <a:spcAft>
                <a:spcPts val="0"/>
              </a:spcAft>
              <a:buClr>
                <a:srgbClr val="3F3F3F"/>
              </a:buClr>
              <a:buSzPct val="100000"/>
              <a:buAutoNum type="arabicPeriod"/>
            </a:pPr>
            <a:r>
              <a:rPr lang="en-US"/>
              <a:t>Файл appsettings.json, который находится в проекте по умолчанию (провайдер JsonConfigurationProvider)</a:t>
            </a:r>
            <a:endParaRPr/>
          </a:p>
          <a:p>
            <a:pPr indent="-457200" lvl="0" marL="457200" rtl="0" algn="l">
              <a:lnSpc>
                <a:spcPct val="90000"/>
              </a:lnSpc>
              <a:spcBef>
                <a:spcPts val="1000"/>
              </a:spcBef>
              <a:spcAft>
                <a:spcPts val="0"/>
              </a:spcAft>
              <a:buClr>
                <a:srgbClr val="3F3F3F"/>
              </a:buClr>
              <a:buSzPct val="100000"/>
              <a:buAutoNum type="arabicPeriod"/>
            </a:pPr>
            <a:r>
              <a:rPr lang="en-US"/>
              <a:t>Файл appsettings.Development.json, который находится в проекте по умолчанию (провайдер JsonConfigurationProvider). Формально приложение подхватывает файл с именем appsettings.{environment}.json, где environment - название стадии, на которой находится проект. Но поскольку по умолчанию для проекта задается стадия "Development" (то есть проект находится в процессе разработки), а в проекте определяется файл appsettings.develoment.json, то собственно он и подхватывается.</a:t>
            </a:r>
            <a:endParaRPr/>
          </a:p>
          <a:p>
            <a:pPr indent="-457200" lvl="0" marL="457200" rtl="0" algn="l">
              <a:lnSpc>
                <a:spcPct val="90000"/>
              </a:lnSpc>
              <a:spcBef>
                <a:spcPts val="1000"/>
              </a:spcBef>
              <a:spcAft>
                <a:spcPts val="0"/>
              </a:spcAft>
              <a:buClr>
                <a:srgbClr val="3F3F3F"/>
              </a:buClr>
              <a:buSzPct val="100000"/>
              <a:buAutoNum type="arabicPeriod"/>
            </a:pPr>
            <a:r>
              <a:rPr lang="en-US"/>
              <a:t>Переменные окружения (провайдер EnvironmentVariablesConfigurationProvider)</a:t>
            </a:r>
            <a:endParaRPr/>
          </a:p>
          <a:p>
            <a:pPr indent="-457200" lvl="0" marL="457200" rtl="0" algn="l">
              <a:lnSpc>
                <a:spcPct val="90000"/>
              </a:lnSpc>
              <a:spcBef>
                <a:spcPts val="1000"/>
              </a:spcBef>
              <a:spcAft>
                <a:spcPts val="0"/>
              </a:spcAft>
              <a:buClr>
                <a:srgbClr val="3F3F3F"/>
              </a:buClr>
              <a:buSzPct val="100000"/>
              <a:buAutoNum type="arabicPeriod"/>
            </a:pPr>
            <a:r>
              <a:rPr lang="en-US"/>
              <a:t>Параметры командной строки (провайдер CommandLineConfigurationProvider)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Конфигурация по умолчанию 2/2</a:t>
            </a:r>
            <a:endParaRPr/>
          </a:p>
        </p:txBody>
      </p:sp>
      <p:sp>
        <p:nvSpPr>
          <p:cNvPr id="231" name="Google Shape;231;p3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Применяется также ChainedConfigurationProvider, который фактически соединяет все применяемые провайдеры в одну цепочку.</a:t>
            </a:r>
            <a:endParaRPr/>
          </a:p>
          <a:p>
            <a:pPr indent="-228600" lvl="0" marL="228600" rtl="0" algn="l">
              <a:lnSpc>
                <a:spcPct val="90000"/>
              </a:lnSpc>
              <a:spcBef>
                <a:spcPts val="1000"/>
              </a:spcBef>
              <a:spcAft>
                <a:spcPts val="0"/>
              </a:spcAft>
              <a:buClr>
                <a:srgbClr val="3F3F3F"/>
              </a:buClr>
              <a:buSzPts val="2000"/>
              <a:buChar char="•"/>
            </a:pPr>
            <a:r>
              <a:rPr lang="en-US"/>
              <a:t>Как мы видим, объект конфигурации может использовать одновременно сразу несколько источников и провайдеров конфигурации. Все подключемые источники конфигурации считываются в том порядке, в котором они были добавлены. Если разные источники конфигурации содержат одинаковые ключи, то используется значение, последнего добавленного источника конфигурации.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Нефайловые провайдеры конфигурации. Загрузка аргументов командной строки</a:t>
            </a:r>
            <a:endParaRPr/>
          </a:p>
        </p:txBody>
      </p:sp>
      <p:sp>
        <p:nvSpPr>
          <p:cNvPr id="237" name="Google Shape;237;p38"/>
          <p:cNvSpPr txBox="1"/>
          <p:nvPr>
            <p:ph idx="1" type="body"/>
          </p:nvPr>
        </p:nvSpPr>
        <p:spPr>
          <a:xfrm>
            <a:off x="647700" y="1462405"/>
            <a:ext cx="10515600" cy="5278755"/>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90000"/>
              </a:lnSpc>
              <a:spcBef>
                <a:spcPts val="0"/>
              </a:spcBef>
              <a:spcAft>
                <a:spcPts val="0"/>
              </a:spcAft>
              <a:buClr>
                <a:srgbClr val="3F3F3F"/>
              </a:buClr>
              <a:buSzPct val="100000"/>
              <a:buChar char="•"/>
            </a:pPr>
            <a:r>
              <a:rPr lang="en-US"/>
              <a:t>Провайдер CommandLineConfigurationProvider обеспечивает передачу аргументов командной строки в конфигурацию приложения. Для применения этого провайдера у объекта вызывается метод AddCommandLine(), в который передаются аргументы командной строки. Но поскольку приложение по умолчанию загружает аргументы командной строки в объект конфигурации, который передается в классы приложения через dependency injection, то нам нет смысла явным образом его вызывать.</a:t>
            </a:r>
            <a:endParaRPr/>
          </a:p>
          <a:p>
            <a:pPr indent="-228600" lvl="0" marL="228600" rtl="0" algn="l">
              <a:lnSpc>
                <a:spcPct val="90000"/>
              </a:lnSpc>
              <a:spcBef>
                <a:spcPts val="1000"/>
              </a:spcBef>
              <a:spcAft>
                <a:spcPts val="0"/>
              </a:spcAft>
              <a:buClr>
                <a:srgbClr val="3F3F3F"/>
              </a:buClr>
              <a:buSzPct val="100000"/>
              <a:buChar char="•"/>
            </a:pPr>
            <a:r>
              <a:rPr lang="en-US"/>
              <a:t>Каждый аргумент командной строки, который мы хотим использовать в качестве параметра конфигурации, должен представлять пару ключ-значение. Есть разные способы определения таких параметров. Самый распространненый - после ключа после знака равно = указывается значение, а через пробел последующие параметры:</a:t>
            </a:r>
            <a:endParaRPr/>
          </a:p>
          <a:p>
            <a:pPr indent="0" lvl="0" marL="0" rtl="0" algn="l">
              <a:lnSpc>
                <a:spcPct val="90000"/>
              </a:lnSpc>
              <a:spcBef>
                <a:spcPts val="1000"/>
              </a:spcBef>
              <a:spcAft>
                <a:spcPts val="0"/>
              </a:spcAft>
              <a:buClr>
                <a:srgbClr val="3F3F3F"/>
              </a:buClr>
              <a:buSzPct val="100000"/>
              <a:buNone/>
            </a:pPr>
            <a:r>
              <a:rPr lang="en-US"/>
              <a:t>key1=value1 key2=value2 key3=value3</a:t>
            </a:r>
            <a:endParaRPr/>
          </a:p>
          <a:p>
            <a:pPr indent="-228600" lvl="0" marL="228600" rtl="0" algn="l">
              <a:lnSpc>
                <a:spcPct val="90000"/>
              </a:lnSpc>
              <a:spcBef>
                <a:spcPts val="1000"/>
              </a:spcBef>
              <a:spcAft>
                <a:spcPts val="0"/>
              </a:spcAft>
              <a:buClr>
                <a:srgbClr val="3F3F3F"/>
              </a:buClr>
              <a:buSzPct val="100000"/>
              <a:buChar char="•"/>
            </a:pPr>
            <a:r>
              <a:rPr lang="en-US"/>
              <a:t>Также можно использовать другие способы:</a:t>
            </a:r>
            <a:endParaRPr/>
          </a:p>
          <a:p>
            <a:pPr indent="0" lvl="0" marL="0" rtl="0" algn="l">
              <a:lnSpc>
                <a:spcPct val="90000"/>
              </a:lnSpc>
              <a:spcBef>
                <a:spcPts val="1000"/>
              </a:spcBef>
              <a:spcAft>
                <a:spcPts val="0"/>
              </a:spcAft>
              <a:buClr>
                <a:srgbClr val="3F3F3F"/>
              </a:buClr>
              <a:buSzPct val="100000"/>
              <a:buNone/>
            </a:pPr>
            <a:r>
              <a:rPr lang="en-US"/>
              <a:t>key1=value1 --key2=value2 /key3=value3</a:t>
            </a:r>
            <a:endParaRPr/>
          </a:p>
          <a:p>
            <a:pPr indent="0" lvl="0" marL="0" rtl="0" algn="l">
              <a:lnSpc>
                <a:spcPct val="90000"/>
              </a:lnSpc>
              <a:spcBef>
                <a:spcPts val="1000"/>
              </a:spcBef>
              <a:spcAft>
                <a:spcPts val="0"/>
              </a:spcAft>
              <a:buClr>
                <a:srgbClr val="3F3F3F"/>
              </a:buClr>
              <a:buSzPct val="100000"/>
              <a:buNone/>
            </a:pPr>
            <a:r>
              <a:rPr lang="en-US"/>
              <a:t>--key1 value1 /key2 value2</a:t>
            </a:r>
            <a:endParaRPr/>
          </a:p>
          <a:p>
            <a:pPr indent="0" lvl="0" marL="0" rtl="0" algn="l">
              <a:lnSpc>
                <a:spcPct val="90000"/>
              </a:lnSpc>
              <a:spcBef>
                <a:spcPts val="1000"/>
              </a:spcBef>
              <a:spcAft>
                <a:spcPts val="0"/>
              </a:spcAft>
              <a:buClr>
                <a:srgbClr val="3F3F3F"/>
              </a:buClr>
              <a:buSzPct val="100000"/>
              <a:buNone/>
            </a:pPr>
            <a:r>
              <a:rPr lang="en-US"/>
              <a:t>key1= key2=value2</a:t>
            </a:r>
            <a:endParaRPr/>
          </a:p>
          <a:p>
            <a:pPr indent="-228600" lvl="0" marL="228600" rtl="0" algn="l">
              <a:lnSpc>
                <a:spcPct val="90000"/>
              </a:lnSpc>
              <a:spcBef>
                <a:spcPts val="1000"/>
              </a:spcBef>
              <a:spcAft>
                <a:spcPts val="0"/>
              </a:spcAft>
              <a:buClr>
                <a:srgbClr val="3F3F3F"/>
              </a:buClr>
              <a:buSzPct val="100000"/>
              <a:buChar char="•"/>
            </a:pPr>
            <a:r>
              <a:rPr lang="en-US"/>
              <a:t>Перед ключом можно указать префикс -- или /, тогда между ключом и значением можно опустить знак равно = и оставить просто пробел.</a:t>
            </a:r>
            <a:endParaRPr/>
          </a:p>
          <a:p>
            <a:pPr indent="-228600" lvl="0" marL="228600" rtl="0" algn="l">
              <a:lnSpc>
                <a:spcPct val="90000"/>
              </a:lnSpc>
              <a:spcBef>
                <a:spcPts val="1000"/>
              </a:spcBef>
              <a:spcAft>
                <a:spcPts val="0"/>
              </a:spcAft>
              <a:buClr>
                <a:srgbClr val="3F3F3F"/>
              </a:buClr>
              <a:buSzPct val="100000"/>
              <a:buChar char="•"/>
            </a:pPr>
            <a:r>
              <a:rPr lang="en-US"/>
              <a:t>Также если мы хотим указать ключ, но не хотим указывать значение, то после знака равно можно не указывать значение.</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Применение метода AddCommandLine</a:t>
            </a:r>
            <a:endParaRPr/>
          </a:p>
        </p:txBody>
      </p:sp>
      <p:sp>
        <p:nvSpPr>
          <p:cNvPr id="243" name="Google Shape;243;p3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Мы можем на уровне кода симулировать передачу параметров командной строки:</a:t>
            </a:r>
            <a:endParaRPr/>
          </a:p>
          <a:p>
            <a:pPr indent="0" lvl="0" marL="0" rtl="0" algn="l">
              <a:lnSpc>
                <a:spcPct val="90000"/>
              </a:lnSpc>
              <a:spcBef>
                <a:spcPts val="1000"/>
              </a:spcBef>
              <a:spcAft>
                <a:spcPts val="0"/>
              </a:spcAft>
              <a:buClr>
                <a:srgbClr val="3F3F3F"/>
              </a:buClr>
              <a:buSzPts val="2000"/>
              <a:buNone/>
            </a:pPr>
            <a:r>
              <a:rPr lang="en-US"/>
              <a:t>        string[] args = { "name=Alice", "age=29"};</a:t>
            </a:r>
            <a:endParaRPr/>
          </a:p>
          <a:p>
            <a:pPr indent="0" lvl="0" marL="0" rtl="0" algn="l">
              <a:lnSpc>
                <a:spcPct val="90000"/>
              </a:lnSpc>
              <a:spcBef>
                <a:spcPts val="1000"/>
              </a:spcBef>
              <a:spcAft>
                <a:spcPts val="0"/>
              </a:spcAft>
              <a:buClr>
                <a:srgbClr val="3F3F3F"/>
              </a:buClr>
              <a:buSzPts val="2000"/>
              <a:buNone/>
            </a:pPr>
            <a:r>
              <a:rPr lang="en-US"/>
              <a:t>        var builder = new ConfigurationBuilder().AddCommandLine(args);</a:t>
            </a:r>
            <a:endParaRPr/>
          </a:p>
          <a:p>
            <a:pPr indent="0" lvl="0" marL="0" rtl="0" algn="l">
              <a:lnSpc>
                <a:spcPct val="90000"/>
              </a:lnSpc>
              <a:spcBef>
                <a:spcPts val="1000"/>
              </a:spcBef>
              <a:spcAft>
                <a:spcPts val="0"/>
              </a:spcAft>
              <a:buClr>
                <a:srgbClr val="3F3F3F"/>
              </a:buClr>
              <a:buSzPts val="2000"/>
              <a:buNone/>
            </a:pPr>
            <a:r>
              <a:rPr lang="en-US"/>
              <a:t>        AppConfiguration = builder.Build();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Переменные среды окружения как источник конфигурации</a:t>
            </a:r>
            <a:endParaRPr/>
          </a:p>
        </p:txBody>
      </p:sp>
      <p:sp>
        <p:nvSpPr>
          <p:cNvPr id="249" name="Google Shape;249;p4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Для загрузки переменных среды окружения в качестве параметров конфигурации применяется провайдер EnvironmentVariablesConfigurationProvider. Для его использования у объекта ConfigurationBuilder вызывается метод AddEnvironmentVariables(). Однако в реальности вряд ли его придется часто использовать, так как среда ASP.NET Core уже загружает переменные среды окружения в объект конфигурации по умолчанию.</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Установка встроенных сервисов фреймворка</a:t>
            </a:r>
            <a:endParaRPr/>
          </a:p>
        </p:txBody>
      </p:sp>
      <p:sp>
        <p:nvSpPr>
          <p:cNvPr id="93" name="Google Shape;93;p1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За установку сервисов в приложении отвечает метод ConfigureServices, определенный в классе Startup.</a:t>
            </a:r>
            <a:endParaRPr/>
          </a:p>
          <a:p>
            <a:pPr indent="-228600" lvl="0" marL="228600" rtl="0" algn="l">
              <a:lnSpc>
                <a:spcPct val="90000"/>
              </a:lnSpc>
              <a:spcBef>
                <a:spcPts val="1000"/>
              </a:spcBef>
              <a:spcAft>
                <a:spcPts val="0"/>
              </a:spcAft>
              <a:buClr>
                <a:srgbClr val="3F3F3F"/>
              </a:buClr>
              <a:buSzPts val="2000"/>
              <a:buChar char="•"/>
            </a:pPr>
            <a:r>
              <a:rPr lang="en-US"/>
              <a:t>Через параметр IServiceCollection сервисы и добавляются в проект. Несмотря на то, что метод пустой, IServiceCollection уже содержит ряд сервисов по умолчанию</a:t>
            </a:r>
            <a:endParaRPr/>
          </a:p>
          <a:p>
            <a:pPr indent="-228600" lvl="0" marL="228600" rtl="0" algn="l">
              <a:lnSpc>
                <a:spcPct val="90000"/>
              </a:lnSpc>
              <a:spcBef>
                <a:spcPts val="1000"/>
              </a:spcBef>
              <a:spcAft>
                <a:spcPts val="0"/>
              </a:spcAft>
              <a:buClr>
                <a:srgbClr val="3F3F3F"/>
              </a:buClr>
              <a:buSzPts val="2000"/>
              <a:buChar char="•"/>
            </a:pPr>
            <a:r>
              <a:rPr lang="en-US"/>
              <a:t>В коллекции IServiceCollection 78 сервиса, который мы можем использовать в приложении. Это такие сервисы, как ILogger&lt;T&gt;, ILoggerFactory, IWebHostEnvironment и ряд других. Они добавляются по умолчанию инфраструктурой ASP.NET Core. И мы их можем использовать в любой части приложения. </a:t>
            </a:r>
            <a:endParaRPr/>
          </a:p>
          <a:p>
            <a:pPr indent="-228600" lvl="0" marL="228600" rtl="0" algn="l">
              <a:lnSpc>
                <a:spcPct val="90000"/>
              </a:lnSpc>
              <a:spcBef>
                <a:spcPts val="1000"/>
              </a:spcBef>
              <a:spcAft>
                <a:spcPts val="0"/>
              </a:spcAft>
              <a:buClr>
                <a:srgbClr val="3F3F3F"/>
              </a:buClr>
              <a:buSzPts val="2000"/>
              <a:buChar char="•"/>
            </a:pPr>
            <a:r>
              <a:rPr lang="en-US"/>
              <a:t>Через параметры метода Configure можно получить добавленные в приложении сервисы и, в частности, через параметр передается сервис IWebHostEnvironment, который используется для определения окружения.</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Хранение конфигурации в памяти</a:t>
            </a:r>
            <a:endParaRPr/>
          </a:p>
        </p:txBody>
      </p:sp>
      <p:sp>
        <p:nvSpPr>
          <p:cNvPr id="255" name="Google Shape;255;p4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en-US"/>
              <a:t>Провайдер MemoryConfigurationProvider позволяет использовать в качестве конфигурации коллекцию IEnumerable&lt;&lt;string, string&gt;&gt;, которая хранит данные в виде пары ключ-значение (пример - объект Dictionary). Для добавления источника конфигурации применяется метод AddInMemoryCollection(), в который передается словарь конфигурационных настроек:</a:t>
            </a:r>
            <a:endParaRPr/>
          </a:p>
          <a:p>
            <a:pPr indent="0" lvl="0" marL="0" rtl="0" algn="l">
              <a:lnSpc>
                <a:spcPct val="90000"/>
              </a:lnSpc>
              <a:spcBef>
                <a:spcPts val="1000"/>
              </a:spcBef>
              <a:spcAft>
                <a:spcPts val="0"/>
              </a:spcAft>
              <a:buClr>
                <a:srgbClr val="3F3F3F"/>
              </a:buClr>
              <a:buSzPts val="2000"/>
              <a:buNone/>
            </a:pPr>
            <a:r>
              <a:rPr lang="en-US"/>
              <a:t>var builder = new ConfigurationBuilder()</a:t>
            </a:r>
            <a:endParaRPr/>
          </a:p>
          <a:p>
            <a:pPr indent="0" lvl="0" marL="0" rtl="0" algn="l">
              <a:lnSpc>
                <a:spcPct val="90000"/>
              </a:lnSpc>
              <a:spcBef>
                <a:spcPts val="1000"/>
              </a:spcBef>
              <a:spcAft>
                <a:spcPts val="0"/>
              </a:spcAft>
              <a:buClr>
                <a:srgbClr val="3F3F3F"/>
              </a:buClr>
              <a:buSzPts val="2000"/>
              <a:buNone/>
            </a:pPr>
            <a:r>
              <a:rPr lang="en-US"/>
              <a:t>            .AddInMemoryCollection(new Dictionary&lt;string, string&gt;</a:t>
            </a:r>
            <a:endParaRPr/>
          </a:p>
          <a:p>
            <a:pPr indent="0" lvl="0" marL="0" rtl="0" algn="l">
              <a:lnSpc>
                <a:spcPct val="90000"/>
              </a:lnSpc>
              <a:spcBef>
                <a:spcPts val="1000"/>
              </a:spcBef>
              <a:spcAft>
                <a:spcPts val="0"/>
              </a:spcAft>
              <a:buClr>
                <a:srgbClr val="3F3F3F"/>
              </a:buClr>
              <a:buSzPts val="2000"/>
              <a:buNone/>
            </a:pPr>
            <a:r>
              <a:rPr lang="en-US"/>
              <a:t>            {</a:t>
            </a:r>
            <a:endParaRPr/>
          </a:p>
          <a:p>
            <a:pPr indent="0" lvl="0" marL="0" rtl="0" algn="l">
              <a:lnSpc>
                <a:spcPct val="90000"/>
              </a:lnSpc>
              <a:spcBef>
                <a:spcPts val="1000"/>
              </a:spcBef>
              <a:spcAft>
                <a:spcPts val="0"/>
              </a:spcAft>
              <a:buClr>
                <a:srgbClr val="3F3F3F"/>
              </a:buClr>
              <a:buSzPts val="2000"/>
              <a:buNone/>
            </a:pPr>
            <a:r>
              <a:rPr lang="en-US"/>
              <a:t>                {"color", "blue"},</a:t>
            </a:r>
            <a:endParaRPr/>
          </a:p>
          <a:p>
            <a:pPr indent="0" lvl="0" marL="0" rtl="0" algn="l">
              <a:lnSpc>
                <a:spcPct val="90000"/>
              </a:lnSpc>
              <a:spcBef>
                <a:spcPts val="1000"/>
              </a:spcBef>
              <a:spcAft>
                <a:spcPts val="0"/>
              </a:spcAft>
              <a:buClr>
                <a:srgbClr val="3F3F3F"/>
              </a:buClr>
              <a:buSzPts val="2000"/>
              <a:buNone/>
            </a:pPr>
            <a:r>
              <a:rPr lang="en-US"/>
              <a:t>                {"text", "Hello ASP.NET 5"}</a:t>
            </a:r>
            <a:endParaRPr/>
          </a:p>
          <a:p>
            <a:pPr indent="0" lvl="0" marL="0" rtl="0" algn="l">
              <a:lnSpc>
                <a:spcPct val="90000"/>
              </a:lnSpc>
              <a:spcBef>
                <a:spcPts val="1000"/>
              </a:spcBef>
              <a:spcAft>
                <a:spcPts val="0"/>
              </a:spcAft>
              <a:buClr>
                <a:srgbClr val="3F3F3F"/>
              </a:buClr>
              <a:buSzPts val="2000"/>
              <a:buNone/>
            </a:pPr>
            <a:r>
              <a:rPr lang="en-US"/>
              <a:t>            });</a:t>
            </a:r>
            <a:endParaRPr/>
          </a:p>
          <a:p>
            <a:pPr indent="0" lvl="0" marL="0" rtl="0" algn="l">
              <a:lnSpc>
                <a:spcPct val="90000"/>
              </a:lnSpc>
              <a:spcBef>
                <a:spcPts val="1000"/>
              </a:spcBef>
              <a:spcAft>
                <a:spcPts val="0"/>
              </a:spcAft>
              <a:buClr>
                <a:srgbClr val="3F3F3F"/>
              </a:buClr>
              <a:buSzPts val="2000"/>
              <a:buNone/>
            </a:pPr>
            <a:r>
              <a:rPr lang="en-US"/>
              <a:t>AppConfiguration = builder.Build();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Файловые провайдеры конфигурации. Конфигурация в JSON</a:t>
            </a:r>
            <a:endParaRPr/>
          </a:p>
        </p:txBody>
      </p:sp>
      <p:sp>
        <p:nvSpPr>
          <p:cNvPr id="261" name="Google Shape;261;p42"/>
          <p:cNvSpPr txBox="1"/>
          <p:nvPr>
            <p:ph idx="1" type="body"/>
          </p:nvPr>
        </p:nvSpPr>
        <p:spPr>
          <a:xfrm>
            <a:off x="210185" y="1280160"/>
            <a:ext cx="11753215" cy="5495925"/>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en-US"/>
              <a:t>Зачастую для хранения конфигурации в ASP.NET Core используются файлы json. Для работы с файлами json применяется провайдер JsonConfigurationProvider, а для загрузки конфигурации из json для класса ConfigurationBuilder доступен метод расширения AddJsonFile().</a:t>
            </a:r>
            <a:endParaRPr/>
          </a:p>
          <a:p>
            <a:pPr indent="-228600" lvl="0" marL="228600" rtl="0" algn="l">
              <a:lnSpc>
                <a:spcPct val="90000"/>
              </a:lnSpc>
              <a:spcBef>
                <a:spcPts val="1000"/>
              </a:spcBef>
              <a:spcAft>
                <a:spcPts val="0"/>
              </a:spcAft>
              <a:buClr>
                <a:srgbClr val="3F3F3F"/>
              </a:buClr>
              <a:buSzPct val="100000"/>
              <a:buChar char="•"/>
            </a:pPr>
            <a:r>
              <a:rPr lang="en-US"/>
              <a:t>По умолчанию в проекте уже есть файл конфигурации json - appsettings.json, а также appsettings.Development.json, которые загружаются по умолчанию в приложении и которые мы можем использовать для хранения конфигурационных настроек.</a:t>
            </a:r>
            <a:endParaRPr/>
          </a:p>
          <a:p>
            <a:pPr indent="-228600" lvl="0" marL="228600" rtl="0" algn="l">
              <a:lnSpc>
                <a:spcPct val="90000"/>
              </a:lnSpc>
              <a:spcBef>
                <a:spcPts val="1000"/>
              </a:spcBef>
              <a:spcAft>
                <a:spcPts val="0"/>
              </a:spcAft>
              <a:buClr>
                <a:srgbClr val="3F3F3F"/>
              </a:buClr>
              <a:buSzPct val="100000"/>
              <a:buChar char="•"/>
            </a:pPr>
            <a:r>
              <a:rPr lang="en-US"/>
              <a:t>Подключение .json файла в конфигурацию:</a:t>
            </a:r>
            <a:endParaRPr/>
          </a:p>
          <a:p>
            <a:pPr indent="0" lvl="0" marL="0" rtl="0" algn="l">
              <a:lnSpc>
                <a:spcPct val="90000"/>
              </a:lnSpc>
              <a:spcBef>
                <a:spcPts val="1000"/>
              </a:spcBef>
              <a:spcAft>
                <a:spcPts val="0"/>
              </a:spcAft>
              <a:buClr>
                <a:srgbClr val="3F3F3F"/>
              </a:buClr>
              <a:buSzPct val="100000"/>
              <a:buNone/>
            </a:pPr>
            <a:r>
              <a:rPr lang="en-US"/>
              <a:t>        public Startup()</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var builder = new ConfigurationBuilder().AddJsonFile("conf.json");</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AppConfiguration = builder.Build();</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public IConfiguration AppConfiguration { get; set; }</a:t>
            </a:r>
            <a:endParaRPr/>
          </a:p>
          <a:p>
            <a:pPr indent="-228600" lvl="0" marL="228600" rtl="0" algn="l">
              <a:lnSpc>
                <a:spcPct val="90000"/>
              </a:lnSpc>
              <a:spcBef>
                <a:spcPts val="1000"/>
              </a:spcBef>
              <a:spcAft>
                <a:spcPts val="0"/>
              </a:spcAft>
              <a:buClr>
                <a:srgbClr val="3F3F3F"/>
              </a:buClr>
              <a:buSzPct val="100000"/>
              <a:buChar char="•"/>
            </a:pPr>
            <a:r>
              <a:rPr lang="en-US"/>
              <a:t>Для установки конфигурации из json-файла нам надо передать его название в метод builder.AddJsonFile(). Затем в методе Configure настройки конфигурации используются для создания html-разметки, которая отправляется в ответ клиенту.</a:t>
            </a:r>
            <a:endParaRPr/>
          </a:p>
          <a:p>
            <a:pPr indent="-228600" lvl="0" marL="228600" rtl="0" algn="l">
              <a:lnSpc>
                <a:spcPct val="90000"/>
              </a:lnSpc>
              <a:spcBef>
                <a:spcPts val="1000"/>
              </a:spcBef>
              <a:spcAft>
                <a:spcPts val="0"/>
              </a:spcAft>
              <a:buClr>
                <a:srgbClr val="3F3F3F"/>
              </a:buClr>
              <a:buSzPct val="100000"/>
              <a:buChar char="•"/>
            </a:pPr>
            <a:r>
              <a:rPr lang="en-US"/>
              <a:t>При определении настроек в файле json нам надо учитывать, что они должны иметь уникальные ключи. Но при этом мы можем использовать для конфигурации более чем одного файла.</a:t>
            </a:r>
            <a:endParaRPr/>
          </a:p>
          <a:p>
            <a:pPr indent="-228600" lvl="0" marL="228600" rtl="0" algn="l">
              <a:lnSpc>
                <a:spcPct val="90000"/>
              </a:lnSpc>
              <a:spcBef>
                <a:spcPts val="1000"/>
              </a:spcBef>
              <a:spcAft>
                <a:spcPts val="0"/>
              </a:spcAft>
              <a:buClr>
                <a:srgbClr val="3F3F3F"/>
              </a:buClr>
              <a:buSzPct val="100000"/>
              <a:buChar char="•"/>
            </a:pPr>
            <a:r>
              <a:rPr lang="en-US"/>
              <a:t>И если во втором файле есть настройки, которые имеют тот же ключ, что и настройки первого файла, то происходит переопределение настроек и настройки из второго файла заменяют настройки первого.</a:t>
            </a:r>
            <a:endParaRPr/>
          </a:p>
          <a:p>
            <a:pPr indent="-228600" lvl="0" marL="228600" rtl="0" algn="l">
              <a:lnSpc>
                <a:spcPct val="90000"/>
              </a:lnSpc>
              <a:spcBef>
                <a:spcPts val="1000"/>
              </a:spcBef>
              <a:spcAft>
                <a:spcPts val="0"/>
              </a:spcAft>
              <a:buClr>
                <a:srgbClr val="3F3F3F"/>
              </a:buClr>
              <a:buSzPct val="100000"/>
              <a:buChar char="•"/>
            </a:pPr>
            <a:r>
              <a:rPr lang="en-US"/>
              <a:t>Но json может хранить также более сложные по составу объекты, и чтобы обратиться к этой настройке, нам надо использовать знак двоеточия для обращения к иерархии настроек:</a:t>
            </a:r>
            <a:endParaRPr/>
          </a:p>
          <a:p>
            <a:pPr indent="0" lvl="0" marL="0" rtl="0" algn="l">
              <a:lnSpc>
                <a:spcPct val="90000"/>
              </a:lnSpc>
              <a:spcBef>
                <a:spcPts val="1000"/>
              </a:spcBef>
              <a:spcAft>
                <a:spcPts val="0"/>
              </a:spcAft>
              <a:buClr>
                <a:srgbClr val="3F3F3F"/>
              </a:buClr>
              <a:buSzPct val="100000"/>
              <a:buNone/>
            </a:pPr>
            <a:r>
              <a:rPr lang="en-US"/>
              <a:t>string text = AppConfiguration["namespace:class:method"];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Конфигурация в XML</a:t>
            </a:r>
            <a:endParaRPr/>
          </a:p>
        </p:txBody>
      </p:sp>
      <p:sp>
        <p:nvSpPr>
          <p:cNvPr id="267" name="Google Shape;267;p4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За использование конфигурации в XML-файле отвечает провайдер XmlConfigurationProvider. Для загрузки xml-файла применяется метод расширения AddXmlFile().</a:t>
            </a:r>
            <a:endParaRPr/>
          </a:p>
          <a:p>
            <a:pPr indent="-228600" lvl="0" marL="228600" rtl="0" algn="l">
              <a:lnSpc>
                <a:spcPct val="90000"/>
              </a:lnSpc>
              <a:spcBef>
                <a:spcPts val="1000"/>
              </a:spcBef>
              <a:spcAft>
                <a:spcPts val="0"/>
              </a:spcAft>
              <a:buClr>
                <a:srgbClr val="3F3F3F"/>
              </a:buClr>
              <a:buSzPts val="2000"/>
              <a:buChar char="•"/>
            </a:pPr>
            <a:r>
              <a:rPr lang="en-US"/>
              <a:t>Обратите внимание, что у файла xml в свойствах должно быть выставлено копирование при компиляции в выходную папку приложения.</a:t>
            </a:r>
            <a:endParaRPr/>
          </a:p>
          <a:p>
            <a:pPr indent="-228600" lvl="0" marL="228600" rtl="0" algn="l">
              <a:lnSpc>
                <a:spcPct val="90000"/>
              </a:lnSpc>
              <a:spcBef>
                <a:spcPts val="1000"/>
              </a:spcBef>
              <a:spcAft>
                <a:spcPts val="0"/>
              </a:spcAft>
              <a:buClr>
                <a:srgbClr val="3F3F3F"/>
              </a:buClr>
              <a:buSzPts val="2000"/>
              <a:buChar char="•"/>
            </a:pPr>
            <a:r>
              <a:rPr lang="en-US"/>
              <a:t>Если у нас файл конфигурации имеет разные уровни вложенности, то мы можем обращаться к этим уровням также, как и в файле json.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Конфигурация в ini-файлах</a:t>
            </a:r>
            <a:endParaRPr/>
          </a:p>
        </p:txBody>
      </p:sp>
      <p:sp>
        <p:nvSpPr>
          <p:cNvPr id="273" name="Google Shape;273;p4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Для работы с конфигурацией INI применяется провайдер IniConfigurationProvider. А для загрузки конфигурации из INI-файла нам надо использовать метод расширения AddIniFile().</a:t>
            </a:r>
            <a:endParaRPr/>
          </a:p>
          <a:p>
            <a:pPr indent="-228600" lvl="0" marL="228600" rtl="0" algn="l">
              <a:lnSpc>
                <a:spcPct val="90000"/>
              </a:lnSpc>
              <a:spcBef>
                <a:spcPts val="1000"/>
              </a:spcBef>
              <a:spcAft>
                <a:spcPts val="0"/>
              </a:spcAft>
              <a:buClr>
                <a:srgbClr val="3F3F3F"/>
              </a:buClr>
              <a:buSzPts val="2000"/>
              <a:buChar char="•"/>
            </a:pPr>
            <a:r>
              <a:rPr lang="en-US"/>
              <a:t>Как и в случае с xml-файлом необходимо указать копирование в целевой каталог приложения.</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Объединение источников конфигурации 1/2</a:t>
            </a:r>
            <a:endParaRPr/>
          </a:p>
        </p:txBody>
      </p:sp>
      <p:sp>
        <p:nvSpPr>
          <p:cNvPr id="279" name="Google Shape;279;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rgbClr val="3F3F3F"/>
              </a:buClr>
              <a:buSzPct val="100000"/>
              <a:buChar char="•"/>
            </a:pPr>
            <a:r>
              <a:rPr lang="en-US"/>
              <a:t>При необходимости мы можем использовать сразу несколько источников конфигурации</a:t>
            </a:r>
            <a:endParaRPr/>
          </a:p>
          <a:p>
            <a:pPr indent="0" lvl="0" marL="0" rtl="0" algn="l">
              <a:lnSpc>
                <a:spcPct val="90000"/>
              </a:lnSpc>
              <a:spcBef>
                <a:spcPts val="1000"/>
              </a:spcBef>
              <a:spcAft>
                <a:spcPts val="0"/>
              </a:spcAft>
              <a:buClr>
                <a:srgbClr val="3F3F3F"/>
              </a:buClr>
              <a:buSzPct val="100000"/>
              <a:buNone/>
            </a:pPr>
            <a:r>
              <a:rPr lang="en-US"/>
              <a:t>var builder = new ConfigurationBuilder()</a:t>
            </a:r>
            <a:endParaRPr/>
          </a:p>
          <a:p>
            <a:pPr indent="0" lvl="0" marL="0" rtl="0" algn="l">
              <a:lnSpc>
                <a:spcPct val="90000"/>
              </a:lnSpc>
              <a:spcBef>
                <a:spcPts val="1000"/>
              </a:spcBef>
              <a:spcAft>
                <a:spcPts val="0"/>
              </a:spcAft>
              <a:buClr>
                <a:srgbClr val="3F3F3F"/>
              </a:buClr>
              <a:buSzPct val="100000"/>
              <a:buNone/>
            </a:pPr>
            <a:r>
              <a:rPr lang="en-US"/>
              <a:t>                            .AddJsonFile("conf.json")</a:t>
            </a:r>
            <a:endParaRPr/>
          </a:p>
          <a:p>
            <a:pPr indent="0" lvl="0" marL="0" rtl="0" algn="l">
              <a:lnSpc>
                <a:spcPct val="90000"/>
              </a:lnSpc>
              <a:spcBef>
                <a:spcPts val="1000"/>
              </a:spcBef>
              <a:spcAft>
                <a:spcPts val="0"/>
              </a:spcAft>
              <a:buClr>
                <a:srgbClr val="3F3F3F"/>
              </a:buClr>
              <a:buSzPct val="100000"/>
              <a:buNone/>
            </a:pPr>
            <a:r>
              <a:rPr lang="en-US"/>
              <a:t>                            .AddEnvironmentVariables()</a:t>
            </a:r>
            <a:endParaRPr/>
          </a:p>
          <a:p>
            <a:pPr indent="0" lvl="0" marL="0" rtl="0" algn="l">
              <a:lnSpc>
                <a:spcPct val="90000"/>
              </a:lnSpc>
              <a:spcBef>
                <a:spcPts val="1000"/>
              </a:spcBef>
              <a:spcAft>
                <a:spcPts val="0"/>
              </a:spcAft>
              <a:buClr>
                <a:srgbClr val="3F3F3F"/>
              </a:buClr>
              <a:buSzPct val="100000"/>
              <a:buNone/>
            </a:pPr>
            <a:r>
              <a:rPr lang="en-US"/>
              <a:t>                            .AddInMemoryCollection(new Dictionary&lt;string, string&gt;</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{"name", "Tom"},</a:t>
            </a:r>
            <a:endParaRPr/>
          </a:p>
          <a:p>
            <a:pPr indent="0" lvl="0" marL="0" rtl="0" algn="l">
              <a:lnSpc>
                <a:spcPct val="90000"/>
              </a:lnSpc>
              <a:spcBef>
                <a:spcPts val="1000"/>
              </a:spcBef>
              <a:spcAft>
                <a:spcPts val="0"/>
              </a:spcAft>
              <a:buClr>
                <a:srgbClr val="3F3F3F"/>
              </a:buClr>
              <a:buSzPct val="100000"/>
              <a:buNone/>
            </a:pPr>
            <a:r>
              <a:rPr lang="en-US"/>
              <a:t>                                {"age", "31"}</a:t>
            </a:r>
            <a:endParaRPr/>
          </a:p>
          <a:p>
            <a:pPr indent="0" lvl="0" marL="0" rtl="0" algn="l">
              <a:lnSpc>
                <a:spcPct val="90000"/>
              </a:lnSpc>
              <a:spcBef>
                <a:spcPts val="1000"/>
              </a:spcBef>
              <a:spcAft>
                <a:spcPts val="0"/>
              </a:spcAft>
              <a:buClr>
                <a:srgbClr val="3F3F3F"/>
              </a:buClr>
              <a:buSzPct val="100000"/>
              <a:buNone/>
            </a:pPr>
            <a:r>
              <a:rPr lang="en-US"/>
              <a:t>                            });</a:t>
            </a:r>
            <a:endParaRPr/>
          </a:p>
          <a:p>
            <a:pPr indent="-228600" lvl="0" marL="228600" rtl="0" algn="l">
              <a:lnSpc>
                <a:spcPct val="90000"/>
              </a:lnSpc>
              <a:spcBef>
                <a:spcPts val="1000"/>
              </a:spcBef>
              <a:spcAft>
                <a:spcPts val="0"/>
              </a:spcAft>
              <a:buClr>
                <a:srgbClr val="3F3F3F"/>
              </a:buClr>
              <a:buSzPct val="100000"/>
              <a:buChar char="•"/>
            </a:pPr>
            <a:r>
              <a:rPr lang="en-US"/>
              <a:t>Но в данном случае может возникнуть вопрос, как объединить все кастомные конфигурации с той конфигурацией, которая передается по умолчанию в приложения (из файла appsettings.json, параметров командной строки и переменных среды окружения)? Для этого мы можем использовать метод AddConfiguration(), в который передается добавляемая конфигурация</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Объединение источников конфигурации 2/2</a:t>
            </a:r>
            <a:endParaRPr/>
          </a:p>
        </p:txBody>
      </p:sp>
      <p:sp>
        <p:nvSpPr>
          <p:cNvPr id="285" name="Google Shape;285;p4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Мы можем столкнуться с одной проблемой - через механизм dependency injection мы можем получить по прежнему только конфигурацию по умолчанию, которая передается в конструктор Startup. Поэтому в этом случае нам надо передать в контейнер зависимостей новый объект конфигурации, который мы сами создаем - как обычно в методе ConfigureServices.</a:t>
            </a:r>
            <a:endParaRPr/>
          </a:p>
          <a:p>
            <a:pPr indent="0" lvl="0" marL="0" rtl="0" algn="l">
              <a:lnSpc>
                <a:spcPct val="90000"/>
              </a:lnSpc>
              <a:spcBef>
                <a:spcPts val="1000"/>
              </a:spcBef>
              <a:spcAft>
                <a:spcPts val="0"/>
              </a:spcAft>
              <a:buClr>
                <a:srgbClr val="3F3F3F"/>
              </a:buClr>
              <a:buSzPts val="2000"/>
              <a:buNone/>
            </a:pPr>
            <a:r>
              <a:rPr lang="en-US"/>
              <a:t>        public IConfiguration AppConfiguration { get; set; }</a:t>
            </a:r>
            <a:endParaRPr/>
          </a:p>
          <a:p>
            <a:pPr indent="0" lvl="0" marL="0" rtl="0" algn="l">
              <a:lnSpc>
                <a:spcPct val="90000"/>
              </a:lnSpc>
              <a:spcBef>
                <a:spcPts val="1000"/>
              </a:spcBef>
              <a:spcAft>
                <a:spcPts val="0"/>
              </a:spcAft>
              <a:buClr>
                <a:srgbClr val="3F3F3F"/>
              </a:buClr>
              <a:buSzPts val="2000"/>
              <a:buNone/>
            </a:pPr>
            <a:r>
              <a:rPr lang="en-US"/>
              <a:t>        public void ConfigureServices(IServiceCollection services)</a:t>
            </a:r>
            <a:endParaRPr/>
          </a:p>
          <a:p>
            <a:pPr indent="0" lvl="0" marL="0" rtl="0" algn="l">
              <a:lnSpc>
                <a:spcPct val="90000"/>
              </a:lnSpc>
              <a:spcBef>
                <a:spcPts val="1000"/>
              </a:spcBef>
              <a:spcAft>
                <a:spcPts val="0"/>
              </a:spcAft>
              <a:buClr>
                <a:srgbClr val="3F3F3F"/>
              </a:buClr>
              <a:buSzPts val="2000"/>
              <a:buNone/>
            </a:pPr>
            <a:r>
              <a:rPr lang="en-US"/>
              <a:t>        {</a:t>
            </a:r>
            <a:endParaRPr/>
          </a:p>
          <a:p>
            <a:pPr indent="0" lvl="0" marL="0" rtl="0" algn="l">
              <a:lnSpc>
                <a:spcPct val="90000"/>
              </a:lnSpc>
              <a:spcBef>
                <a:spcPts val="1000"/>
              </a:spcBef>
              <a:spcAft>
                <a:spcPts val="0"/>
              </a:spcAft>
              <a:buClr>
                <a:srgbClr val="3F3F3F"/>
              </a:buClr>
              <a:buSzPts val="2000"/>
              <a:buNone/>
            </a:pPr>
            <a:r>
              <a:rPr lang="en-US"/>
              <a:t>            services.AddTransient&lt;IConfiguration&gt;(provider =&gt; AppConfiguration);</a:t>
            </a:r>
            <a:endParaRPr/>
          </a:p>
          <a:p>
            <a:pPr indent="0" lvl="0" marL="0" rtl="0" algn="l">
              <a:lnSpc>
                <a:spcPct val="90000"/>
              </a:lnSpc>
              <a:spcBef>
                <a:spcPts val="1000"/>
              </a:spcBef>
              <a:spcAft>
                <a:spcPts val="0"/>
              </a:spcAft>
              <a:buClr>
                <a:srgbClr val="3F3F3F"/>
              </a:buClr>
              <a:buSzPts val="2000"/>
              <a:buNone/>
            </a:pPr>
            <a:r>
              <a:rPr lang="en-US"/>
              <a:t>        }</a:t>
            </a:r>
            <a:endParaRPr/>
          </a:p>
          <a:p>
            <a:pPr indent="0" lvl="0" marL="0" rtl="0" algn="l">
              <a:lnSpc>
                <a:spcPct val="90000"/>
              </a:lnSpc>
              <a:spcBef>
                <a:spcPts val="1000"/>
              </a:spcBef>
              <a:spcAft>
                <a:spcPts val="0"/>
              </a:spcAft>
              <a:buClr>
                <a:srgbClr val="3F3F3F"/>
              </a:buClr>
              <a:buSzPts val="2000"/>
              <a:buNone/>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Работа с конфигурацией</a:t>
            </a:r>
            <a:endParaRPr/>
          </a:p>
        </p:txBody>
      </p:sp>
      <p:sp>
        <p:nvSpPr>
          <p:cNvPr id="291" name="Google Shape;291;p4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Для работы с конфигурацией интерфейс IConfiguration определяет следующие методы:</a:t>
            </a:r>
            <a:endParaRPr/>
          </a:p>
          <a:p>
            <a:pPr indent="-457200" lvl="0" marL="457200" rtl="0" algn="l">
              <a:lnSpc>
                <a:spcPct val="90000"/>
              </a:lnSpc>
              <a:spcBef>
                <a:spcPts val="1000"/>
              </a:spcBef>
              <a:spcAft>
                <a:spcPts val="0"/>
              </a:spcAft>
              <a:buClr>
                <a:srgbClr val="3F3F3F"/>
              </a:buClr>
              <a:buSzPts val="2000"/>
              <a:buAutoNum type="arabicPeriod"/>
            </a:pPr>
            <a:r>
              <a:rPr lang="en-US"/>
              <a:t>GetSection(name): возвращает объект IConfiguration, который представляет только определенную секцию name</a:t>
            </a:r>
            <a:endParaRPr/>
          </a:p>
          <a:p>
            <a:pPr indent="-457200" lvl="0" marL="457200" rtl="0" algn="l">
              <a:lnSpc>
                <a:spcPct val="90000"/>
              </a:lnSpc>
              <a:spcBef>
                <a:spcPts val="1000"/>
              </a:spcBef>
              <a:spcAft>
                <a:spcPts val="0"/>
              </a:spcAft>
              <a:buClr>
                <a:srgbClr val="3F3F3F"/>
              </a:buClr>
              <a:buSzPts val="2000"/>
              <a:buAutoNum type="arabicPeriod"/>
            </a:pPr>
            <a:r>
              <a:rPr lang="en-US"/>
              <a:t>GetChildren(): возвращает все подсекции текущего объекта конфигурации в виде набора объектов IConfiguration</a:t>
            </a:r>
            <a:endParaRPr/>
          </a:p>
          <a:p>
            <a:pPr indent="-457200" lvl="0" marL="457200" rtl="0" algn="l">
              <a:lnSpc>
                <a:spcPct val="90000"/>
              </a:lnSpc>
              <a:spcBef>
                <a:spcPts val="1000"/>
              </a:spcBef>
              <a:spcAft>
                <a:spcPts val="0"/>
              </a:spcAft>
              <a:buClr>
                <a:srgbClr val="3F3F3F"/>
              </a:buClr>
              <a:buSzPts val="2000"/>
              <a:buAutoNum type="arabicPeriod"/>
            </a:pPr>
            <a:r>
              <a:rPr lang="en-US"/>
              <a:t>GetReloadToken(): возвращает токен - объект IChangeToken, который используется для уведомления при изменении конфигурации</a:t>
            </a:r>
            <a:endParaRPr/>
          </a:p>
          <a:p>
            <a:pPr indent="-457200" lvl="0" marL="457200" rtl="0" algn="l">
              <a:lnSpc>
                <a:spcPct val="90000"/>
              </a:lnSpc>
              <a:spcBef>
                <a:spcPts val="1000"/>
              </a:spcBef>
              <a:spcAft>
                <a:spcPts val="0"/>
              </a:spcAft>
              <a:buClr>
                <a:srgbClr val="3F3F3F"/>
              </a:buClr>
              <a:buSzPts val="2000"/>
              <a:buAutoNum type="arabicPeriod"/>
            </a:pPr>
            <a:r>
              <a:rPr lang="en-US"/>
              <a:t>GetConnectionString(name): эквивалентен вызову GetSection("ConnectionStrings")[name] и предназначается непосредственно для работы со строками подключения к различным базам даных</a:t>
            </a:r>
            <a:endParaRPr/>
          </a:p>
          <a:p>
            <a:pPr indent="-457200" lvl="0" marL="457200" rtl="0" algn="l">
              <a:lnSpc>
                <a:spcPct val="90000"/>
              </a:lnSpc>
              <a:spcBef>
                <a:spcPts val="1000"/>
              </a:spcBef>
              <a:spcAft>
                <a:spcPts val="0"/>
              </a:spcAft>
              <a:buClr>
                <a:srgbClr val="3F3F3F"/>
              </a:buClr>
              <a:buSzPts val="2000"/>
              <a:buAutoNum type="arabicPeriod"/>
            </a:pPr>
            <a:r>
              <a:rPr lang="en-US"/>
              <a:t>[key]: индексатор, который позволяет получить по определенному ключу key хранящееся значение</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Создание провайдера конфгурации</a:t>
            </a:r>
            <a:endParaRPr sz="3100"/>
          </a:p>
        </p:txBody>
      </p:sp>
      <p:sp>
        <p:nvSpPr>
          <p:cNvPr id="298" name="Google Shape;298;p48"/>
          <p:cNvSpPr txBox="1"/>
          <p:nvPr>
            <p:ph idx="1" type="body"/>
          </p:nvPr>
        </p:nvSpPr>
        <p:spPr>
          <a:xfrm>
            <a:off x="287400" y="1337900"/>
            <a:ext cx="11654700" cy="5430900"/>
          </a:xfrm>
          <a:prstGeom prst="rect">
            <a:avLst/>
          </a:prstGeom>
        </p:spPr>
        <p:txBody>
          <a:bodyPr anchorCtr="0" anchor="t" bIns="45700" lIns="91425" spcFirstLastPara="1" rIns="91425" wrap="square" tIns="45700">
            <a:normAutofit fontScale="62500" lnSpcReduction="10000"/>
          </a:bodyPr>
          <a:lstStyle/>
          <a:p>
            <a:pPr indent="-307975" lvl="0" marL="457200" rtl="0" algn="l">
              <a:spcBef>
                <a:spcPts val="1000"/>
              </a:spcBef>
              <a:spcAft>
                <a:spcPts val="0"/>
              </a:spcAft>
              <a:buSzPct val="100000"/>
              <a:buChar char="•"/>
            </a:pPr>
            <a:r>
              <a:rPr lang="en-US"/>
              <a:t>Для работы с конфигурацией в нашем распоряжение есть ряд функционала - для работы с json, xml и так далее. Однако, в каких-то ситуациях, возможно, этого функционала окажется недостаточно. И в этом случае мы можем определить свои источники и провайдеры конфигурации.</a:t>
            </a:r>
            <a:endParaRPr/>
          </a:p>
          <a:p>
            <a:pPr indent="-307975" lvl="0" marL="457200" rtl="0" algn="l">
              <a:spcBef>
                <a:spcPts val="0"/>
              </a:spcBef>
              <a:spcAft>
                <a:spcPts val="0"/>
              </a:spcAft>
              <a:buSzPct val="100000"/>
              <a:buChar char="•"/>
            </a:pPr>
            <a:r>
              <a:rPr lang="en-US"/>
              <a:t>Создание конфигурации вовлекает три компонента: IConfigurationSource (определяет источник конфигурации), ConfigurationProvider (сам провайдер конфигурации) и некий класс, который добавляет метод расширения к объекту IConfiguration.</a:t>
            </a:r>
            <a:endParaRPr/>
          </a:p>
          <a:p>
            <a:pPr indent="0" lvl="0" marL="0" rtl="0" algn="l">
              <a:spcBef>
                <a:spcPts val="1000"/>
              </a:spcBef>
              <a:spcAft>
                <a:spcPts val="0"/>
              </a:spcAft>
              <a:buNone/>
            </a:pPr>
            <a:r>
              <a:rPr lang="en-US"/>
              <a:t>public class TextConfigurationProvider : ConfigurationProvider</a:t>
            </a:r>
            <a:endParaRPr/>
          </a:p>
          <a:p>
            <a:pPr indent="-307975" lvl="0" marL="457200" rtl="0" algn="l">
              <a:spcBef>
                <a:spcPts val="1000"/>
              </a:spcBef>
              <a:spcAft>
                <a:spcPts val="0"/>
              </a:spcAft>
              <a:buSzPct val="100000"/>
              <a:buChar char="•"/>
            </a:pPr>
            <a:r>
              <a:rPr lang="en-US"/>
              <a:t>В этом классе с помощью FileStream и StreamReader происходит считывание текстового файла и добавление данных в словарь data. Для загрузки данных переопределяется метод Load(), определенный в базовом классе.</a:t>
            </a:r>
            <a:endParaRPr/>
          </a:p>
          <a:p>
            <a:pPr indent="-307975" lvl="0" marL="457200" rtl="0" algn="l">
              <a:spcBef>
                <a:spcPts val="0"/>
              </a:spcBef>
              <a:spcAft>
                <a:spcPts val="0"/>
              </a:spcAft>
              <a:buSzPct val="100000"/>
              <a:buChar char="•"/>
            </a:pPr>
            <a:r>
              <a:rPr lang="en-US"/>
              <a:t>После считывания словарь data присваивается свойству Data, которое унаследовано от ConfigurationProvider. Это свойство как раз и хранит все те конфигурационные настройки, которые потом используются в программе.</a:t>
            </a:r>
            <a:endParaRPr/>
          </a:p>
          <a:p>
            <a:pPr indent="-307975" lvl="0" marL="457200" rtl="0" algn="l">
              <a:spcBef>
                <a:spcPts val="0"/>
              </a:spcBef>
              <a:spcAft>
                <a:spcPts val="0"/>
              </a:spcAft>
              <a:buSzPct val="100000"/>
              <a:buChar char="•"/>
            </a:pPr>
            <a:r>
              <a:rPr lang="en-US"/>
              <a:t>Далее нам надо обращаться к этому провайдеру. Для этого определим класс источника конфигурации:</a:t>
            </a:r>
            <a:endParaRPr/>
          </a:p>
          <a:p>
            <a:pPr indent="0" lvl="0" marL="0" rtl="0" algn="l">
              <a:spcBef>
                <a:spcPts val="1000"/>
              </a:spcBef>
              <a:spcAft>
                <a:spcPts val="0"/>
              </a:spcAft>
              <a:buNone/>
            </a:pPr>
            <a:r>
              <a:rPr lang="en-US"/>
              <a:t>public class TextConfigurationSource : IConfigurationSource</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public IConfigurationProvider Build(IConfigurationBuilder builder)</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 получаем полный путь для файла</a:t>
            </a:r>
            <a:endParaRPr/>
          </a:p>
          <a:p>
            <a:pPr indent="0" lvl="0" marL="0" rtl="0" algn="l">
              <a:spcBef>
                <a:spcPts val="1000"/>
              </a:spcBef>
              <a:spcAft>
                <a:spcPts val="0"/>
              </a:spcAft>
              <a:buNone/>
            </a:pPr>
            <a:r>
              <a:rPr lang="en-US"/>
              <a:t>            string filePath = builder.GetFileProvider().GetFileInfo(FilePath).PhysicalPath;</a:t>
            </a:r>
            <a:endParaRPr/>
          </a:p>
          <a:p>
            <a:pPr indent="0" lvl="0" marL="0" rtl="0" algn="l">
              <a:spcBef>
                <a:spcPts val="1000"/>
              </a:spcBef>
              <a:spcAft>
                <a:spcPts val="0"/>
              </a:spcAft>
              <a:buNone/>
            </a:pPr>
            <a:r>
              <a:rPr lang="en-US"/>
              <a:t>            return new TextConfigurationProvider(filePath);</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a:p>
            <a:pPr indent="-307975" lvl="0" marL="457200" rtl="0" algn="l">
              <a:spcBef>
                <a:spcPts val="1000"/>
              </a:spcBef>
              <a:spcAft>
                <a:spcPts val="0"/>
              </a:spcAft>
              <a:buSzPct val="100000"/>
              <a:buChar char="•"/>
            </a:pPr>
            <a:r>
              <a:rPr lang="en-US"/>
              <a:t>Источник конфгурации должен реализовать интерфейс IConfigurationSource, и в частности, его метод Build. В этот метод в качестве параметра передается строитель конфгурации - то есть тот объект, с помощью которого в конструкторе класса Startup мы будем создавать конфигурацию.</a:t>
            </a:r>
            <a:endParaRPr/>
          </a:p>
          <a:p>
            <a:pPr indent="-307975" lvl="0" marL="457200" rtl="0" algn="l">
              <a:spcBef>
                <a:spcPts val="0"/>
              </a:spcBef>
              <a:spcAft>
                <a:spcPts val="0"/>
              </a:spcAft>
              <a:buSzPct val="100000"/>
              <a:buChar char="•"/>
            </a:pPr>
            <a:r>
              <a:rPr lang="en-US"/>
              <a:t>В данном случае этот объект нам позволяет получить полный путь к текстовому файлу. Краткое название файла (относительный путь) передается в класс источника через конструктор и хранится в свойстве FilePath. После создания полного пути к файлу этот путь передается в конструктор TextConfigurationProvider.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Проекция конфигурации на классы</a:t>
            </a:r>
            <a:endParaRPr sz="3100"/>
          </a:p>
        </p:txBody>
      </p:sp>
      <p:sp>
        <p:nvSpPr>
          <p:cNvPr id="305" name="Google Shape;305;p49"/>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lnSpcReduction="10000"/>
          </a:bodyPr>
          <a:lstStyle/>
          <a:p>
            <a:pPr indent="-355600" lvl="0" marL="457200" rtl="0" algn="l">
              <a:spcBef>
                <a:spcPts val="1000"/>
              </a:spcBef>
              <a:spcAft>
                <a:spcPts val="0"/>
              </a:spcAft>
              <a:buSzPts val="2000"/>
              <a:buChar char="•"/>
            </a:pPr>
            <a:r>
              <a:rPr lang="en-US"/>
              <a:t>В ASP.NET Core мы можем не просто получать конфигурационные настройки в виде разрозненных пар ключ-значение, но и проецировать данные конфигурации на классы C#.</a:t>
            </a:r>
            <a:endParaRPr/>
          </a:p>
          <a:p>
            <a:pPr indent="0" lvl="0" marL="0" rtl="0" algn="l">
              <a:spcBef>
                <a:spcPts val="1000"/>
              </a:spcBef>
              <a:spcAft>
                <a:spcPts val="0"/>
              </a:spcAft>
              <a:buNone/>
            </a:pPr>
            <a:r>
              <a:rPr lang="en-US"/>
              <a:t>var tom = new Person();</a:t>
            </a:r>
            <a:endParaRPr/>
          </a:p>
          <a:p>
            <a:pPr indent="0" lvl="0" marL="0" rtl="0" algn="l">
              <a:spcBef>
                <a:spcPts val="1000"/>
              </a:spcBef>
              <a:spcAft>
                <a:spcPts val="0"/>
              </a:spcAft>
              <a:buNone/>
            </a:pPr>
            <a:r>
              <a:rPr lang="en-US"/>
              <a:t>AppConfiguration.Bind(tom);</a:t>
            </a:r>
            <a:endParaRPr/>
          </a:p>
          <a:p>
            <a:pPr indent="-355600" lvl="0" marL="457200" rtl="0" algn="l">
              <a:spcBef>
                <a:spcPts val="1000"/>
              </a:spcBef>
              <a:spcAft>
                <a:spcPts val="0"/>
              </a:spcAft>
              <a:buSzPts val="2000"/>
              <a:buChar char="•"/>
            </a:pPr>
            <a:r>
              <a:rPr lang="en-US"/>
              <a:t>Для объекта IConfiguration определен метод Bind(), который в качестве параметра принимает объект, который надо связать с данными. </a:t>
            </a:r>
            <a:endParaRPr/>
          </a:p>
          <a:p>
            <a:pPr indent="-355600" lvl="0" marL="457200" rtl="0" algn="l">
              <a:spcBef>
                <a:spcPts val="0"/>
              </a:spcBef>
              <a:spcAft>
                <a:spcPts val="0"/>
              </a:spcAft>
              <a:buSzPts val="2000"/>
              <a:buChar char="•"/>
            </a:pPr>
            <a:r>
              <a:rPr lang="en-US"/>
              <a:t>В качестве альтернативы методу Bind мы могли бы использовать метод Get&lt;T&gt;(), который возвращает объект созданного класса:</a:t>
            </a:r>
            <a:endParaRPr/>
          </a:p>
          <a:p>
            <a:pPr indent="0" lvl="0" marL="0" rtl="0" algn="l">
              <a:spcBef>
                <a:spcPts val="1000"/>
              </a:spcBef>
              <a:spcAft>
                <a:spcPts val="0"/>
              </a:spcAft>
              <a:buNone/>
            </a:pPr>
            <a:r>
              <a:rPr lang="en-US"/>
              <a:t>Person tom = AppConfiguration.Get&lt;Person&gt;();</a:t>
            </a:r>
            <a:endParaRPr/>
          </a:p>
          <a:p>
            <a:pPr indent="-355600" lvl="0" marL="457200" rtl="0" algn="l">
              <a:spcBef>
                <a:spcPts val="1000"/>
              </a:spcBef>
              <a:spcAft>
                <a:spcPts val="0"/>
              </a:spcAft>
              <a:buSzPts val="2000"/>
              <a:buChar char="•"/>
            </a:pPr>
            <a:r>
              <a:rPr lang="en-US"/>
              <a:t>В этом случае нам не надо предварительно создавать объект класса Person.</a:t>
            </a:r>
            <a:endParaRPr/>
          </a:p>
          <a:p>
            <a:pPr indent="-355600" lvl="0" marL="457200" rtl="0" algn="l">
              <a:spcBef>
                <a:spcPts val="0"/>
              </a:spcBef>
              <a:spcAft>
                <a:spcPts val="0"/>
              </a:spcAft>
              <a:buSzPts val="2000"/>
              <a:buChar char="•"/>
            </a:pPr>
            <a:r>
              <a:rPr lang="en-US"/>
              <a:t>Мы также можем получать отдельный объект из состава более сложного объекта используя метод GetSection:</a:t>
            </a:r>
            <a:endParaRPr/>
          </a:p>
          <a:p>
            <a:pPr indent="0" lvl="0" marL="0" rtl="0" algn="l">
              <a:spcBef>
                <a:spcPts val="1000"/>
              </a:spcBef>
              <a:spcAft>
                <a:spcPts val="0"/>
              </a:spcAft>
              <a:buNone/>
            </a:pPr>
            <a:r>
              <a:rPr lang="en-US"/>
              <a:t>Company company = AppConfiguration.GetSection("company").Get&lt;Company&gt;();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a:t>Передача конфигурации через IOptions</a:t>
            </a:r>
            <a:endParaRPr/>
          </a:p>
          <a:p>
            <a:pPr indent="0" lvl="0" marL="0" rtl="0" algn="l">
              <a:spcBef>
                <a:spcPts val="400"/>
              </a:spcBef>
              <a:spcAft>
                <a:spcPts val="0"/>
              </a:spcAft>
              <a:buNone/>
            </a:pPr>
            <a:r>
              <a:t/>
            </a:r>
            <a:endParaRPr/>
          </a:p>
        </p:txBody>
      </p:sp>
      <p:sp>
        <p:nvSpPr>
          <p:cNvPr id="312" name="Google Shape;312;p50"/>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С помощью механизма внедрения зависимостей можно передавать конфигурацию как сервис различные компоненты middleware и прочие классы приложения. Но кроме того, с помощью объекта IOptions можно передавать конфигурацию не просто как набор настроек в виде пар ключ-значение, а как объекты определенных классов.</a:t>
            </a:r>
            <a:endParaRPr/>
          </a:p>
          <a:p>
            <a:pPr indent="-355600" lvl="0" marL="457200" rtl="0" algn="l">
              <a:spcBef>
                <a:spcPts val="0"/>
              </a:spcBef>
              <a:spcAft>
                <a:spcPts val="0"/>
              </a:spcAft>
              <a:buSzPts val="2000"/>
              <a:buChar char="•"/>
            </a:pPr>
            <a:r>
              <a:rPr lang="en-US"/>
              <a:t>Чтобы передать конфигурационные настройки через объект, мы можем использовать сервис IOptions&lt;TOptions&gt;. Для этого определим в проекте middleware (к примеру), который фактически будет выводить информацию о пользователе на веб-станицу:</a:t>
            </a:r>
            <a:endParaRPr/>
          </a:p>
          <a:p>
            <a:pPr indent="0" lvl="0" marL="0" rtl="0" algn="l">
              <a:spcBef>
                <a:spcPts val="1000"/>
              </a:spcBef>
              <a:spcAft>
                <a:spcPts val="0"/>
              </a:spcAft>
              <a:buNone/>
            </a:pPr>
            <a:r>
              <a:rPr lang="en-US"/>
              <a:t>public PersonMiddleware(RequestDelegate next, </a:t>
            </a:r>
            <a:r>
              <a:rPr lang="en-US">
                <a:solidFill>
                  <a:srgbClr val="FF0000"/>
                </a:solidFill>
              </a:rPr>
              <a:t>IOptions&lt;Person&gt; options</a:t>
            </a:r>
            <a:r>
              <a:rPr lang="en-US"/>
              <a:t>)</a:t>
            </a:r>
            <a:endParaRPr/>
          </a:p>
          <a:p>
            <a:pPr indent="-355600" lvl="0" marL="457200" rtl="0" algn="l">
              <a:spcBef>
                <a:spcPts val="1000"/>
              </a:spcBef>
              <a:spcAft>
                <a:spcPts val="0"/>
              </a:spcAft>
              <a:buSzPts val="2000"/>
              <a:buChar char="•"/>
            </a:pPr>
            <a:r>
              <a:rPr lang="en-US"/>
              <a:t>Через конструктор система будет передавать в контроллер объект IOptions&lt;Person&gt;. Но чтобы эта передача произошла, нам еще надо изменить класс Startup:</a:t>
            </a:r>
            <a:endParaRPr/>
          </a:p>
          <a:p>
            <a:pPr indent="0" lvl="0" marL="0" rtl="0" algn="l">
              <a:spcBef>
                <a:spcPts val="1000"/>
              </a:spcBef>
              <a:spcAft>
                <a:spcPts val="0"/>
              </a:spcAft>
              <a:buNone/>
            </a:pPr>
            <a:r>
              <a:rPr lang="en-US"/>
              <a:t>services.Configure&lt;Person&gt;(AppConfiguration);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Регистрация встроенных сервисов ASP.NET Core</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Кроме ряда подключаемых по умолчанию сервисов ASP.NET Core имеет еще ряд встроенных сервисов, которые мы можем подключать в приложение при необходимости. Все сервисы и компоненты middleware, которые предоставляются ASP.NET по умолчанию, регистрируются в приложение с помощью методов расширений IServiceCollection, имеющих общую форму Add[название_сервиса].</a:t>
            </a:r>
            <a:endParaRPr/>
          </a:p>
          <a:p>
            <a:pPr indent="-228600" lvl="0" marL="228600" rtl="0" algn="l">
              <a:lnSpc>
                <a:spcPct val="90000"/>
              </a:lnSpc>
              <a:spcBef>
                <a:spcPts val="1000"/>
              </a:spcBef>
              <a:spcAft>
                <a:spcPts val="0"/>
              </a:spcAft>
              <a:buClr>
                <a:srgbClr val="3F3F3F"/>
              </a:buClr>
              <a:buSzPts val="2000"/>
              <a:buChar char="•"/>
            </a:pPr>
            <a:r>
              <a:rPr lang="en-US"/>
              <a:t>Для объекта IServiceCollection определено ряд методов расширений, которые начинаются на Add, как, например, AddMvc(). Эти методы добавляют в объект IServiceCollection соответствующие сервисы. Например, AddMvc() добавляет в приложение сервисы MVC, благодаря чему мы сможем их использовать в методе Configure().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2400"/>
              </a:spcBef>
              <a:spcAft>
                <a:spcPts val="600"/>
              </a:spcAft>
              <a:buNone/>
            </a:pPr>
            <a:r>
              <a:rPr lang="en-US"/>
              <a:t>Состояние приложения. Куки. Сессии</a:t>
            </a:r>
            <a:endParaRPr sz="2500"/>
          </a:p>
        </p:txBody>
      </p:sp>
      <p:sp>
        <p:nvSpPr>
          <p:cNvPr id="319" name="Google Shape;319;p51"/>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Часть данных, используемых в приложении, можно отнести к его состоянию. Это могут быть как какие-то глобальные данные, так и данные, которые непосредственно относятся к запросу и пользователю. И в зависимости от вида данных, существуют различные способы для их хранения.</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a:t>HttpContext.Items</a:t>
            </a:r>
            <a:endParaRPr/>
          </a:p>
          <a:p>
            <a:pPr indent="0" lvl="0" marL="0" rtl="0" algn="l">
              <a:spcBef>
                <a:spcPts val="400"/>
              </a:spcBef>
              <a:spcAft>
                <a:spcPts val="0"/>
              </a:spcAft>
              <a:buNone/>
            </a:pPr>
            <a:r>
              <a:t/>
            </a:r>
            <a:endParaRPr/>
          </a:p>
        </p:txBody>
      </p:sp>
      <p:sp>
        <p:nvSpPr>
          <p:cNvPr id="326" name="Google Shape;326;p52"/>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92500" lnSpcReduction="20000"/>
          </a:bodyPr>
          <a:lstStyle/>
          <a:p>
            <a:pPr indent="-346075" lvl="0" marL="457200" rtl="0" algn="l">
              <a:spcBef>
                <a:spcPts val="1000"/>
              </a:spcBef>
              <a:spcAft>
                <a:spcPts val="0"/>
              </a:spcAft>
              <a:buSzPct val="100000"/>
              <a:buChar char="•"/>
            </a:pPr>
            <a:r>
              <a:rPr lang="en-US"/>
              <a:t>В объекте HttpContext определена коллекция Items, которая представляет собой словарь типа IDictionary&lt;object, object&gt;. Эта коллекция предназначена для таких данных, которые непосредственно связаны с текущим запросом. После завершения запроса все данные из HttpContext.Items удаляются. Каждый объект в этой коллекции имеют ключ и значение. И с помощью ключей можно управлять объектами коллекции.</a:t>
            </a:r>
            <a:endParaRPr/>
          </a:p>
          <a:p>
            <a:pPr indent="-346075" lvl="0" marL="457200" rtl="0" algn="l">
              <a:spcBef>
                <a:spcPts val="0"/>
              </a:spcBef>
              <a:spcAft>
                <a:spcPts val="0"/>
              </a:spcAft>
              <a:buSzPct val="100000"/>
              <a:buChar char="•"/>
            </a:pPr>
            <a:r>
              <a:rPr lang="en-US"/>
              <a:t>В каком случае мы можем применить данную коллекцию? Например, если у нас обработка запроса вовлекает множество компонентов middleware, и мы хотим, чтобы для этих компонентов были доступны общие данные, то как раз можем применить эту коллекцию.</a:t>
            </a:r>
            <a:endParaRPr/>
          </a:p>
          <a:p>
            <a:pPr indent="-346075" lvl="0" marL="457200" rtl="0" algn="l">
              <a:spcBef>
                <a:spcPts val="0"/>
              </a:spcBef>
              <a:spcAft>
                <a:spcPts val="0"/>
              </a:spcAft>
              <a:buSzPct val="100000"/>
              <a:buChar char="•"/>
            </a:pPr>
            <a:r>
              <a:rPr lang="en-US"/>
              <a:t>HttpContext.Items предоставляет ряд методов для управления элементами:</a:t>
            </a:r>
            <a:endParaRPr/>
          </a:p>
          <a:p>
            <a:pPr indent="-293211" lvl="0" marL="457200" rtl="0" algn="l">
              <a:lnSpc>
                <a:spcPct val="115000"/>
              </a:lnSpc>
              <a:spcBef>
                <a:spcPts val="0"/>
              </a:spcBef>
              <a:spcAft>
                <a:spcPts val="0"/>
              </a:spcAft>
              <a:buClr>
                <a:schemeClr val="dk1"/>
              </a:buClr>
              <a:buSzPct val="55000"/>
              <a:buAutoNum type="arabicPeriod"/>
            </a:pPr>
            <a:r>
              <a:rPr lang="en-US"/>
              <a:t>void Add(object key, object value): добавляет объект value с ключом key</a:t>
            </a:r>
            <a:endParaRPr/>
          </a:p>
          <a:p>
            <a:pPr indent="-293211" lvl="0" marL="457200" rtl="0" algn="l">
              <a:lnSpc>
                <a:spcPct val="115000"/>
              </a:lnSpc>
              <a:spcBef>
                <a:spcPts val="0"/>
              </a:spcBef>
              <a:spcAft>
                <a:spcPts val="0"/>
              </a:spcAft>
              <a:buClr>
                <a:schemeClr val="dk1"/>
              </a:buClr>
              <a:buSzPct val="55000"/>
              <a:buAutoNum type="arabicPeriod"/>
            </a:pPr>
            <a:r>
              <a:rPr lang="en-US"/>
              <a:t>void Clear(): удаляет все объекты</a:t>
            </a:r>
            <a:endParaRPr/>
          </a:p>
          <a:p>
            <a:pPr indent="-293211" lvl="0" marL="457200" rtl="0" algn="l">
              <a:lnSpc>
                <a:spcPct val="115000"/>
              </a:lnSpc>
              <a:spcBef>
                <a:spcPts val="0"/>
              </a:spcBef>
              <a:spcAft>
                <a:spcPts val="0"/>
              </a:spcAft>
              <a:buClr>
                <a:schemeClr val="dk1"/>
              </a:buClr>
              <a:buSzPct val="55000"/>
              <a:buAutoNum type="arabicPeriod"/>
            </a:pPr>
            <a:r>
              <a:rPr lang="en-US"/>
              <a:t>bool ContainsKey(object key): возвращает true, если словарь содержит объект с ключом key</a:t>
            </a:r>
            <a:endParaRPr/>
          </a:p>
          <a:p>
            <a:pPr indent="-293211" lvl="0" marL="457200" rtl="0" algn="l">
              <a:lnSpc>
                <a:spcPct val="115000"/>
              </a:lnSpc>
              <a:spcBef>
                <a:spcPts val="0"/>
              </a:spcBef>
              <a:spcAft>
                <a:spcPts val="0"/>
              </a:spcAft>
              <a:buClr>
                <a:schemeClr val="dk1"/>
              </a:buClr>
              <a:buSzPct val="55000"/>
              <a:buAutoNum type="arabicPeriod"/>
            </a:pPr>
            <a:r>
              <a:rPr lang="en-US"/>
              <a:t>bool Remove(object key): удаляет объект с ключом key, в случае удачного удаления возвращает true</a:t>
            </a:r>
            <a:endParaRPr/>
          </a:p>
          <a:p>
            <a:pPr indent="-293211" lvl="0" marL="457200" rtl="0" algn="l">
              <a:lnSpc>
                <a:spcPct val="115000"/>
              </a:lnSpc>
              <a:spcBef>
                <a:spcPts val="0"/>
              </a:spcBef>
              <a:spcAft>
                <a:spcPts val="0"/>
              </a:spcAft>
              <a:buClr>
                <a:schemeClr val="dk1"/>
              </a:buClr>
              <a:buSzPct val="55000"/>
              <a:buAutoNum type="arabicPeriod"/>
            </a:pPr>
            <a:r>
              <a:rPr lang="en-US"/>
              <a:t>bool TryGetValue(object key, out object value): возвращает true, если значение объекта с ключом key успешно получено в объект value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Куки</a:t>
            </a:r>
            <a:endParaRPr sz="3000"/>
          </a:p>
        </p:txBody>
      </p:sp>
      <p:sp>
        <p:nvSpPr>
          <p:cNvPr id="333" name="Google Shape;333;p53"/>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77500" lnSpcReduction="20000"/>
          </a:bodyPr>
          <a:lstStyle/>
          <a:p>
            <a:pPr indent="-327025" lvl="0" marL="457200" rtl="0" algn="l">
              <a:spcBef>
                <a:spcPts val="1000"/>
              </a:spcBef>
              <a:spcAft>
                <a:spcPts val="0"/>
              </a:spcAft>
              <a:buSzPct val="100000"/>
              <a:buChar char="•"/>
            </a:pPr>
            <a:r>
              <a:rPr lang="en-US"/>
              <a:t>Куки представляют самый простой способ сохранить данные пользователя. Куки храняться на компьютере пользователя и могу устанавливаться как на сервере, так и на клиенте. Так как куки посылаются с каждым запросом на сервер, то их максимальный размер ограничен 4096 байтами.</a:t>
            </a:r>
            <a:endParaRPr/>
          </a:p>
          <a:p>
            <a:pPr indent="-327025" lvl="0" marL="457200" rtl="0" algn="l">
              <a:spcBef>
                <a:spcPts val="0"/>
              </a:spcBef>
              <a:spcAft>
                <a:spcPts val="0"/>
              </a:spcAft>
              <a:buSzPct val="100000"/>
              <a:buChar char="•"/>
            </a:pPr>
            <a:r>
              <a:rPr lang="en-US"/>
              <a:t>Для работы с куками также можно использовать контекст запроса HttpContext, который передается в качестве параметра в компоненты middleware, а также доступен в контроллерах и RazorPages.</a:t>
            </a:r>
            <a:endParaRPr/>
          </a:p>
          <a:p>
            <a:pPr indent="-327025" lvl="0" marL="457200" rtl="0" algn="l">
              <a:spcBef>
                <a:spcPts val="0"/>
              </a:spcBef>
              <a:spcAft>
                <a:spcPts val="0"/>
              </a:spcAft>
              <a:buSzPct val="100000"/>
              <a:buChar char="•"/>
            </a:pPr>
            <a:r>
              <a:rPr lang="en-US"/>
              <a:t>Чтобы получить куки, которые приходят вместе с запросом к приложению, нам надо использовать коллекцию Request.Cookies объекта HttpContext. Эта коллекция представляет объект IRequestCookieCollection, в котором каждый элемент - это объект KeyValuePair&lt;string, string&gt;, то есть некоторую пару ключ-значение.</a:t>
            </a:r>
            <a:endParaRPr/>
          </a:p>
          <a:p>
            <a:pPr indent="-327025" lvl="0" marL="457200" rtl="0" algn="l">
              <a:spcBef>
                <a:spcPts val="0"/>
              </a:spcBef>
              <a:spcAft>
                <a:spcPts val="0"/>
              </a:spcAft>
              <a:buSzPct val="100000"/>
              <a:buChar char="•"/>
            </a:pPr>
            <a:r>
              <a:rPr lang="en-US"/>
              <a:t>Для этой коллекции определено несколько методов:</a:t>
            </a:r>
            <a:endParaRPr/>
          </a:p>
          <a:p>
            <a:pPr indent="-282733" lvl="0" marL="457200" rtl="0" algn="l">
              <a:lnSpc>
                <a:spcPct val="115000"/>
              </a:lnSpc>
              <a:spcBef>
                <a:spcPts val="0"/>
              </a:spcBef>
              <a:spcAft>
                <a:spcPts val="0"/>
              </a:spcAft>
              <a:buClr>
                <a:schemeClr val="dk1"/>
              </a:buClr>
              <a:buSzPct val="55000"/>
              <a:buAutoNum type="arabicPeriod"/>
            </a:pPr>
            <a:r>
              <a:rPr lang="en-US"/>
              <a:t>bool ContainsKey(string key): возвращает true, если в коллекции кук есть куки с ключом key</a:t>
            </a:r>
            <a:endParaRPr/>
          </a:p>
          <a:p>
            <a:pPr indent="-282733" lvl="0" marL="457200" rtl="0" algn="l">
              <a:lnSpc>
                <a:spcPct val="115000"/>
              </a:lnSpc>
              <a:spcBef>
                <a:spcPts val="0"/>
              </a:spcBef>
              <a:spcAft>
                <a:spcPts val="0"/>
              </a:spcAft>
              <a:buClr>
                <a:schemeClr val="dk1"/>
              </a:buClr>
              <a:buSzPct val="55000"/>
              <a:buAutoNum type="arabicPeriod"/>
            </a:pPr>
            <a:r>
              <a:rPr lang="en-US"/>
              <a:t>bool TryGetValue(string key, out string value): возвращает true, если удалось получить значение куки с ключом key в переменную value</a:t>
            </a:r>
            <a:endParaRPr/>
          </a:p>
          <a:p>
            <a:pPr indent="-327025" lvl="0" marL="457200" rtl="0" algn="l">
              <a:spcBef>
                <a:spcPts val="0"/>
              </a:spcBef>
              <a:spcAft>
                <a:spcPts val="0"/>
              </a:spcAft>
              <a:buSzPct val="100000"/>
              <a:buChar char="•"/>
            </a:pPr>
            <a:r>
              <a:rPr lang="en-US"/>
              <a:t>Стоит отметить, что куки - это строковые значения. Неважно, что вы пытаетесь сохранить в куки - все это необходимо приводить к строке и соответственно получаете из кук вы тоже строки.</a:t>
            </a:r>
            <a:endParaRPr/>
          </a:p>
          <a:p>
            <a:pPr indent="-327025" lvl="0" marL="457200" rtl="0" algn="l">
              <a:spcBef>
                <a:spcPts val="0"/>
              </a:spcBef>
              <a:spcAft>
                <a:spcPts val="0"/>
              </a:spcAft>
              <a:buSzPct val="100000"/>
              <a:buChar char="•"/>
            </a:pPr>
            <a:r>
              <a:rPr lang="en-US"/>
              <a:t>Повторюсь, что коллекция context.Request.Cookies служит только для получения значений кук.</a:t>
            </a:r>
            <a:endParaRPr/>
          </a:p>
          <a:p>
            <a:pPr indent="-327025" lvl="0" marL="457200" rtl="0" algn="l">
              <a:spcBef>
                <a:spcPts val="0"/>
              </a:spcBef>
              <a:spcAft>
                <a:spcPts val="0"/>
              </a:spcAft>
              <a:buSzPct val="100000"/>
              <a:buChar char="•"/>
            </a:pPr>
            <a:r>
              <a:rPr lang="en-US"/>
              <a:t>Для установки кук, которые отправляются в ответ клиенту, применяется объект context.Response.Cookies, который представляет интерфейс IResponseCookies. Этот интерфейс определяет два метода:</a:t>
            </a:r>
            <a:endParaRPr/>
          </a:p>
          <a:p>
            <a:pPr indent="-282733" lvl="0" marL="457200" rtl="0" algn="l">
              <a:lnSpc>
                <a:spcPct val="115000"/>
              </a:lnSpc>
              <a:spcBef>
                <a:spcPts val="0"/>
              </a:spcBef>
              <a:spcAft>
                <a:spcPts val="0"/>
              </a:spcAft>
              <a:buClr>
                <a:schemeClr val="dk1"/>
              </a:buClr>
              <a:buSzPct val="55000"/>
              <a:buAutoNum type="arabicPeriod"/>
            </a:pPr>
            <a:r>
              <a:rPr lang="en-US"/>
              <a:t>Append(string key, string value): добавляет для куки с ключом key значение value</a:t>
            </a:r>
            <a:endParaRPr/>
          </a:p>
          <a:p>
            <a:pPr indent="-282733" lvl="0" marL="457200" rtl="0" algn="l">
              <a:lnSpc>
                <a:spcPct val="115000"/>
              </a:lnSpc>
              <a:spcBef>
                <a:spcPts val="0"/>
              </a:spcBef>
              <a:spcAft>
                <a:spcPts val="0"/>
              </a:spcAft>
              <a:buClr>
                <a:schemeClr val="dk1"/>
              </a:buClr>
              <a:buSzPct val="55000"/>
              <a:buAutoNum type="arabicPeriod"/>
            </a:pPr>
            <a:r>
              <a:rPr lang="en-US"/>
              <a:t>Delete(string key): удаляет куку по ключу</a:t>
            </a:r>
            <a:endParaRPr/>
          </a:p>
          <a:p>
            <a:pPr indent="-327025" lvl="0" marL="457200" rtl="0" algn="l">
              <a:lnSpc>
                <a:spcPct val="115000"/>
              </a:lnSpc>
              <a:spcBef>
                <a:spcPts val="0"/>
              </a:spcBef>
              <a:spcAft>
                <a:spcPts val="0"/>
              </a:spcAft>
              <a:buSzPct val="100000"/>
              <a:buChar char="•"/>
            </a:pPr>
            <a:r>
              <a:rPr lang="en-US"/>
              <a:t>Стоит отметить, что пользователь через инструменты браузера (если веб-браузер позволяет) может вручную поменять значение кук, либо вовсе удалить их.</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Сессии</a:t>
            </a:r>
            <a:endParaRPr sz="3100"/>
          </a:p>
        </p:txBody>
      </p:sp>
      <p:sp>
        <p:nvSpPr>
          <p:cNvPr id="340" name="Google Shape;340;p54"/>
          <p:cNvSpPr txBox="1"/>
          <p:nvPr>
            <p:ph idx="1" type="body"/>
          </p:nvPr>
        </p:nvSpPr>
        <p:spPr>
          <a:xfrm>
            <a:off x="109025" y="1209075"/>
            <a:ext cx="11991600" cy="5549700"/>
          </a:xfrm>
          <a:prstGeom prst="rect">
            <a:avLst/>
          </a:prstGeom>
        </p:spPr>
        <p:txBody>
          <a:bodyPr anchorCtr="0" anchor="t" bIns="45700" lIns="91425" spcFirstLastPara="1" rIns="91425" wrap="square" tIns="45700">
            <a:normAutofit fontScale="62500" lnSpcReduction="20000"/>
          </a:bodyPr>
          <a:lstStyle/>
          <a:p>
            <a:pPr indent="-307975" lvl="0" marL="457200" rtl="0" algn="l">
              <a:spcBef>
                <a:spcPts val="1000"/>
              </a:spcBef>
              <a:spcAft>
                <a:spcPts val="0"/>
              </a:spcAft>
              <a:buSzPct val="100000"/>
              <a:buChar char="•"/>
            </a:pPr>
            <a:r>
              <a:rPr lang="en-US"/>
              <a:t>Сессия представляет собой ряд последовательных запросов, совершенных в одном браузере в течение некоторого времени. Сессия может использоваться для сохранения каких-то временных данных, которые должны быть доступны, пока пользователь работает с приложением, и не требуют постоянного хранения.</a:t>
            </a:r>
            <a:endParaRPr/>
          </a:p>
          <a:p>
            <a:pPr indent="-307975" lvl="0" marL="457200" rtl="0" algn="l">
              <a:spcBef>
                <a:spcPts val="0"/>
              </a:spcBef>
              <a:spcAft>
                <a:spcPts val="0"/>
              </a:spcAft>
              <a:buSzPct val="100000"/>
              <a:buChar char="•"/>
            </a:pPr>
            <a:r>
              <a:rPr lang="en-US"/>
              <a:t>Для хранения состояния сессии на сервере создается словарь или хеш-таблица, которая хранится в кэше и которая существует для всех запросов из одного браузера в течение некоторого времени. На клиенте хранится идентификатор сессии в куках. Этот идентификатор посылается на сервер с каждым запросом. Сервер использует этот идентификатор для извлечения нужных данных из сессии. Эти куки удаляются только при завершении сессии. Но если сервер получает куки, которые установлены уже для истекшей сессии, то для этих кук создается новая сессия.</a:t>
            </a:r>
            <a:endParaRPr/>
          </a:p>
          <a:p>
            <a:pPr indent="-307975" lvl="0" marL="457200" rtl="0" algn="l">
              <a:spcBef>
                <a:spcPts val="0"/>
              </a:spcBef>
              <a:spcAft>
                <a:spcPts val="0"/>
              </a:spcAft>
              <a:buSzPct val="100000"/>
              <a:buChar char="•"/>
            </a:pPr>
            <a:r>
              <a:rPr lang="en-US"/>
              <a:t>Сервер хранит данные сессии в течение ограниченного промежутка времени после последнего запроса. По умолчанию этот промежуток равен 20 минутам, хотя его также можно изменить. </a:t>
            </a:r>
            <a:endParaRPr/>
          </a:p>
          <a:p>
            <a:pPr indent="-307975" lvl="0" marL="457200" rtl="0" algn="l">
              <a:spcBef>
                <a:spcPts val="0"/>
              </a:spcBef>
              <a:spcAft>
                <a:spcPts val="0"/>
              </a:spcAft>
              <a:buSzPct val="100000"/>
              <a:buChar char="•"/>
            </a:pPr>
            <a:r>
              <a:rPr lang="en-US"/>
              <a:t>Следует учитывать, что данные сессии специфичны для одного браузера и не разделяются между браузерами. То есть для каждого браузера на одном компьютере будет создаваться свой набор данных.</a:t>
            </a:r>
            <a:endParaRPr/>
          </a:p>
          <a:p>
            <a:pPr indent="-307975" lvl="0" marL="457200" rtl="0" algn="l">
              <a:spcBef>
                <a:spcPts val="0"/>
              </a:spcBef>
              <a:spcAft>
                <a:spcPts val="0"/>
              </a:spcAft>
              <a:buSzPct val="100000"/>
              <a:buChar char="•"/>
            </a:pPr>
            <a:r>
              <a:rPr lang="en-US"/>
              <a:t>Чтобы использовать сессии, необходимо сконфигурировать их параметры в классе Startup. Все сессии работают поверх объекта IDistributedCache, и ASP.NET Core предоставляет встроенную реализацию IDistributedCache, которую мы можем использовать.</a:t>
            </a:r>
            <a:endParaRPr/>
          </a:p>
          <a:p>
            <a:pPr indent="-307975" lvl="0" marL="457200" rtl="0" algn="l">
              <a:spcBef>
                <a:spcPts val="0"/>
              </a:spcBef>
              <a:spcAft>
                <a:spcPts val="0"/>
              </a:spcAft>
              <a:buSzPct val="100000"/>
              <a:buChar char="•"/>
            </a:pPr>
            <a:r>
              <a:rPr lang="en-US"/>
              <a:t>В методе ConfigureServices() добавляются необходимые сервисы:</a:t>
            </a:r>
            <a:endParaRPr/>
          </a:p>
          <a:p>
            <a:pPr indent="0" lvl="0" marL="0" rtl="0" algn="l">
              <a:spcBef>
                <a:spcPts val="1000"/>
              </a:spcBef>
              <a:spcAft>
                <a:spcPts val="0"/>
              </a:spcAft>
              <a:buNone/>
            </a:pPr>
            <a:r>
              <a:rPr lang="en-US"/>
              <a:t>public void ConfigureServices(IServiceCollection services)</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services.AddDistributedMemoryCache();</a:t>
            </a:r>
            <a:endParaRPr/>
          </a:p>
          <a:p>
            <a:pPr indent="0" lvl="0" marL="0" rtl="0" algn="l">
              <a:spcBef>
                <a:spcPts val="1000"/>
              </a:spcBef>
              <a:spcAft>
                <a:spcPts val="0"/>
              </a:spcAft>
              <a:buNone/>
            </a:pPr>
            <a:r>
              <a:rPr lang="en-US"/>
              <a:t>    services.AddSession();</a:t>
            </a:r>
            <a:endParaRPr/>
          </a:p>
          <a:p>
            <a:pPr indent="0" lvl="0" marL="0" rtl="0" algn="l">
              <a:spcBef>
                <a:spcPts val="1000"/>
              </a:spcBef>
              <a:spcAft>
                <a:spcPts val="0"/>
              </a:spcAft>
              <a:buNone/>
            </a:pPr>
            <a:r>
              <a:rPr lang="en-US"/>
              <a:t>}</a:t>
            </a:r>
            <a:endParaRPr/>
          </a:p>
          <a:p>
            <a:pPr indent="-307975" lvl="0" marL="457200" rtl="0" algn="l">
              <a:spcBef>
                <a:spcPts val="1000"/>
              </a:spcBef>
              <a:spcAft>
                <a:spcPts val="0"/>
              </a:spcAft>
              <a:buSzPct val="100000"/>
              <a:buChar char="•"/>
            </a:pPr>
            <a:r>
              <a:rPr lang="en-US"/>
              <a:t>В методе Configure() механизм работы с сессиями встраивается в конвейер обработки запроса:</a:t>
            </a:r>
            <a:endParaRPr/>
          </a:p>
          <a:p>
            <a:pPr indent="0" lvl="0" marL="0" rtl="0" algn="l">
              <a:spcBef>
                <a:spcPts val="1000"/>
              </a:spcBef>
              <a:spcAft>
                <a:spcPts val="0"/>
              </a:spcAft>
              <a:buNone/>
            </a:pPr>
            <a:r>
              <a:rPr lang="en-US"/>
              <a:t>public void Configure(IApplicationBuilder app)</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app.UseSession();   // добавляем механизм работы с сессиями</a:t>
            </a:r>
            <a:endParaRPr/>
          </a:p>
          <a:p>
            <a:pPr indent="0" lvl="0" marL="0" rtl="0" algn="l">
              <a:spcBef>
                <a:spcPts val="1000"/>
              </a:spcBef>
              <a:spcAft>
                <a:spcPts val="0"/>
              </a:spcAft>
              <a:buNone/>
            </a:pPr>
            <a:r>
              <a:rPr lang="en-US"/>
              <a:t>}</a:t>
            </a:r>
            <a:endParaRPr/>
          </a:p>
          <a:p>
            <a:pPr indent="-307975" lvl="0" marL="457200" rtl="0" algn="l">
              <a:spcBef>
                <a:spcPts val="1000"/>
              </a:spcBef>
              <a:spcAft>
                <a:spcPts val="0"/>
              </a:spcAft>
              <a:buSzPct val="100000"/>
              <a:buChar char="•"/>
            </a:pPr>
            <a:r>
              <a:rPr lang="en-US"/>
              <a:t>Если мы вдруг не используем app.UseSession() или попробуем обратиться к сессии до применения этого метода, то получим исключение InvalidOperationException.</a:t>
            </a:r>
            <a:endParaRPr/>
          </a:p>
          <a:p>
            <a:pPr indent="-307975" lvl="0" marL="457200" rtl="0" algn="l">
              <a:spcBef>
                <a:spcPts val="0"/>
              </a:spcBef>
              <a:spcAft>
                <a:spcPts val="0"/>
              </a:spcAft>
              <a:buSzPct val="100000"/>
              <a:buChar char="•"/>
            </a:pPr>
            <a:r>
              <a:rPr lang="en-US"/>
              <a:t>После вызова app.UseSession() мы сможем использовать сессии у объекта HttpContext.</a:t>
            </a:r>
            <a:endParaRPr/>
          </a:p>
          <a:p>
            <a:pPr indent="-307975" lvl="0" marL="457200" rtl="0" algn="l">
              <a:spcBef>
                <a:spcPts val="0"/>
              </a:spcBef>
              <a:spcAft>
                <a:spcPts val="0"/>
              </a:spcAft>
              <a:buSzPct val="100000"/>
              <a:buChar char="•"/>
            </a:pPr>
            <a:r>
              <a:rPr lang="en-US"/>
              <a:t>После первого запроса мы сможем через инстументы браузера для разработчиков найти куку .AspNetCore.Session, которая будет представлять идентификатор сессии</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lang="en-US"/>
              <a:t>Управление сессией</a:t>
            </a:r>
            <a:endParaRPr sz="3500"/>
          </a:p>
        </p:txBody>
      </p:sp>
      <p:sp>
        <p:nvSpPr>
          <p:cNvPr id="347" name="Google Shape;347;p55"/>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92500" lnSpcReduction="10000"/>
          </a:bodyPr>
          <a:lstStyle/>
          <a:p>
            <a:pPr indent="-346075" lvl="0" marL="457200" rtl="0" algn="l">
              <a:spcBef>
                <a:spcPts val="1000"/>
              </a:spcBef>
              <a:spcAft>
                <a:spcPts val="0"/>
              </a:spcAft>
              <a:buSzPct val="100000"/>
              <a:buChar char="•"/>
            </a:pPr>
            <a:r>
              <a:rPr lang="en-US"/>
              <a:t>Объект Session определяет ряд свойств и методов, которые мы можем использовать:</a:t>
            </a:r>
            <a:endParaRPr/>
          </a:p>
          <a:p>
            <a:pPr indent="-293211" lvl="0" marL="457200" rtl="0" algn="l">
              <a:lnSpc>
                <a:spcPct val="115000"/>
              </a:lnSpc>
              <a:spcBef>
                <a:spcPts val="0"/>
              </a:spcBef>
              <a:spcAft>
                <a:spcPts val="0"/>
              </a:spcAft>
              <a:buClr>
                <a:schemeClr val="dk1"/>
              </a:buClr>
              <a:buSzPct val="55000"/>
              <a:buAutoNum type="arabicPeriod"/>
            </a:pPr>
            <a:r>
              <a:rPr lang="en-US"/>
              <a:t>Keys: свойство, представляющее список строк, который хранит все доступные ключи</a:t>
            </a:r>
            <a:endParaRPr/>
          </a:p>
          <a:p>
            <a:pPr indent="-293211" lvl="0" marL="457200" rtl="0" algn="l">
              <a:lnSpc>
                <a:spcPct val="115000"/>
              </a:lnSpc>
              <a:spcBef>
                <a:spcPts val="0"/>
              </a:spcBef>
              <a:spcAft>
                <a:spcPts val="0"/>
              </a:spcAft>
              <a:buClr>
                <a:schemeClr val="dk1"/>
              </a:buClr>
              <a:buSzPct val="55000"/>
              <a:buAutoNum type="arabicPeriod"/>
            </a:pPr>
            <a:r>
              <a:rPr lang="en-US"/>
              <a:t>Clear(): очищает сессию</a:t>
            </a:r>
            <a:endParaRPr/>
          </a:p>
          <a:p>
            <a:pPr indent="-293211" lvl="0" marL="457200" rtl="0" algn="l">
              <a:lnSpc>
                <a:spcPct val="115000"/>
              </a:lnSpc>
              <a:spcBef>
                <a:spcPts val="0"/>
              </a:spcBef>
              <a:spcAft>
                <a:spcPts val="0"/>
              </a:spcAft>
              <a:buClr>
                <a:schemeClr val="dk1"/>
              </a:buClr>
              <a:buSzPct val="55000"/>
              <a:buAutoNum type="arabicPeriod"/>
            </a:pPr>
            <a:r>
              <a:rPr lang="en-US"/>
              <a:t>Get(string key): получает по ключу key значение, которое представляет массив байтов</a:t>
            </a:r>
            <a:endParaRPr/>
          </a:p>
          <a:p>
            <a:pPr indent="-293211" lvl="0" marL="457200" rtl="0" algn="l">
              <a:lnSpc>
                <a:spcPct val="115000"/>
              </a:lnSpc>
              <a:spcBef>
                <a:spcPts val="0"/>
              </a:spcBef>
              <a:spcAft>
                <a:spcPts val="0"/>
              </a:spcAft>
              <a:buClr>
                <a:schemeClr val="dk1"/>
              </a:buClr>
              <a:buSzPct val="55000"/>
              <a:buAutoNum type="arabicPeriod"/>
            </a:pPr>
            <a:r>
              <a:rPr lang="en-US"/>
              <a:t>GetInt32(string key): получает по ключу key значение, которое представляет целочисленное значение</a:t>
            </a:r>
            <a:endParaRPr/>
          </a:p>
          <a:p>
            <a:pPr indent="-293211" lvl="0" marL="457200" rtl="0" algn="l">
              <a:lnSpc>
                <a:spcPct val="115000"/>
              </a:lnSpc>
              <a:spcBef>
                <a:spcPts val="0"/>
              </a:spcBef>
              <a:spcAft>
                <a:spcPts val="0"/>
              </a:spcAft>
              <a:buClr>
                <a:schemeClr val="dk1"/>
              </a:buClr>
              <a:buSzPct val="55000"/>
              <a:buAutoNum type="arabicPeriod"/>
            </a:pPr>
            <a:r>
              <a:rPr lang="en-US"/>
              <a:t>GetString(string key): получает по ключу key значение, которое представляет строку</a:t>
            </a:r>
            <a:endParaRPr/>
          </a:p>
          <a:p>
            <a:pPr indent="-293211" lvl="0" marL="457200" rtl="0" algn="l">
              <a:lnSpc>
                <a:spcPct val="115000"/>
              </a:lnSpc>
              <a:spcBef>
                <a:spcPts val="0"/>
              </a:spcBef>
              <a:spcAft>
                <a:spcPts val="0"/>
              </a:spcAft>
              <a:buClr>
                <a:schemeClr val="dk1"/>
              </a:buClr>
              <a:buSzPct val="55000"/>
              <a:buAutoNum type="arabicPeriod"/>
            </a:pPr>
            <a:r>
              <a:rPr lang="en-US"/>
              <a:t>Set(string key, byte[] value): устанавливает по ключу key значение, которое представляет массив байтов</a:t>
            </a:r>
            <a:endParaRPr/>
          </a:p>
          <a:p>
            <a:pPr indent="-293211" lvl="0" marL="457200" rtl="0" algn="l">
              <a:lnSpc>
                <a:spcPct val="115000"/>
              </a:lnSpc>
              <a:spcBef>
                <a:spcPts val="0"/>
              </a:spcBef>
              <a:spcAft>
                <a:spcPts val="0"/>
              </a:spcAft>
              <a:buClr>
                <a:schemeClr val="dk1"/>
              </a:buClr>
              <a:buSzPct val="55000"/>
              <a:buAutoNum type="arabicPeriod"/>
            </a:pPr>
            <a:r>
              <a:rPr lang="en-US"/>
              <a:t>SetInt32(string key, int value): устанавливает по ключу key значение, которое представляет целочисленное значение value</a:t>
            </a:r>
            <a:endParaRPr/>
          </a:p>
          <a:p>
            <a:pPr indent="-293211" lvl="0" marL="457200" rtl="0" algn="l">
              <a:lnSpc>
                <a:spcPct val="115000"/>
              </a:lnSpc>
              <a:spcBef>
                <a:spcPts val="0"/>
              </a:spcBef>
              <a:spcAft>
                <a:spcPts val="0"/>
              </a:spcAft>
              <a:buClr>
                <a:schemeClr val="dk1"/>
              </a:buClr>
              <a:buSzPct val="55000"/>
              <a:buAutoNum type="arabicPeriod"/>
            </a:pPr>
            <a:r>
              <a:rPr lang="en-US"/>
              <a:t>SetString(string key, string value): устанавливает по ключу key значение, которое представляет строку value</a:t>
            </a:r>
            <a:endParaRPr/>
          </a:p>
          <a:p>
            <a:pPr indent="-293211" lvl="0" marL="457200" rtl="0" algn="l">
              <a:lnSpc>
                <a:spcPct val="115000"/>
              </a:lnSpc>
              <a:spcBef>
                <a:spcPts val="0"/>
              </a:spcBef>
              <a:spcAft>
                <a:spcPts val="0"/>
              </a:spcAft>
              <a:buClr>
                <a:schemeClr val="dk1"/>
              </a:buClr>
              <a:buSzPct val="55000"/>
              <a:buAutoNum type="arabicPeriod"/>
            </a:pPr>
            <a:r>
              <a:rPr lang="en-US"/>
              <a:t>Remove(string key): удаляет значение по ключу</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lang="en-US"/>
              <a:t>Настройка сессии</a:t>
            </a:r>
            <a:endParaRPr sz="3500"/>
          </a:p>
        </p:txBody>
      </p:sp>
      <p:sp>
        <p:nvSpPr>
          <p:cNvPr id="354" name="Google Shape;354;p56"/>
          <p:cNvSpPr txBox="1"/>
          <p:nvPr>
            <p:ph idx="1" type="body"/>
          </p:nvPr>
        </p:nvSpPr>
        <p:spPr>
          <a:xfrm>
            <a:off x="138750" y="1328000"/>
            <a:ext cx="11952000" cy="5430900"/>
          </a:xfrm>
          <a:prstGeom prst="rect">
            <a:avLst/>
          </a:prstGeom>
        </p:spPr>
        <p:txBody>
          <a:bodyPr anchorCtr="0" anchor="t" bIns="45700" lIns="91425" spcFirstLastPara="1" rIns="91425" wrap="square" tIns="45700">
            <a:normAutofit fontScale="55000" lnSpcReduction="10000"/>
          </a:bodyPr>
          <a:lstStyle/>
          <a:p>
            <a:pPr indent="-298450" lvl="0" marL="457200" rtl="0" algn="l">
              <a:spcBef>
                <a:spcPts val="1000"/>
              </a:spcBef>
              <a:spcAft>
                <a:spcPts val="0"/>
              </a:spcAft>
              <a:buSzPct val="100000"/>
              <a:buChar char="•"/>
            </a:pPr>
            <a:r>
              <a:rPr lang="en-US"/>
              <a:t>Для разграничения сессий для них устанавливается идентификатор. Каждая сессия имеет свой идентификатор, который сохрнаяется в куках. По умолчанию эти куки имеют название ".AspNet.Session". И также по умолчанию куки имеют настройку CookieHttpOnly=true, поэтому они не доступны для клиентских скриптов из браузера. Но мы можем переопределить ряд настроек сессии с помощью свойств объекта SessionOptions:</a:t>
            </a:r>
            <a:endParaRPr/>
          </a:p>
          <a:p>
            <a:pPr indent="-267017" lvl="0" marL="457200" rtl="0" algn="l">
              <a:lnSpc>
                <a:spcPct val="115000"/>
              </a:lnSpc>
              <a:spcBef>
                <a:spcPts val="0"/>
              </a:spcBef>
              <a:spcAft>
                <a:spcPts val="0"/>
              </a:spcAft>
              <a:buClr>
                <a:schemeClr val="dk1"/>
              </a:buClr>
              <a:buSzPct val="55000"/>
              <a:buAutoNum type="arabicPeriod"/>
            </a:pPr>
            <a:r>
              <a:rPr lang="en-US"/>
              <a:t>Cookie.Name: имя куки</a:t>
            </a:r>
            <a:endParaRPr/>
          </a:p>
          <a:p>
            <a:pPr indent="-267017" lvl="0" marL="457200" rtl="0" algn="l">
              <a:lnSpc>
                <a:spcPct val="115000"/>
              </a:lnSpc>
              <a:spcBef>
                <a:spcPts val="0"/>
              </a:spcBef>
              <a:spcAft>
                <a:spcPts val="0"/>
              </a:spcAft>
              <a:buClr>
                <a:schemeClr val="dk1"/>
              </a:buClr>
              <a:buSzPct val="55000"/>
              <a:buAutoNum type="arabicPeriod"/>
            </a:pPr>
            <a:r>
              <a:rPr lang="en-US"/>
              <a:t>Cookie.Domain: домен, для которого устаналиваются куки</a:t>
            </a:r>
            <a:endParaRPr/>
          </a:p>
          <a:p>
            <a:pPr indent="-267017" lvl="0" marL="457200" rtl="0" algn="l">
              <a:lnSpc>
                <a:spcPct val="115000"/>
              </a:lnSpc>
              <a:spcBef>
                <a:spcPts val="0"/>
              </a:spcBef>
              <a:spcAft>
                <a:spcPts val="0"/>
              </a:spcAft>
              <a:buClr>
                <a:schemeClr val="dk1"/>
              </a:buClr>
              <a:buSzPct val="55000"/>
              <a:buAutoNum type="arabicPeriod"/>
            </a:pPr>
            <a:r>
              <a:rPr lang="en-US"/>
              <a:t>Cookie.HttpOnly: доступны ли куки только при передаче через HTTP-запрос</a:t>
            </a:r>
            <a:endParaRPr/>
          </a:p>
          <a:p>
            <a:pPr indent="-267017" lvl="0" marL="457200" rtl="0" algn="l">
              <a:lnSpc>
                <a:spcPct val="115000"/>
              </a:lnSpc>
              <a:spcBef>
                <a:spcPts val="0"/>
              </a:spcBef>
              <a:spcAft>
                <a:spcPts val="0"/>
              </a:spcAft>
              <a:buClr>
                <a:schemeClr val="dk1"/>
              </a:buClr>
              <a:buSzPct val="55000"/>
              <a:buAutoNum type="arabicPeriod"/>
            </a:pPr>
            <a:r>
              <a:rPr lang="en-US"/>
              <a:t>Cookie.Path: путь, который используется куками</a:t>
            </a:r>
            <a:endParaRPr/>
          </a:p>
          <a:p>
            <a:pPr indent="-267017" lvl="0" marL="457200" rtl="0" algn="l">
              <a:lnSpc>
                <a:spcPct val="115000"/>
              </a:lnSpc>
              <a:spcBef>
                <a:spcPts val="0"/>
              </a:spcBef>
              <a:spcAft>
                <a:spcPts val="0"/>
              </a:spcAft>
              <a:buClr>
                <a:schemeClr val="dk1"/>
              </a:buClr>
              <a:buSzPct val="55000"/>
              <a:buAutoNum type="arabicPeriod"/>
            </a:pPr>
            <a:r>
              <a:rPr lang="en-US"/>
              <a:t>Cookie.Expiration: время действия куки в виде объекта System.TimeSpan</a:t>
            </a:r>
            <a:endParaRPr/>
          </a:p>
          <a:p>
            <a:pPr indent="-267017" lvl="0" marL="457200" rtl="0" algn="l">
              <a:lnSpc>
                <a:spcPct val="115000"/>
              </a:lnSpc>
              <a:spcBef>
                <a:spcPts val="0"/>
              </a:spcBef>
              <a:spcAft>
                <a:spcPts val="0"/>
              </a:spcAft>
              <a:buClr>
                <a:schemeClr val="dk1"/>
              </a:buClr>
              <a:buSzPct val="55000"/>
              <a:buAutoNum type="arabicPeriod"/>
            </a:pPr>
            <a:r>
              <a:rPr lang="en-US"/>
              <a:t>Cookie.IsEssential: при значении true указывает, что куки критичны и необходимы для работы этого приложения</a:t>
            </a:r>
            <a:endParaRPr/>
          </a:p>
          <a:p>
            <a:pPr indent="-267017" lvl="0" marL="457200" rtl="0" algn="l">
              <a:lnSpc>
                <a:spcPct val="115000"/>
              </a:lnSpc>
              <a:spcBef>
                <a:spcPts val="0"/>
              </a:spcBef>
              <a:spcAft>
                <a:spcPts val="0"/>
              </a:spcAft>
              <a:buClr>
                <a:schemeClr val="dk1"/>
              </a:buClr>
              <a:buSzPct val="55000"/>
              <a:buAutoNum type="arabicPeriod"/>
            </a:pPr>
            <a:r>
              <a:rPr lang="en-US"/>
              <a:t>IdleTimeout: время действия сессии в виде объекта System.TimeSpan прм неактивности пользователя. При каждом новом запросе таймаут сбрасывается. Этот параметр не зависит от Cookie.Expiration.</a:t>
            </a:r>
            <a:endParaRPr/>
          </a:p>
          <a:p>
            <a:pPr indent="-298450" lvl="0" marL="457200" rtl="0" algn="l">
              <a:lnSpc>
                <a:spcPct val="115000"/>
              </a:lnSpc>
              <a:spcBef>
                <a:spcPts val="0"/>
              </a:spcBef>
              <a:spcAft>
                <a:spcPts val="0"/>
              </a:spcAft>
              <a:buSzPct val="100000"/>
              <a:buChar char="•"/>
            </a:pPr>
            <a:r>
              <a:rPr lang="en-US"/>
              <a:t>Для использования этих свойств изменим код метода ConfigureServices():</a:t>
            </a:r>
            <a:endParaRPr/>
          </a:p>
          <a:p>
            <a:pPr indent="0" lvl="0" marL="0" rtl="0" algn="l">
              <a:lnSpc>
                <a:spcPct val="115000"/>
              </a:lnSpc>
              <a:spcBef>
                <a:spcPts val="1200"/>
              </a:spcBef>
              <a:spcAft>
                <a:spcPts val="0"/>
              </a:spcAft>
              <a:buNone/>
            </a:pPr>
            <a:r>
              <a:rPr lang="en-US"/>
              <a:t>public void ConfigureServices(IServiceCollection services)</a:t>
            </a:r>
            <a:endParaRPr/>
          </a:p>
          <a:p>
            <a:pPr indent="0" lvl="0" marL="0" rtl="0" algn="l">
              <a:lnSpc>
                <a:spcPct val="115000"/>
              </a:lnSpc>
              <a:spcBef>
                <a:spcPts val="1200"/>
              </a:spcBef>
              <a:spcAft>
                <a:spcPts val="0"/>
              </a:spcAft>
              <a:buNone/>
            </a:pPr>
            <a:r>
              <a:rPr lang="en-US"/>
              <a:t>{</a:t>
            </a:r>
            <a:endParaRPr/>
          </a:p>
          <a:p>
            <a:pPr indent="0" lvl="0" marL="0" rtl="0" algn="l">
              <a:lnSpc>
                <a:spcPct val="115000"/>
              </a:lnSpc>
              <a:spcBef>
                <a:spcPts val="1200"/>
              </a:spcBef>
              <a:spcAft>
                <a:spcPts val="0"/>
              </a:spcAft>
              <a:buNone/>
            </a:pPr>
            <a:r>
              <a:rPr lang="en-US"/>
              <a:t>    services.AddDistributedMemoryCache();</a:t>
            </a:r>
            <a:endParaRPr/>
          </a:p>
          <a:p>
            <a:pPr indent="0" lvl="0" marL="0" rtl="0" algn="l">
              <a:lnSpc>
                <a:spcPct val="115000"/>
              </a:lnSpc>
              <a:spcBef>
                <a:spcPts val="1200"/>
              </a:spcBef>
              <a:spcAft>
                <a:spcPts val="0"/>
              </a:spcAft>
              <a:buNone/>
            </a:pPr>
            <a:r>
              <a:rPr lang="en-US"/>
              <a:t>    services.AddSession(options =&gt;</a:t>
            </a:r>
            <a:endParaRPr/>
          </a:p>
          <a:p>
            <a:pPr indent="0" lvl="0" marL="0" rtl="0" algn="l">
              <a:lnSpc>
                <a:spcPct val="115000"/>
              </a:lnSpc>
              <a:spcBef>
                <a:spcPts val="1200"/>
              </a:spcBef>
              <a:spcAft>
                <a:spcPts val="0"/>
              </a:spcAft>
              <a:buNone/>
            </a:pPr>
            <a:r>
              <a:rPr lang="en-US"/>
              <a:t>    {</a:t>
            </a:r>
            <a:endParaRPr/>
          </a:p>
          <a:p>
            <a:pPr indent="0" lvl="0" marL="0" rtl="0" algn="l">
              <a:lnSpc>
                <a:spcPct val="115000"/>
              </a:lnSpc>
              <a:spcBef>
                <a:spcPts val="1200"/>
              </a:spcBef>
              <a:spcAft>
                <a:spcPts val="0"/>
              </a:spcAft>
              <a:buNone/>
            </a:pPr>
            <a:r>
              <a:rPr lang="en-US"/>
              <a:t>        options.Cookie.Name = ".MyApp.Session";</a:t>
            </a:r>
            <a:endParaRPr/>
          </a:p>
          <a:p>
            <a:pPr indent="0" lvl="0" marL="0" rtl="0" algn="l">
              <a:lnSpc>
                <a:spcPct val="115000"/>
              </a:lnSpc>
              <a:spcBef>
                <a:spcPts val="1200"/>
              </a:spcBef>
              <a:spcAft>
                <a:spcPts val="0"/>
              </a:spcAft>
              <a:buNone/>
            </a:pPr>
            <a:r>
              <a:rPr lang="en-US"/>
              <a:t>        options.IdleTimeout = TimeSpan.FromSeconds(3600);</a:t>
            </a:r>
            <a:endParaRPr/>
          </a:p>
          <a:p>
            <a:pPr indent="0" lvl="0" marL="0" rtl="0" algn="l">
              <a:lnSpc>
                <a:spcPct val="115000"/>
              </a:lnSpc>
              <a:spcBef>
                <a:spcPts val="1200"/>
              </a:spcBef>
              <a:spcAft>
                <a:spcPts val="0"/>
              </a:spcAft>
              <a:buNone/>
            </a:pPr>
            <a:r>
              <a:rPr lang="en-US"/>
              <a:t>        options.Cookie.IsEssential = true;</a:t>
            </a:r>
            <a:endParaRPr/>
          </a:p>
          <a:p>
            <a:pPr indent="0" lvl="0" marL="0" rtl="0" algn="l">
              <a:lnSpc>
                <a:spcPct val="115000"/>
              </a:lnSpc>
              <a:spcBef>
                <a:spcPts val="1200"/>
              </a:spcBef>
              <a:spcAft>
                <a:spcPts val="0"/>
              </a:spcAft>
              <a:buNone/>
            </a:pPr>
            <a:r>
              <a:rPr lang="en-US"/>
              <a:t>    });</a:t>
            </a:r>
            <a:endParaRPr/>
          </a:p>
          <a:p>
            <a:pPr indent="0" lvl="0" marL="0" rtl="0" algn="l">
              <a:lnSpc>
                <a:spcPct val="115000"/>
              </a:lnSpc>
              <a:spcBef>
                <a:spcPts val="1200"/>
              </a:spcBef>
              <a:spcAft>
                <a:spcPts val="1200"/>
              </a:spcAft>
              <a:buNone/>
            </a:pPr>
            <a:r>
              <a:rPr lang="en-US"/>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a:t>Хранение сложных объектов</a:t>
            </a:r>
            <a:endParaRPr/>
          </a:p>
          <a:p>
            <a:pPr indent="0" lvl="0" marL="0" rtl="0" algn="l">
              <a:spcBef>
                <a:spcPts val="400"/>
              </a:spcBef>
              <a:spcAft>
                <a:spcPts val="0"/>
              </a:spcAft>
              <a:buNone/>
            </a:pPr>
            <a:r>
              <a:t/>
            </a:r>
            <a:endParaRPr/>
          </a:p>
        </p:txBody>
      </p:sp>
      <p:sp>
        <p:nvSpPr>
          <p:cNvPr id="361" name="Google Shape;361;p57"/>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Если же надо сохранить какой-то сложный объект, то его надо сериализовать в строку, а при получении из сессии - обратно десериализовать. Как правило, для этого определяются методы расширения для объекта ISession, а для сериализации используется Json.NET или подобные библиотеки сериализации.</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2400"/>
              </a:spcBef>
              <a:spcAft>
                <a:spcPts val="600"/>
              </a:spcAft>
              <a:buNone/>
            </a:pPr>
            <a:r>
              <a:rPr lang="en-US"/>
              <a:t>Логгирование. Ведение лога и ILogger</a:t>
            </a:r>
            <a:endParaRPr sz="3100"/>
          </a:p>
        </p:txBody>
      </p:sp>
      <p:sp>
        <p:nvSpPr>
          <p:cNvPr id="368" name="Google Shape;368;p58"/>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70000" lnSpcReduction="20000"/>
          </a:bodyPr>
          <a:lstStyle/>
          <a:p>
            <a:pPr indent="-317500" lvl="0" marL="457200" rtl="0" algn="l">
              <a:spcBef>
                <a:spcPts val="1000"/>
              </a:spcBef>
              <a:spcAft>
                <a:spcPts val="0"/>
              </a:spcAft>
              <a:buSzPct val="100000"/>
              <a:buChar char="•"/>
            </a:pPr>
            <a:r>
              <a:rPr lang="en-US"/>
              <a:t>ASP.NET Core имеет встроенную поддержку логгирования, что позволяет применять логгирование с минимальными вкраплениями кода в функционал приложения.</a:t>
            </a:r>
            <a:endParaRPr/>
          </a:p>
          <a:p>
            <a:pPr indent="-317500" lvl="0" marL="457200" rtl="0" algn="l">
              <a:spcBef>
                <a:spcPts val="0"/>
              </a:spcBef>
              <a:spcAft>
                <a:spcPts val="0"/>
              </a:spcAft>
              <a:buSzPct val="100000"/>
              <a:buChar char="•"/>
            </a:pPr>
            <a:r>
              <a:rPr lang="en-US"/>
              <a:t>Для логгирования данных нам необходим объект ILogger&lt;T&gt;. По умолчанию среда ASP NET Core через механизм внедрения зависимостей уже предоставляет нам такой объект.</a:t>
            </a:r>
            <a:endParaRPr/>
          </a:p>
          <a:p>
            <a:pPr indent="0" lvl="0" marL="0" rtl="0" algn="l">
              <a:spcBef>
                <a:spcPts val="1000"/>
              </a:spcBef>
              <a:spcAft>
                <a:spcPts val="0"/>
              </a:spcAft>
              <a:buNone/>
            </a:pPr>
            <a:r>
              <a:rPr lang="en-US"/>
              <a:t>public void Configure(IApplicationBuilder app, ILogger&lt;Startup&gt; logger)</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app.Run(async (context) =&gt;</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 пишем на консоль информацию</a:t>
            </a:r>
            <a:endParaRPr/>
          </a:p>
          <a:p>
            <a:pPr indent="0" lvl="0" marL="0" rtl="0" algn="l">
              <a:spcBef>
                <a:spcPts val="1000"/>
              </a:spcBef>
              <a:spcAft>
                <a:spcPts val="0"/>
              </a:spcAft>
              <a:buNone/>
            </a:pPr>
            <a:r>
              <a:rPr lang="en-US"/>
              <a:t>                logger.LogInformation("Processing request {0}", context.Request.Path);</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a:p>
            <a:pPr indent="-317500" lvl="0" marL="457200" rtl="0" algn="l">
              <a:spcBef>
                <a:spcPts val="1000"/>
              </a:spcBef>
              <a:spcAft>
                <a:spcPts val="0"/>
              </a:spcAft>
              <a:buSzPct val="100000"/>
              <a:buChar char="•"/>
            </a:pPr>
            <a:r>
              <a:rPr lang="en-US"/>
              <a:t>Средой выполнения в метод Configure передается объект ILogger, который представляет логгер. А метод логгера logger.LogInformation передает на консоль некоторую информацию. По умолчанию информация логгируется на консоль, поэтому для тестирования логгера нам надо запустить приложение как консольное</a:t>
            </a:r>
            <a:endParaRPr/>
          </a:p>
          <a:p>
            <a:pPr indent="-317500" lvl="0" marL="457200" rtl="0" algn="l">
              <a:spcBef>
                <a:spcPts val="0"/>
              </a:spcBef>
              <a:spcAft>
                <a:spcPts val="0"/>
              </a:spcAft>
              <a:buSzPct val="100000"/>
              <a:buChar char="•"/>
            </a:pPr>
            <a:r>
              <a:rPr lang="en-US"/>
              <a:t>Важно, что, если мы используем класс Startup для логгирования, то получить объект логгера мы можем только в методе Configure(), но никак не в методе ConfigureServices() или конструкторе класса Startup, поскольку инфраструктура логгирования зависит от конфигурации и контейнера DI, который окончательно устанавливаются лишь после завершения работы метода ConfigureServices.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a:t>Категория логгера</a:t>
            </a:r>
            <a:endParaRPr/>
          </a:p>
          <a:p>
            <a:pPr indent="0" lvl="0" marL="0" rtl="0" algn="l">
              <a:spcBef>
                <a:spcPts val="400"/>
              </a:spcBef>
              <a:spcAft>
                <a:spcPts val="0"/>
              </a:spcAft>
              <a:buNone/>
            </a:pPr>
            <a:r>
              <a:t/>
            </a:r>
            <a:endParaRPr/>
          </a:p>
        </p:txBody>
      </p:sp>
      <p:sp>
        <p:nvSpPr>
          <p:cNvPr id="375" name="Google Shape;375;p59"/>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В примере выше в метод передается не просто объект ILogger, а объект ILogger&lt;T&gt; или точнее ILogger&lt;Startup&gt;. В данном случае "Startup" указывает на категорию логгера. Обычно в качестве категории логгера выступает класс (как в данном случае Startup). В чем смысл категории? Категория задает текстовую метку, с которой ассоциируется сообщение логгера, и в выводе лога мы ее можем увидеть. Где это может быть полезно? Например, у нас есть несколько классов, где ведется логгирование - к примеру, класс Startup и несколько контроллеров. Указывая в качестве категории текущий класс, впоследствии в логее мы можем увидеть, в каком классе именно было создано сообщение лога. Поэтому, как правило, в качестве категории указывается текущий класс, но в принципе это необязательно.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lang="en-US"/>
              <a:t>Уровни и методы логгирования 1/3</a:t>
            </a:r>
            <a:endParaRPr sz="3500"/>
          </a:p>
        </p:txBody>
      </p:sp>
      <p:sp>
        <p:nvSpPr>
          <p:cNvPr id="382" name="Google Shape;382;p60"/>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85000" lnSpcReduction="20000"/>
          </a:bodyPr>
          <a:lstStyle/>
          <a:p>
            <a:pPr indent="-336550" lvl="0" marL="457200" rtl="0" algn="l">
              <a:spcBef>
                <a:spcPts val="1000"/>
              </a:spcBef>
              <a:spcAft>
                <a:spcPts val="0"/>
              </a:spcAft>
              <a:buSzPct val="100000"/>
              <a:buChar char="•"/>
            </a:pPr>
            <a:r>
              <a:rPr lang="en-US"/>
              <a:t>При настройке логгирования мы можем установить уровень детализации информации с помощью одного из значений перечисления LogLevel. Всего мы можем использовать следующие значения:</a:t>
            </a:r>
            <a:endParaRPr/>
          </a:p>
          <a:p>
            <a:pPr indent="-287972" lvl="0" marL="457200" rtl="0" algn="l">
              <a:lnSpc>
                <a:spcPct val="115000"/>
              </a:lnSpc>
              <a:spcBef>
                <a:spcPts val="0"/>
              </a:spcBef>
              <a:spcAft>
                <a:spcPts val="0"/>
              </a:spcAft>
              <a:buClr>
                <a:schemeClr val="dk1"/>
              </a:buClr>
              <a:buSzPct val="55000"/>
              <a:buAutoNum type="arabicPeriod"/>
            </a:pPr>
            <a:r>
              <a:rPr lang="en-US"/>
              <a:t>Trace: используется для вывода наиболее детализированных сообщений. Подобные сообщения могут нести важную информацию о приложении и его строении, поэтому данный уровень лучше использовать при разработке, но никак не при публикации</a:t>
            </a:r>
            <a:endParaRPr/>
          </a:p>
          <a:p>
            <a:pPr indent="-287972" lvl="0" marL="457200" rtl="0" algn="l">
              <a:lnSpc>
                <a:spcPct val="115000"/>
              </a:lnSpc>
              <a:spcBef>
                <a:spcPts val="0"/>
              </a:spcBef>
              <a:spcAft>
                <a:spcPts val="0"/>
              </a:spcAft>
              <a:buClr>
                <a:schemeClr val="dk1"/>
              </a:buClr>
              <a:buSzPct val="55000"/>
              <a:buAutoNum type="arabicPeriod"/>
            </a:pPr>
            <a:r>
              <a:rPr lang="en-US"/>
              <a:t>Debug: для вывода информации, которая может быть полезной в процессе разработки и отладки приложения</a:t>
            </a:r>
            <a:endParaRPr/>
          </a:p>
          <a:p>
            <a:pPr indent="-287972" lvl="0" marL="457200" rtl="0" algn="l">
              <a:lnSpc>
                <a:spcPct val="115000"/>
              </a:lnSpc>
              <a:spcBef>
                <a:spcPts val="0"/>
              </a:spcBef>
              <a:spcAft>
                <a:spcPts val="0"/>
              </a:spcAft>
              <a:buClr>
                <a:schemeClr val="dk1"/>
              </a:buClr>
              <a:buSzPct val="55000"/>
              <a:buAutoNum type="arabicPeriod"/>
            </a:pPr>
            <a:r>
              <a:rPr lang="en-US"/>
              <a:t>Information: уровень сообщений, позволяющий просто отследить поток выполнения приложения</a:t>
            </a:r>
            <a:endParaRPr/>
          </a:p>
          <a:p>
            <a:pPr indent="-287972" lvl="0" marL="457200" rtl="0" algn="l">
              <a:lnSpc>
                <a:spcPct val="115000"/>
              </a:lnSpc>
              <a:spcBef>
                <a:spcPts val="0"/>
              </a:spcBef>
              <a:spcAft>
                <a:spcPts val="0"/>
              </a:spcAft>
              <a:buClr>
                <a:schemeClr val="dk1"/>
              </a:buClr>
              <a:buSzPct val="55000"/>
              <a:buAutoNum type="arabicPeriod"/>
            </a:pPr>
            <a:r>
              <a:rPr lang="en-US"/>
              <a:t>Warning: используется для вывода сообщений о неожиданных событиях, например, ошибках, которые не влияют не останавливают выполнение приложения, но в то же время должны быть иследованы</a:t>
            </a:r>
            <a:endParaRPr/>
          </a:p>
          <a:p>
            <a:pPr indent="-287972" lvl="0" marL="457200" rtl="0" algn="l">
              <a:lnSpc>
                <a:spcPct val="115000"/>
              </a:lnSpc>
              <a:spcBef>
                <a:spcPts val="0"/>
              </a:spcBef>
              <a:spcAft>
                <a:spcPts val="0"/>
              </a:spcAft>
              <a:buClr>
                <a:schemeClr val="dk1"/>
              </a:buClr>
              <a:buSzPct val="55000"/>
              <a:buAutoNum type="arabicPeriod"/>
            </a:pPr>
            <a:r>
              <a:rPr lang="en-US"/>
              <a:t>Error: для вывода информации об ошибках и исключениях, которые возникли при текущей операции и которые не могут быть обработаны</a:t>
            </a:r>
            <a:endParaRPr/>
          </a:p>
          <a:p>
            <a:pPr indent="-287972" lvl="0" marL="457200" rtl="0" algn="l">
              <a:lnSpc>
                <a:spcPct val="115000"/>
              </a:lnSpc>
              <a:spcBef>
                <a:spcPts val="0"/>
              </a:spcBef>
              <a:spcAft>
                <a:spcPts val="0"/>
              </a:spcAft>
              <a:buClr>
                <a:schemeClr val="dk1"/>
              </a:buClr>
              <a:buSzPct val="55000"/>
              <a:buAutoNum type="arabicPeriod"/>
            </a:pPr>
            <a:r>
              <a:rPr lang="en-US"/>
              <a:t>Critical: уровень критических ошибок, которые требуют немедленной реакции - ошибками операционной системы, потерей данных в бд, переполнение памяти диска и т.д.</a:t>
            </a:r>
            <a:endParaRPr/>
          </a:p>
          <a:p>
            <a:pPr indent="-287972" lvl="0" marL="457200" rtl="0" algn="l">
              <a:lnSpc>
                <a:spcPct val="115000"/>
              </a:lnSpc>
              <a:spcBef>
                <a:spcPts val="0"/>
              </a:spcBef>
              <a:spcAft>
                <a:spcPts val="0"/>
              </a:spcAft>
              <a:buClr>
                <a:schemeClr val="dk1"/>
              </a:buClr>
              <a:buSzPct val="55000"/>
              <a:buAutoNum type="arabicPeriod"/>
            </a:pPr>
            <a:r>
              <a:rPr lang="en-US"/>
              <a:t>None: вывод информации в лог не применяется</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Информация о сервисах</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Каждый сервис в коллекции IServiceCollection представляет объект ServiceDescriptor, который несет некоторую информацию. В частности, наиболее важные свойства этого объекта:</a:t>
            </a:r>
            <a:endParaRPr/>
          </a:p>
          <a:p>
            <a:pPr indent="-457200" lvl="0" marL="457200" rtl="0" algn="l">
              <a:lnSpc>
                <a:spcPct val="90000"/>
              </a:lnSpc>
              <a:spcBef>
                <a:spcPts val="1000"/>
              </a:spcBef>
              <a:spcAft>
                <a:spcPts val="0"/>
              </a:spcAft>
              <a:buClr>
                <a:srgbClr val="3F3F3F"/>
              </a:buClr>
              <a:buSzPts val="2000"/>
              <a:buAutoNum type="arabicPeriod"/>
            </a:pPr>
            <a:r>
              <a:rPr lang="en-US"/>
              <a:t>ServiceType: тип сервиса</a:t>
            </a:r>
            <a:endParaRPr/>
          </a:p>
          <a:p>
            <a:pPr indent="-457200" lvl="0" marL="457200" rtl="0" algn="l">
              <a:lnSpc>
                <a:spcPct val="90000"/>
              </a:lnSpc>
              <a:spcBef>
                <a:spcPts val="1000"/>
              </a:spcBef>
              <a:spcAft>
                <a:spcPts val="0"/>
              </a:spcAft>
              <a:buClr>
                <a:srgbClr val="3F3F3F"/>
              </a:buClr>
              <a:buSzPts val="2000"/>
              <a:buAutoNum type="arabicPeriod"/>
            </a:pPr>
            <a:r>
              <a:rPr lang="en-US"/>
              <a:t>ImplementationType: тип реализации сервиса</a:t>
            </a:r>
            <a:endParaRPr/>
          </a:p>
          <a:p>
            <a:pPr indent="-457200" lvl="0" marL="457200" rtl="0" algn="l">
              <a:lnSpc>
                <a:spcPct val="90000"/>
              </a:lnSpc>
              <a:spcBef>
                <a:spcPts val="1000"/>
              </a:spcBef>
              <a:spcAft>
                <a:spcPts val="0"/>
              </a:spcAft>
              <a:buClr>
                <a:srgbClr val="3F3F3F"/>
              </a:buClr>
              <a:buSzPts val="2000"/>
              <a:buAutoNum type="arabicPeriod"/>
            </a:pPr>
            <a:r>
              <a:rPr lang="en-US"/>
              <a:t>Lifetime: жизненный цикл сервиса</a:t>
            </a:r>
            <a:endParaRPr/>
          </a:p>
          <a:p>
            <a:pPr indent="-330200" lvl="0" marL="4572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a:t>Уровни и методы логгирования 2/3</a:t>
            </a:r>
            <a:endParaRPr/>
          </a:p>
        </p:txBody>
      </p:sp>
      <p:sp>
        <p:nvSpPr>
          <p:cNvPr id="389" name="Google Shape;389;p61"/>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Для вывода соответствующего уровня информации у объекта ILogger определены соответствующие методы расширения:</a:t>
            </a:r>
            <a:endParaRPr/>
          </a:p>
          <a:p>
            <a:pPr indent="-298450" lvl="0" marL="457200" rtl="0" algn="l">
              <a:lnSpc>
                <a:spcPct val="115000"/>
              </a:lnSpc>
              <a:spcBef>
                <a:spcPts val="0"/>
              </a:spcBef>
              <a:spcAft>
                <a:spcPts val="0"/>
              </a:spcAft>
              <a:buClr>
                <a:schemeClr val="dk1"/>
              </a:buClr>
              <a:buSzPts val="1100"/>
              <a:buAutoNum type="arabicPeriod"/>
            </a:pPr>
            <a:r>
              <a:rPr lang="en-US"/>
              <a:t>LogDebug()</a:t>
            </a:r>
            <a:endParaRPr/>
          </a:p>
          <a:p>
            <a:pPr indent="-298450" lvl="0" marL="457200" rtl="0" algn="l">
              <a:lnSpc>
                <a:spcPct val="115000"/>
              </a:lnSpc>
              <a:spcBef>
                <a:spcPts val="0"/>
              </a:spcBef>
              <a:spcAft>
                <a:spcPts val="0"/>
              </a:spcAft>
              <a:buClr>
                <a:schemeClr val="dk1"/>
              </a:buClr>
              <a:buSzPts val="1100"/>
              <a:buAutoNum type="arabicPeriod"/>
            </a:pPr>
            <a:r>
              <a:rPr lang="en-US"/>
              <a:t>LogTrace()</a:t>
            </a:r>
            <a:endParaRPr/>
          </a:p>
          <a:p>
            <a:pPr indent="-298450" lvl="0" marL="457200" rtl="0" algn="l">
              <a:lnSpc>
                <a:spcPct val="115000"/>
              </a:lnSpc>
              <a:spcBef>
                <a:spcPts val="0"/>
              </a:spcBef>
              <a:spcAft>
                <a:spcPts val="0"/>
              </a:spcAft>
              <a:buClr>
                <a:schemeClr val="dk1"/>
              </a:buClr>
              <a:buSzPts val="1100"/>
              <a:buAutoNum type="arabicPeriod"/>
            </a:pPr>
            <a:r>
              <a:rPr lang="en-US"/>
              <a:t>LogInformation()</a:t>
            </a:r>
            <a:endParaRPr/>
          </a:p>
          <a:p>
            <a:pPr indent="-298450" lvl="0" marL="457200" rtl="0" algn="l">
              <a:lnSpc>
                <a:spcPct val="115000"/>
              </a:lnSpc>
              <a:spcBef>
                <a:spcPts val="0"/>
              </a:spcBef>
              <a:spcAft>
                <a:spcPts val="0"/>
              </a:spcAft>
              <a:buClr>
                <a:schemeClr val="dk1"/>
              </a:buClr>
              <a:buSzPts val="1100"/>
              <a:buAutoNum type="arabicPeriod"/>
            </a:pPr>
            <a:r>
              <a:rPr lang="en-US"/>
              <a:t>LogWarning()</a:t>
            </a:r>
            <a:endParaRPr/>
          </a:p>
          <a:p>
            <a:pPr indent="-298450" lvl="0" marL="457200" rtl="0" algn="l">
              <a:lnSpc>
                <a:spcPct val="115000"/>
              </a:lnSpc>
              <a:spcBef>
                <a:spcPts val="0"/>
              </a:spcBef>
              <a:spcAft>
                <a:spcPts val="0"/>
              </a:spcAft>
              <a:buClr>
                <a:schemeClr val="dk1"/>
              </a:buClr>
              <a:buSzPts val="1100"/>
              <a:buAutoNum type="arabicPeriod"/>
            </a:pPr>
            <a:r>
              <a:rPr lang="en-US"/>
              <a:t>LogError()</a:t>
            </a:r>
            <a:endParaRPr/>
          </a:p>
          <a:p>
            <a:pPr indent="-298450" lvl="0" marL="457200" rtl="0" algn="l">
              <a:lnSpc>
                <a:spcPct val="115000"/>
              </a:lnSpc>
              <a:spcBef>
                <a:spcPts val="0"/>
              </a:spcBef>
              <a:spcAft>
                <a:spcPts val="0"/>
              </a:spcAft>
              <a:buClr>
                <a:schemeClr val="dk1"/>
              </a:buClr>
              <a:buSzPts val="1100"/>
              <a:buAutoNum type="arabicPeriod"/>
            </a:pPr>
            <a:r>
              <a:rPr lang="en-US"/>
              <a:t>LogCritical()</a:t>
            </a:r>
            <a:endParaRPr/>
          </a:p>
          <a:p>
            <a:pPr indent="-355600" lvl="0" marL="457200" rtl="0" algn="l">
              <a:lnSpc>
                <a:spcPct val="115000"/>
              </a:lnSpc>
              <a:spcBef>
                <a:spcPts val="0"/>
              </a:spcBef>
              <a:spcAft>
                <a:spcPts val="0"/>
              </a:spcAft>
              <a:buSzPts val="2000"/>
              <a:buChar char="•"/>
            </a:pPr>
            <a:r>
              <a:rPr lang="en-US"/>
              <a:t>Вывод сообщений уровня Trace по умолчанию отключен.</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a:t>Уровни и методы логгирования 3/3</a:t>
            </a:r>
            <a:endParaRPr/>
          </a:p>
        </p:txBody>
      </p:sp>
      <p:sp>
        <p:nvSpPr>
          <p:cNvPr id="396" name="Google Shape;396;p62"/>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lnSpcReduction="10000"/>
          </a:bodyPr>
          <a:lstStyle/>
          <a:p>
            <a:pPr indent="-355600" lvl="0" marL="457200" rtl="0" algn="l">
              <a:spcBef>
                <a:spcPts val="1000"/>
              </a:spcBef>
              <a:spcAft>
                <a:spcPts val="0"/>
              </a:spcAft>
              <a:buSzPts val="2000"/>
              <a:buChar char="•"/>
            </a:pPr>
            <a:r>
              <a:rPr lang="en-US"/>
              <a:t>Каждый такой метод имеет несколько перегрузок, которые могут принимать ряд различных параметров:</a:t>
            </a:r>
            <a:endParaRPr/>
          </a:p>
          <a:p>
            <a:pPr indent="-298450" lvl="0" marL="457200" rtl="0" algn="l">
              <a:lnSpc>
                <a:spcPct val="115000"/>
              </a:lnSpc>
              <a:spcBef>
                <a:spcPts val="0"/>
              </a:spcBef>
              <a:spcAft>
                <a:spcPts val="0"/>
              </a:spcAft>
              <a:buClr>
                <a:schemeClr val="dk1"/>
              </a:buClr>
              <a:buSzPts val="1100"/>
              <a:buAutoNum type="arabicPeriod"/>
            </a:pPr>
            <a:r>
              <a:rPr lang="en-US"/>
              <a:t>string data: строковое сообщение для лога</a:t>
            </a:r>
            <a:endParaRPr/>
          </a:p>
          <a:p>
            <a:pPr indent="-298450" lvl="0" marL="457200" rtl="0" algn="l">
              <a:lnSpc>
                <a:spcPct val="115000"/>
              </a:lnSpc>
              <a:spcBef>
                <a:spcPts val="0"/>
              </a:spcBef>
              <a:spcAft>
                <a:spcPts val="0"/>
              </a:spcAft>
              <a:buClr>
                <a:schemeClr val="dk1"/>
              </a:buClr>
              <a:buSzPts val="1100"/>
              <a:buAutoNum type="arabicPeriod"/>
            </a:pPr>
            <a:r>
              <a:rPr lang="en-US"/>
              <a:t>int eventId: числовой идентификатор, который связан с логом. Идентификатор должен быть статическим и специфическим для определенной части логгируемых событий.</a:t>
            </a:r>
            <a:endParaRPr/>
          </a:p>
          <a:p>
            <a:pPr indent="-298450" lvl="0" marL="457200" rtl="0" algn="l">
              <a:lnSpc>
                <a:spcPct val="115000"/>
              </a:lnSpc>
              <a:spcBef>
                <a:spcPts val="0"/>
              </a:spcBef>
              <a:spcAft>
                <a:spcPts val="0"/>
              </a:spcAft>
              <a:buClr>
                <a:schemeClr val="dk1"/>
              </a:buClr>
              <a:buSzPts val="1100"/>
              <a:buAutoNum type="arabicPeriod"/>
            </a:pPr>
            <a:r>
              <a:rPr lang="en-US"/>
              <a:t>string format: строковое сообщения для лога, которое моет содержать параметры</a:t>
            </a:r>
            <a:endParaRPr/>
          </a:p>
          <a:p>
            <a:pPr indent="-298450" lvl="0" marL="457200" rtl="0" algn="l">
              <a:lnSpc>
                <a:spcPct val="115000"/>
              </a:lnSpc>
              <a:spcBef>
                <a:spcPts val="0"/>
              </a:spcBef>
              <a:spcAft>
                <a:spcPts val="0"/>
              </a:spcAft>
              <a:buClr>
                <a:schemeClr val="dk1"/>
              </a:buClr>
              <a:buSzPts val="1100"/>
              <a:buAutoNum type="arabicPeriod"/>
            </a:pPr>
            <a:r>
              <a:rPr lang="en-US"/>
              <a:t>object[] args: набор параметров для строкового сообщения</a:t>
            </a:r>
            <a:endParaRPr/>
          </a:p>
          <a:p>
            <a:pPr indent="-298450" lvl="0" marL="457200" rtl="0" algn="l">
              <a:lnSpc>
                <a:spcPct val="115000"/>
              </a:lnSpc>
              <a:spcBef>
                <a:spcPts val="0"/>
              </a:spcBef>
              <a:spcAft>
                <a:spcPts val="0"/>
              </a:spcAft>
              <a:buClr>
                <a:schemeClr val="dk1"/>
              </a:buClr>
              <a:buSzPts val="1100"/>
              <a:buAutoNum type="arabicPeriod"/>
            </a:pPr>
            <a:r>
              <a:rPr lang="en-US"/>
              <a:t>Exception error: логгируемый объект исключения</a:t>
            </a:r>
            <a:endParaRPr/>
          </a:p>
          <a:p>
            <a:pPr indent="-355600" lvl="0" marL="457200" rtl="0" algn="l">
              <a:spcBef>
                <a:spcPts val="0"/>
              </a:spcBef>
              <a:spcAft>
                <a:spcPts val="0"/>
              </a:spcAft>
              <a:buSzPts val="2000"/>
              <a:buChar char="•"/>
            </a:pPr>
            <a:r>
              <a:rPr lang="en-US"/>
              <a:t>Также для логгирования определен общий метод Log(), который позволяет определить уровень логгера через один из параметров</a:t>
            </a:r>
            <a:endParaRPr/>
          </a:p>
          <a:p>
            <a:pPr indent="-355600" lvl="0" marL="457200" rtl="0" algn="l">
              <a:spcBef>
                <a:spcPts val="0"/>
              </a:spcBef>
              <a:spcAft>
                <a:spcPts val="0"/>
              </a:spcAft>
              <a:buSzPts val="2000"/>
              <a:buChar char="•"/>
            </a:pPr>
            <a:r>
              <a:rPr lang="en-US"/>
              <a:t>При стандартном логгировании на консоль для каждого уровня/метода определен своя метка и цветовой маркер, которые позволяют сразу выделить сообщение соответствующего уровня.</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3"/>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a:t>Фабрика логгера и провайдеры логгирования</a:t>
            </a:r>
            <a:endParaRPr/>
          </a:p>
          <a:p>
            <a:pPr indent="0" lvl="0" marL="0" rtl="0" algn="l">
              <a:spcBef>
                <a:spcPts val="400"/>
              </a:spcBef>
              <a:spcAft>
                <a:spcPts val="0"/>
              </a:spcAft>
              <a:buNone/>
            </a:pPr>
            <a:r>
              <a:t/>
            </a:r>
            <a:endParaRPr/>
          </a:p>
        </p:txBody>
      </p:sp>
      <p:sp>
        <p:nvSpPr>
          <p:cNvPr id="403" name="Google Shape;403;p63"/>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85000" lnSpcReduction="20000"/>
          </a:bodyPr>
          <a:lstStyle/>
          <a:p>
            <a:pPr indent="-336550" lvl="0" marL="457200" rtl="0" algn="l">
              <a:spcBef>
                <a:spcPts val="1000"/>
              </a:spcBef>
              <a:spcAft>
                <a:spcPts val="0"/>
              </a:spcAft>
              <a:buSzPct val="100000"/>
              <a:buChar char="•"/>
            </a:pPr>
            <a:r>
              <a:rPr lang="en-US"/>
              <a:t>В примерах в прошлой теме мы получали объект логгера, который добавляется через DI. Но мы можем также использовать фабрику логгера для его создания:</a:t>
            </a:r>
            <a:endParaRPr/>
          </a:p>
          <a:p>
            <a:pPr indent="0" lvl="0" marL="0" rtl="0" algn="l">
              <a:spcBef>
                <a:spcPts val="1000"/>
              </a:spcBef>
              <a:spcAft>
                <a:spcPts val="0"/>
              </a:spcAft>
              <a:buNone/>
            </a:pPr>
            <a:r>
              <a:rPr lang="en-US"/>
              <a:t>public void Configure(IApplicationBuilder app)</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var loggerFactory = LoggerFactory.Create(builder =&gt;</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builder.AddConsole();</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ILogger logger = loggerFactory.CreateLogger&lt;Startup&gt;();</a:t>
            </a:r>
            <a:endParaRPr/>
          </a:p>
          <a:p>
            <a:pPr indent="0" lvl="0" marL="0" rtl="0" algn="l">
              <a:spcBef>
                <a:spcPts val="1000"/>
              </a:spcBef>
              <a:spcAft>
                <a:spcPts val="0"/>
              </a:spcAft>
              <a:buNone/>
            </a:pPr>
            <a:r>
              <a:rPr lang="en-US"/>
              <a:t>}</a:t>
            </a:r>
            <a:endParaRPr/>
          </a:p>
          <a:p>
            <a:pPr indent="-336550" lvl="0" marL="457200" rtl="0" algn="l">
              <a:spcBef>
                <a:spcPts val="1000"/>
              </a:spcBef>
              <a:spcAft>
                <a:spcPts val="0"/>
              </a:spcAft>
              <a:buSzPct val="100000"/>
              <a:buChar char="•"/>
            </a:pPr>
            <a:r>
              <a:rPr lang="en-US"/>
              <a:t>В данном случае с помощью метода LoggerFactory.Create создается фабрика логгера. В качестве параметра метод принимает лямбда-выражения, котороое устанавает некоторые настройки логгирования. В частности, метод AddConsole() объекта ILoggingBuilder устанавливает вывод сообщений лога на консоль. Затем метод CreateLogger() фабрики собственно создает логгер</a:t>
            </a:r>
            <a:endParaRPr/>
          </a:p>
          <a:p>
            <a:pPr indent="-336550" lvl="0" marL="457200" rtl="0" algn="l">
              <a:spcBef>
                <a:spcPts val="0"/>
              </a:spcBef>
              <a:spcAft>
                <a:spcPts val="0"/>
              </a:spcAft>
              <a:buSzPct val="100000"/>
              <a:buChar char="•"/>
            </a:pPr>
            <a:r>
              <a:rPr lang="en-US"/>
              <a:t>То есть мы получим тот же вывод сообщений на консоль. Но преимущество использования фабрики логгеров состоит в том, что мы можем дополнительно настроить различные параметры логгирования, в частности, провайдер логгирования.</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US"/>
              <a:t>Провайдеры логгирования</a:t>
            </a:r>
            <a:endParaRPr/>
          </a:p>
          <a:p>
            <a:pPr indent="0" lvl="0" marL="0" rtl="0" algn="l">
              <a:spcBef>
                <a:spcPts val="400"/>
              </a:spcBef>
              <a:spcAft>
                <a:spcPts val="0"/>
              </a:spcAft>
              <a:buNone/>
            </a:pPr>
            <a:r>
              <a:t/>
            </a:r>
            <a:endParaRPr/>
          </a:p>
        </p:txBody>
      </p:sp>
      <p:sp>
        <p:nvSpPr>
          <p:cNvPr id="410" name="Google Shape;410;p64"/>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В примере выше логгирование шло на консоль. Вообще путь логгирования определяется провайдером логгирования. По умолчанию ASP.NET Core предоставляет следующие провайдеры:</a:t>
            </a:r>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Console: вывод информации на консоль. Устанавливается методом AddConsole()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Debug: использует для ведения записей лога класс System.Diagnostics.Debug и в частности его метод Debug.WriteLine. Соответственно все записи лога мы можем увидеть в окне Output в Visual Studio. Устанавливается методом AddDebug()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EventSource: на Windows введет логгирование в лог</a:t>
            </a:r>
            <a:r>
              <a:rPr lang="en-US" sz="1100">
                <a:solidFill>
                  <a:schemeClr val="dk1"/>
                </a:solidFill>
                <a:uFill>
                  <a:noFill/>
                </a:uFill>
                <a:hlinkClick r:id="rId3">
                  <a:extLst>
                    <a:ext uri="{A12FA001-AC4F-418D-AE19-62706E023703}">
                      <ahyp:hlinkClr val="tx"/>
                    </a:ext>
                  </a:extLst>
                </a:hlinkClick>
              </a:rPr>
              <a:t> </a:t>
            </a:r>
            <a:r>
              <a:rPr lang="en-US" sz="1100" u="sng">
                <a:solidFill>
                  <a:schemeClr val="hlink"/>
                </a:solidFill>
                <a:hlinkClick r:id="rId4"/>
              </a:rPr>
              <a:t>ETW</a:t>
            </a:r>
            <a:r>
              <a:rPr lang="en-US" sz="1100">
                <a:solidFill>
                  <a:schemeClr val="dk1"/>
                </a:solidFill>
              </a:rPr>
              <a:t> (Event Tracing for Windows), для просмотра которого может использоваться инструмент PerfView (или аналагичный инструменты). Хотя данный провайдер задумывался как кроссплатформенный, для Linux и MacOS пока назначение лога не определено. Устанавливается методом AddEventSourceLogger()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EventLog: записывает в Windows Event Log, соответственно работает только при запуске на Windows. Устанавливается методом AddEventLog()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5"/>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Конфигурация и фильтрация логгирования</a:t>
            </a:r>
            <a:endParaRPr sz="3100"/>
          </a:p>
        </p:txBody>
      </p:sp>
      <p:sp>
        <p:nvSpPr>
          <p:cNvPr id="417" name="Google Shape;417;p65"/>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Для логгера можно задать конфигурацию с помощью одного из следующих источников:</a:t>
            </a:r>
            <a:endParaRPr/>
          </a:p>
          <a:p>
            <a:pPr indent="-298450" lvl="0" marL="457200" rtl="0" algn="l">
              <a:lnSpc>
                <a:spcPct val="115000"/>
              </a:lnSpc>
              <a:spcBef>
                <a:spcPts val="0"/>
              </a:spcBef>
              <a:spcAft>
                <a:spcPts val="0"/>
              </a:spcAft>
              <a:buClr>
                <a:schemeClr val="dk1"/>
              </a:buClr>
              <a:buSzPts val="1100"/>
              <a:buAutoNum type="arabicPeriod"/>
            </a:pPr>
            <a:r>
              <a:rPr lang="en-US"/>
              <a:t>Файлы (json, xml)</a:t>
            </a:r>
            <a:endParaRPr/>
          </a:p>
          <a:p>
            <a:pPr indent="-298450" lvl="0" marL="457200" rtl="0" algn="l">
              <a:lnSpc>
                <a:spcPct val="115000"/>
              </a:lnSpc>
              <a:spcBef>
                <a:spcPts val="0"/>
              </a:spcBef>
              <a:spcAft>
                <a:spcPts val="0"/>
              </a:spcAft>
              <a:buClr>
                <a:schemeClr val="dk1"/>
              </a:buClr>
              <a:buSzPts val="1100"/>
              <a:buAutoNum type="arabicPeriod"/>
            </a:pPr>
            <a:r>
              <a:rPr lang="en-US"/>
              <a:t>Аргументы командной строки</a:t>
            </a:r>
            <a:endParaRPr/>
          </a:p>
          <a:p>
            <a:pPr indent="-298450" lvl="0" marL="457200" rtl="0" algn="l">
              <a:lnSpc>
                <a:spcPct val="115000"/>
              </a:lnSpc>
              <a:spcBef>
                <a:spcPts val="0"/>
              </a:spcBef>
              <a:spcAft>
                <a:spcPts val="0"/>
              </a:spcAft>
              <a:buClr>
                <a:schemeClr val="dk1"/>
              </a:buClr>
              <a:buSzPts val="1100"/>
              <a:buAutoNum type="arabicPeriod"/>
            </a:pPr>
            <a:r>
              <a:rPr lang="en-US"/>
              <a:t>Переменные среды окружения</a:t>
            </a:r>
            <a:endParaRPr/>
          </a:p>
          <a:p>
            <a:pPr indent="-298450" lvl="0" marL="457200" rtl="0" algn="l">
              <a:lnSpc>
                <a:spcPct val="115000"/>
              </a:lnSpc>
              <a:spcBef>
                <a:spcPts val="0"/>
              </a:spcBef>
              <a:spcAft>
                <a:spcPts val="0"/>
              </a:spcAft>
              <a:buClr>
                <a:schemeClr val="dk1"/>
              </a:buClr>
              <a:buSzPts val="1100"/>
              <a:buAutoNum type="arabicPeriod"/>
            </a:pPr>
            <a:r>
              <a:rPr lang="en-US"/>
              <a:t>Объекты .NET</a:t>
            </a:r>
            <a:endParaRPr/>
          </a:p>
          <a:p>
            <a:pPr indent="-298450" lvl="0" marL="457200" rtl="0" algn="l">
              <a:lnSpc>
                <a:spcPct val="115000"/>
              </a:lnSpc>
              <a:spcBef>
                <a:spcPts val="0"/>
              </a:spcBef>
              <a:spcAft>
                <a:spcPts val="0"/>
              </a:spcAft>
              <a:buClr>
                <a:schemeClr val="dk1"/>
              </a:buClr>
              <a:buSzPts val="1100"/>
              <a:buAutoNum type="arabicPeriod"/>
            </a:pPr>
            <a:r>
              <a:rPr lang="en-US"/>
              <a:t>Незашифрованное хранилище Secret Manager</a:t>
            </a:r>
            <a:endParaRPr/>
          </a:p>
          <a:p>
            <a:pPr indent="-355600" lvl="0" marL="457200" rtl="0" algn="l">
              <a:spcBef>
                <a:spcPts val="0"/>
              </a:spcBef>
              <a:spcAft>
                <a:spcPts val="0"/>
              </a:spcAft>
              <a:buSzPts val="2000"/>
              <a:buChar char="•"/>
            </a:pPr>
            <a:r>
              <a:rPr lang="en-US"/>
              <a:t>Также можно создать свой провайдер конфигурации логгера.</a:t>
            </a:r>
            <a:endParaRPr/>
          </a:p>
          <a:p>
            <a:pPr indent="-355600" lvl="0" marL="457200" rtl="0" algn="l">
              <a:spcBef>
                <a:spcPts val="0"/>
              </a:spcBef>
              <a:spcAft>
                <a:spcPts val="0"/>
              </a:spcAft>
              <a:buSzPts val="2000"/>
              <a:buChar char="•"/>
            </a:pPr>
            <a:r>
              <a:rPr lang="en-US"/>
              <a:t>Например, по умолчанию в проект по типу Empty добавляется файл appsettings.json, который предназначен для конфигурации проекта и в том числе может определять и по умолчанию уже содержит конфигурацию логгера</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6"/>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Создание провайдера логгирования 1/2</a:t>
            </a:r>
            <a:endParaRPr sz="3100"/>
          </a:p>
        </p:txBody>
      </p:sp>
      <p:sp>
        <p:nvSpPr>
          <p:cNvPr id="424" name="Google Shape;424;p66"/>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77500" lnSpcReduction="20000"/>
          </a:bodyPr>
          <a:lstStyle/>
          <a:p>
            <a:pPr indent="-327025" lvl="0" marL="457200" rtl="0" algn="l">
              <a:spcBef>
                <a:spcPts val="1000"/>
              </a:spcBef>
              <a:spcAft>
                <a:spcPts val="0"/>
              </a:spcAft>
              <a:buSzPct val="100000"/>
              <a:buChar char="•"/>
            </a:pPr>
            <a:r>
              <a:rPr lang="en-US"/>
              <a:t>Стандартная инфраструктура ASP NET Core предоставляет, возможно, не самый удобные способы логгирования - на консоль, в окне Output в Visual Studio. Однако в то же время ASP.NET Core позволяет полностью определить свою логику ведения лога. Допустим, мы хотим сохранять сообщения в текстовом файле.</a:t>
            </a:r>
            <a:endParaRPr/>
          </a:p>
          <a:p>
            <a:pPr indent="-327025" lvl="0" marL="457200" rtl="0" algn="l">
              <a:spcBef>
                <a:spcPts val="0"/>
              </a:spcBef>
              <a:spcAft>
                <a:spcPts val="0"/>
              </a:spcAft>
              <a:buSzPct val="100000"/>
              <a:buChar char="•"/>
            </a:pPr>
            <a:r>
              <a:rPr lang="en-US"/>
              <a:t>Класс логгера должен реализовать интерфейс ILogger. Этот интерфейс определяет три метода:</a:t>
            </a:r>
            <a:endParaRPr/>
          </a:p>
          <a:p>
            <a:pPr indent="-282733" lvl="0" marL="457200" rtl="0" algn="l">
              <a:lnSpc>
                <a:spcPct val="115000"/>
              </a:lnSpc>
              <a:spcBef>
                <a:spcPts val="0"/>
              </a:spcBef>
              <a:spcAft>
                <a:spcPts val="0"/>
              </a:spcAft>
              <a:buClr>
                <a:schemeClr val="dk1"/>
              </a:buClr>
              <a:buSzPct val="55000"/>
              <a:buAutoNum type="arabicPeriod"/>
            </a:pPr>
            <a:r>
              <a:rPr lang="en-US"/>
              <a:t>BeginScope: этот метод возвращает объект IDisposable, который представляет некоторую область видимости для логгера. В данном случае нам этот метод не важен, поэтому возвращаем значение null</a:t>
            </a:r>
            <a:endParaRPr/>
          </a:p>
          <a:p>
            <a:pPr indent="-282733" lvl="0" marL="457200" rtl="0" algn="l">
              <a:lnSpc>
                <a:spcPct val="115000"/>
              </a:lnSpc>
              <a:spcBef>
                <a:spcPts val="0"/>
              </a:spcBef>
              <a:spcAft>
                <a:spcPts val="0"/>
              </a:spcAft>
              <a:buClr>
                <a:schemeClr val="dk1"/>
              </a:buClr>
              <a:buSzPct val="55000"/>
              <a:buAutoNum type="arabicPeriod"/>
            </a:pPr>
            <a:r>
              <a:rPr lang="en-US"/>
              <a:t>IsEnabled: возвращает значения true или false, которые указыват, доступен ли логгер для использования. Здесь можно здать различную логику. В частности, в этот метод передается объект LogLevel, и мы можем, к примеру, задействовать логгер в зависимости от значения этого объекта. Но в данном случае просто возвращаем true, то есть логгер доступен всегда.</a:t>
            </a:r>
            <a:endParaRPr/>
          </a:p>
          <a:p>
            <a:pPr indent="-282733" lvl="0" marL="457200" rtl="0" algn="l">
              <a:lnSpc>
                <a:spcPct val="115000"/>
              </a:lnSpc>
              <a:spcBef>
                <a:spcPts val="0"/>
              </a:spcBef>
              <a:spcAft>
                <a:spcPts val="0"/>
              </a:spcAft>
              <a:buClr>
                <a:schemeClr val="dk1"/>
              </a:buClr>
              <a:buSzPct val="55000"/>
              <a:buAutoNum type="arabicPeriod"/>
            </a:pPr>
            <a:r>
              <a:rPr lang="en-US"/>
              <a:t>Log: этот метод предназначен для выполнения логгирования. Он принимает пять параметров:</a:t>
            </a:r>
            <a:endParaRPr/>
          </a:p>
          <a:p>
            <a:pPr indent="-282733" lvl="0" marL="914400" rtl="0" algn="l">
              <a:lnSpc>
                <a:spcPct val="115000"/>
              </a:lnSpc>
              <a:spcBef>
                <a:spcPts val="0"/>
              </a:spcBef>
              <a:spcAft>
                <a:spcPts val="0"/>
              </a:spcAft>
              <a:buClr>
                <a:schemeClr val="dk1"/>
              </a:buClr>
              <a:buSzPct val="55000"/>
              <a:buAutoNum type="arabicPeriod"/>
            </a:pPr>
            <a:r>
              <a:rPr lang="en-US"/>
              <a:t>LogLevel: уровень детализации текущего сообщения</a:t>
            </a:r>
            <a:endParaRPr/>
          </a:p>
          <a:p>
            <a:pPr indent="-282733" lvl="0" marL="914400" rtl="0" algn="l">
              <a:lnSpc>
                <a:spcPct val="115000"/>
              </a:lnSpc>
              <a:spcBef>
                <a:spcPts val="0"/>
              </a:spcBef>
              <a:spcAft>
                <a:spcPts val="0"/>
              </a:spcAft>
              <a:buClr>
                <a:schemeClr val="dk1"/>
              </a:buClr>
              <a:buSzPct val="55000"/>
              <a:buAutoNum type="arabicPeriod"/>
            </a:pPr>
            <a:r>
              <a:rPr lang="en-US"/>
              <a:t>EventId: идентификатор события</a:t>
            </a:r>
            <a:endParaRPr/>
          </a:p>
          <a:p>
            <a:pPr indent="-282733" lvl="0" marL="914400" rtl="0" algn="l">
              <a:lnSpc>
                <a:spcPct val="115000"/>
              </a:lnSpc>
              <a:spcBef>
                <a:spcPts val="0"/>
              </a:spcBef>
              <a:spcAft>
                <a:spcPts val="0"/>
              </a:spcAft>
              <a:buClr>
                <a:schemeClr val="dk1"/>
              </a:buClr>
              <a:buSzPct val="55000"/>
              <a:buAutoNum type="arabicPeriod"/>
            </a:pPr>
            <a:r>
              <a:rPr lang="en-US"/>
              <a:t>TState: некоторый объект состояния, который хранит сообщение</a:t>
            </a:r>
            <a:endParaRPr/>
          </a:p>
          <a:p>
            <a:pPr indent="-282733" lvl="0" marL="914400" rtl="0" algn="l">
              <a:lnSpc>
                <a:spcPct val="115000"/>
              </a:lnSpc>
              <a:spcBef>
                <a:spcPts val="0"/>
              </a:spcBef>
              <a:spcAft>
                <a:spcPts val="0"/>
              </a:spcAft>
              <a:buClr>
                <a:schemeClr val="dk1"/>
              </a:buClr>
              <a:buSzPct val="55000"/>
              <a:buAutoNum type="arabicPeriod"/>
            </a:pPr>
            <a:r>
              <a:rPr lang="en-US"/>
              <a:t>Exception: информация об исключении</a:t>
            </a:r>
            <a:endParaRPr/>
          </a:p>
          <a:p>
            <a:pPr indent="-282733" lvl="0" marL="914400" rtl="0" algn="l">
              <a:lnSpc>
                <a:spcPct val="115000"/>
              </a:lnSpc>
              <a:spcBef>
                <a:spcPts val="0"/>
              </a:spcBef>
              <a:spcAft>
                <a:spcPts val="0"/>
              </a:spcAft>
              <a:buClr>
                <a:schemeClr val="dk1"/>
              </a:buClr>
              <a:buSzPct val="55000"/>
              <a:buAutoNum type="arabicPeriod"/>
            </a:pPr>
            <a:r>
              <a:rPr lang="en-US"/>
              <a:t>formatter: функция форматирвания, которая с помощью двух предыдущих параметов позволяет получить собственно сообщение для логгирования</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Создание провайдера логгирования</a:t>
            </a:r>
            <a:r>
              <a:rPr lang="en-US" sz="3100"/>
              <a:t> 2/2</a:t>
            </a:r>
            <a:endParaRPr/>
          </a:p>
        </p:txBody>
      </p:sp>
      <p:sp>
        <p:nvSpPr>
          <p:cNvPr id="431" name="Google Shape;431;p67"/>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Класс провайдера логгирования </a:t>
            </a:r>
            <a:r>
              <a:rPr lang="en-US"/>
              <a:t>должен реализовать интерфейс ILoggerProvider. В этом интерфейсе определены два метода:</a:t>
            </a:r>
            <a:endParaRPr/>
          </a:p>
          <a:p>
            <a:pPr indent="-298450" lvl="0" marL="457200" rtl="0" algn="l">
              <a:lnSpc>
                <a:spcPct val="115000"/>
              </a:lnSpc>
              <a:spcBef>
                <a:spcPts val="0"/>
              </a:spcBef>
              <a:spcAft>
                <a:spcPts val="0"/>
              </a:spcAft>
              <a:buClr>
                <a:schemeClr val="dk1"/>
              </a:buClr>
              <a:buSzPts val="1100"/>
              <a:buAutoNum type="arabicPeriod"/>
            </a:pPr>
            <a:r>
              <a:rPr lang="en-US"/>
              <a:t>CreateLogger: создает и возвращает объект логгера. Для создания логгера используется путь к файлу, который передается через конструктор</a:t>
            </a:r>
            <a:endParaRPr/>
          </a:p>
          <a:p>
            <a:pPr indent="-298450" lvl="0" marL="457200" rtl="0" algn="l">
              <a:lnSpc>
                <a:spcPct val="115000"/>
              </a:lnSpc>
              <a:spcBef>
                <a:spcPts val="0"/>
              </a:spcBef>
              <a:spcAft>
                <a:spcPts val="0"/>
              </a:spcAft>
              <a:buClr>
                <a:schemeClr val="dk1"/>
              </a:buClr>
              <a:buSzPts val="1100"/>
              <a:buAutoNum type="arabicPeriod"/>
            </a:pPr>
            <a:r>
              <a:rPr lang="en-US"/>
              <a:t>Dispose: управляет освобождение ресурсов.</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2400"/>
              </a:spcBef>
              <a:spcAft>
                <a:spcPts val="600"/>
              </a:spcAft>
              <a:buNone/>
            </a:pPr>
            <a:r>
              <a:rPr lang="en-US"/>
              <a:t>Маршрутизация. Основы маршрутизации в ASP.NET Core</a:t>
            </a:r>
            <a:endParaRPr sz="3100"/>
          </a:p>
        </p:txBody>
      </p:sp>
      <p:sp>
        <p:nvSpPr>
          <p:cNvPr id="438" name="Google Shape;438;p68"/>
          <p:cNvSpPr txBox="1"/>
          <p:nvPr>
            <p:ph idx="1" type="body"/>
          </p:nvPr>
        </p:nvSpPr>
        <p:spPr>
          <a:xfrm>
            <a:off x="647700" y="1258625"/>
            <a:ext cx="10515600" cy="5430900"/>
          </a:xfrm>
          <a:prstGeom prst="rect">
            <a:avLst/>
          </a:prstGeom>
        </p:spPr>
        <p:txBody>
          <a:bodyPr anchorCtr="0" anchor="t" bIns="45700" lIns="91425" spcFirstLastPara="1" rIns="91425" wrap="square" tIns="45700">
            <a:normAutofit fontScale="77500" lnSpcReduction="20000"/>
          </a:bodyPr>
          <a:lstStyle/>
          <a:p>
            <a:pPr indent="-327025" lvl="0" marL="457200" rtl="0" algn="l">
              <a:spcBef>
                <a:spcPts val="1000"/>
              </a:spcBef>
              <a:spcAft>
                <a:spcPts val="0"/>
              </a:spcAft>
              <a:buSzPct val="100000"/>
              <a:buChar char="•"/>
            </a:pPr>
            <a:r>
              <a:rPr lang="en-US"/>
              <a:t>За сопоставление запросов с конкретными адресами внутри приложения в ASP.NET Core отвечает система маршрутизации.</a:t>
            </a:r>
            <a:endParaRPr/>
          </a:p>
          <a:p>
            <a:pPr indent="-327025" lvl="0" marL="457200" rtl="0" algn="l">
              <a:spcBef>
                <a:spcPts val="0"/>
              </a:spcBef>
              <a:spcAft>
                <a:spcPts val="0"/>
              </a:spcAft>
              <a:buSzPct val="100000"/>
              <a:buChar char="•"/>
            </a:pPr>
            <a:r>
              <a:rPr lang="en-US"/>
              <a:t>Если мы обратимся к коду класса Startup, который создается по умолчанию, то мы можем увидеть там примитивную систему маршрутизации, в частности, вызов:</a:t>
            </a:r>
            <a:endParaRPr/>
          </a:p>
          <a:p>
            <a:pPr indent="0" lvl="0" marL="0" rtl="0" algn="l">
              <a:spcBef>
                <a:spcPts val="1000"/>
              </a:spcBef>
              <a:spcAft>
                <a:spcPts val="0"/>
              </a:spcAft>
              <a:buNone/>
            </a:pPr>
            <a:r>
              <a:rPr lang="en-US"/>
              <a:t>app.UseRouting();</a:t>
            </a:r>
            <a:endParaRPr/>
          </a:p>
          <a:p>
            <a:pPr indent="-327025" lvl="0" marL="457200" rtl="0" algn="l">
              <a:spcBef>
                <a:spcPts val="1000"/>
              </a:spcBef>
              <a:spcAft>
                <a:spcPts val="0"/>
              </a:spcAft>
              <a:buSzPct val="100000"/>
              <a:buChar char="•"/>
            </a:pPr>
            <a:r>
              <a:rPr lang="en-US"/>
              <a:t>Добавляет в конвейер обработки запроса компонент EndpointRoutingMiddleware. Система маршрутизации использует конечные точки (endpoints) для обработки запросов по определенным маршрутам. И компонент EndpointRoutingMiddleware как раз позволяет определить маршрут, который соответствует запрошенному адресу, и установить для его обработки конечную точку в виде объекта Microsoft.AspNetCore.Http.Endpoint, а также определить данные маршрута.</a:t>
            </a:r>
            <a:endParaRPr/>
          </a:p>
          <a:p>
            <a:pPr indent="-327025" lvl="0" marL="457200" rtl="0" algn="l">
              <a:spcBef>
                <a:spcPts val="0"/>
              </a:spcBef>
              <a:spcAft>
                <a:spcPts val="0"/>
              </a:spcAft>
              <a:buSzPct val="100000"/>
              <a:buChar char="•"/>
            </a:pPr>
            <a:r>
              <a:rPr lang="en-US"/>
              <a:t>После того, как установлена конечная точка Endpoint, выполняется следующий вызов:</a:t>
            </a:r>
            <a:endParaRPr/>
          </a:p>
          <a:p>
            <a:pPr indent="0" lvl="0" marL="0" rtl="0" algn="l">
              <a:spcBef>
                <a:spcPts val="1000"/>
              </a:spcBef>
              <a:spcAft>
                <a:spcPts val="0"/>
              </a:spcAft>
              <a:buNone/>
            </a:pPr>
            <a:r>
              <a:rPr lang="en-US"/>
              <a:t>app.UseEndpoints(endpoints =&gt;</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endpoints.MapGet("/", async context =&gt;</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await context.Response.WriteAsync("Hello World!");</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a:t>
            </a:r>
            <a:endParaRPr/>
          </a:p>
          <a:p>
            <a:pPr indent="-327025" lvl="0" marL="457200" rtl="0" algn="l">
              <a:spcBef>
                <a:spcPts val="1000"/>
              </a:spcBef>
              <a:spcAft>
                <a:spcPts val="0"/>
              </a:spcAft>
              <a:buSzPct val="100000"/>
              <a:buChar char="•"/>
            </a:pPr>
            <a:r>
              <a:rPr lang="en-US"/>
              <a:t>Метод app.UseEndpoints() встраивает в конвейер обработки компонент EndpointMiddleware. Он принимает делегат с одним параметром типа Microsoft.AspNetCore.Routing.IEndpointRouteBuilder, у которого можно вызвать ряд методов для установки обработчика определенных маршрутов. В частности, метод MapGet() добавляет конечную точку для определеного маршрута по запросу типа GET и ее обработчик.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9"/>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a:t>RouterMiddleware</a:t>
            </a:r>
            <a:endParaRPr/>
          </a:p>
          <a:p>
            <a:pPr indent="0" lvl="0" marL="0" rtl="0" algn="l">
              <a:spcBef>
                <a:spcPts val="400"/>
              </a:spcBef>
              <a:spcAft>
                <a:spcPts val="0"/>
              </a:spcAft>
              <a:buNone/>
            </a:pPr>
            <a:r>
              <a:t/>
            </a:r>
            <a:endParaRPr/>
          </a:p>
        </p:txBody>
      </p:sp>
      <p:sp>
        <p:nvSpPr>
          <p:cNvPr id="445" name="Google Shape;445;p69"/>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fontScale="55000" lnSpcReduction="10000"/>
          </a:bodyPr>
          <a:lstStyle/>
          <a:p>
            <a:pPr indent="-298450" lvl="0" marL="457200" rtl="0" algn="l">
              <a:spcBef>
                <a:spcPts val="1000"/>
              </a:spcBef>
              <a:spcAft>
                <a:spcPts val="0"/>
              </a:spcAft>
              <a:buSzPct val="100000"/>
              <a:buChar char="•"/>
            </a:pPr>
            <a:r>
              <a:rPr lang="en-US"/>
              <a:t>Еще один способ построения маршрутизации представляет компонент называется RouterMiddleware. При обработке запроса RouterMiddleware сравнивает запрашиваемый адрес Url с зарегистрированными маршрутами, и если один из маршрутов подходит, то вызывается обработчик этого маршрута.</a:t>
            </a:r>
            <a:endParaRPr/>
          </a:p>
          <a:p>
            <a:pPr indent="-298450" lvl="0" marL="457200" rtl="0" algn="l">
              <a:spcBef>
                <a:spcPts val="0"/>
              </a:spcBef>
              <a:spcAft>
                <a:spcPts val="0"/>
              </a:spcAft>
              <a:buSzPct val="100000"/>
              <a:buChar char="•"/>
            </a:pPr>
            <a:r>
              <a:rPr lang="en-US"/>
              <a:t>В методе Configure() происходит настройка маршрута и определение обработчика, который будет обрабатывать этот запрос по этому маршруту:</a:t>
            </a:r>
            <a:endParaRPr/>
          </a:p>
          <a:p>
            <a:pPr indent="0" lvl="0" marL="0" rtl="0" algn="l">
              <a:spcBef>
                <a:spcPts val="1000"/>
              </a:spcBef>
              <a:spcAft>
                <a:spcPts val="0"/>
              </a:spcAft>
              <a:buNone/>
            </a:pPr>
            <a:r>
              <a:rPr lang="en-US"/>
              <a:t>var myRouteHandler = new RouteHandler(Handle);</a:t>
            </a:r>
            <a:endParaRPr/>
          </a:p>
          <a:p>
            <a:pPr indent="0" lvl="0" marL="0" rtl="0" algn="l">
              <a:spcBef>
                <a:spcPts val="1000"/>
              </a:spcBef>
              <a:spcAft>
                <a:spcPts val="0"/>
              </a:spcAft>
              <a:buNone/>
            </a:pPr>
            <a:r>
              <a:rPr lang="en-US"/>
              <a:t>var routeBuilder = new RouteBuilder(app, myRouteHandler);</a:t>
            </a:r>
            <a:endParaRPr/>
          </a:p>
          <a:p>
            <a:pPr indent="0" lvl="0" marL="0" rtl="0" algn="l">
              <a:spcBef>
                <a:spcPts val="1000"/>
              </a:spcBef>
              <a:spcAft>
                <a:spcPts val="0"/>
              </a:spcAft>
              <a:buNone/>
            </a:pPr>
            <a:r>
              <a:rPr lang="en-US"/>
              <a:t>routeBuilder.MapRoute("default", "{controller}/{action}");</a:t>
            </a:r>
            <a:endParaRPr/>
          </a:p>
          <a:p>
            <a:pPr indent="0" lvl="0" marL="0" rtl="0" algn="l">
              <a:spcBef>
                <a:spcPts val="1000"/>
              </a:spcBef>
              <a:spcAft>
                <a:spcPts val="0"/>
              </a:spcAft>
              <a:buNone/>
            </a:pPr>
            <a:r>
              <a:rPr lang="en-US"/>
              <a:t>app.UseRouter(routeBuilder.Build());</a:t>
            </a:r>
            <a:endParaRPr/>
          </a:p>
          <a:p>
            <a:pPr indent="-298450" lvl="0" marL="457200" rtl="0" algn="l">
              <a:spcBef>
                <a:spcPts val="1000"/>
              </a:spcBef>
              <a:spcAft>
                <a:spcPts val="0"/>
              </a:spcAft>
              <a:buSzPct val="100000"/>
              <a:buChar char="•"/>
            </a:pPr>
            <a:r>
              <a:rPr lang="en-US"/>
              <a:t>Класс RouteHandler представляет встроенный обработчик маршрута. В качестве параметра в него передается делегат RequestDelegate, который и будет обрабатывать запрос. В данном случае на место делегата передается ссылка на метод Handle(). Метод, который представляет делегат RequestDelegate, должен в качестве параметра принимать контекст запроса HttpContext и возвращать объект Task.</a:t>
            </a:r>
            <a:endParaRPr/>
          </a:p>
          <a:p>
            <a:pPr indent="-298450" lvl="0" marL="457200" rtl="0" algn="l">
              <a:spcBef>
                <a:spcPts val="0"/>
              </a:spcBef>
              <a:spcAft>
                <a:spcPts val="0"/>
              </a:spcAft>
              <a:buSzPct val="100000"/>
              <a:buChar char="•"/>
            </a:pPr>
            <a:r>
              <a:rPr lang="en-US"/>
              <a:t>Для построения маршрута применяется объект RouteBuilder. В его конструктор передается сервис IApplicationBuilder, который в данном случае мы можем получить из параметра метода Configure(), и вышеопределенный обработчик маршрута.</a:t>
            </a:r>
            <a:endParaRPr/>
          </a:p>
          <a:p>
            <a:pPr indent="-298450" lvl="0" marL="457200" rtl="0" algn="l">
              <a:spcBef>
                <a:spcPts val="0"/>
              </a:spcBef>
              <a:spcAft>
                <a:spcPts val="0"/>
              </a:spcAft>
              <a:buSzPct val="100000"/>
              <a:buChar char="•"/>
            </a:pPr>
            <a:r>
              <a:rPr lang="en-US"/>
              <a:t>Далее идет собственно определение самого маршрута в методе routeBuilder.MapRoute(). В данном случае "default" задает имя маршрута, а строка "{controller}/{action}" представляет шаблон маршрута - некоторый шаблон Url, с которым будет сопоставляться запрошенный адрес URL. Шаблон URL может состоять из одного и более сегментов. Если в шаблоне используется несколько сегментов, то они разделяются слешами.</a:t>
            </a:r>
            <a:endParaRPr/>
          </a:p>
          <a:p>
            <a:pPr indent="-298450" lvl="0" marL="457200" rtl="0" algn="l">
              <a:spcBef>
                <a:spcPts val="0"/>
              </a:spcBef>
              <a:spcAft>
                <a:spcPts val="0"/>
              </a:spcAft>
              <a:buSzPct val="100000"/>
              <a:buChar char="•"/>
            </a:pPr>
            <a:r>
              <a:rPr lang="en-US"/>
              <a:t>Каждый такой сегмент шаблона содержит параметр. Эти параметры называются параметрами маршрута. Каждый параметр заключается в фигурные скобки. В данном случае это параметры controller и action. Но вообще параметры не обязательно должны иметь именно такие названия, они могут иметь различные имена, включающие любые алфавитно-цифровые символы.</a:t>
            </a:r>
            <a:endParaRPr/>
          </a:p>
          <a:p>
            <a:pPr indent="-298450" lvl="0" marL="457200" rtl="0" algn="l">
              <a:spcBef>
                <a:spcPts val="0"/>
              </a:spcBef>
              <a:spcAft>
                <a:spcPts val="0"/>
              </a:spcAft>
              <a:buSzPct val="100000"/>
              <a:buChar char="•"/>
            </a:pPr>
            <a:r>
              <a:rPr lang="en-US"/>
              <a:t>И последняя строка подключает RouterMiddleware в конвейер обработки запроса:</a:t>
            </a:r>
            <a:endParaRPr/>
          </a:p>
          <a:p>
            <a:pPr indent="0" lvl="0" marL="0" rtl="0" algn="l">
              <a:spcBef>
                <a:spcPts val="1000"/>
              </a:spcBef>
              <a:spcAft>
                <a:spcPts val="0"/>
              </a:spcAft>
              <a:buNone/>
            </a:pPr>
            <a:r>
              <a:rPr lang="en-US"/>
              <a:t>app.UseRouter(routeBuilder.Build());</a:t>
            </a:r>
            <a:endParaRPr/>
          </a:p>
          <a:p>
            <a:pPr indent="-298450" lvl="0" marL="457200" rtl="0" algn="l">
              <a:spcBef>
                <a:spcPts val="1000"/>
              </a:spcBef>
              <a:spcAft>
                <a:spcPts val="0"/>
              </a:spcAft>
              <a:buSzPct val="100000"/>
              <a:buChar char="•"/>
            </a:pPr>
            <a:r>
              <a:rPr lang="en-US"/>
              <a:t>Вызов routeBuilder.Build() возвращает объект IRouter, который затем переходит в RouterMiddleware и используется для обработки запросов.</a:t>
            </a:r>
            <a:endParaRPr/>
          </a:p>
          <a:p>
            <a:pPr indent="-298450" lvl="0" marL="457200" rtl="0" algn="l">
              <a:spcBef>
                <a:spcPts val="0"/>
              </a:spcBef>
              <a:spcAft>
                <a:spcPts val="0"/>
              </a:spcAft>
              <a:buSzPct val="100000"/>
              <a:buChar char="•"/>
            </a:pPr>
            <a:r>
              <a:rPr lang="en-US"/>
              <a:t>После этого обработчик маршрута готов к использованию и может участвовать в обработке входящих запросов.</a:t>
            </a:r>
            <a:endParaRPr/>
          </a:p>
          <a:p>
            <a:pPr indent="-298450" lvl="0" marL="457200" rtl="0" algn="l">
              <a:spcBef>
                <a:spcPts val="0"/>
              </a:spcBef>
              <a:spcAft>
                <a:spcPts val="0"/>
              </a:spcAft>
              <a:buSzPct val="100000"/>
              <a:buChar char="•"/>
            </a:pPr>
            <a:r>
              <a:rPr lang="en-US"/>
              <a:t>При этом после этого вызова могут идти другие компоненты middleware, которые могут участвовать в обработке запроса.</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0"/>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lang="en-US"/>
              <a:t>URL matching</a:t>
            </a:r>
            <a:endParaRPr sz="3500"/>
          </a:p>
        </p:txBody>
      </p:sp>
      <p:sp>
        <p:nvSpPr>
          <p:cNvPr id="452" name="Google Shape;452;p70"/>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a:t>Когда к приложению, которое использует маршруты, приходит запрос, то начинается процесс URL matching - процесс сопоставления строки запроса URL маршрутам. Причем в приложении может использоваться множество маршрутов. И RouterMiddleware последовательно перебирает все маршруты и сравнивает их шаблон с запрошенным адресом URL. Если шаблон маршрута и строка URL совпадают, то для обработки запроса выбирается обработчик данного маршрута. Если обработчик установлен, то он вызывается, и далее другие маршруты не вызываются. Если шаблон маршрута и запрошенный адрес URL не совпадают, тогда вызывается следующий маршрут.</a:t>
            </a:r>
            <a:endParaRPr/>
          </a:p>
          <a:p>
            <a:pPr indent="-355600" lvl="0" marL="457200" rtl="0" algn="l">
              <a:spcBef>
                <a:spcPts val="0"/>
              </a:spcBef>
              <a:spcAft>
                <a:spcPts val="0"/>
              </a:spcAft>
              <a:buSzPts val="2000"/>
              <a:buChar char="•"/>
            </a:pPr>
            <a:r>
              <a:rPr lang="en-US"/>
              <a:t>Если все маршруты были вызваны, но обработчик для запроса так и не был найден, RouterMiddleware вызывает следующий в конвейере обработки запроса компонент middleware.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9525"/>
            <a:ext cx="10515600" cy="5905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Создание своих сервисов 1/3</a:t>
            </a:r>
            <a:endParaRPr/>
          </a:p>
        </p:txBody>
      </p:sp>
      <p:sp>
        <p:nvSpPr>
          <p:cNvPr id="111" name="Google Shape;111;p17"/>
          <p:cNvSpPr txBox="1"/>
          <p:nvPr>
            <p:ph idx="1" type="body"/>
          </p:nvPr>
        </p:nvSpPr>
        <p:spPr>
          <a:xfrm>
            <a:off x="19685" y="355600"/>
            <a:ext cx="11771630" cy="55702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200"/>
              <a:buChar char="•"/>
            </a:pPr>
            <a:r>
              <a:rPr lang="en-US" sz="1200"/>
              <a:t>Итак, мы можем использовать встроенные сервисы как IWebHostEnvironment или сервисы, которые предоставляет ASP.NET Core и которые надо дополнительно добавлять в приложение типа MVC. Но также мы можем создавать свои собственные сервисы.</a:t>
            </a:r>
            <a:endParaRPr sz="1200"/>
          </a:p>
          <a:p>
            <a:pPr indent="-228600" lvl="0" marL="228600" rtl="0" algn="l">
              <a:lnSpc>
                <a:spcPct val="90000"/>
              </a:lnSpc>
              <a:spcBef>
                <a:spcPts val="1000"/>
              </a:spcBef>
              <a:spcAft>
                <a:spcPts val="0"/>
              </a:spcAft>
              <a:buClr>
                <a:srgbClr val="3F3F3F"/>
              </a:buClr>
              <a:buSzPts val="1200"/>
              <a:buChar char="•"/>
            </a:pPr>
            <a:r>
              <a:rPr lang="en-US" sz="1200"/>
              <a:t>Сперва определяем интерфейс нашего сервиса:</a:t>
            </a:r>
            <a:endParaRPr sz="1200"/>
          </a:p>
          <a:p>
            <a:pPr indent="0" lvl="0" marL="0" rtl="0" algn="l">
              <a:lnSpc>
                <a:spcPct val="90000"/>
              </a:lnSpc>
              <a:spcBef>
                <a:spcPts val="1000"/>
              </a:spcBef>
              <a:spcAft>
                <a:spcPts val="0"/>
              </a:spcAft>
              <a:buClr>
                <a:srgbClr val="3F3F3F"/>
              </a:buClr>
              <a:buSzPts val="1200"/>
              <a:buNone/>
            </a:pPr>
            <a:r>
              <a:rPr lang="en-US" sz="1200"/>
              <a:t>public interface IMessageSender</a:t>
            </a:r>
            <a:endParaRPr sz="1200"/>
          </a:p>
          <a:p>
            <a:pPr indent="0" lvl="0" marL="0" rtl="0" algn="l">
              <a:lnSpc>
                <a:spcPct val="90000"/>
              </a:lnSpc>
              <a:spcBef>
                <a:spcPts val="1000"/>
              </a:spcBef>
              <a:spcAft>
                <a:spcPts val="0"/>
              </a:spcAft>
              <a:buClr>
                <a:srgbClr val="3F3F3F"/>
              </a:buClr>
              <a:buSzPts val="1200"/>
              <a:buNone/>
            </a:pPr>
            <a:r>
              <a:rPr lang="en-US" sz="1200"/>
              <a:t>{</a:t>
            </a:r>
            <a:endParaRPr sz="1200"/>
          </a:p>
          <a:p>
            <a:pPr indent="0" lvl="0" marL="0" rtl="0" algn="l">
              <a:lnSpc>
                <a:spcPct val="90000"/>
              </a:lnSpc>
              <a:spcBef>
                <a:spcPts val="1000"/>
              </a:spcBef>
              <a:spcAft>
                <a:spcPts val="0"/>
              </a:spcAft>
              <a:buClr>
                <a:srgbClr val="3F3F3F"/>
              </a:buClr>
              <a:buSzPts val="1200"/>
              <a:buNone/>
            </a:pPr>
            <a:r>
              <a:rPr lang="en-US" sz="1200"/>
              <a:t>    string Send();</a:t>
            </a:r>
            <a:endParaRPr sz="1200"/>
          </a:p>
          <a:p>
            <a:pPr indent="0" lvl="0" marL="0" rtl="0" algn="l">
              <a:lnSpc>
                <a:spcPct val="90000"/>
              </a:lnSpc>
              <a:spcBef>
                <a:spcPts val="1000"/>
              </a:spcBef>
              <a:spcAft>
                <a:spcPts val="0"/>
              </a:spcAft>
              <a:buClr>
                <a:srgbClr val="3F3F3F"/>
              </a:buClr>
              <a:buSzPts val="1200"/>
              <a:buNone/>
            </a:pPr>
            <a:r>
              <a:rPr lang="en-US" sz="1200"/>
              <a:t>}</a:t>
            </a:r>
            <a:endParaRPr sz="1200"/>
          </a:p>
          <a:p>
            <a:pPr indent="-228600" lvl="0" marL="228600" rtl="0" algn="l">
              <a:lnSpc>
                <a:spcPct val="90000"/>
              </a:lnSpc>
              <a:spcBef>
                <a:spcPts val="1000"/>
              </a:spcBef>
              <a:spcAft>
                <a:spcPts val="0"/>
              </a:spcAft>
              <a:buClr>
                <a:srgbClr val="3F3F3F"/>
              </a:buClr>
              <a:buSzPts val="1200"/>
              <a:buChar char="•"/>
            </a:pPr>
            <a:r>
              <a:rPr lang="en-US" sz="1200"/>
              <a:t>Затем добавляем реализации:</a:t>
            </a:r>
            <a:endParaRPr sz="1200"/>
          </a:p>
          <a:p>
            <a:pPr indent="0" lvl="0" marL="0" rtl="0" algn="l">
              <a:lnSpc>
                <a:spcPct val="90000"/>
              </a:lnSpc>
              <a:spcBef>
                <a:spcPts val="1000"/>
              </a:spcBef>
              <a:spcAft>
                <a:spcPts val="0"/>
              </a:spcAft>
              <a:buClr>
                <a:srgbClr val="3F3F3F"/>
              </a:buClr>
              <a:buSzPts val="1200"/>
              <a:buNone/>
            </a:pPr>
            <a:r>
              <a:rPr lang="en-US" sz="1200"/>
              <a:t>public class EmailMessageSender : IMessageSender</a:t>
            </a:r>
            <a:endParaRPr sz="1200"/>
          </a:p>
          <a:p>
            <a:pPr indent="0" lvl="0" marL="0" rtl="0" algn="l">
              <a:lnSpc>
                <a:spcPct val="90000"/>
              </a:lnSpc>
              <a:spcBef>
                <a:spcPts val="1000"/>
              </a:spcBef>
              <a:spcAft>
                <a:spcPts val="0"/>
              </a:spcAft>
              <a:buClr>
                <a:srgbClr val="3F3F3F"/>
              </a:buClr>
              <a:buSzPts val="1200"/>
              <a:buNone/>
            </a:pPr>
            <a:r>
              <a:rPr lang="en-US" sz="1200"/>
              <a:t>{</a:t>
            </a:r>
            <a:endParaRPr sz="1200"/>
          </a:p>
          <a:p>
            <a:pPr indent="0" lvl="0" marL="0" rtl="0" algn="l">
              <a:lnSpc>
                <a:spcPct val="90000"/>
              </a:lnSpc>
              <a:spcBef>
                <a:spcPts val="1000"/>
              </a:spcBef>
              <a:spcAft>
                <a:spcPts val="0"/>
              </a:spcAft>
              <a:buClr>
                <a:srgbClr val="3F3F3F"/>
              </a:buClr>
              <a:buSzPts val="1200"/>
              <a:buNone/>
            </a:pPr>
            <a:r>
              <a:rPr lang="en-US" sz="1200"/>
              <a:t>    public string Send()</a:t>
            </a:r>
            <a:endParaRPr sz="1200"/>
          </a:p>
          <a:p>
            <a:pPr indent="0" lvl="0" marL="0" rtl="0" algn="l">
              <a:lnSpc>
                <a:spcPct val="90000"/>
              </a:lnSpc>
              <a:spcBef>
                <a:spcPts val="1000"/>
              </a:spcBef>
              <a:spcAft>
                <a:spcPts val="0"/>
              </a:spcAft>
              <a:buClr>
                <a:srgbClr val="3F3F3F"/>
              </a:buClr>
              <a:buSzPts val="1200"/>
              <a:buNone/>
            </a:pPr>
            <a:r>
              <a:rPr lang="en-US" sz="1200"/>
              <a:t>    {</a:t>
            </a:r>
            <a:endParaRPr sz="1200"/>
          </a:p>
          <a:p>
            <a:pPr indent="0" lvl="0" marL="0" rtl="0" algn="l">
              <a:lnSpc>
                <a:spcPct val="90000"/>
              </a:lnSpc>
              <a:spcBef>
                <a:spcPts val="1000"/>
              </a:spcBef>
              <a:spcAft>
                <a:spcPts val="0"/>
              </a:spcAft>
              <a:buClr>
                <a:srgbClr val="3F3F3F"/>
              </a:buClr>
              <a:buSzPts val="1200"/>
              <a:buNone/>
            </a:pPr>
            <a:r>
              <a:rPr lang="en-US" sz="1200"/>
              <a:t>        return "Sent by Email";</a:t>
            </a:r>
            <a:endParaRPr sz="1200"/>
          </a:p>
          <a:p>
            <a:pPr indent="0" lvl="0" marL="0" rtl="0" algn="l">
              <a:lnSpc>
                <a:spcPct val="90000"/>
              </a:lnSpc>
              <a:spcBef>
                <a:spcPts val="1000"/>
              </a:spcBef>
              <a:spcAft>
                <a:spcPts val="0"/>
              </a:spcAft>
              <a:buClr>
                <a:srgbClr val="3F3F3F"/>
              </a:buClr>
              <a:buSzPts val="1200"/>
              <a:buNone/>
            </a:pPr>
            <a:r>
              <a:rPr lang="en-US" sz="1200"/>
              <a:t>    }</a:t>
            </a:r>
            <a:endParaRPr sz="1200"/>
          </a:p>
          <a:p>
            <a:pPr indent="0" lvl="0" marL="0" rtl="0" algn="l">
              <a:lnSpc>
                <a:spcPct val="90000"/>
              </a:lnSpc>
              <a:spcBef>
                <a:spcPts val="1000"/>
              </a:spcBef>
              <a:spcAft>
                <a:spcPts val="0"/>
              </a:spcAft>
              <a:buClr>
                <a:srgbClr val="3F3F3F"/>
              </a:buClr>
              <a:buSzPts val="1200"/>
              <a:buNone/>
            </a:pPr>
            <a:r>
              <a:rPr lang="en-US" sz="1200"/>
              <a:t>}</a:t>
            </a:r>
            <a:endParaRPr sz="1200"/>
          </a:p>
          <a:p>
            <a:pPr indent="0" lvl="0" marL="0" rtl="0" algn="l">
              <a:lnSpc>
                <a:spcPct val="90000"/>
              </a:lnSpc>
              <a:spcBef>
                <a:spcPts val="1000"/>
              </a:spcBef>
              <a:spcAft>
                <a:spcPts val="0"/>
              </a:spcAft>
              <a:buClr>
                <a:srgbClr val="3F3F3F"/>
              </a:buClr>
              <a:buSzPts val="1200"/>
              <a:buNone/>
            </a:pPr>
            <a:r>
              <a:t/>
            </a:r>
            <a:endParaRPr sz="1200"/>
          </a:p>
          <a:p>
            <a:pPr indent="0" lvl="0" marL="0" rtl="0" algn="l">
              <a:lnSpc>
                <a:spcPct val="90000"/>
              </a:lnSpc>
              <a:spcBef>
                <a:spcPts val="1000"/>
              </a:spcBef>
              <a:spcAft>
                <a:spcPts val="0"/>
              </a:spcAft>
              <a:buClr>
                <a:srgbClr val="3F3F3F"/>
              </a:buClr>
              <a:buSzPts val="1200"/>
              <a:buNone/>
            </a:pPr>
            <a:r>
              <a:rPr lang="en-US" sz="1200"/>
              <a:t>public class SmsMessageSender : IMessageSender</a:t>
            </a:r>
            <a:endParaRPr sz="1200"/>
          </a:p>
          <a:p>
            <a:pPr indent="0" lvl="0" marL="0" rtl="0" algn="l">
              <a:lnSpc>
                <a:spcPct val="90000"/>
              </a:lnSpc>
              <a:spcBef>
                <a:spcPts val="1000"/>
              </a:spcBef>
              <a:spcAft>
                <a:spcPts val="0"/>
              </a:spcAft>
              <a:buClr>
                <a:srgbClr val="3F3F3F"/>
              </a:buClr>
              <a:buSzPts val="1200"/>
              <a:buNone/>
            </a:pPr>
            <a:r>
              <a:rPr lang="en-US" sz="1200"/>
              <a:t>{</a:t>
            </a:r>
            <a:endParaRPr sz="1200"/>
          </a:p>
          <a:p>
            <a:pPr indent="0" lvl="0" marL="0" rtl="0" algn="l">
              <a:lnSpc>
                <a:spcPct val="90000"/>
              </a:lnSpc>
              <a:spcBef>
                <a:spcPts val="1000"/>
              </a:spcBef>
              <a:spcAft>
                <a:spcPts val="0"/>
              </a:spcAft>
              <a:buClr>
                <a:srgbClr val="3F3F3F"/>
              </a:buClr>
              <a:buSzPts val="1200"/>
              <a:buNone/>
            </a:pPr>
            <a:r>
              <a:rPr lang="en-US" sz="1200"/>
              <a:t>    public string Send()</a:t>
            </a:r>
            <a:endParaRPr sz="1200"/>
          </a:p>
          <a:p>
            <a:pPr indent="0" lvl="0" marL="0" rtl="0" algn="l">
              <a:lnSpc>
                <a:spcPct val="90000"/>
              </a:lnSpc>
              <a:spcBef>
                <a:spcPts val="1000"/>
              </a:spcBef>
              <a:spcAft>
                <a:spcPts val="0"/>
              </a:spcAft>
              <a:buClr>
                <a:srgbClr val="3F3F3F"/>
              </a:buClr>
              <a:buSzPts val="1200"/>
              <a:buNone/>
            </a:pPr>
            <a:r>
              <a:rPr lang="en-US" sz="1200"/>
              <a:t>    {</a:t>
            </a:r>
            <a:endParaRPr sz="1200"/>
          </a:p>
          <a:p>
            <a:pPr indent="0" lvl="0" marL="0" rtl="0" algn="l">
              <a:lnSpc>
                <a:spcPct val="90000"/>
              </a:lnSpc>
              <a:spcBef>
                <a:spcPts val="1000"/>
              </a:spcBef>
              <a:spcAft>
                <a:spcPts val="0"/>
              </a:spcAft>
              <a:buClr>
                <a:srgbClr val="3F3F3F"/>
              </a:buClr>
              <a:buSzPts val="1200"/>
              <a:buNone/>
            </a:pPr>
            <a:r>
              <a:rPr lang="en-US" sz="1200"/>
              <a:t>        return "Sent by SMS";</a:t>
            </a:r>
            <a:endParaRPr sz="1200"/>
          </a:p>
          <a:p>
            <a:pPr indent="0" lvl="0" marL="0" rtl="0" algn="l">
              <a:lnSpc>
                <a:spcPct val="90000"/>
              </a:lnSpc>
              <a:spcBef>
                <a:spcPts val="1000"/>
              </a:spcBef>
              <a:spcAft>
                <a:spcPts val="0"/>
              </a:spcAft>
              <a:buClr>
                <a:srgbClr val="3F3F3F"/>
              </a:buClr>
              <a:buSzPts val="1200"/>
              <a:buNone/>
            </a:pPr>
            <a:r>
              <a:rPr lang="en-US" sz="1200"/>
              <a:t>    }</a:t>
            </a:r>
            <a:endParaRPr sz="1200"/>
          </a:p>
          <a:p>
            <a:pPr indent="0" lvl="0" marL="0" rtl="0" algn="l">
              <a:lnSpc>
                <a:spcPct val="90000"/>
              </a:lnSpc>
              <a:spcBef>
                <a:spcPts val="1000"/>
              </a:spcBef>
              <a:spcAft>
                <a:spcPts val="0"/>
              </a:spcAft>
              <a:buClr>
                <a:srgbClr val="3F3F3F"/>
              </a:buClr>
              <a:buSzPts val="1200"/>
              <a:buNone/>
            </a:pPr>
            <a:r>
              <a:rPr lang="en-US" sz="1200"/>
              <a:t>}</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None/>
            </a:pPr>
            <a:r>
              <a:rPr lang="en-US"/>
              <a:t>Определение маршрутов</a:t>
            </a:r>
            <a:endParaRPr sz="3100"/>
          </a:p>
        </p:txBody>
      </p:sp>
      <p:sp>
        <p:nvSpPr>
          <p:cNvPr id="459" name="Google Shape;459;p71"/>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lnSpcReduction="20000"/>
          </a:bodyPr>
          <a:lstStyle/>
          <a:p>
            <a:pPr indent="-355600" lvl="0" marL="457200" rtl="0" algn="l">
              <a:spcBef>
                <a:spcPts val="1000"/>
              </a:spcBef>
              <a:spcAft>
                <a:spcPts val="0"/>
              </a:spcAft>
              <a:buSzPts val="2000"/>
              <a:buChar char="•"/>
            </a:pPr>
            <a:r>
              <a:rPr lang="en-US"/>
              <a:t>Для добавления маршрута в прошлой теме использовался метод MapRoute(). Он имеет ряд перегруженных версий, которые позволяют установить различные параметры:</a:t>
            </a:r>
            <a:endParaRPr/>
          </a:p>
          <a:p>
            <a:pPr indent="-298450" lvl="0" marL="457200" rtl="0" algn="l">
              <a:lnSpc>
                <a:spcPct val="115000"/>
              </a:lnSpc>
              <a:spcBef>
                <a:spcPts val="0"/>
              </a:spcBef>
              <a:spcAft>
                <a:spcPts val="0"/>
              </a:spcAft>
              <a:buClr>
                <a:schemeClr val="dk1"/>
              </a:buClr>
              <a:buSzPts val="1100"/>
              <a:buAutoNum type="arabicPeriod"/>
            </a:pPr>
            <a:r>
              <a:rPr lang="en-US"/>
              <a:t>MapRoute(string template, RequestDelegate handler): устанавливает маршрут с шаблоном template, который будет обрабатываться делегатом handler</a:t>
            </a:r>
            <a:endParaRPr/>
          </a:p>
          <a:p>
            <a:pPr indent="-298450" lvl="0" marL="457200" rtl="0" algn="l">
              <a:lnSpc>
                <a:spcPct val="115000"/>
              </a:lnSpc>
              <a:spcBef>
                <a:spcPts val="0"/>
              </a:spcBef>
              <a:spcAft>
                <a:spcPts val="0"/>
              </a:spcAft>
              <a:buClr>
                <a:schemeClr val="dk1"/>
              </a:buClr>
              <a:buSzPts val="1100"/>
              <a:buAutoNum type="arabicPeriod"/>
            </a:pPr>
            <a:r>
              <a:rPr lang="en-US"/>
              <a:t>MapRoute(string name, string template): устанавливает маршрут с именем name и шаблоном template</a:t>
            </a:r>
            <a:endParaRPr/>
          </a:p>
          <a:p>
            <a:pPr indent="-298450" lvl="0" marL="457200" rtl="0" algn="l">
              <a:lnSpc>
                <a:spcPct val="115000"/>
              </a:lnSpc>
              <a:spcBef>
                <a:spcPts val="0"/>
              </a:spcBef>
              <a:spcAft>
                <a:spcPts val="0"/>
              </a:spcAft>
              <a:buClr>
                <a:schemeClr val="dk1"/>
              </a:buClr>
              <a:buSzPts val="1100"/>
              <a:buAutoNum type="arabicPeriod"/>
            </a:pPr>
            <a:r>
              <a:rPr lang="en-US"/>
              <a:t>MapRoute(string name, string template, object defaults): добавляет значения по умолчанию в виде объекта defaults</a:t>
            </a:r>
            <a:endParaRPr/>
          </a:p>
          <a:p>
            <a:pPr indent="-298450" lvl="0" marL="457200" rtl="0" algn="l">
              <a:lnSpc>
                <a:spcPct val="115000"/>
              </a:lnSpc>
              <a:spcBef>
                <a:spcPts val="0"/>
              </a:spcBef>
              <a:spcAft>
                <a:spcPts val="0"/>
              </a:spcAft>
              <a:buClr>
                <a:schemeClr val="dk1"/>
              </a:buClr>
              <a:buSzPts val="1100"/>
              <a:buAutoNum type="arabicPeriod"/>
            </a:pPr>
            <a:r>
              <a:rPr lang="en-US"/>
              <a:t>MapRoute(string name, string template, object defaults, object constraints): добавляет ограничения к маршруту в виде объекта constraints</a:t>
            </a:r>
            <a:endParaRPr/>
          </a:p>
          <a:p>
            <a:pPr indent="-298450" lvl="0" marL="457200" rtl="0" algn="l">
              <a:lnSpc>
                <a:spcPct val="115000"/>
              </a:lnSpc>
              <a:spcBef>
                <a:spcPts val="0"/>
              </a:spcBef>
              <a:spcAft>
                <a:spcPts val="0"/>
              </a:spcAft>
              <a:buClr>
                <a:schemeClr val="dk1"/>
              </a:buClr>
              <a:buSzPts val="1100"/>
              <a:buAutoNum type="arabicPeriod"/>
            </a:pPr>
            <a:r>
              <a:rPr lang="en-US"/>
              <a:t>MapRoute(string name, string template, object defaults, object constraints, object dataTokens): добавляет токены в виде объекта dataTokens</a:t>
            </a:r>
            <a:endParaRPr/>
          </a:p>
          <a:p>
            <a:pPr indent="0" lvl="0" marL="45720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Создание своих сервисов 2/3</a:t>
            </a:r>
            <a:endParaRPr/>
          </a:p>
        </p:txBody>
      </p:sp>
      <p:sp>
        <p:nvSpPr>
          <p:cNvPr id="117" name="Google Shape;117;p18"/>
          <p:cNvSpPr txBox="1"/>
          <p:nvPr>
            <p:ph idx="1" type="body"/>
          </p:nvPr>
        </p:nvSpPr>
        <p:spPr>
          <a:xfrm>
            <a:off x="146050" y="1396365"/>
            <a:ext cx="11518900" cy="5210810"/>
          </a:xfrm>
          <a:prstGeom prst="rect">
            <a:avLst/>
          </a:prstGeom>
          <a:noFill/>
          <a:ln>
            <a:noFill/>
          </a:ln>
        </p:spPr>
        <p:txBody>
          <a:bodyPr anchorCtr="0" anchor="t" bIns="45700" lIns="91425" spcFirstLastPara="1" rIns="91425" wrap="square" tIns="45700">
            <a:normAutofit fontScale="50000"/>
          </a:bodyPr>
          <a:lstStyle/>
          <a:p>
            <a:pPr indent="-228600" lvl="0" marL="228600" rtl="0" algn="l">
              <a:lnSpc>
                <a:spcPct val="90000"/>
              </a:lnSpc>
              <a:spcBef>
                <a:spcPts val="0"/>
              </a:spcBef>
              <a:spcAft>
                <a:spcPts val="0"/>
              </a:spcAft>
              <a:buClr>
                <a:srgbClr val="3F3F3F"/>
              </a:buClr>
              <a:buSzPct val="100000"/>
              <a:buChar char="•"/>
            </a:pPr>
            <a:r>
              <a:rPr lang="en-US"/>
              <a:t>Используем функциональные возможности интерфейса IMessageSender в классе Startup:</a:t>
            </a:r>
            <a:endParaRPr/>
          </a:p>
          <a:p>
            <a:pPr indent="0" lvl="0" marL="0" rtl="0" algn="l">
              <a:lnSpc>
                <a:spcPct val="90000"/>
              </a:lnSpc>
              <a:spcBef>
                <a:spcPts val="1000"/>
              </a:spcBef>
              <a:spcAft>
                <a:spcPts val="0"/>
              </a:spcAft>
              <a:buClr>
                <a:srgbClr val="3F3F3F"/>
              </a:buClr>
              <a:buSzPct val="100000"/>
              <a:buNone/>
            </a:pPr>
            <a:r>
              <a:rPr lang="en-US"/>
              <a:t>         public void ConfigureServices(IServiceCollection services)</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services.AddTransient&lt;IMessageSender, EmailMessageSender&gt;();</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public void Configure(IApplicationBuilder app, IHostingEnvironment env, IMessageSender messageSender)</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if (env.IsDevelopment())</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app.UseDeveloperExceptionPage();</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app.Run(async (context) =&gt;</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await context.Response.WriteAsync(messageSender.Send());</a:t>
            </a:r>
            <a:endParaRPr/>
          </a:p>
          <a:p>
            <a:pPr indent="0" lvl="0" marL="0" rtl="0" algn="l">
              <a:lnSpc>
                <a:spcPct val="90000"/>
              </a:lnSpc>
              <a:spcBef>
                <a:spcPts val="1000"/>
              </a:spcBef>
              <a:spcAft>
                <a:spcPts val="0"/>
              </a:spcAft>
              <a:buClr>
                <a:srgbClr val="3F3F3F"/>
              </a:buClr>
              <a:buSzPct val="100000"/>
              <a:buNone/>
            </a:pPr>
            <a:r>
              <a:rPr lang="en-US"/>
              <a:t>            });</a:t>
            </a:r>
            <a:endParaRPr/>
          </a:p>
          <a:p>
            <a:pPr indent="0" lvl="0" marL="0" rtl="0" algn="l">
              <a:lnSpc>
                <a:spcPct val="90000"/>
              </a:lnSpc>
              <a:spcBef>
                <a:spcPts val="1000"/>
              </a:spcBef>
              <a:spcAft>
                <a:spcPts val="0"/>
              </a:spcAft>
              <a:buClr>
                <a:srgbClr val="3F3F3F"/>
              </a:buClr>
              <a:buSzPct val="10000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Создание своих сервисов 3/3</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en-US"/>
              <a:t>С помощью вызова services.AddTransient&lt;IMessageSender, EmailMessageSender&gt;(); в методе ConfigureServices система на место объектов интерфейса IMessageSender будет передавать экземпляры класса EmailMessageSender. После добавления в ConfigureServices сервисы можно получить и использовать в любой части приложения. И через параметр метода Configure мы можем получить сервис и использовать его.</a:t>
            </a:r>
            <a:endParaRPr/>
          </a:p>
          <a:p>
            <a:pPr indent="-228600" lvl="0" marL="228600" rtl="0" algn="l">
              <a:lnSpc>
                <a:spcPct val="90000"/>
              </a:lnSpc>
              <a:spcBef>
                <a:spcPts val="1000"/>
              </a:spcBef>
              <a:spcAft>
                <a:spcPts val="0"/>
              </a:spcAft>
              <a:buClr>
                <a:srgbClr val="3F3F3F"/>
              </a:buClr>
              <a:buSzPts val="2000"/>
              <a:buChar char="•"/>
            </a:pPr>
            <a:r>
              <a:rPr lang="en-US"/>
              <a:t>Мы можем поменять тип, сопоставляемый с IMessageSender:</a:t>
            </a:r>
            <a:endParaRPr/>
          </a:p>
          <a:p>
            <a:pPr indent="0" lvl="0" marL="0" rtl="0" algn="l">
              <a:lnSpc>
                <a:spcPct val="90000"/>
              </a:lnSpc>
              <a:spcBef>
                <a:spcPts val="1000"/>
              </a:spcBef>
              <a:spcAft>
                <a:spcPts val="0"/>
              </a:spcAft>
              <a:buClr>
                <a:srgbClr val="3F3F3F"/>
              </a:buClr>
              <a:buSzPts val="2000"/>
              <a:buNone/>
            </a:pPr>
            <a:r>
              <a:rPr lang="en-US"/>
              <a:t>services.AddTransient&lt;IMessageSender, SmsMessageSender&gt;();</a:t>
            </a:r>
            <a:endParaRPr/>
          </a:p>
          <a:p>
            <a:pPr indent="-228600" lvl="0" marL="228600" rtl="0" algn="l">
              <a:lnSpc>
                <a:spcPct val="90000"/>
              </a:lnSpc>
              <a:spcBef>
                <a:spcPts val="1000"/>
              </a:spcBef>
              <a:spcAft>
                <a:spcPts val="0"/>
              </a:spcAft>
              <a:buClr>
                <a:srgbClr val="3F3F3F"/>
              </a:buClr>
              <a:buSzPts val="2000"/>
              <a:buChar char="•"/>
            </a:pPr>
            <a:r>
              <a:rPr lang="en-US"/>
              <a:t>При этом необязательно разделять определение сервиса в виде интерфейса и его реализацию. Сам термин "сервис" в данном случае может представлять любой объект, функциональность которого может использоваться в приложении.</a:t>
            </a:r>
            <a:endParaRPr/>
          </a:p>
          <a:p>
            <a:pPr indent="-228600" lvl="0" marL="228600" rtl="0" algn="l">
              <a:lnSpc>
                <a:spcPct val="90000"/>
              </a:lnSpc>
              <a:spcBef>
                <a:spcPts val="1000"/>
              </a:spcBef>
              <a:spcAft>
                <a:spcPts val="0"/>
              </a:spcAft>
              <a:buClr>
                <a:srgbClr val="3F3F3F"/>
              </a:buClr>
              <a:buSzPts val="2000"/>
              <a:buChar char="•"/>
            </a:pPr>
            <a:r>
              <a:rPr lang="en-US"/>
              <a:t>Нередко для сервисов создают собственные методы добавления в виде методов расширения для интерфейса IServiceCollection.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Передача зависимостей</a:t>
            </a:r>
            <a:endParaRPr/>
          </a:p>
        </p:txBody>
      </p:sp>
      <p:sp>
        <p:nvSpPr>
          <p:cNvPr id="129" name="Google Shape;129;p2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В ASP.NET Core мы можем получить добавленные в приложения сервисы различными способами;</a:t>
            </a:r>
            <a:endParaRPr/>
          </a:p>
          <a:p>
            <a:pPr indent="-457200" lvl="0" marL="457200" rtl="0" algn="l">
              <a:lnSpc>
                <a:spcPct val="90000"/>
              </a:lnSpc>
              <a:spcBef>
                <a:spcPts val="1000"/>
              </a:spcBef>
              <a:spcAft>
                <a:spcPts val="0"/>
              </a:spcAft>
              <a:buClr>
                <a:srgbClr val="3F3F3F"/>
              </a:buClr>
              <a:buSzPts val="2000"/>
              <a:buAutoNum type="arabicPeriod"/>
            </a:pPr>
            <a:r>
              <a:rPr lang="en-US"/>
              <a:t>Через конструктор класса (за исключением конструктора класса Startup)</a:t>
            </a:r>
            <a:endParaRPr/>
          </a:p>
          <a:p>
            <a:pPr indent="-457200" lvl="0" marL="457200" rtl="0" algn="l">
              <a:lnSpc>
                <a:spcPct val="90000"/>
              </a:lnSpc>
              <a:spcBef>
                <a:spcPts val="1000"/>
              </a:spcBef>
              <a:spcAft>
                <a:spcPts val="0"/>
              </a:spcAft>
              <a:buClr>
                <a:srgbClr val="3F3F3F"/>
              </a:buClr>
              <a:buSzPts val="2000"/>
              <a:buAutoNum type="arabicPeriod"/>
            </a:pPr>
            <a:r>
              <a:rPr lang="en-US"/>
              <a:t>Через параметр метода Configure класса Startup</a:t>
            </a:r>
            <a:endParaRPr/>
          </a:p>
          <a:p>
            <a:pPr indent="-457200" lvl="0" marL="457200" rtl="0" algn="l">
              <a:lnSpc>
                <a:spcPct val="90000"/>
              </a:lnSpc>
              <a:spcBef>
                <a:spcPts val="1000"/>
              </a:spcBef>
              <a:spcAft>
                <a:spcPts val="0"/>
              </a:spcAft>
              <a:buClr>
                <a:srgbClr val="3F3F3F"/>
              </a:buClr>
              <a:buSzPts val="2000"/>
              <a:buAutoNum type="arabicPeriod"/>
            </a:pPr>
            <a:r>
              <a:rPr lang="en-US"/>
              <a:t>Через параметр метода Invoke компонента middleware</a:t>
            </a:r>
            <a:endParaRPr/>
          </a:p>
          <a:p>
            <a:pPr indent="-457200" lvl="0" marL="457200" rtl="0" algn="l">
              <a:lnSpc>
                <a:spcPct val="90000"/>
              </a:lnSpc>
              <a:spcBef>
                <a:spcPts val="1000"/>
              </a:spcBef>
              <a:spcAft>
                <a:spcPts val="0"/>
              </a:spcAft>
              <a:buClr>
                <a:srgbClr val="3F3F3F"/>
              </a:buClr>
              <a:buSzPts val="2000"/>
              <a:buAutoNum type="arabicPeriod"/>
            </a:pPr>
            <a:r>
              <a:rPr lang="en-US"/>
              <a:t>Через свойство RequestServices контекста запроса HttpContext в компонентах middleware (service locator)</a:t>
            </a:r>
            <a:endParaRPr/>
          </a:p>
          <a:p>
            <a:pPr indent="-457200" lvl="0" marL="457200" rtl="0" algn="l">
              <a:lnSpc>
                <a:spcPct val="90000"/>
              </a:lnSpc>
              <a:spcBef>
                <a:spcPts val="1000"/>
              </a:spcBef>
              <a:spcAft>
                <a:spcPts val="0"/>
              </a:spcAft>
              <a:buClr>
                <a:srgbClr val="3F3F3F"/>
              </a:buClr>
              <a:buSzPts val="2000"/>
              <a:buAutoNum type="arabicPeriod"/>
            </a:pPr>
            <a:r>
              <a:rPr lang="en-US"/>
              <a:t>Через свойство ApplicationServices объекта IApplicationBuilder в классе Startup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