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7103725" cy="10234275"/>
  <p:embeddedFontLs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rialBlack-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1"/>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idx="2" type="pic"/>
          </p:nvPr>
        </p:nvSpPr>
        <p:spPr>
          <a:xfrm>
            <a:off x="5184000" y="766354"/>
            <a:ext cx="5817375" cy="509444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1" name="Google Shape;61;p9"/>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5400"/>
              <a:buFont typeface="Arial Black"/>
              <a:buNone/>
            </a:pPr>
            <a:r>
              <a:rPr lang="en-US" sz="5400"/>
              <a:t>Урок 10. Основы работы с сетью. Протоколы. REST</a:t>
            </a:r>
            <a:endParaRPr sz="5400"/>
          </a:p>
        </p:txBody>
      </p:sp>
      <p:sp>
        <p:nvSpPr>
          <p:cNvPr id="81" name="Google Shape;81;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Сокеты 1/3</a:t>
            </a:r>
            <a:endParaRPr/>
          </a:p>
        </p:txBody>
      </p:sp>
      <p:sp>
        <p:nvSpPr>
          <p:cNvPr id="136" name="Google Shape;136;p21"/>
          <p:cNvSpPr txBox="1"/>
          <p:nvPr>
            <p:ph idx="1" type="body"/>
          </p:nvPr>
        </p:nvSpPr>
        <p:spPr>
          <a:xfrm>
            <a:off x="367030" y="1181100"/>
            <a:ext cx="11274425" cy="5524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В основе межсетевых взаимодействий по протоколам TCP и UDP лежат сокеты. В .NET сокеты представлены классом System.NET.Sockets.Socket, который предоставляет низкоуровневый интерфейс для приема и отправки сообщений по сети.</a:t>
            </a:r>
            <a:endParaRPr sz="1600"/>
          </a:p>
          <a:p>
            <a:pPr indent="-228600" lvl="0" marL="228600" rtl="0" algn="l">
              <a:lnSpc>
                <a:spcPct val="90000"/>
              </a:lnSpc>
              <a:spcBef>
                <a:spcPts val="1000"/>
              </a:spcBef>
              <a:spcAft>
                <a:spcPts val="0"/>
              </a:spcAft>
              <a:buClr>
                <a:srgbClr val="3F3F3F"/>
              </a:buClr>
              <a:buSzPts val="1600"/>
              <a:buChar char="•"/>
            </a:pPr>
            <a:r>
              <a:rPr lang="en-US" sz="1600"/>
              <a:t>AddressFamily: возвращает все адреса, используемые сокетом. Данное свойство представляет одно из значений, определенных в одноименном перечислении AddressFamily. Перечисление содержит 18 различных значений, наиболее используемые:</a:t>
            </a:r>
            <a:endParaRPr sz="1600"/>
          </a:p>
          <a:p>
            <a:pPr indent="-228600" lvl="0" marL="228600" rtl="0" algn="l">
              <a:lnSpc>
                <a:spcPct val="90000"/>
              </a:lnSpc>
              <a:spcBef>
                <a:spcPts val="1000"/>
              </a:spcBef>
              <a:spcAft>
                <a:spcPts val="0"/>
              </a:spcAft>
              <a:buClr>
                <a:srgbClr val="3F3F3F"/>
              </a:buClr>
              <a:buSzPts val="1600"/>
              <a:buFont typeface="Noto Sans Symbols"/>
              <a:buChar char="□"/>
            </a:pPr>
            <a:r>
              <a:rPr lang="en-US" sz="1600"/>
              <a:t>InterNetwork: адрес по протоколу IPv4</a:t>
            </a:r>
            <a:endParaRPr sz="1600"/>
          </a:p>
          <a:p>
            <a:pPr indent="-228600" lvl="0" marL="228600" rtl="0" algn="l">
              <a:lnSpc>
                <a:spcPct val="90000"/>
              </a:lnSpc>
              <a:spcBef>
                <a:spcPts val="1000"/>
              </a:spcBef>
              <a:spcAft>
                <a:spcPts val="0"/>
              </a:spcAft>
              <a:buClr>
                <a:srgbClr val="3F3F3F"/>
              </a:buClr>
              <a:buSzPts val="1600"/>
              <a:buFont typeface="Noto Sans Symbols"/>
              <a:buChar char="□"/>
            </a:pPr>
            <a:r>
              <a:rPr lang="en-US" sz="1600"/>
              <a:t>InterNetworkV6: адрес по протоколу IPv6</a:t>
            </a:r>
            <a:endParaRPr sz="1600"/>
          </a:p>
          <a:p>
            <a:pPr indent="-228600" lvl="0" marL="228600" rtl="0" algn="l">
              <a:lnSpc>
                <a:spcPct val="90000"/>
              </a:lnSpc>
              <a:spcBef>
                <a:spcPts val="1000"/>
              </a:spcBef>
              <a:spcAft>
                <a:spcPts val="0"/>
              </a:spcAft>
              <a:buClr>
                <a:srgbClr val="3F3F3F"/>
              </a:buClr>
              <a:buSzPts val="1600"/>
              <a:buFont typeface="Noto Sans Symbols"/>
              <a:buChar char="□"/>
            </a:pPr>
            <a:r>
              <a:rPr lang="en-US" sz="1600"/>
              <a:t>Ipx: адрес IPX или SPX</a:t>
            </a:r>
            <a:endParaRPr sz="1600"/>
          </a:p>
          <a:p>
            <a:pPr indent="-228600" lvl="0" marL="228600" rtl="0" algn="l">
              <a:lnSpc>
                <a:spcPct val="90000"/>
              </a:lnSpc>
              <a:spcBef>
                <a:spcPts val="1000"/>
              </a:spcBef>
              <a:spcAft>
                <a:spcPts val="0"/>
              </a:spcAft>
              <a:buClr>
                <a:srgbClr val="3F3F3F"/>
              </a:buClr>
              <a:buSzPts val="1600"/>
              <a:buFont typeface="Noto Sans Symbols"/>
              <a:buChar char="□"/>
            </a:pPr>
            <a:r>
              <a:rPr lang="en-US" sz="1600"/>
              <a:t>NetBios: адрес NetBios</a:t>
            </a:r>
            <a:endParaRPr sz="1600"/>
          </a:p>
          <a:p>
            <a:pPr indent="-228600" lvl="0" marL="228600" rtl="0" algn="l">
              <a:lnSpc>
                <a:spcPct val="90000"/>
              </a:lnSpc>
              <a:spcBef>
                <a:spcPts val="1000"/>
              </a:spcBef>
              <a:spcAft>
                <a:spcPts val="0"/>
              </a:spcAft>
              <a:buClr>
                <a:srgbClr val="3F3F3F"/>
              </a:buClr>
              <a:buSzPts val="1600"/>
              <a:buFont typeface="Arial"/>
              <a:buChar char="•"/>
            </a:pPr>
            <a:r>
              <a:rPr lang="en-US" sz="1600"/>
              <a:t>Available: возвращает объем данных, которые доступны для чтения</a:t>
            </a:r>
            <a:endParaRPr sz="1600"/>
          </a:p>
          <a:p>
            <a:pPr indent="-228600" lvl="0" marL="228600" rtl="0" algn="l">
              <a:lnSpc>
                <a:spcPct val="90000"/>
              </a:lnSpc>
              <a:spcBef>
                <a:spcPts val="1000"/>
              </a:spcBef>
              <a:spcAft>
                <a:spcPts val="0"/>
              </a:spcAft>
              <a:buClr>
                <a:srgbClr val="3F3F3F"/>
              </a:buClr>
              <a:buSzPts val="1600"/>
              <a:buFont typeface="Arial"/>
              <a:buChar char="•"/>
            </a:pPr>
            <a:r>
              <a:rPr lang="en-US" sz="1600"/>
              <a:t>Connected: возвращает true, если сокет подключен к удаленному хосту</a:t>
            </a:r>
            <a:endParaRPr sz="1600"/>
          </a:p>
          <a:p>
            <a:pPr indent="-228600" lvl="0" marL="228600" rtl="0" algn="l">
              <a:lnSpc>
                <a:spcPct val="90000"/>
              </a:lnSpc>
              <a:spcBef>
                <a:spcPts val="1000"/>
              </a:spcBef>
              <a:spcAft>
                <a:spcPts val="0"/>
              </a:spcAft>
              <a:buClr>
                <a:srgbClr val="3F3F3F"/>
              </a:buClr>
              <a:buSzPts val="1600"/>
              <a:buFont typeface="Arial"/>
              <a:buChar char="•"/>
            </a:pPr>
            <a:r>
              <a:rPr lang="en-US" sz="1600"/>
              <a:t>LocalEndPoint: возвращает локальную точку, по которой запущен сокет и по которой он принимает данные</a:t>
            </a:r>
            <a:endParaRPr sz="1600"/>
          </a:p>
          <a:p>
            <a:pPr indent="-228600" lvl="0" marL="228600" rtl="0" algn="l">
              <a:lnSpc>
                <a:spcPct val="90000"/>
              </a:lnSpc>
              <a:spcBef>
                <a:spcPts val="1000"/>
              </a:spcBef>
              <a:spcAft>
                <a:spcPts val="0"/>
              </a:spcAft>
              <a:buClr>
                <a:srgbClr val="3F3F3F"/>
              </a:buClr>
              <a:buSzPts val="1600"/>
              <a:buFont typeface="Arial"/>
              <a:buChar char="•"/>
            </a:pPr>
            <a:r>
              <a:rPr lang="en-US" sz="1600"/>
              <a:t>ProtocolType: возвращает одно из значений перечисления ProtocolType, представляющее используемый сокетом протокол. Наиболее используемыми являются Tcp и Udp.</a:t>
            </a:r>
            <a:endParaRPr sz="1600"/>
          </a:p>
          <a:p>
            <a:pPr indent="-228600" lvl="0" marL="228600" rtl="0" algn="l">
              <a:lnSpc>
                <a:spcPct val="90000"/>
              </a:lnSpc>
              <a:spcBef>
                <a:spcPts val="1000"/>
              </a:spcBef>
              <a:spcAft>
                <a:spcPts val="0"/>
              </a:spcAft>
              <a:buClr>
                <a:srgbClr val="3F3F3F"/>
              </a:buClr>
              <a:buSzPts val="1600"/>
              <a:buFont typeface="Arial"/>
              <a:buChar char="•"/>
            </a:pPr>
            <a:r>
              <a:rPr lang="en-US" sz="1600"/>
              <a:t>RemoteEndPoint: возвращает адрес удаленного хоста, к которому подключен сокет</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Сокеты 2/3</a:t>
            </a:r>
            <a:br>
              <a:rPr lang="en-US"/>
            </a:br>
            <a:endParaRPr/>
          </a:p>
        </p:txBody>
      </p:sp>
      <p:sp>
        <p:nvSpPr>
          <p:cNvPr id="142" name="Google Shape;142;p22"/>
          <p:cNvSpPr txBox="1"/>
          <p:nvPr>
            <p:ph idx="1" type="body"/>
          </p:nvPr>
        </p:nvSpPr>
        <p:spPr>
          <a:xfrm>
            <a:off x="647700" y="1825625"/>
            <a:ext cx="10515600" cy="484695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800"/>
              <a:buChar char="•"/>
            </a:pPr>
            <a:r>
              <a:rPr lang="en-US" sz="1800"/>
              <a:t>SocketType: возвращает тип сокета. Представляет одно из значений из перечисления SocketType:</a:t>
            </a:r>
            <a:endParaRPr sz="1800"/>
          </a:p>
          <a:p>
            <a:pPr indent="-228600" lvl="0" marL="228600" rtl="0" algn="l">
              <a:lnSpc>
                <a:spcPct val="80000"/>
              </a:lnSpc>
              <a:spcBef>
                <a:spcPts val="1000"/>
              </a:spcBef>
              <a:spcAft>
                <a:spcPts val="0"/>
              </a:spcAft>
              <a:buClr>
                <a:srgbClr val="3F3F3F"/>
              </a:buClr>
              <a:buSzPts val="1800"/>
              <a:buFont typeface="Noto Sans Symbols"/>
              <a:buChar char="□"/>
            </a:pPr>
            <a:r>
              <a:rPr lang="en-US" sz="1800"/>
              <a:t>Dgram: сокет будет получать и отправлять дейтаграммы по протоколу Udp. Данный тип сокета работает в связке с типом протокола - Udp и значением AddressFamily.InterNetwork</a:t>
            </a:r>
            <a:endParaRPr sz="1800"/>
          </a:p>
          <a:p>
            <a:pPr indent="-228600" lvl="0" marL="228600" rtl="0" algn="l">
              <a:lnSpc>
                <a:spcPct val="80000"/>
              </a:lnSpc>
              <a:spcBef>
                <a:spcPts val="1000"/>
              </a:spcBef>
              <a:spcAft>
                <a:spcPts val="0"/>
              </a:spcAft>
              <a:buClr>
                <a:srgbClr val="3F3F3F"/>
              </a:buClr>
              <a:buSzPts val="1800"/>
              <a:buFont typeface="Noto Sans Symbols"/>
              <a:buChar char="□"/>
            </a:pPr>
            <a:r>
              <a:rPr lang="en-US" sz="1800"/>
              <a:t>Raw: сокет имеет доступ к нижележащему протоколу транспортного уровня и может использовать для передачи сообщений такие протоколы, как ICMP и IGMP</a:t>
            </a:r>
            <a:endParaRPr sz="1800"/>
          </a:p>
          <a:p>
            <a:pPr indent="-228600" lvl="0" marL="228600" rtl="0" algn="l">
              <a:lnSpc>
                <a:spcPct val="80000"/>
              </a:lnSpc>
              <a:spcBef>
                <a:spcPts val="1000"/>
              </a:spcBef>
              <a:spcAft>
                <a:spcPts val="0"/>
              </a:spcAft>
              <a:buClr>
                <a:srgbClr val="3F3F3F"/>
              </a:buClr>
              <a:buSzPts val="1800"/>
              <a:buFont typeface="Noto Sans Symbols"/>
              <a:buChar char="□"/>
            </a:pPr>
            <a:r>
              <a:rPr lang="en-US" sz="1800"/>
              <a:t>Rdm: сокет может взаимодействовать с удаленными хостами без установки постоянного подключения. В случае, если отправленные сокетом сообщения невозможно доставить, то сокет получит об этом уведомление</a:t>
            </a:r>
            <a:endParaRPr sz="1800"/>
          </a:p>
          <a:p>
            <a:pPr indent="-228600" lvl="0" marL="228600" rtl="0" algn="l">
              <a:lnSpc>
                <a:spcPct val="80000"/>
              </a:lnSpc>
              <a:spcBef>
                <a:spcPts val="1000"/>
              </a:spcBef>
              <a:spcAft>
                <a:spcPts val="0"/>
              </a:spcAft>
              <a:buClr>
                <a:srgbClr val="3F3F3F"/>
              </a:buClr>
              <a:buSzPts val="1800"/>
              <a:buFont typeface="Noto Sans Symbols"/>
              <a:buChar char="□"/>
            </a:pPr>
            <a:r>
              <a:rPr lang="en-US" sz="1800"/>
              <a:t>Seqpacket: обеспечивает надежную двустороннюю передачу данных с установкой постоянного подключения</a:t>
            </a:r>
            <a:endParaRPr sz="1800"/>
          </a:p>
          <a:p>
            <a:pPr indent="-228600" lvl="0" marL="228600" rtl="0" algn="l">
              <a:lnSpc>
                <a:spcPct val="80000"/>
              </a:lnSpc>
              <a:spcBef>
                <a:spcPts val="1000"/>
              </a:spcBef>
              <a:spcAft>
                <a:spcPts val="0"/>
              </a:spcAft>
              <a:buClr>
                <a:srgbClr val="3F3F3F"/>
              </a:buClr>
              <a:buSzPts val="1800"/>
              <a:buFont typeface="Noto Sans Symbols"/>
              <a:buChar char="□"/>
            </a:pPr>
            <a:r>
              <a:rPr lang="en-US" sz="1800"/>
              <a:t>Stream: обеспечивает надежную двустороннюю передачу данных с установкой постоянного подключения. Для связи используется протокол TCP, поэтому этот тип сокета используется в паре с типом протокола Tcp и значением AddressFamily.InterNetwork</a:t>
            </a:r>
            <a:endParaRPr sz="1800"/>
          </a:p>
          <a:p>
            <a:pPr indent="-228600" lvl="0" marL="228600" rtl="0" algn="l">
              <a:lnSpc>
                <a:spcPct val="80000"/>
              </a:lnSpc>
              <a:spcBef>
                <a:spcPts val="1000"/>
              </a:spcBef>
              <a:spcAft>
                <a:spcPts val="0"/>
              </a:spcAft>
              <a:buClr>
                <a:srgbClr val="3F3F3F"/>
              </a:buClr>
              <a:buSzPts val="1800"/>
              <a:buFont typeface="Noto Sans Symbols"/>
              <a:buChar char="□"/>
            </a:pPr>
            <a:r>
              <a:rPr lang="en-US" sz="1800"/>
              <a:t>Unknown: адрес NetBios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Сокеты 3/3</a:t>
            </a:r>
            <a:br>
              <a:rPr lang="en-US"/>
            </a:br>
            <a:endParaRPr/>
          </a:p>
        </p:txBody>
      </p:sp>
      <p:sp>
        <p:nvSpPr>
          <p:cNvPr id="148" name="Google Shape;148;p23"/>
          <p:cNvSpPr txBox="1"/>
          <p:nvPr>
            <p:ph idx="1" type="body"/>
          </p:nvPr>
        </p:nvSpPr>
        <p:spPr>
          <a:xfrm>
            <a:off x="647700" y="1231900"/>
            <a:ext cx="10515600" cy="56229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Для создания объекта сокета можно использовать один из его конструкторов. Например, сокет, использующий протокол Tcp:</a:t>
            </a:r>
            <a:endParaRPr/>
          </a:p>
          <a:p>
            <a:pPr indent="-228600" lvl="0" marL="228600" rtl="0" algn="l">
              <a:lnSpc>
                <a:spcPct val="90000"/>
              </a:lnSpc>
              <a:spcBef>
                <a:spcPts val="1000"/>
              </a:spcBef>
              <a:spcAft>
                <a:spcPts val="0"/>
              </a:spcAft>
              <a:buClr>
                <a:srgbClr val="3F3F3F"/>
              </a:buClr>
              <a:buSzPts val="2000"/>
              <a:buChar char="•"/>
            </a:pPr>
            <a:r>
              <a:rPr lang="en-US"/>
              <a:t>Socket socket = new Socket(AddressFamily.InterNetwork, SocketType.Stream, ProtocolType.Tcp);</a:t>
            </a:r>
            <a:endParaRPr/>
          </a:p>
          <a:p>
            <a:pPr indent="-228600" lvl="0" marL="228600" rtl="0" algn="l">
              <a:lnSpc>
                <a:spcPct val="90000"/>
              </a:lnSpc>
              <a:spcBef>
                <a:spcPts val="1000"/>
              </a:spcBef>
              <a:spcAft>
                <a:spcPts val="0"/>
              </a:spcAft>
              <a:buClr>
                <a:srgbClr val="3F3F3F"/>
              </a:buClr>
              <a:buSzPts val="2000"/>
              <a:buChar char="•"/>
            </a:pPr>
            <a:r>
              <a:rPr lang="en-US"/>
              <a:t>Или сокет, использующий протокол Udp:</a:t>
            </a:r>
            <a:endParaRPr/>
          </a:p>
          <a:p>
            <a:pPr indent="-228600" lvl="0" marL="228600" rtl="0" algn="l">
              <a:lnSpc>
                <a:spcPct val="90000"/>
              </a:lnSpc>
              <a:spcBef>
                <a:spcPts val="1000"/>
              </a:spcBef>
              <a:spcAft>
                <a:spcPts val="0"/>
              </a:spcAft>
              <a:buClr>
                <a:srgbClr val="3F3F3F"/>
              </a:buClr>
              <a:buSzPts val="2000"/>
              <a:buChar char="•"/>
            </a:pPr>
            <a:r>
              <a:rPr lang="en-US"/>
              <a:t>Socket socket = new Socket(AddressFamily.InterNetwork, SocketType.Dgram, ProtocolType.Udp);</a:t>
            </a:r>
            <a:endParaRPr/>
          </a:p>
          <a:p>
            <a:pPr indent="-228600" lvl="0" marL="228600" rtl="0" algn="l">
              <a:lnSpc>
                <a:spcPct val="90000"/>
              </a:lnSpc>
              <a:spcBef>
                <a:spcPts val="1000"/>
              </a:spcBef>
              <a:spcAft>
                <a:spcPts val="0"/>
              </a:spcAft>
              <a:buClr>
                <a:srgbClr val="3F3F3F"/>
              </a:buClr>
              <a:buSzPts val="2000"/>
              <a:buChar char="•"/>
            </a:pPr>
            <a:r>
              <a:rPr lang="en-US"/>
              <a:t>Таким образом, при создании сокета мы можем указывать разные комбинации протоколов, типов сокета, значений из перечисления AddressFamily. Однако в то же время не все комбинации являются корректными. Так, для работы через протокол Tcp, нам надо обязательно указать параметры: AddressFamily.InterNetwork, SocketType.Stream и ProtocolType.Tcp. Для Udp набор параметров будет другим: AddressFamily.InterNetwork, SocketType.Dgram и ProtocolType.Udp. Для других протоколов набор значений будет отличаться. Поэтому использование сокетов может потребовать некоторого знания принципов работы отдельных протоколов. Хотя в отношении Tcp и Udp все относительно просто.</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Общий принцип работы сокетов</a:t>
            </a:r>
            <a:endParaRPr/>
          </a:p>
        </p:txBody>
      </p:sp>
      <p:sp>
        <p:nvSpPr>
          <p:cNvPr id="154" name="Google Shape;154;p24"/>
          <p:cNvSpPr txBox="1"/>
          <p:nvPr>
            <p:ph idx="1" type="body"/>
          </p:nvPr>
        </p:nvSpPr>
        <p:spPr>
          <a:xfrm>
            <a:off x="268605" y="1099185"/>
            <a:ext cx="11637010" cy="5672455"/>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1440"/>
              <a:buChar char="•"/>
            </a:pPr>
            <a:r>
              <a:rPr lang="en-US" sz="1440"/>
              <a:t>При работе с сокетами вне зависимости от выбранных протоколов мы будем опираться на методы класса Socket:</a:t>
            </a:r>
            <a:endParaRPr sz="1440"/>
          </a:p>
          <a:p>
            <a:pPr indent="-228600" lvl="0" marL="228600" rtl="0" algn="l">
              <a:lnSpc>
                <a:spcPct val="80000"/>
              </a:lnSpc>
              <a:spcBef>
                <a:spcPts val="1000"/>
              </a:spcBef>
              <a:spcAft>
                <a:spcPts val="0"/>
              </a:spcAft>
              <a:buClr>
                <a:srgbClr val="3F3F3F"/>
              </a:buClr>
              <a:buSzPts val="1440"/>
              <a:buChar char="•"/>
            </a:pPr>
            <a:r>
              <a:rPr lang="en-US" sz="1440"/>
              <a:t>Accept(): создает новый объект Socket для обработки входящего подключения</a:t>
            </a:r>
            <a:endParaRPr sz="1440"/>
          </a:p>
          <a:p>
            <a:pPr indent="-228600" lvl="0" marL="228600" rtl="0" algn="l">
              <a:lnSpc>
                <a:spcPct val="80000"/>
              </a:lnSpc>
              <a:spcBef>
                <a:spcPts val="1000"/>
              </a:spcBef>
              <a:spcAft>
                <a:spcPts val="0"/>
              </a:spcAft>
              <a:buClr>
                <a:srgbClr val="3F3F3F"/>
              </a:buClr>
              <a:buSzPts val="1440"/>
              <a:buChar char="•"/>
            </a:pPr>
            <a:r>
              <a:rPr lang="en-US" sz="1440"/>
              <a:t>Bind(): связывает объект Socket с локальной конечной точкой</a:t>
            </a:r>
            <a:endParaRPr sz="1440"/>
          </a:p>
          <a:p>
            <a:pPr indent="-228600" lvl="0" marL="228600" rtl="0" algn="l">
              <a:lnSpc>
                <a:spcPct val="80000"/>
              </a:lnSpc>
              <a:spcBef>
                <a:spcPts val="1000"/>
              </a:spcBef>
              <a:spcAft>
                <a:spcPts val="0"/>
              </a:spcAft>
              <a:buClr>
                <a:srgbClr val="3F3F3F"/>
              </a:buClr>
              <a:buSzPts val="1440"/>
              <a:buChar char="•"/>
            </a:pPr>
            <a:r>
              <a:rPr lang="en-US" sz="1440"/>
              <a:t>Close(): закрывает сокет</a:t>
            </a:r>
            <a:endParaRPr sz="1440"/>
          </a:p>
          <a:p>
            <a:pPr indent="-228600" lvl="0" marL="228600" rtl="0" algn="l">
              <a:lnSpc>
                <a:spcPct val="80000"/>
              </a:lnSpc>
              <a:spcBef>
                <a:spcPts val="1000"/>
              </a:spcBef>
              <a:spcAft>
                <a:spcPts val="0"/>
              </a:spcAft>
              <a:buClr>
                <a:srgbClr val="3F3F3F"/>
              </a:buClr>
              <a:buSzPts val="1440"/>
              <a:buChar char="•"/>
            </a:pPr>
            <a:r>
              <a:rPr lang="en-US" sz="1440"/>
              <a:t>Connect(): устанавливает соединение с удаленным хостом</a:t>
            </a:r>
            <a:endParaRPr sz="1440"/>
          </a:p>
          <a:p>
            <a:pPr indent="-228600" lvl="0" marL="228600" rtl="0" algn="l">
              <a:lnSpc>
                <a:spcPct val="80000"/>
              </a:lnSpc>
              <a:spcBef>
                <a:spcPts val="1000"/>
              </a:spcBef>
              <a:spcAft>
                <a:spcPts val="0"/>
              </a:spcAft>
              <a:buClr>
                <a:srgbClr val="3F3F3F"/>
              </a:buClr>
              <a:buSzPts val="1440"/>
              <a:buChar char="•"/>
            </a:pPr>
            <a:r>
              <a:rPr lang="en-US" sz="1440"/>
              <a:t>Listen(): начинает прослушивание входящих запросов</a:t>
            </a:r>
            <a:endParaRPr sz="1440"/>
          </a:p>
          <a:p>
            <a:pPr indent="-228600" lvl="0" marL="228600" rtl="0" algn="l">
              <a:lnSpc>
                <a:spcPct val="80000"/>
              </a:lnSpc>
              <a:spcBef>
                <a:spcPts val="1000"/>
              </a:spcBef>
              <a:spcAft>
                <a:spcPts val="0"/>
              </a:spcAft>
              <a:buClr>
                <a:srgbClr val="3F3F3F"/>
              </a:buClr>
              <a:buSzPts val="1440"/>
              <a:buChar char="•"/>
            </a:pPr>
            <a:r>
              <a:rPr lang="en-US" sz="1440"/>
              <a:t>Poll(): определяет состояние сокета</a:t>
            </a:r>
            <a:endParaRPr sz="1440"/>
          </a:p>
          <a:p>
            <a:pPr indent="-228600" lvl="0" marL="228600" rtl="0" algn="l">
              <a:lnSpc>
                <a:spcPct val="80000"/>
              </a:lnSpc>
              <a:spcBef>
                <a:spcPts val="1000"/>
              </a:spcBef>
              <a:spcAft>
                <a:spcPts val="0"/>
              </a:spcAft>
              <a:buClr>
                <a:srgbClr val="3F3F3F"/>
              </a:buClr>
              <a:buSzPts val="1440"/>
              <a:buChar char="•"/>
            </a:pPr>
            <a:r>
              <a:rPr lang="en-US" sz="1440"/>
              <a:t>Receive(): получает данные</a:t>
            </a:r>
            <a:endParaRPr sz="1440"/>
          </a:p>
          <a:p>
            <a:pPr indent="-228600" lvl="0" marL="228600" rtl="0" algn="l">
              <a:lnSpc>
                <a:spcPct val="80000"/>
              </a:lnSpc>
              <a:spcBef>
                <a:spcPts val="1000"/>
              </a:spcBef>
              <a:spcAft>
                <a:spcPts val="0"/>
              </a:spcAft>
              <a:buClr>
                <a:srgbClr val="3F3F3F"/>
              </a:buClr>
              <a:buSzPts val="1440"/>
              <a:buChar char="•"/>
            </a:pPr>
            <a:r>
              <a:rPr lang="en-US" sz="1440"/>
              <a:t>Send(): отправляет данные</a:t>
            </a:r>
            <a:endParaRPr sz="1440"/>
          </a:p>
          <a:p>
            <a:pPr indent="-228600" lvl="0" marL="228600" rtl="0" algn="l">
              <a:lnSpc>
                <a:spcPct val="80000"/>
              </a:lnSpc>
              <a:spcBef>
                <a:spcPts val="1000"/>
              </a:spcBef>
              <a:spcAft>
                <a:spcPts val="0"/>
              </a:spcAft>
              <a:buClr>
                <a:srgbClr val="3F3F3F"/>
              </a:buClr>
              <a:buSzPts val="1440"/>
              <a:buChar char="•"/>
            </a:pPr>
            <a:r>
              <a:rPr lang="en-US" sz="1440"/>
              <a:t>Shutdown(): блокирует на сокете прием и отправку данных</a:t>
            </a:r>
            <a:endParaRPr sz="1440"/>
          </a:p>
          <a:p>
            <a:pPr indent="-228600" lvl="0" marL="228600" rtl="0" algn="l">
              <a:lnSpc>
                <a:spcPct val="80000"/>
              </a:lnSpc>
              <a:spcBef>
                <a:spcPts val="1000"/>
              </a:spcBef>
              <a:spcAft>
                <a:spcPts val="0"/>
              </a:spcAft>
              <a:buClr>
                <a:srgbClr val="3F3F3F"/>
              </a:buClr>
              <a:buSzPts val="1440"/>
              <a:buChar char="•"/>
            </a:pPr>
            <a:r>
              <a:rPr lang="en-US" sz="1440"/>
              <a:t>В зависимости от применяемого протокола (TCP, UDP и т.д.) общий принцип работы с сокетами будет немного различаться.</a:t>
            </a:r>
            <a:endParaRPr sz="1440"/>
          </a:p>
          <a:p>
            <a:pPr indent="-228600" lvl="0" marL="228600" rtl="0" algn="l">
              <a:lnSpc>
                <a:spcPct val="80000"/>
              </a:lnSpc>
              <a:spcBef>
                <a:spcPts val="1000"/>
              </a:spcBef>
              <a:spcAft>
                <a:spcPts val="0"/>
              </a:spcAft>
              <a:buClr>
                <a:srgbClr val="3F3F3F"/>
              </a:buClr>
              <a:buSzPts val="1440"/>
              <a:buChar char="•"/>
            </a:pPr>
            <a:r>
              <a:rPr lang="en-US" sz="1440"/>
              <a:t>При применении протокола, который требует установление соединения, например, TCP, сервер должен вызвать метод Bind для установки точки для прослушивания входящих подключений и затем запустить прослушивание подключений с помощью метода Listen. Далее с помощью метода Accept можно получить входящие запросы на подключение в виде объекта Socket, который используется для взаимодействия с удаленным узла. У полученного объекта Socket вызываются методы Send и Receive соответственно для отправки и получения данных. Если необходимо подключиться к серверу, то вызывается метод Connect. Для обмена данными с сервером также применяются методы Send или Receive.</a:t>
            </a:r>
            <a:endParaRPr sz="1440"/>
          </a:p>
          <a:p>
            <a:pPr indent="-228600" lvl="0" marL="228600" rtl="0" algn="l">
              <a:lnSpc>
                <a:spcPct val="80000"/>
              </a:lnSpc>
              <a:spcBef>
                <a:spcPts val="1000"/>
              </a:spcBef>
              <a:spcAft>
                <a:spcPts val="0"/>
              </a:spcAft>
              <a:buClr>
                <a:srgbClr val="3F3F3F"/>
              </a:buClr>
              <a:buSzPts val="1440"/>
              <a:buChar char="•"/>
            </a:pPr>
            <a:r>
              <a:rPr lang="en-US" sz="1440"/>
              <a:t>Если применяется протокол, для которого не требуется установление соединения, например, UDP, то после вызова метода Bind не надо вызывать метод Listen. И в этом случае для приема данных используется метод ReceiveFrom, а для отправки данных - метод SendTo.</a:t>
            </a:r>
            <a:endParaRPr sz="14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TCP 1/3</a:t>
            </a:r>
            <a:endParaRPr/>
          </a:p>
        </p:txBody>
      </p:sp>
      <p:sp>
        <p:nvSpPr>
          <p:cNvPr id="160" name="Google Shape;160;p2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Огромное количество трафика и взаимодействия в сети сейчас происходит по протоколу TCP (Transmission Control Protocol). Этот протокол гарантирует доставку сообщений и широко используется в различных существующих на сегодняшний день программах.</a:t>
            </a:r>
            <a:endParaRPr/>
          </a:p>
          <a:p>
            <a:pPr indent="-228600" lvl="0" marL="228600" rtl="0" algn="l">
              <a:lnSpc>
                <a:spcPct val="90000"/>
              </a:lnSpc>
              <a:spcBef>
                <a:spcPts val="1000"/>
              </a:spcBef>
              <a:spcAft>
                <a:spcPts val="0"/>
              </a:spcAft>
              <a:buClr>
                <a:srgbClr val="3F3F3F"/>
              </a:buClr>
              <a:buSzPts val="2000"/>
              <a:buChar char="•"/>
            </a:pPr>
            <a:r>
              <a:rPr lang="en-US"/>
              <a:t>Для работы с протоколом TCP в .NET предназначены классы TcpClient и TcpListener. Эти классы строятся поверх класса System.Net.Sockets.Socket.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TCP 2/3</a:t>
            </a:r>
            <a:br>
              <a:rPr lang="en-US"/>
            </a:br>
            <a:r>
              <a:rPr lang="en-US" sz="1800"/>
              <a:t>TCP-клиент. Класс TcpClient</a:t>
            </a:r>
            <a:br>
              <a:rPr lang="en-US"/>
            </a:br>
            <a:endParaRPr/>
          </a:p>
        </p:txBody>
      </p:sp>
      <p:sp>
        <p:nvSpPr>
          <p:cNvPr id="166" name="Google Shape;166;p2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Для создания клиентской программы, работающей по протоколу TCP, предназначен класс TcpClient.</a:t>
            </a:r>
            <a:endParaRPr/>
          </a:p>
          <a:p>
            <a:pPr indent="-228600" lvl="0" marL="228600" rtl="0" algn="l">
              <a:lnSpc>
                <a:spcPct val="80000"/>
              </a:lnSpc>
              <a:spcBef>
                <a:spcPts val="1000"/>
              </a:spcBef>
              <a:spcAft>
                <a:spcPts val="0"/>
              </a:spcAft>
              <a:buClr>
                <a:srgbClr val="3F3F3F"/>
              </a:buClr>
              <a:buSzPts val="2000"/>
              <a:buChar char="•"/>
            </a:pPr>
            <a:r>
              <a:rPr lang="en-US"/>
              <a:t>Для подключения к серверу TCP, в этом классе определен метод Connect(), которому передается название хоста и порт</a:t>
            </a:r>
            <a:endParaRPr/>
          </a:p>
          <a:p>
            <a:pPr indent="-228600" lvl="0" marL="228600" rtl="0" algn="l">
              <a:lnSpc>
                <a:spcPct val="80000"/>
              </a:lnSpc>
              <a:spcBef>
                <a:spcPts val="1000"/>
              </a:spcBef>
              <a:spcAft>
                <a:spcPts val="0"/>
              </a:spcAft>
              <a:buClr>
                <a:srgbClr val="3F3F3F"/>
              </a:buClr>
              <a:buSzPts val="2000"/>
              <a:buChar char="•"/>
            </a:pPr>
            <a:r>
              <a:rPr lang="en-US"/>
              <a:t>Чтобы взаимодействовать с сервером TcpClient определяет метод GetStream(), который возвращает объект NetworkStream. Через данный объект можно передавать сообщения серверу или, наоборот, получать данные с сервера.</a:t>
            </a:r>
            <a:endParaRPr/>
          </a:p>
          <a:p>
            <a:pPr indent="-228600" lvl="0" marL="228600" rtl="0" algn="l">
              <a:lnSpc>
                <a:spcPct val="80000"/>
              </a:lnSpc>
              <a:spcBef>
                <a:spcPts val="1000"/>
              </a:spcBef>
              <a:spcAft>
                <a:spcPts val="0"/>
              </a:spcAft>
              <a:buClr>
                <a:srgbClr val="3F3F3F"/>
              </a:buClr>
              <a:buSzPts val="2000"/>
              <a:buChar char="•"/>
            </a:pPr>
            <a:r>
              <a:rPr lang="en-US"/>
              <a:t>После окончания работы с TcpClient его надо закрыть методом Close().</a:t>
            </a:r>
            <a:endParaRPr/>
          </a:p>
          <a:p>
            <a:pPr indent="-228600" lvl="0" marL="228600" rtl="0" algn="l">
              <a:lnSpc>
                <a:spcPct val="80000"/>
              </a:lnSpc>
              <a:spcBef>
                <a:spcPts val="1000"/>
              </a:spcBef>
              <a:spcAft>
                <a:spcPts val="0"/>
              </a:spcAft>
              <a:buClr>
                <a:srgbClr val="3F3F3F"/>
              </a:buClr>
              <a:buSzPts val="2000"/>
              <a:buChar char="•"/>
            </a:pPr>
            <a:r>
              <a:rPr lang="en-US"/>
              <a:t>Для отправки данных у потока используется метод Write()</a:t>
            </a:r>
            <a:endParaRPr/>
          </a:p>
          <a:p>
            <a:pPr indent="-228600" lvl="0" marL="228600" rtl="0" algn="l">
              <a:lnSpc>
                <a:spcPct val="80000"/>
              </a:lnSpc>
              <a:spcBef>
                <a:spcPts val="1000"/>
              </a:spcBef>
              <a:spcAft>
                <a:spcPts val="0"/>
              </a:spcAft>
              <a:buClr>
                <a:srgbClr val="3F3F3F"/>
              </a:buClr>
              <a:buSzPts val="2000"/>
              <a:buChar char="•"/>
            </a:pPr>
            <a:r>
              <a:rPr lang="en-US"/>
              <a:t>Для чтения используется метод Read() класса NetworkStream</a:t>
            </a:r>
            <a:endParaRPr/>
          </a:p>
          <a:p>
            <a:pPr indent="-228600" lvl="0" marL="228600" rtl="0" algn="l">
              <a:lnSpc>
                <a:spcPct val="80000"/>
              </a:lnSpc>
              <a:spcBef>
                <a:spcPts val="1000"/>
              </a:spcBef>
              <a:spcAft>
                <a:spcPts val="0"/>
              </a:spcAft>
              <a:buClr>
                <a:srgbClr val="3F3F3F"/>
              </a:buClr>
              <a:buSzPts val="2000"/>
              <a:buChar char="•"/>
            </a:pPr>
            <a:r>
              <a:rPr lang="en-US"/>
              <a:t>При этом в обоих случаях нам надо учитывать тип кодировки: он должен совпадать с кодировкой, в которой сервер отправляет или получает сообщения.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TCP 3/3</a:t>
            </a:r>
            <a:br>
              <a:rPr lang="en-US"/>
            </a:br>
            <a:r>
              <a:rPr lang="en-US" sz="1800"/>
              <a:t>TCP-сервер. Класс TcpListener</a:t>
            </a:r>
            <a:endParaRPr sz="1800"/>
          </a:p>
        </p:txBody>
      </p:sp>
      <p:sp>
        <p:nvSpPr>
          <p:cNvPr id="172" name="Google Shape;172;p27"/>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Класс TcpListener прослушивает входящие подключения по определенному порту.</a:t>
            </a:r>
            <a:endParaRPr/>
          </a:p>
          <a:p>
            <a:pPr indent="-228600" lvl="0" marL="228600" rtl="0" algn="l">
              <a:lnSpc>
                <a:spcPct val="70000"/>
              </a:lnSpc>
              <a:spcBef>
                <a:spcPts val="1000"/>
              </a:spcBef>
              <a:spcAft>
                <a:spcPts val="0"/>
              </a:spcAft>
              <a:buClr>
                <a:srgbClr val="3F3F3F"/>
              </a:buClr>
              <a:buSzPts val="2000"/>
              <a:buChar char="•"/>
            </a:pPr>
            <a:r>
              <a:rPr lang="en-US"/>
              <a:t>Для создания объекта слушателя надо передать ему в конструктор объект IPAddress и порт, по которому будет вестись прослушивание входящих подключений</a:t>
            </a:r>
            <a:endParaRPr/>
          </a:p>
          <a:p>
            <a:pPr indent="-228600" lvl="0" marL="228600" rtl="0" algn="l">
              <a:lnSpc>
                <a:spcPct val="70000"/>
              </a:lnSpc>
              <a:spcBef>
                <a:spcPts val="1000"/>
              </a:spcBef>
              <a:spcAft>
                <a:spcPts val="0"/>
              </a:spcAft>
              <a:buClr>
                <a:srgbClr val="3F3F3F"/>
              </a:buClr>
              <a:buSzPts val="2000"/>
              <a:buChar char="•"/>
            </a:pPr>
            <a:r>
              <a:rPr lang="en-US"/>
              <a:t>Для запуска сервера вызывается метод Start().</a:t>
            </a:r>
            <a:endParaRPr/>
          </a:p>
          <a:p>
            <a:pPr indent="-228600" lvl="0" marL="228600" rtl="0" algn="l">
              <a:lnSpc>
                <a:spcPct val="70000"/>
              </a:lnSpc>
              <a:spcBef>
                <a:spcPts val="1000"/>
              </a:spcBef>
              <a:spcAft>
                <a:spcPts val="0"/>
              </a:spcAft>
              <a:buClr>
                <a:srgbClr val="3F3F3F"/>
              </a:buClr>
              <a:buSzPts val="2000"/>
              <a:buChar char="•"/>
            </a:pPr>
            <a:r>
              <a:rPr lang="en-US"/>
              <a:t>Когда к серверу обращается клиент, то мы можем использовать один из двух методов AcceptSocket или AcceptTcpClient для получения соответственно объекта Socket или TcpClient, которые будут использоваться для взаимодействия с подключенным клиентом.</a:t>
            </a:r>
            <a:endParaRPr/>
          </a:p>
          <a:p>
            <a:pPr indent="-228600" lvl="0" marL="228600" rtl="0" algn="l">
              <a:lnSpc>
                <a:spcPct val="70000"/>
              </a:lnSpc>
              <a:spcBef>
                <a:spcPts val="1000"/>
              </a:spcBef>
              <a:spcAft>
                <a:spcPts val="0"/>
              </a:spcAft>
              <a:buClr>
                <a:srgbClr val="3F3F3F"/>
              </a:buClr>
              <a:buSzPts val="2000"/>
              <a:buChar char="•"/>
            </a:pPr>
            <a:r>
              <a:rPr lang="en-US"/>
              <a:t>Методы AcceptSocket и AcceptTcpClient блокируют выполняющий поток, пока сервер не обслужит подключенного клиента. Затем через методы, определенные в классах TcpClient и Socket, можно взаимодействовать с подключенным клиентом: получать от него данные или, наоборот, отправлять ему.</a:t>
            </a:r>
            <a:endParaRPr/>
          </a:p>
          <a:p>
            <a:pPr indent="-228600" lvl="0" marL="228600" rtl="0" algn="l">
              <a:lnSpc>
                <a:spcPct val="70000"/>
              </a:lnSpc>
              <a:spcBef>
                <a:spcPts val="1000"/>
              </a:spcBef>
              <a:spcAft>
                <a:spcPts val="0"/>
              </a:spcAft>
              <a:buClr>
                <a:srgbClr val="3F3F3F"/>
              </a:buClr>
              <a:buSzPts val="2000"/>
              <a:buChar char="•"/>
            </a:pPr>
            <a:r>
              <a:rPr lang="en-US"/>
              <a:t>В конце по завершению работы сервера надо вызвать метод Stop().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UDP 1/4</a:t>
            </a:r>
            <a:endParaRPr/>
          </a:p>
        </p:txBody>
      </p:sp>
      <p:sp>
        <p:nvSpPr>
          <p:cNvPr id="178" name="Google Shape;178;p2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UDP (User Datagram Protocol) представляет сетевой протокол, который позволяет доставить данные на удаленный узел. Для этого передачи сообщений по протоколу UDP нет надобности использовать сервер, данные напрямую передаются от одного узла к другому. Снижаются накладные расходы при передаче, по сравнению с TCP, сами данные передаются быстрее. Все посылаемые сообщения по протоколу UDP называются дейтаграммами. Также через UDP можно передавать широковещательные сообщения для для набора адресов в подсети.</a:t>
            </a:r>
            <a:endParaRPr/>
          </a:p>
          <a:p>
            <a:pPr indent="-228600" lvl="0" marL="228600" rtl="0" algn="l">
              <a:lnSpc>
                <a:spcPct val="90000"/>
              </a:lnSpc>
              <a:spcBef>
                <a:spcPts val="1000"/>
              </a:spcBef>
              <a:spcAft>
                <a:spcPts val="0"/>
              </a:spcAft>
              <a:buClr>
                <a:srgbClr val="3F3F3F"/>
              </a:buClr>
              <a:buSzPts val="2000"/>
              <a:buChar char="•"/>
            </a:pPr>
            <a:r>
              <a:rPr lang="en-US"/>
              <a:t>В то же время UDP имеет недостатки по сравнению с TCP. В частности, UDP не гарантирует доставку дейтаграммы конечному адресу. Поэтому данный протокол подходит больше для передачи изображений, мультимедийных файлов, потокового аудио, видео и т.п., когда недостаток небольшого количества потерянных при передаче дейтаграмм не сильно скажется на качестве переданных данных.</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UDP 2/4</a:t>
            </a:r>
            <a:br>
              <a:rPr lang="en-US"/>
            </a:br>
            <a:r>
              <a:rPr lang="en-US" sz="1800"/>
              <a:t>UdpClient</a:t>
            </a:r>
            <a:endParaRPr sz="1800"/>
          </a:p>
        </p:txBody>
      </p:sp>
      <p:sp>
        <p:nvSpPr>
          <p:cNvPr id="184" name="Google Shape;184;p29"/>
          <p:cNvSpPr txBox="1"/>
          <p:nvPr>
            <p:ph idx="1" type="body"/>
          </p:nvPr>
        </p:nvSpPr>
        <p:spPr>
          <a:xfrm>
            <a:off x="647700" y="1825625"/>
            <a:ext cx="10515600" cy="483044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В .NET за работу с протоколом UDP отвечает класс UdpClient, который построен на основе класса Socket.</a:t>
            </a:r>
            <a:endParaRPr sz="1600"/>
          </a:p>
          <a:p>
            <a:pPr indent="-228600" lvl="0" marL="228600" rtl="0" algn="l">
              <a:lnSpc>
                <a:spcPct val="90000"/>
              </a:lnSpc>
              <a:spcBef>
                <a:spcPts val="1000"/>
              </a:spcBef>
              <a:spcAft>
                <a:spcPts val="0"/>
              </a:spcAft>
              <a:buClr>
                <a:srgbClr val="3F3F3F"/>
              </a:buClr>
              <a:buSzPts val="1600"/>
              <a:buChar char="•"/>
            </a:pPr>
            <a:r>
              <a:rPr lang="en-US" sz="1600"/>
              <a:t>Для создания подключения достаточно создать объект UdpClient и вызывать у него метод Connect()</a:t>
            </a:r>
            <a:endParaRPr sz="1600"/>
          </a:p>
          <a:p>
            <a:pPr indent="-228600" lvl="0" marL="228600" rtl="0" algn="l">
              <a:lnSpc>
                <a:spcPct val="90000"/>
              </a:lnSpc>
              <a:spcBef>
                <a:spcPts val="1000"/>
              </a:spcBef>
              <a:spcAft>
                <a:spcPts val="0"/>
              </a:spcAft>
              <a:buClr>
                <a:srgbClr val="3F3F3F"/>
              </a:buClr>
              <a:buSzPts val="1600"/>
              <a:buChar char="•"/>
            </a:pPr>
            <a:r>
              <a:rPr lang="en-US" sz="1600"/>
              <a:t>В метод Connect передается адрес и порт для подключения, то есть настройки внешнего адреса, к которому мы хотим подключиться. В случае с локальным адресом можно указывать один порт. При этом Connect не устанавливает постоянного соединения с удаленным хостом. Он только устанавливает параметры подключения, которые также можно задать с помощью конструктора</a:t>
            </a:r>
            <a:endParaRPr sz="1600"/>
          </a:p>
          <a:p>
            <a:pPr indent="-228600" lvl="0" marL="228600" rtl="0" algn="l">
              <a:lnSpc>
                <a:spcPct val="90000"/>
              </a:lnSpc>
              <a:spcBef>
                <a:spcPts val="1000"/>
              </a:spcBef>
              <a:spcAft>
                <a:spcPts val="0"/>
              </a:spcAft>
              <a:buClr>
                <a:srgbClr val="3F3F3F"/>
              </a:buClr>
              <a:buSzPts val="1600"/>
              <a:buChar char="•"/>
            </a:pPr>
            <a:r>
              <a:rPr lang="en-US" sz="1600"/>
              <a:t>Фактически образование соединения происходит при передаче данных на удаленный хост или, наоборот, при получении с него данных. Для передачи данных применяется метод Send(), который в качестве параметра принимает массив отправляемых байтов и количество байтов, которые надо отправить</a:t>
            </a:r>
            <a:endParaRPr sz="1600"/>
          </a:p>
          <a:p>
            <a:pPr indent="-228600" lvl="0" marL="228600" rtl="0" algn="l">
              <a:lnSpc>
                <a:spcPct val="90000"/>
              </a:lnSpc>
              <a:spcBef>
                <a:spcPts val="1000"/>
              </a:spcBef>
              <a:spcAft>
                <a:spcPts val="0"/>
              </a:spcAft>
              <a:buClr>
                <a:srgbClr val="3F3F3F"/>
              </a:buClr>
              <a:buSzPts val="1600"/>
              <a:buChar char="•"/>
            </a:pPr>
            <a:r>
              <a:rPr lang="en-US" sz="1600"/>
              <a:t>Метод Send() возвращает количество реально отправленных байтов, благодаря чему мы можем сравнить, сколько из отправляемых байтов в реальности было отправлено.</a:t>
            </a:r>
            <a:endParaRPr sz="1600"/>
          </a:p>
          <a:p>
            <a:pPr indent="-228600" lvl="0" marL="228600" rtl="0" algn="l">
              <a:lnSpc>
                <a:spcPct val="90000"/>
              </a:lnSpc>
              <a:spcBef>
                <a:spcPts val="1000"/>
              </a:spcBef>
              <a:spcAft>
                <a:spcPts val="0"/>
              </a:spcAft>
              <a:buClr>
                <a:srgbClr val="3F3F3F"/>
              </a:buClr>
              <a:buSzPts val="1600"/>
              <a:buChar char="•"/>
            </a:pPr>
            <a:r>
              <a:rPr lang="en-US" sz="1600"/>
              <a:t>После завершения работы объекта UdpClient его надо закрыть с помощью метода Close().</a:t>
            </a:r>
            <a:endParaRPr sz="1600"/>
          </a:p>
          <a:p>
            <a:pPr indent="-228600" lvl="0" marL="228600" rtl="0" algn="l">
              <a:lnSpc>
                <a:spcPct val="90000"/>
              </a:lnSpc>
              <a:spcBef>
                <a:spcPts val="1000"/>
              </a:spcBef>
              <a:spcAft>
                <a:spcPts val="0"/>
              </a:spcAft>
              <a:buClr>
                <a:srgbClr val="3F3F3F"/>
              </a:buClr>
              <a:buSzPts val="1600"/>
              <a:buChar char="•"/>
            </a:pPr>
            <a:r>
              <a:rPr lang="en-US" sz="1600"/>
              <a:t>Метод Send() имеет ряд перегруженных версий, благодаря чему мы можем указать адрес хоста и порт прямо при отправке</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UDP 3/4</a:t>
            </a:r>
            <a:br>
              <a:rPr lang="en-US"/>
            </a:br>
            <a:r>
              <a:rPr lang="en-US" sz="1800"/>
              <a:t>UdpClient</a:t>
            </a:r>
            <a:br>
              <a:rPr lang="en-US"/>
            </a:br>
            <a:endParaRPr/>
          </a:p>
        </p:txBody>
      </p:sp>
      <p:sp>
        <p:nvSpPr>
          <p:cNvPr id="190" name="Google Shape;190;p3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rgbClr val="3F3F3F"/>
              </a:buClr>
              <a:buSzPts val="2000"/>
              <a:buChar char="•"/>
            </a:pPr>
            <a:r>
              <a:rPr lang="en-US"/>
              <a:t>Для получения данных применяется метод Receive(). Этот метод принимает один параметр типа System.Net.IPEndPoint с модификатором ref</a:t>
            </a:r>
            <a:endParaRPr/>
          </a:p>
          <a:p>
            <a:pPr indent="-228600" lvl="0" marL="228600" rtl="0" algn="l">
              <a:lnSpc>
                <a:spcPct val="80000"/>
              </a:lnSpc>
              <a:spcBef>
                <a:spcPts val="1000"/>
              </a:spcBef>
              <a:spcAft>
                <a:spcPts val="0"/>
              </a:spcAft>
              <a:buClr>
                <a:srgbClr val="3F3F3F"/>
              </a:buClr>
              <a:buSzPts val="2000"/>
              <a:buChar char="•"/>
            </a:pPr>
            <a:r>
              <a:rPr lang="en-US"/>
              <a:t>Объект IPEndPoint представляет удаленную точку, с которой поступили данные. Полученные данные возвращает метод Receive в виде массива байтов.</a:t>
            </a:r>
            <a:endParaRPr/>
          </a:p>
          <a:p>
            <a:pPr indent="-228600" lvl="0" marL="228600" rtl="0" algn="l">
              <a:lnSpc>
                <a:spcPct val="80000"/>
              </a:lnSpc>
              <a:spcBef>
                <a:spcPts val="1000"/>
              </a:spcBef>
              <a:spcAft>
                <a:spcPts val="0"/>
              </a:spcAft>
              <a:buClr>
                <a:srgbClr val="3F3F3F"/>
              </a:buClr>
              <a:buSzPts val="2000"/>
              <a:buChar char="•"/>
            </a:pPr>
            <a:r>
              <a:rPr lang="en-US"/>
              <a:t>Как правило, рекомендуется выносить вызов метода Receive в отдельный поток, поскольку данный метод блокирует вызывающий поток пока данные не будут получены.</a:t>
            </a:r>
            <a:endParaRPr/>
          </a:p>
          <a:p>
            <a:pPr indent="-228600" lvl="0" marL="228600" rtl="0" algn="l">
              <a:lnSpc>
                <a:spcPct val="80000"/>
              </a:lnSpc>
              <a:spcBef>
                <a:spcPts val="1000"/>
              </a:spcBef>
              <a:spcAft>
                <a:spcPts val="0"/>
              </a:spcAft>
              <a:buClr>
                <a:srgbClr val="3F3F3F"/>
              </a:buClr>
              <a:buSzPts val="2000"/>
              <a:buChar char="•"/>
            </a:pPr>
            <a:r>
              <a:rPr lang="en-US"/>
              <a:t>При этом если мы указали информацию о подключении (название хоста, номер порта) в конструкторе или в методе Connect, то метод Receive будет получать данные только с указанной удаленной точки, остальные подключения будут игнорироваться. Если же мы использовали пустой конструктор и не вызывали метод Connect, то UdpClient будет принимать данные от всех подключений.</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Основы современной сети</a:t>
            </a:r>
            <a:endParaRPr/>
          </a:p>
        </p:txBody>
      </p:sp>
      <p:sp>
        <p:nvSpPr>
          <p:cNvPr id="87" name="Google Shape;87;p13"/>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Современная сеть интернет разделяется на уровни по моделям TCP/IP и идеалистичной модели OSI. Все что нужно знать о последней - она не работает.</a:t>
            </a:r>
            <a:endParaRPr/>
          </a:p>
          <a:p>
            <a:pPr indent="-228600" lvl="0" marL="228600" rtl="0" algn="l">
              <a:lnSpc>
                <a:spcPct val="90000"/>
              </a:lnSpc>
              <a:spcBef>
                <a:spcPts val="1000"/>
              </a:spcBef>
              <a:spcAft>
                <a:spcPts val="0"/>
              </a:spcAft>
              <a:buClr>
                <a:srgbClr val="3F3F3F"/>
              </a:buClr>
              <a:buSzPts val="2000"/>
              <a:buChar char="•"/>
            </a:pPr>
            <a:r>
              <a:rPr lang="en-US"/>
              <a:t>TCP/IP — сетевая модель передачи данных, представленных в цифровом виде. Модель описывает способ передачи данных от источника информации к получателю. В модели предполагается прохождение информации через четыре уровня, каждый из которых описывается правилом (протоколом передачи). Наборы правил, решающих задачу по передаче данных, составляют стек протоколов передачи данных, на которых базируется Интернет. Название TCP/IP происходит из двух важнейших протоколов семейства — Transmission Control Protocol (TCP) и Internet Protocol (IP), которые были первыми разработаны и описаны в данном стандарте.</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UDP 4/4</a:t>
            </a:r>
            <a:br>
              <a:rPr lang="en-US"/>
            </a:br>
            <a:r>
              <a:rPr lang="en-US" sz="1800"/>
              <a:t>Широковещательная рассылка</a:t>
            </a:r>
            <a:endParaRPr sz="1800"/>
          </a:p>
        </p:txBody>
      </p:sp>
      <p:sp>
        <p:nvSpPr>
          <p:cNvPr id="196" name="Google Shape;196;p31"/>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1800"/>
              <a:buChar char="•"/>
            </a:pPr>
            <a:r>
              <a:rPr lang="en-US" sz="1800"/>
              <a:t>Протокол UDP позволяет рассылать сообщения с помощью широковещательной групповой рассылки. При такой рассылке клиенту достаточно отправить одно сообщение, и его получат все остальные клиенты, которые подключены к группе. И нет надобности отправлять одно сообщение каждому отдельному клиенту.</a:t>
            </a:r>
            <a:endParaRPr sz="1800"/>
          </a:p>
          <a:p>
            <a:pPr indent="-228600" lvl="0" marL="228600" rtl="0" algn="l">
              <a:lnSpc>
                <a:spcPct val="70000"/>
              </a:lnSpc>
              <a:spcBef>
                <a:spcPts val="1000"/>
              </a:spcBef>
              <a:spcAft>
                <a:spcPts val="0"/>
              </a:spcAft>
              <a:buClr>
                <a:srgbClr val="3F3F3F"/>
              </a:buClr>
              <a:buSzPts val="1800"/>
              <a:buChar char="•"/>
            </a:pPr>
            <a:r>
              <a:rPr lang="en-US" sz="1800"/>
              <a:t>При использовании широковещательной передачи надо учитывать, что передача не идет дальше локальных сетей, так как маршрутизаторы подобные рассылки не пропускают.</a:t>
            </a:r>
            <a:endParaRPr sz="1800"/>
          </a:p>
          <a:p>
            <a:pPr indent="-228600" lvl="0" marL="228600" rtl="0" algn="l">
              <a:lnSpc>
                <a:spcPct val="70000"/>
              </a:lnSpc>
              <a:spcBef>
                <a:spcPts val="1000"/>
              </a:spcBef>
              <a:spcAft>
                <a:spcPts val="0"/>
              </a:spcAft>
              <a:buClr>
                <a:srgbClr val="3F3F3F"/>
              </a:buClr>
              <a:buSzPts val="1800"/>
              <a:buChar char="•"/>
            </a:pPr>
            <a:r>
              <a:rPr lang="en-US" sz="1800"/>
              <a:t>Ключевым в данном случае является метод JoinMulticastGroup(), который позволяет присоединиться клиенту к группе в локальной сети. Благодаря этому объект UdpClient сможет получать дейтаграммы, которые предназначаются всей группы объектов UdpClient.</a:t>
            </a:r>
            <a:endParaRPr sz="1800"/>
          </a:p>
          <a:p>
            <a:pPr indent="-228600" lvl="0" marL="228600" rtl="0" algn="l">
              <a:lnSpc>
                <a:spcPct val="70000"/>
              </a:lnSpc>
              <a:spcBef>
                <a:spcPts val="1000"/>
              </a:spcBef>
              <a:spcAft>
                <a:spcPts val="0"/>
              </a:spcAft>
              <a:buClr>
                <a:srgbClr val="3F3F3F"/>
              </a:buClr>
              <a:buSzPts val="1800"/>
              <a:buChar char="•"/>
            </a:pPr>
            <a:r>
              <a:rPr lang="en-US" sz="1800"/>
              <a:t>Для присоединения к группе в метод JoinMulticastGroup передается адрес группы. В качестве адреса может использоваться один из адресов в диапазоне от </a:t>
            </a:r>
            <a:r>
              <a:rPr lang="en-US" sz="1800"/>
              <a:t>224</a:t>
            </a:r>
            <a:r>
              <a:rPr lang="en-US" sz="1800"/>
              <a:t>.0.0.0 до 239.255.255.255.</a:t>
            </a:r>
            <a:endParaRPr sz="1800"/>
          </a:p>
          <a:p>
            <a:pPr indent="-228600" lvl="0" marL="228600" rtl="0" algn="l">
              <a:lnSpc>
                <a:spcPct val="70000"/>
              </a:lnSpc>
              <a:spcBef>
                <a:spcPts val="1000"/>
              </a:spcBef>
              <a:spcAft>
                <a:spcPts val="0"/>
              </a:spcAft>
              <a:buClr>
                <a:srgbClr val="3F3F3F"/>
              </a:buClr>
              <a:buSzPts val="1800"/>
              <a:buChar char="•"/>
            </a:pPr>
            <a:r>
              <a:rPr lang="en-US" sz="1800"/>
              <a:t>Метод JoinMulticastGroup() принимает два параметра: адрес групповой рассылки (должен быть одним и тем же для всей группы клиентов) и число проходов через маршрутизаторы. То есть пока сообщение достигнет получателя, оно может пройти через некоторое число маршрутизаторов, которые направят его по нужному пути.</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Потоки</a:t>
            </a:r>
            <a:endParaRPr/>
          </a:p>
        </p:txBody>
      </p:sp>
      <p:sp>
        <p:nvSpPr>
          <p:cNvPr id="202" name="Google Shape;202;p3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Большинство задач в программировании так или иначе связаны с работой с файлами и каталогами. Нам может потребоваться прочитать текст из файла или наоборот произвести запись, удалить файл или целый каталог, не говоря уже о более комплексных задачах, как например, создание текстового редактора и других подобных задачах.</a:t>
            </a:r>
            <a:endParaRPr/>
          </a:p>
          <a:p>
            <a:pPr indent="-228600" lvl="0" marL="228600" rtl="0" algn="l">
              <a:lnSpc>
                <a:spcPct val="90000"/>
              </a:lnSpc>
              <a:spcBef>
                <a:spcPts val="1000"/>
              </a:spcBef>
              <a:spcAft>
                <a:spcPts val="0"/>
              </a:spcAft>
              <a:buClr>
                <a:srgbClr val="3F3F3F"/>
              </a:buClr>
              <a:buSzPts val="2000"/>
              <a:buChar char="•"/>
            </a:pPr>
            <a:r>
              <a:rPr lang="en-US"/>
              <a:t>Фреймворк .NET предоставляет большие возможности по управлению и манипуляции файлами и каталогами, которые по большей части сосредоточены в пространстве имен System.IO. Классы, расположенные в этом пространстве имен (такие как Stream, StreamWriter, FileStream и др.), позволяют управлять файловым вводом-выводом.</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FileStream. Чтение и запись файла 1/2</a:t>
            </a:r>
            <a:endParaRPr/>
          </a:p>
        </p:txBody>
      </p:sp>
      <p:sp>
        <p:nvSpPr>
          <p:cNvPr id="208" name="Google Shape;208;p33"/>
          <p:cNvSpPr txBox="1"/>
          <p:nvPr>
            <p:ph idx="1" type="body"/>
          </p:nvPr>
        </p:nvSpPr>
        <p:spPr>
          <a:xfrm>
            <a:off x="647700" y="1231900"/>
            <a:ext cx="10515600" cy="545782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400"/>
              <a:buChar char="•"/>
            </a:pPr>
            <a:r>
              <a:rPr lang="en-US" sz="1400"/>
              <a:t>Класс FileStream представляет возможности по считыванию из файла и записи в файл. Он позволяет работать как с текстовыми файлами, так и с бинарными.</a:t>
            </a:r>
            <a:endParaRPr sz="1400"/>
          </a:p>
          <a:p>
            <a:pPr indent="-228600" lvl="0" marL="228600" rtl="0" algn="l">
              <a:lnSpc>
                <a:spcPct val="90000"/>
              </a:lnSpc>
              <a:spcBef>
                <a:spcPts val="1000"/>
              </a:spcBef>
              <a:spcAft>
                <a:spcPts val="0"/>
              </a:spcAft>
              <a:buClr>
                <a:srgbClr val="3F3F3F"/>
              </a:buClr>
              <a:buSzPts val="1400"/>
              <a:buChar char="•"/>
            </a:pPr>
            <a:r>
              <a:rPr lang="en-US" sz="1400"/>
              <a:t>Для создания объекта FileStream можно использовать как конструкторы этого класса, так и статические методы класса File. Конструктор FileStream имеет множество перегруженных версий, из которых отмечу лишь одну, самую простую и используемую - FileStream(string filename, FileMode mode)</a:t>
            </a:r>
            <a:endParaRPr sz="1400"/>
          </a:p>
          <a:p>
            <a:pPr indent="-228600" lvl="0" marL="228600" rtl="0" algn="l">
              <a:lnSpc>
                <a:spcPct val="90000"/>
              </a:lnSpc>
              <a:spcBef>
                <a:spcPts val="1000"/>
              </a:spcBef>
              <a:spcAft>
                <a:spcPts val="0"/>
              </a:spcAft>
              <a:buClr>
                <a:srgbClr val="3F3F3F"/>
              </a:buClr>
              <a:buSzPts val="1400"/>
              <a:buChar char="•"/>
            </a:pPr>
            <a:r>
              <a:rPr lang="en-US" sz="1400"/>
              <a:t>Рассмотрим наиболее важные его свойства и методы класса FileStream:</a:t>
            </a:r>
            <a:endParaRPr sz="1400"/>
          </a:p>
          <a:p>
            <a:pPr indent="-228600" lvl="0" marL="228600" rtl="0" algn="l">
              <a:lnSpc>
                <a:spcPct val="90000"/>
              </a:lnSpc>
              <a:spcBef>
                <a:spcPts val="1000"/>
              </a:spcBef>
              <a:spcAft>
                <a:spcPts val="0"/>
              </a:spcAft>
              <a:buClr>
                <a:srgbClr val="3F3F3F"/>
              </a:buClr>
              <a:buSzPts val="1400"/>
              <a:buChar char="•"/>
            </a:pPr>
            <a:r>
              <a:rPr lang="en-US" sz="1400"/>
              <a:t>Свойство Length: возвращает длину потока в байтах</a:t>
            </a:r>
            <a:endParaRPr sz="1400"/>
          </a:p>
          <a:p>
            <a:pPr indent="-228600" lvl="0" marL="228600" rtl="0" algn="l">
              <a:lnSpc>
                <a:spcPct val="90000"/>
              </a:lnSpc>
              <a:spcBef>
                <a:spcPts val="1000"/>
              </a:spcBef>
              <a:spcAft>
                <a:spcPts val="0"/>
              </a:spcAft>
              <a:buClr>
                <a:srgbClr val="3F3F3F"/>
              </a:buClr>
              <a:buSzPts val="1400"/>
              <a:buChar char="•"/>
            </a:pPr>
            <a:r>
              <a:rPr lang="en-US" sz="1400"/>
              <a:t>Свойство Position: возвращает текущую позицию в потоке</a:t>
            </a:r>
            <a:endParaRPr sz="1400"/>
          </a:p>
          <a:p>
            <a:pPr indent="-228600" lvl="0" marL="228600" rtl="0" algn="l">
              <a:lnSpc>
                <a:spcPct val="90000"/>
              </a:lnSpc>
              <a:spcBef>
                <a:spcPts val="1000"/>
              </a:spcBef>
              <a:spcAft>
                <a:spcPts val="0"/>
              </a:spcAft>
              <a:buClr>
                <a:srgbClr val="3F3F3F"/>
              </a:buClr>
              <a:buSzPts val="1400"/>
              <a:buChar char="•"/>
            </a:pPr>
            <a:r>
              <a:rPr lang="en-US" sz="1400"/>
              <a:t>void CopyTo(Stream destination): копирует данные из текущего потока в поток destination</a:t>
            </a:r>
            <a:endParaRPr sz="1400"/>
          </a:p>
          <a:p>
            <a:pPr indent="-228600" lvl="0" marL="228600" rtl="0" algn="l">
              <a:lnSpc>
                <a:spcPct val="90000"/>
              </a:lnSpc>
              <a:spcBef>
                <a:spcPts val="1000"/>
              </a:spcBef>
              <a:spcAft>
                <a:spcPts val="0"/>
              </a:spcAft>
              <a:buClr>
                <a:srgbClr val="3F3F3F"/>
              </a:buClr>
              <a:buSzPts val="1400"/>
              <a:buChar char="•"/>
            </a:pPr>
            <a:r>
              <a:rPr lang="en-US" sz="1400"/>
              <a:t>Task CopyToAsync(Stream destination): асинхронная версия метода CopyToAsync</a:t>
            </a:r>
            <a:endParaRPr sz="1400"/>
          </a:p>
          <a:p>
            <a:pPr indent="-228600" lvl="0" marL="228600" rtl="0" algn="l">
              <a:lnSpc>
                <a:spcPct val="90000"/>
              </a:lnSpc>
              <a:spcBef>
                <a:spcPts val="1000"/>
              </a:spcBef>
              <a:spcAft>
                <a:spcPts val="0"/>
              </a:spcAft>
              <a:buClr>
                <a:srgbClr val="3F3F3F"/>
              </a:buClr>
              <a:buSzPts val="1400"/>
              <a:buChar char="•"/>
            </a:pPr>
            <a:r>
              <a:rPr lang="en-US" sz="1400"/>
              <a:t>int Read(byte[] array, int offset, int count): считывает данные из файла в массив байтов и возвращает количество успешно считанных байтов. Принимает три параметра:</a:t>
            </a:r>
            <a:endParaRPr sz="1400"/>
          </a:p>
          <a:p>
            <a:pPr indent="-342900" lvl="0" marL="342900" rtl="0" algn="l">
              <a:lnSpc>
                <a:spcPct val="90000"/>
              </a:lnSpc>
              <a:spcBef>
                <a:spcPts val="1000"/>
              </a:spcBef>
              <a:spcAft>
                <a:spcPts val="0"/>
              </a:spcAft>
              <a:buClr>
                <a:srgbClr val="3F3F3F"/>
              </a:buClr>
              <a:buSzPts val="1400"/>
              <a:buAutoNum type="arabicPeriod"/>
            </a:pPr>
            <a:r>
              <a:rPr lang="en-US" sz="1400"/>
              <a:t>array - массив байтов, куда будут помещены считываемые из файла данные</a:t>
            </a:r>
            <a:endParaRPr sz="1400"/>
          </a:p>
          <a:p>
            <a:pPr indent="-342900" lvl="0" marL="342900" rtl="0" algn="l">
              <a:lnSpc>
                <a:spcPct val="90000"/>
              </a:lnSpc>
              <a:spcBef>
                <a:spcPts val="1000"/>
              </a:spcBef>
              <a:spcAft>
                <a:spcPts val="0"/>
              </a:spcAft>
              <a:buClr>
                <a:srgbClr val="3F3F3F"/>
              </a:buClr>
              <a:buSzPts val="1400"/>
              <a:buAutoNum type="arabicPeriod"/>
            </a:pPr>
            <a:r>
              <a:rPr lang="en-US" sz="1400"/>
              <a:t>offset представляет смещение в байтах в массиве array, в который считанные байты будут помещены</a:t>
            </a:r>
            <a:endParaRPr sz="1400"/>
          </a:p>
          <a:p>
            <a:pPr indent="-342900" lvl="0" marL="342900" rtl="0" algn="l">
              <a:lnSpc>
                <a:spcPct val="90000"/>
              </a:lnSpc>
              <a:spcBef>
                <a:spcPts val="1000"/>
              </a:spcBef>
              <a:spcAft>
                <a:spcPts val="0"/>
              </a:spcAft>
              <a:buClr>
                <a:srgbClr val="3F3F3F"/>
              </a:buClr>
              <a:buSzPts val="1400"/>
              <a:buAutoNum type="arabicPeriod"/>
            </a:pPr>
            <a:r>
              <a:rPr lang="en-US" sz="1400"/>
              <a:t>count - максимальное число байтов, предназначенных для чтения. Если в файле находится меньшее количество байтов, то все они будут считаны.</a:t>
            </a:r>
            <a:endParaRPr sz="1400"/>
          </a:p>
          <a:p>
            <a:pPr indent="-228600" lvl="0" marL="228600" rtl="0" algn="l">
              <a:lnSpc>
                <a:spcPct val="90000"/>
              </a:lnSpc>
              <a:spcBef>
                <a:spcPts val="1000"/>
              </a:spcBef>
              <a:spcAft>
                <a:spcPts val="0"/>
              </a:spcAft>
              <a:buClr>
                <a:srgbClr val="3F3F3F"/>
              </a:buClr>
              <a:buSzPts val="1400"/>
              <a:buChar char="•"/>
            </a:pPr>
            <a:r>
              <a:rPr lang="en-US" sz="1400"/>
              <a:t>Task&lt;int&gt; ReadAsync(byte[] array, int offset, int count): асинхронная версия метода Read</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FileStream. Чтение и запись файла 2/2</a:t>
            </a:r>
            <a:br>
              <a:rPr lang="en-US"/>
            </a:br>
            <a:endParaRPr/>
          </a:p>
        </p:txBody>
      </p:sp>
      <p:sp>
        <p:nvSpPr>
          <p:cNvPr id="214" name="Google Shape;214;p34"/>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long Seek(long offset, SeekOrigin origin): устанавливает позицию в потоке со смещением на количество байт, указанных в параметре offset.</a:t>
            </a:r>
            <a:endParaRPr/>
          </a:p>
          <a:p>
            <a:pPr indent="-228600" lvl="0" marL="228600" rtl="0" algn="l">
              <a:lnSpc>
                <a:spcPct val="70000"/>
              </a:lnSpc>
              <a:spcBef>
                <a:spcPts val="1000"/>
              </a:spcBef>
              <a:spcAft>
                <a:spcPts val="0"/>
              </a:spcAft>
              <a:buClr>
                <a:srgbClr val="3F3F3F"/>
              </a:buClr>
              <a:buSzPts val="2000"/>
              <a:buChar char="•"/>
            </a:pPr>
            <a:r>
              <a:rPr lang="en-US"/>
              <a:t>void Write(byte[] array, int offset, int count): записывает в файл данные из массива байтов. Принимает три параметра: </a:t>
            </a:r>
            <a:endParaRPr/>
          </a:p>
          <a:p>
            <a:pPr indent="-457200" lvl="0" marL="457200" rtl="0" algn="l">
              <a:lnSpc>
                <a:spcPct val="70000"/>
              </a:lnSpc>
              <a:spcBef>
                <a:spcPts val="1000"/>
              </a:spcBef>
              <a:spcAft>
                <a:spcPts val="0"/>
              </a:spcAft>
              <a:buClr>
                <a:srgbClr val="3F3F3F"/>
              </a:buClr>
              <a:buSzPts val="2000"/>
              <a:buAutoNum type="arabicPeriod"/>
            </a:pPr>
            <a:r>
              <a:rPr lang="en-US"/>
              <a:t>array - массив байтов, откуда данные будут записываться в файл</a:t>
            </a:r>
            <a:endParaRPr/>
          </a:p>
          <a:p>
            <a:pPr indent="-457200" lvl="0" marL="457200" rtl="0" algn="l">
              <a:lnSpc>
                <a:spcPct val="70000"/>
              </a:lnSpc>
              <a:spcBef>
                <a:spcPts val="1000"/>
              </a:spcBef>
              <a:spcAft>
                <a:spcPts val="0"/>
              </a:spcAft>
              <a:buClr>
                <a:srgbClr val="3F3F3F"/>
              </a:buClr>
              <a:buSzPts val="2000"/>
              <a:buAutoNum type="arabicPeriod"/>
            </a:pPr>
            <a:r>
              <a:rPr lang="en-US"/>
              <a:t>offset - смещение в байтах в массиве array, откуда начинается запись байтов в поток</a:t>
            </a:r>
            <a:endParaRPr/>
          </a:p>
          <a:p>
            <a:pPr indent="-457200" lvl="0" marL="457200" rtl="0" algn="l">
              <a:lnSpc>
                <a:spcPct val="70000"/>
              </a:lnSpc>
              <a:spcBef>
                <a:spcPts val="1000"/>
              </a:spcBef>
              <a:spcAft>
                <a:spcPts val="0"/>
              </a:spcAft>
              <a:buClr>
                <a:srgbClr val="3F3F3F"/>
              </a:buClr>
              <a:buSzPts val="2000"/>
              <a:buAutoNum type="arabicPeriod"/>
            </a:pPr>
            <a:r>
              <a:rPr lang="en-US"/>
              <a:t>count - максимальное число байтов, предназначенных для записи</a:t>
            </a:r>
            <a:endParaRPr/>
          </a:p>
          <a:p>
            <a:pPr indent="-228600" lvl="0" marL="228600" rtl="0" algn="l">
              <a:lnSpc>
                <a:spcPct val="70000"/>
              </a:lnSpc>
              <a:spcBef>
                <a:spcPts val="1000"/>
              </a:spcBef>
              <a:spcAft>
                <a:spcPts val="0"/>
              </a:spcAft>
              <a:buClr>
                <a:srgbClr val="3F3F3F"/>
              </a:buClr>
              <a:buSzPts val="2000"/>
              <a:buChar char="•"/>
            </a:pPr>
            <a:r>
              <a:rPr lang="en-US"/>
              <a:t>ValueTask WriteAsync(byte[] array, int offset, int count): асинхронная версия метода Write</a:t>
            </a:r>
            <a:endParaRPr/>
          </a:p>
          <a:p>
            <a:pPr indent="-228600" lvl="0" marL="228600" rtl="0" algn="l">
              <a:lnSpc>
                <a:spcPct val="70000"/>
              </a:lnSpc>
              <a:spcBef>
                <a:spcPts val="1000"/>
              </a:spcBef>
              <a:spcAft>
                <a:spcPts val="0"/>
              </a:spcAft>
              <a:buClr>
                <a:srgbClr val="3F3F3F"/>
              </a:buClr>
              <a:buSzPts val="2000"/>
              <a:buChar char="•"/>
            </a:pPr>
            <a:r>
              <a:rPr lang="en-US"/>
              <a:t>Для закрытия потока применяется конструкция using. После того как все операторы и выражения в блоке using отработают, объект FileStream уничтожается. Однако мы можем выбрать и другой способ. Если мы не используем конструкцию using, то нам надо явным образом вызвать метод Close().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Чтение и запись текстовых файлов. StreamReader и StreamWriter</a:t>
            </a:r>
            <a:endParaRPr/>
          </a:p>
        </p:txBody>
      </p:sp>
      <p:sp>
        <p:nvSpPr>
          <p:cNvPr id="220" name="Google Shape;220;p3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Класс FileStream не очень удобно применять для работы с текстовыми файлами. К тому же для этого в пространстве System.IO определены специальные классы: StreamReader и StreamWriter.</a:t>
            </a:r>
            <a:endParaRPr/>
          </a:p>
          <a:p>
            <a:pPr indent="-228600" lvl="0" marL="228600" rtl="0" algn="l">
              <a:lnSpc>
                <a:spcPct val="90000"/>
              </a:lnSpc>
              <a:spcBef>
                <a:spcPts val="1000"/>
              </a:spcBef>
              <a:spcAft>
                <a:spcPts val="0"/>
              </a:spcAft>
              <a:buClr>
                <a:srgbClr val="3F3F3F"/>
              </a:buClr>
              <a:buSzPts val="2000"/>
              <a:buChar char="•"/>
            </a:pPr>
            <a:r>
              <a:rPr lang="en-US"/>
              <a:t>Для записи в текстовый файл используется класс StreamWriter. Некоторые из его конструкторов, которые могут применяться для создания объекта StreamWriter.</a:t>
            </a:r>
            <a:endParaRPr/>
          </a:p>
          <a:p>
            <a:pPr indent="-228600" lvl="0" marL="228600" rtl="0" algn="l">
              <a:lnSpc>
                <a:spcPct val="90000"/>
              </a:lnSpc>
              <a:spcBef>
                <a:spcPts val="1000"/>
              </a:spcBef>
              <a:spcAft>
                <a:spcPts val="0"/>
              </a:spcAft>
              <a:buClr>
                <a:srgbClr val="3F3F3F"/>
              </a:buClr>
              <a:buSzPts val="2000"/>
              <a:buChar char="•"/>
            </a:pPr>
            <a:r>
              <a:rPr lang="en-US"/>
              <a:t>Класс StreamReader позволяет нам легко считывать весь текст или отдельные строки из текстового файла.</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NetworkStream</a:t>
            </a:r>
            <a:endParaRPr/>
          </a:p>
        </p:txBody>
      </p:sp>
      <p:sp>
        <p:nvSpPr>
          <p:cNvPr id="226" name="Google Shape;226;p36"/>
          <p:cNvSpPr txBox="1"/>
          <p:nvPr>
            <p:ph idx="1" type="body"/>
          </p:nvPr>
        </p:nvSpPr>
        <p:spPr>
          <a:xfrm>
            <a:off x="647700" y="1346835"/>
            <a:ext cx="11142345" cy="530987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Для получения и отправки данных с помощью сокетов в .NET используется класс потоков NetworkStream из пространства имен System.Net.Sockets. Он наследуется от базового класса Stream. В то же время он отличается от других классов потоков тем, что он не является буферизованным и не поддерживает перемещение в произвольную позицию с помощью метода Seek.</a:t>
            </a:r>
            <a:endParaRPr sz="1600"/>
          </a:p>
          <a:p>
            <a:pPr indent="-228600" lvl="0" marL="228600" rtl="0" algn="l">
              <a:lnSpc>
                <a:spcPct val="90000"/>
              </a:lnSpc>
              <a:spcBef>
                <a:spcPts val="1000"/>
              </a:spcBef>
              <a:spcAft>
                <a:spcPts val="0"/>
              </a:spcAft>
              <a:buClr>
                <a:srgbClr val="3F3F3F"/>
              </a:buClr>
              <a:buSzPts val="1600"/>
              <a:buChar char="•"/>
            </a:pPr>
            <a:r>
              <a:rPr lang="en-US" sz="1600"/>
              <a:t>Также при записи в поток не надо использовать метод Flush для сброса в поток всех данных.</a:t>
            </a:r>
            <a:endParaRPr sz="1600"/>
          </a:p>
          <a:p>
            <a:pPr indent="-228600" lvl="0" marL="228600" rtl="0" algn="l">
              <a:lnSpc>
                <a:spcPct val="90000"/>
              </a:lnSpc>
              <a:spcBef>
                <a:spcPts val="1000"/>
              </a:spcBef>
              <a:spcAft>
                <a:spcPts val="0"/>
              </a:spcAft>
              <a:buClr>
                <a:srgbClr val="3F3F3F"/>
              </a:buClr>
              <a:buSzPts val="1600"/>
              <a:buChar char="•"/>
            </a:pPr>
            <a:r>
              <a:rPr lang="en-US" sz="1600"/>
              <a:t>Основные методы и свойства NetworkStream:</a:t>
            </a:r>
            <a:endParaRPr sz="1600"/>
          </a:p>
          <a:p>
            <a:pPr indent="-228600" lvl="0" marL="228600" rtl="0" algn="l">
              <a:lnSpc>
                <a:spcPct val="90000"/>
              </a:lnSpc>
              <a:spcBef>
                <a:spcPts val="1000"/>
              </a:spcBef>
              <a:spcAft>
                <a:spcPts val="0"/>
              </a:spcAft>
              <a:buClr>
                <a:srgbClr val="3F3F3F"/>
              </a:buClr>
              <a:buSzPts val="1600"/>
              <a:buChar char="•"/>
            </a:pPr>
            <a:r>
              <a:rPr lang="en-US" sz="1600"/>
              <a:t>Свойство DataAvailable: возвращает значение true, если в потоке есть данные. Если их нет, возвращается false.</a:t>
            </a:r>
            <a:endParaRPr sz="1600"/>
          </a:p>
          <a:p>
            <a:pPr indent="-228600" lvl="0" marL="228600" rtl="0" algn="l">
              <a:lnSpc>
                <a:spcPct val="90000"/>
              </a:lnSpc>
              <a:spcBef>
                <a:spcPts val="1000"/>
              </a:spcBef>
              <a:spcAft>
                <a:spcPts val="0"/>
              </a:spcAft>
              <a:buClr>
                <a:srgbClr val="3F3F3F"/>
              </a:buClr>
              <a:buSzPts val="1600"/>
              <a:buChar char="•"/>
            </a:pPr>
            <a:r>
              <a:rPr lang="en-US" sz="1600"/>
              <a:t>Метод Read(byte[] buffer, int offset, int length);: считывает данные из потока в массив buffer, начиная со смещения offset. Количество считываемых из потока данных указывается в параметре length</a:t>
            </a:r>
            <a:endParaRPr sz="1600"/>
          </a:p>
          <a:p>
            <a:pPr indent="-228600" lvl="0" marL="228600" rtl="0" algn="l">
              <a:lnSpc>
                <a:spcPct val="90000"/>
              </a:lnSpc>
              <a:spcBef>
                <a:spcPts val="1000"/>
              </a:spcBef>
              <a:spcAft>
                <a:spcPts val="0"/>
              </a:spcAft>
              <a:buClr>
                <a:srgbClr val="3F3F3F"/>
              </a:buClr>
              <a:buSzPts val="1600"/>
              <a:buChar char="•"/>
            </a:pPr>
            <a:r>
              <a:rPr lang="en-US" sz="1600"/>
              <a:t>Метод Write(byte[] buffer, int offset, int length): отправляет данные из массива buffer, начиная со смещения offset, в поток. Количество отправляемых из массива данных указывается в параметре length</a:t>
            </a:r>
            <a:endParaRPr sz="1600"/>
          </a:p>
          <a:p>
            <a:pPr indent="-228600" lvl="0" marL="228600" rtl="0" algn="l">
              <a:lnSpc>
                <a:spcPct val="90000"/>
              </a:lnSpc>
              <a:spcBef>
                <a:spcPts val="1000"/>
              </a:spcBef>
              <a:spcAft>
                <a:spcPts val="0"/>
              </a:spcAft>
              <a:buClr>
                <a:srgbClr val="3F3F3F"/>
              </a:buClr>
              <a:buSzPts val="1600"/>
              <a:buChar char="•"/>
            </a:pPr>
            <a:r>
              <a:rPr lang="en-US" sz="1600"/>
              <a:t>Метод Close(): закрывает поток</a:t>
            </a:r>
            <a:endParaRPr sz="1600"/>
          </a:p>
          <a:p>
            <a:pPr indent="-228600" lvl="0" marL="228600" rtl="0" algn="l">
              <a:lnSpc>
                <a:spcPct val="90000"/>
              </a:lnSpc>
              <a:spcBef>
                <a:spcPts val="1000"/>
              </a:spcBef>
              <a:spcAft>
                <a:spcPts val="0"/>
              </a:spcAft>
              <a:buClr>
                <a:srgbClr val="3F3F3F"/>
              </a:buClr>
              <a:buSzPts val="1600"/>
              <a:buChar char="•"/>
            </a:pPr>
            <a:r>
              <a:rPr lang="en-US" sz="1600"/>
              <a:t>При работе с NetworkStream надо учитывать, что его методы Write и Read блокируют вызывающий поток до тех пор, пока не завершится операция записи и чтения соответственно.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Протокол HTTP</a:t>
            </a:r>
            <a:endParaRPr/>
          </a:p>
        </p:txBody>
      </p:sp>
      <p:sp>
        <p:nvSpPr>
          <p:cNvPr id="232" name="Google Shape;232;p37"/>
          <p:cNvSpPr txBox="1"/>
          <p:nvPr>
            <p:ph idx="1" type="body"/>
          </p:nvPr>
        </p:nvSpPr>
        <p:spPr>
          <a:xfrm>
            <a:off x="647700" y="1247775"/>
            <a:ext cx="10515600" cy="54419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Для прослушивания подключений по протоколу HTTP и ответа на HTTP-запросы предназначен класс HttpListener. Данный класс построен на базе библиотеки HTTP.sys, которая является слушателем режима ядра, обрабатывающим весь трафик HTTP для Windows.</a:t>
            </a:r>
            <a:endParaRPr sz="1600"/>
          </a:p>
          <a:p>
            <a:pPr indent="-228600" lvl="0" marL="228600" rtl="0" algn="l">
              <a:lnSpc>
                <a:spcPct val="90000"/>
              </a:lnSpc>
              <a:spcBef>
                <a:spcPts val="1000"/>
              </a:spcBef>
              <a:spcAft>
                <a:spcPts val="0"/>
              </a:spcAft>
              <a:buClr>
                <a:srgbClr val="3F3F3F"/>
              </a:buClr>
              <a:buSzPts val="1600"/>
              <a:buChar char="•"/>
            </a:pPr>
            <a:r>
              <a:rPr lang="en-US" sz="1600"/>
              <a:t>Для работы с HttpListener нам надо вначале задать адреса, которые будут использоваться для обращения к приложению. Адреса задаются через свойство Prefixes класса HttpListener. При этом адрес должен оканчиваться на слеш, например: http://somesite.com:8888/connection/</a:t>
            </a:r>
            <a:endParaRPr sz="1600"/>
          </a:p>
          <a:p>
            <a:pPr indent="-228600" lvl="0" marL="228600" rtl="0" algn="l">
              <a:lnSpc>
                <a:spcPct val="90000"/>
              </a:lnSpc>
              <a:spcBef>
                <a:spcPts val="1000"/>
              </a:spcBef>
              <a:spcAft>
                <a:spcPts val="0"/>
              </a:spcAft>
              <a:buClr>
                <a:srgbClr val="3F3F3F"/>
              </a:buClr>
              <a:buSzPts val="1600"/>
              <a:buChar char="•"/>
            </a:pPr>
            <a:r>
              <a:rPr lang="en-US" sz="1600"/>
              <a:t>Чтобы начать прослушивать входящие подключения, надо вызвать метод Start() и затем метод GetContext() класса HttpListener.</a:t>
            </a:r>
            <a:endParaRPr sz="1600"/>
          </a:p>
          <a:p>
            <a:pPr indent="-228600" lvl="0" marL="228600" rtl="0" algn="l">
              <a:lnSpc>
                <a:spcPct val="90000"/>
              </a:lnSpc>
              <a:spcBef>
                <a:spcPts val="1000"/>
              </a:spcBef>
              <a:spcAft>
                <a:spcPts val="0"/>
              </a:spcAft>
              <a:buClr>
                <a:srgbClr val="3F3F3F"/>
              </a:buClr>
              <a:buSzPts val="1600"/>
              <a:buChar char="•"/>
            </a:pPr>
            <a:r>
              <a:rPr lang="en-US" sz="1600"/>
              <a:t>При вызове метода listener.GetContext() текущий поток блокируется, и слушатель начинает ожидать входящие подключения. Этот метод возвращает объект HttpListenerContext, с помощью которого можно получить доступ к объектам запроса и ответа.</a:t>
            </a:r>
            <a:endParaRPr sz="1600"/>
          </a:p>
          <a:p>
            <a:pPr indent="-228600" lvl="0" marL="228600" rtl="0" algn="l">
              <a:lnSpc>
                <a:spcPct val="90000"/>
              </a:lnSpc>
              <a:spcBef>
                <a:spcPts val="1000"/>
              </a:spcBef>
              <a:spcAft>
                <a:spcPts val="0"/>
              </a:spcAft>
              <a:buClr>
                <a:srgbClr val="3F3F3F"/>
              </a:buClr>
              <a:buSzPts val="1600"/>
              <a:buChar char="•"/>
            </a:pPr>
            <a:r>
              <a:rPr lang="en-US" sz="1600"/>
              <a:t>Для получения запроса используется свойство context.Request, которое возвращает объект HttpListenerRequest, а для получения объекта ответа - свойство context.Response. После получения ответа получаем выходной поток и пишем в него массив байтов</a:t>
            </a:r>
            <a:endParaRPr sz="1600"/>
          </a:p>
          <a:p>
            <a:pPr indent="-228600" lvl="0" marL="228600" rtl="0" algn="l">
              <a:lnSpc>
                <a:spcPct val="90000"/>
              </a:lnSpc>
              <a:spcBef>
                <a:spcPts val="1000"/>
              </a:spcBef>
              <a:spcAft>
                <a:spcPts val="0"/>
              </a:spcAft>
              <a:buClr>
                <a:srgbClr val="3F3F3F"/>
              </a:buClr>
              <a:buSzPts val="1600"/>
              <a:buChar char="•"/>
            </a:pPr>
            <a:r>
              <a:rPr lang="en-US" sz="1600"/>
              <a:t>Также мы использовать асинхронную версию метода GetContext() - GetContextAsync()</a:t>
            </a:r>
            <a:endParaRPr sz="1600"/>
          </a:p>
          <a:p>
            <a:pPr indent="-228600" lvl="0" marL="228600" rtl="0" algn="l">
              <a:lnSpc>
                <a:spcPct val="90000"/>
              </a:lnSpc>
              <a:spcBef>
                <a:spcPts val="1000"/>
              </a:spcBef>
              <a:spcAft>
                <a:spcPts val="0"/>
              </a:spcAft>
              <a:buClr>
                <a:srgbClr val="3F3F3F"/>
              </a:buClr>
              <a:buSzPts val="1600"/>
              <a:buChar char="•"/>
            </a:pPr>
            <a:r>
              <a:rPr lang="en-US" sz="1600"/>
              <a:t>И также чтобы постоянно прослушивать всходящие подключения, можно заключить код слушателя в бесконечный цикл while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647700" y="26834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 электронной почтой 1/2</a:t>
            </a:r>
            <a:endParaRPr/>
          </a:p>
        </p:txBody>
      </p:sp>
      <p:sp>
        <p:nvSpPr>
          <p:cNvPr id="238" name="Google Shape;238;p38"/>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Для отправки почты в среде интернет используется протокол SMTP (Simple Mail Transfer Protocol). Данный протокол указывает, как почтовые сервера взаимодействуют при передаче электронной почты.</a:t>
            </a:r>
            <a:endParaRPr sz="1800"/>
          </a:p>
          <a:p>
            <a:pPr indent="-228600" lvl="0" marL="228600" rtl="0" algn="l">
              <a:lnSpc>
                <a:spcPct val="90000"/>
              </a:lnSpc>
              <a:spcBef>
                <a:spcPts val="1000"/>
              </a:spcBef>
              <a:spcAft>
                <a:spcPts val="0"/>
              </a:spcAft>
              <a:buClr>
                <a:srgbClr val="3F3F3F"/>
              </a:buClr>
              <a:buSzPts val="1800"/>
              <a:buChar char="•"/>
            </a:pPr>
            <a:r>
              <a:rPr lang="en-US" sz="1800"/>
              <a:t>Для работы с протоколом SMTP и отправки электронной почты в .NET предназначен класс SmtpClient из пространства имен System.Net.Mail.</a:t>
            </a:r>
            <a:endParaRPr sz="1800"/>
          </a:p>
          <a:p>
            <a:pPr indent="-228600" lvl="0" marL="228600" rtl="0" algn="l">
              <a:lnSpc>
                <a:spcPct val="90000"/>
              </a:lnSpc>
              <a:spcBef>
                <a:spcPts val="1000"/>
              </a:spcBef>
              <a:spcAft>
                <a:spcPts val="0"/>
              </a:spcAft>
              <a:buClr>
                <a:srgbClr val="3F3F3F"/>
              </a:buClr>
              <a:buSzPts val="1800"/>
              <a:buChar char="•"/>
            </a:pPr>
            <a:r>
              <a:rPr lang="en-US" sz="1800"/>
              <a:t>Этот класс определяет ряд свойств, которые позволяют настроить отправку:</a:t>
            </a:r>
            <a:endParaRPr sz="1800"/>
          </a:p>
          <a:p>
            <a:pPr indent="-228600" lvl="0" marL="228600" rtl="0" algn="l">
              <a:lnSpc>
                <a:spcPct val="90000"/>
              </a:lnSpc>
              <a:spcBef>
                <a:spcPts val="1000"/>
              </a:spcBef>
              <a:spcAft>
                <a:spcPts val="0"/>
              </a:spcAft>
              <a:buClr>
                <a:srgbClr val="3F3F3F"/>
              </a:buClr>
              <a:buSzPts val="1800"/>
              <a:buChar char="•"/>
            </a:pPr>
            <a:r>
              <a:rPr lang="en-US" sz="1800"/>
              <a:t>Host: smtp-сервер, с которого производится отправление почты. Например, smtp.yandex.ru</a:t>
            </a:r>
            <a:endParaRPr sz="1800"/>
          </a:p>
          <a:p>
            <a:pPr indent="-228600" lvl="0" marL="228600" rtl="0" algn="l">
              <a:lnSpc>
                <a:spcPct val="90000"/>
              </a:lnSpc>
              <a:spcBef>
                <a:spcPts val="1000"/>
              </a:spcBef>
              <a:spcAft>
                <a:spcPts val="0"/>
              </a:spcAft>
              <a:buClr>
                <a:srgbClr val="3F3F3F"/>
              </a:buClr>
              <a:buSzPts val="1800"/>
              <a:buChar char="•"/>
            </a:pPr>
            <a:r>
              <a:rPr lang="en-US" sz="1800"/>
              <a:t>Port: порт, используемый smp-сервером. Если не указан, то по умолчанию используется 25 порт.</a:t>
            </a:r>
            <a:endParaRPr sz="1800"/>
          </a:p>
          <a:p>
            <a:pPr indent="-228600" lvl="0" marL="228600" rtl="0" algn="l">
              <a:lnSpc>
                <a:spcPct val="90000"/>
              </a:lnSpc>
              <a:spcBef>
                <a:spcPts val="1000"/>
              </a:spcBef>
              <a:spcAft>
                <a:spcPts val="0"/>
              </a:spcAft>
              <a:buClr>
                <a:srgbClr val="3F3F3F"/>
              </a:buClr>
              <a:buSzPts val="1800"/>
              <a:buChar char="•"/>
            </a:pPr>
            <a:r>
              <a:rPr lang="en-US" sz="1800"/>
              <a:t>Credentials: аутентификационные данные отправителя</a:t>
            </a:r>
            <a:endParaRPr sz="1800"/>
          </a:p>
          <a:p>
            <a:pPr indent="-228600" lvl="0" marL="228600" rtl="0" algn="l">
              <a:lnSpc>
                <a:spcPct val="90000"/>
              </a:lnSpc>
              <a:spcBef>
                <a:spcPts val="1000"/>
              </a:spcBef>
              <a:spcAft>
                <a:spcPts val="0"/>
              </a:spcAft>
              <a:buClr>
                <a:srgbClr val="3F3F3F"/>
              </a:buClr>
              <a:buSzPts val="1800"/>
              <a:buChar char="•"/>
            </a:pPr>
            <a:r>
              <a:rPr lang="en-US" sz="1800"/>
              <a:t>EnableSsl: указывает, будет ли использоваться протокол SSL при отправке</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Работа с электронной почтой 2/2</a:t>
            </a:r>
            <a:br>
              <a:rPr lang="en-US"/>
            </a:br>
            <a:endParaRPr/>
          </a:p>
        </p:txBody>
      </p:sp>
      <p:sp>
        <p:nvSpPr>
          <p:cNvPr id="244" name="Google Shape;244;p39"/>
          <p:cNvSpPr txBox="1"/>
          <p:nvPr>
            <p:ph idx="1" type="body"/>
          </p:nvPr>
        </p:nvSpPr>
        <p:spPr>
          <a:xfrm>
            <a:off x="647700" y="1165225"/>
            <a:ext cx="10515600" cy="550735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800"/>
              <a:buChar char="•"/>
            </a:pPr>
            <a:r>
              <a:rPr lang="en-US" sz="1800"/>
              <a:t>Еще одним ключевым классом, который используется при отправке, является MailMessage. Данный класс представляет собой отправляемое сообщение. Среди его свойств можно выделить следующие:</a:t>
            </a:r>
            <a:endParaRPr sz="1800"/>
          </a:p>
          <a:p>
            <a:pPr indent="-228600" lvl="0" marL="228600" rtl="0" algn="l">
              <a:lnSpc>
                <a:spcPct val="90000"/>
              </a:lnSpc>
              <a:spcBef>
                <a:spcPts val="1000"/>
              </a:spcBef>
              <a:spcAft>
                <a:spcPts val="0"/>
              </a:spcAft>
              <a:buClr>
                <a:srgbClr val="3F3F3F"/>
              </a:buClr>
              <a:buSzPts val="1800"/>
              <a:buChar char="•"/>
            </a:pPr>
            <a:r>
              <a:rPr lang="en-US" sz="1800"/>
              <a:t>Attachments: содержит все прикрепления к письму</a:t>
            </a:r>
            <a:endParaRPr sz="1800"/>
          </a:p>
          <a:p>
            <a:pPr indent="-228600" lvl="0" marL="228600" rtl="0" algn="l">
              <a:lnSpc>
                <a:spcPct val="90000"/>
              </a:lnSpc>
              <a:spcBef>
                <a:spcPts val="1000"/>
              </a:spcBef>
              <a:spcAft>
                <a:spcPts val="0"/>
              </a:spcAft>
              <a:buClr>
                <a:srgbClr val="3F3F3F"/>
              </a:buClr>
              <a:buSzPts val="1800"/>
              <a:buChar char="•"/>
            </a:pPr>
            <a:r>
              <a:rPr lang="en-US" sz="1800"/>
              <a:t>Body: непосредственно текст письма</a:t>
            </a:r>
            <a:endParaRPr sz="1800"/>
          </a:p>
          <a:p>
            <a:pPr indent="-228600" lvl="0" marL="228600" rtl="0" algn="l">
              <a:lnSpc>
                <a:spcPct val="90000"/>
              </a:lnSpc>
              <a:spcBef>
                <a:spcPts val="1000"/>
              </a:spcBef>
              <a:spcAft>
                <a:spcPts val="0"/>
              </a:spcAft>
              <a:buClr>
                <a:srgbClr val="3F3F3F"/>
              </a:buClr>
              <a:buSzPts val="1800"/>
              <a:buChar char="•"/>
            </a:pPr>
            <a:r>
              <a:rPr lang="en-US" sz="1800"/>
              <a:t>From: адрес отправителя. Представляет объект MailAddress</a:t>
            </a:r>
            <a:endParaRPr sz="1800"/>
          </a:p>
          <a:p>
            <a:pPr indent="-228600" lvl="0" marL="228600" rtl="0" algn="l">
              <a:lnSpc>
                <a:spcPct val="90000"/>
              </a:lnSpc>
              <a:spcBef>
                <a:spcPts val="1000"/>
              </a:spcBef>
              <a:spcAft>
                <a:spcPts val="0"/>
              </a:spcAft>
              <a:buClr>
                <a:srgbClr val="3F3F3F"/>
              </a:buClr>
              <a:buSzPts val="1800"/>
              <a:buChar char="•"/>
            </a:pPr>
            <a:r>
              <a:rPr lang="en-US" sz="1800"/>
              <a:t>To: адрес получателя. Также представляет объект MailAddress</a:t>
            </a:r>
            <a:endParaRPr sz="1800"/>
          </a:p>
          <a:p>
            <a:pPr indent="-228600" lvl="0" marL="228600" rtl="0" algn="l">
              <a:lnSpc>
                <a:spcPct val="90000"/>
              </a:lnSpc>
              <a:spcBef>
                <a:spcPts val="1000"/>
              </a:spcBef>
              <a:spcAft>
                <a:spcPts val="0"/>
              </a:spcAft>
              <a:buClr>
                <a:srgbClr val="3F3F3F"/>
              </a:buClr>
              <a:buSzPts val="1800"/>
              <a:buChar char="•"/>
            </a:pPr>
            <a:r>
              <a:rPr lang="en-US" sz="1800"/>
              <a:t>Subject: определяет тему письма</a:t>
            </a:r>
            <a:endParaRPr sz="1800"/>
          </a:p>
          <a:p>
            <a:pPr indent="-228600" lvl="0" marL="228600" rtl="0" algn="l">
              <a:lnSpc>
                <a:spcPct val="90000"/>
              </a:lnSpc>
              <a:spcBef>
                <a:spcPts val="1000"/>
              </a:spcBef>
              <a:spcAft>
                <a:spcPts val="0"/>
              </a:spcAft>
              <a:buClr>
                <a:srgbClr val="3F3F3F"/>
              </a:buClr>
              <a:buSzPts val="1800"/>
              <a:buChar char="•"/>
            </a:pPr>
            <a:r>
              <a:rPr lang="en-US" sz="1800"/>
              <a:t>IsBodyHtml: указывает, представляет ли письмо содержимое с кодом html</a:t>
            </a:r>
            <a:endParaRPr sz="1800"/>
          </a:p>
          <a:p>
            <a:pPr indent="-228600" lvl="0" marL="228600" rtl="0" algn="l">
              <a:lnSpc>
                <a:spcPct val="90000"/>
              </a:lnSpc>
              <a:spcBef>
                <a:spcPts val="1000"/>
              </a:spcBef>
              <a:spcAft>
                <a:spcPts val="0"/>
              </a:spcAft>
              <a:buClr>
                <a:srgbClr val="3F3F3F"/>
              </a:buClr>
              <a:buSzPts val="1800"/>
              <a:buChar char="•"/>
            </a:pPr>
            <a:r>
              <a:rPr lang="en-US" sz="1800"/>
              <a:t>Для отправки применяется метод Send(), в который передается объект MailMessage.</a:t>
            </a:r>
            <a:endParaRPr sz="1800"/>
          </a:p>
          <a:p>
            <a:pPr indent="-228600" lvl="0" marL="228600" rtl="0" algn="l">
              <a:lnSpc>
                <a:spcPct val="90000"/>
              </a:lnSpc>
              <a:spcBef>
                <a:spcPts val="1000"/>
              </a:spcBef>
              <a:spcAft>
                <a:spcPts val="0"/>
              </a:spcAft>
              <a:buClr>
                <a:srgbClr val="3F3F3F"/>
              </a:buClr>
              <a:buSzPts val="1800"/>
              <a:buChar char="•"/>
            </a:pPr>
            <a:r>
              <a:rPr lang="en-US" sz="1800"/>
              <a:t>Также мы можем использовать асинхронную версию отправки с помощью метода SendMailAsync</a:t>
            </a:r>
            <a:endParaRPr sz="1800"/>
          </a:p>
          <a:p>
            <a:pPr indent="-228600" lvl="0" marL="228600" rtl="0" algn="l">
              <a:lnSpc>
                <a:spcPct val="90000"/>
              </a:lnSpc>
              <a:spcBef>
                <a:spcPts val="1000"/>
              </a:spcBef>
              <a:spcAft>
                <a:spcPts val="0"/>
              </a:spcAft>
              <a:buClr>
                <a:srgbClr val="3F3F3F"/>
              </a:buClr>
              <a:buSzPts val="1800"/>
              <a:buChar char="•"/>
            </a:pPr>
            <a:r>
              <a:rPr lang="en-US" sz="1800"/>
              <a:t>К письму мы можем прикрепить вложения с помощью свойства Attachments. Каждое вложение представляет объект System.Net.Mail.Attachment:</a:t>
            </a:r>
            <a:endParaRPr sz="1800"/>
          </a:p>
          <a:p>
            <a:pPr indent="-228600" lvl="0" marL="228600" rtl="0" algn="l">
              <a:lnSpc>
                <a:spcPct val="90000"/>
              </a:lnSpc>
              <a:spcBef>
                <a:spcPts val="1000"/>
              </a:spcBef>
              <a:spcAft>
                <a:spcPts val="0"/>
              </a:spcAft>
              <a:buClr>
                <a:srgbClr val="3F3F3F"/>
              </a:buClr>
              <a:buSzPts val="1800"/>
              <a:buChar char="•"/>
            </a:pPr>
            <a:r>
              <a:rPr lang="en-US" sz="1800"/>
              <a:t>m.Attachments.Add(new Attachment("D://temlog.txt"));</a:t>
            </a:r>
            <a:endParaRPr sz="1800"/>
          </a:p>
          <a:p>
            <a:pPr indent="-114300" lvl="0" marL="228600" rtl="0" algn="l">
              <a:lnSpc>
                <a:spcPct val="90000"/>
              </a:lnSpc>
              <a:spcBef>
                <a:spcPts val="1000"/>
              </a:spcBef>
              <a:spcAft>
                <a:spcPts val="0"/>
              </a:spcAft>
              <a:buClr>
                <a:srgbClr val="3F3F3F"/>
              </a:buClr>
              <a:buSzPts val="18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t/>
            </a:r>
            <a:endParaRPr/>
          </a:p>
        </p:txBody>
      </p:sp>
      <p:sp>
        <p:nvSpPr>
          <p:cNvPr id="250" name="Google Shape;250;p4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101600" lvl="0" marL="228600" rtl="0" algn="l">
              <a:lnSpc>
                <a:spcPct val="90000"/>
              </a:lnSpc>
              <a:spcBef>
                <a:spcPts val="0"/>
              </a:spcBef>
              <a:spcAft>
                <a:spcPts val="0"/>
              </a:spcAft>
              <a:buClr>
                <a:srgbClr val="3F3F3F"/>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TCP/IP стек</a:t>
            </a:r>
            <a:endParaRPr/>
          </a:p>
        </p:txBody>
      </p:sp>
      <p:pic>
        <p:nvPicPr>
          <p:cNvPr descr="01-Модель-стека-протоколов-TCP-IP" id="93" name="Google Shape;93;p14"/>
          <p:cNvPicPr preferRelativeResize="0"/>
          <p:nvPr>
            <p:ph idx="1" type="body"/>
          </p:nvPr>
        </p:nvPicPr>
        <p:blipFill rotWithShape="1">
          <a:blip r:embed="rId3">
            <a:alphaModFix/>
          </a:blip>
          <a:srcRect b="0" l="0" r="0" t="0"/>
          <a:stretch/>
        </p:blipFill>
        <p:spPr>
          <a:xfrm>
            <a:off x="1013460" y="1421130"/>
            <a:ext cx="10165080" cy="5052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Модель и программирование</a:t>
            </a:r>
            <a:endParaRPr/>
          </a:p>
        </p:txBody>
      </p:sp>
      <p:sp>
        <p:nvSpPr>
          <p:cNvPr id="99" name="Google Shape;99;p1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rgbClr val="3F3F3F"/>
              </a:buClr>
              <a:buSzPts val="2000"/>
              <a:buChar char="•"/>
            </a:pPr>
            <a:r>
              <a:rPr lang="en-US"/>
              <a:t>Как программисты - мы работает исключительно с уровнями выше 1-го.</a:t>
            </a:r>
            <a:endParaRPr/>
          </a:p>
          <a:p>
            <a:pPr indent="-228600" lvl="0" marL="228600" rtl="0" algn="l">
              <a:lnSpc>
                <a:spcPct val="70000"/>
              </a:lnSpc>
              <a:spcBef>
                <a:spcPts val="1000"/>
              </a:spcBef>
              <a:spcAft>
                <a:spcPts val="0"/>
              </a:spcAft>
              <a:buClr>
                <a:srgbClr val="3F3F3F"/>
              </a:buClr>
              <a:buSzPts val="2000"/>
              <a:buChar char="•"/>
            </a:pPr>
            <a:r>
              <a:rPr lang="en-US"/>
              <a:t>Переводя модель на нормальный язык: </a:t>
            </a:r>
            <a:endParaRPr/>
          </a:p>
          <a:p>
            <a:pPr indent="-457200" lvl="0" marL="457200" rtl="0" algn="l">
              <a:lnSpc>
                <a:spcPct val="70000"/>
              </a:lnSpc>
              <a:spcBef>
                <a:spcPts val="1000"/>
              </a:spcBef>
              <a:spcAft>
                <a:spcPts val="0"/>
              </a:spcAft>
              <a:buClr>
                <a:srgbClr val="3F3F3F"/>
              </a:buClr>
              <a:buSzPts val="2000"/>
              <a:buAutoNum type="arabicPeriod"/>
            </a:pPr>
            <a:r>
              <a:rPr lang="en-US"/>
              <a:t>Уровень железа. Кабели Ethernet, WIFI, Bluetooth. Обслуживание подобного нас не интересует. Мы ожидаем уже готовую инфраструктуру.</a:t>
            </a:r>
            <a:endParaRPr/>
          </a:p>
          <a:p>
            <a:pPr indent="-457200" lvl="0" marL="457200" rtl="0" algn="l">
              <a:lnSpc>
                <a:spcPct val="70000"/>
              </a:lnSpc>
              <a:spcBef>
                <a:spcPts val="1000"/>
              </a:spcBef>
              <a:spcAft>
                <a:spcPts val="0"/>
              </a:spcAft>
              <a:buClr>
                <a:srgbClr val="3F3F3F"/>
              </a:buClr>
              <a:buSzPts val="2000"/>
              <a:buAutoNum type="arabicPeriod"/>
            </a:pPr>
            <a:r>
              <a:rPr lang="en-US"/>
              <a:t>Уровень адресации. IP-уровень. Для отправки информации мы должны знать адрес куда мы отправляем информацию. Как и для получения. Мы не можем опрашивать всех (на самом деле можем, но есть проблемы)</a:t>
            </a:r>
            <a:endParaRPr/>
          </a:p>
          <a:p>
            <a:pPr indent="-457200" lvl="0" marL="457200" rtl="0" algn="l">
              <a:lnSpc>
                <a:spcPct val="70000"/>
              </a:lnSpc>
              <a:spcBef>
                <a:spcPts val="1000"/>
              </a:spcBef>
              <a:spcAft>
                <a:spcPts val="0"/>
              </a:spcAft>
              <a:buClr>
                <a:srgbClr val="3F3F3F"/>
              </a:buClr>
              <a:buSzPts val="2000"/>
              <a:buAutoNum type="arabicPeriod"/>
            </a:pPr>
            <a:r>
              <a:rPr lang="en-US"/>
              <a:t>Уровень распределения информации между приложениями. В данном уровне к адресу IPv4 или IPv6 добавляется еще уточнение какому приложению доставлять данные.</a:t>
            </a:r>
            <a:endParaRPr/>
          </a:p>
          <a:p>
            <a:pPr indent="-457200" lvl="0" marL="457200" rtl="0" algn="l">
              <a:lnSpc>
                <a:spcPct val="70000"/>
              </a:lnSpc>
              <a:spcBef>
                <a:spcPts val="1000"/>
              </a:spcBef>
              <a:spcAft>
                <a:spcPts val="0"/>
              </a:spcAft>
              <a:buClr>
                <a:srgbClr val="3F3F3F"/>
              </a:buClr>
              <a:buSzPts val="2000"/>
              <a:buAutoNum type="arabicPeriod"/>
            </a:pPr>
            <a:r>
              <a:rPr lang="en-US"/>
              <a:t>Уровень обработки информации приложениями. Информация может быть любой, но именно наша задача извлечь или заложить смысл в нее. Основной уровень работы программистов. Самые известные протоколы прикладного уровня - HTTP, SMTP, POP, IMAP, FTP, SSH.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REST</a:t>
            </a:r>
            <a:endParaRPr/>
          </a:p>
        </p:txBody>
      </p:sp>
      <p:sp>
        <p:nvSpPr>
          <p:cNvPr id="105" name="Google Shape;105;p16"/>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Как уже было сказано, для отправки или получения данных нам нужно знать адрес устройства. В нынешних реалиях динамических IP-адресов, мобильных устройств переключающихся между сотами и нестабильных подключений вроде Bluetooth, а так же с увеличением сред NAT - мы банально не знаем адреса нашего клиента. Поэтому было предложено решение.</a:t>
            </a:r>
            <a:endParaRPr/>
          </a:p>
          <a:p>
            <a:pPr indent="-228600" lvl="0" marL="228600" rtl="0" algn="l">
              <a:lnSpc>
                <a:spcPct val="90000"/>
              </a:lnSpc>
              <a:spcBef>
                <a:spcPts val="1000"/>
              </a:spcBef>
              <a:spcAft>
                <a:spcPts val="0"/>
              </a:spcAft>
              <a:buClr>
                <a:srgbClr val="3F3F3F"/>
              </a:buClr>
              <a:buSzPts val="2000"/>
              <a:buChar char="•"/>
            </a:pPr>
            <a:r>
              <a:rPr lang="en-US"/>
              <a:t>Пускай каждое взаимодействие с сервером будет коротким. Одно действие. Отправка и получение данных будет происходить по запросу с клиента. После этого клиент отключается сам или отключается сервером по прошествии определенного времени бездействия.</a:t>
            </a:r>
            <a:endParaRPr/>
          </a:p>
          <a:p>
            <a:pPr indent="-228600" lvl="0" marL="228600" rtl="0" algn="l">
              <a:lnSpc>
                <a:spcPct val="90000"/>
              </a:lnSpc>
              <a:spcBef>
                <a:spcPts val="1000"/>
              </a:spcBef>
              <a:spcAft>
                <a:spcPts val="0"/>
              </a:spcAft>
              <a:buClr>
                <a:srgbClr val="3F3F3F"/>
              </a:buClr>
              <a:buSzPts val="2000"/>
              <a:buChar char="•"/>
            </a:pPr>
            <a:r>
              <a:rPr lang="en-US"/>
              <a:t>Это позволяет значительно повысить безопасность взаимодействия с информационными системами и убрать необходимость знать адрес клиента. Вместо этого вводиться понятие “Сеанс”.</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UDP vs TCP</a:t>
            </a:r>
            <a:endParaRPr/>
          </a:p>
        </p:txBody>
      </p:sp>
      <p:pic>
        <p:nvPicPr>
          <p:cNvPr descr="TCP VS UDP" id="111" name="Google Shape;111;p17"/>
          <p:cNvPicPr preferRelativeResize="0"/>
          <p:nvPr/>
        </p:nvPicPr>
        <p:blipFill rotWithShape="1">
          <a:blip r:embed="rId3">
            <a:alphaModFix/>
          </a:blip>
          <a:srcRect b="0" l="0" r="0" t="0"/>
          <a:stretch/>
        </p:blipFill>
        <p:spPr>
          <a:xfrm>
            <a:off x="4157465" y="2000750"/>
            <a:ext cx="7763511" cy="4658360"/>
          </a:xfrm>
          <a:prstGeom prst="rect">
            <a:avLst/>
          </a:prstGeom>
          <a:noFill/>
          <a:ln>
            <a:noFill/>
          </a:ln>
        </p:spPr>
      </p:pic>
      <p:pic>
        <p:nvPicPr>
          <p:cNvPr descr="unnamed" id="112" name="Google Shape;112;p17"/>
          <p:cNvPicPr preferRelativeResize="0"/>
          <p:nvPr>
            <p:ph idx="1" type="body"/>
          </p:nvPr>
        </p:nvPicPr>
        <p:blipFill rotWithShape="1">
          <a:blip r:embed="rId4">
            <a:alphaModFix/>
          </a:blip>
          <a:srcRect b="0" l="0" r="0" t="0"/>
          <a:stretch/>
        </p:blipFill>
        <p:spPr>
          <a:xfrm>
            <a:off x="945050" y="1312720"/>
            <a:ext cx="7056000" cy="5086200"/>
          </a:xfrm>
          <a:prstGeom prst="rect">
            <a:avLst/>
          </a:prstGeom>
          <a:noFill/>
          <a:ln>
            <a:noFill/>
          </a:ln>
        </p:spPr>
      </p:pic>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Адреса в .NET</a:t>
            </a:r>
            <a:endParaRPr/>
          </a:p>
        </p:txBody>
      </p:sp>
      <p:sp>
        <p:nvSpPr>
          <p:cNvPr id="118" name="Google Shape;118;p18"/>
          <p:cNvSpPr txBox="1"/>
          <p:nvPr>
            <p:ph idx="1" type="body"/>
          </p:nvPr>
        </p:nvSpPr>
        <p:spPr>
          <a:xfrm>
            <a:off x="383540" y="1280795"/>
            <a:ext cx="11406505" cy="549084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1600"/>
              <a:buChar char="•"/>
            </a:pPr>
            <a:r>
              <a:rPr lang="en-US" sz="1600"/>
              <a:t>Прежде чем отправить запрос к какому-нибудь ресурсу, компьютер обращается к DNS-северу, чтобы по имени ресурса получить его ip-адрес. И затем уже обращается по этому ip-адресу.</a:t>
            </a:r>
            <a:endParaRPr sz="1600"/>
          </a:p>
          <a:p>
            <a:pPr indent="-228600" lvl="0" marL="228600" rtl="0" algn="l">
              <a:lnSpc>
                <a:spcPct val="90000"/>
              </a:lnSpc>
              <a:spcBef>
                <a:spcPts val="1000"/>
              </a:spcBef>
              <a:spcAft>
                <a:spcPts val="0"/>
              </a:spcAft>
              <a:buClr>
                <a:srgbClr val="3F3F3F"/>
              </a:buClr>
              <a:buSzPts val="1600"/>
              <a:buChar char="•"/>
            </a:pPr>
            <a:r>
              <a:rPr lang="en-US" sz="1600"/>
              <a:t>Все ip-адреса представляют 32-битное (протокол IPv4) или 128-битное значение (протокол IPv6), например, 31.170.165.181.</a:t>
            </a:r>
            <a:endParaRPr sz="1600"/>
          </a:p>
          <a:p>
            <a:pPr indent="-228600" lvl="0" marL="228600" rtl="0" algn="l">
              <a:lnSpc>
                <a:spcPct val="90000"/>
              </a:lnSpc>
              <a:spcBef>
                <a:spcPts val="1000"/>
              </a:spcBef>
              <a:spcAft>
                <a:spcPts val="0"/>
              </a:spcAft>
              <a:buClr>
                <a:srgbClr val="3F3F3F"/>
              </a:buClr>
              <a:buSzPts val="1600"/>
              <a:buChar char="•"/>
            </a:pPr>
            <a:r>
              <a:rPr lang="en-US" sz="1600"/>
              <a:t>В системе классов .NET ip-адрес представлен классом IPAddress. Этот класс позволяет управлять адресами с помощью следующих свойств и методов:</a:t>
            </a:r>
            <a:endParaRPr sz="1600"/>
          </a:p>
          <a:p>
            <a:pPr indent="-228600" lvl="0" marL="228600" rtl="0" algn="l">
              <a:lnSpc>
                <a:spcPct val="90000"/>
              </a:lnSpc>
              <a:spcBef>
                <a:spcPts val="1000"/>
              </a:spcBef>
              <a:spcAft>
                <a:spcPts val="0"/>
              </a:spcAft>
              <a:buClr>
                <a:srgbClr val="3F3F3F"/>
              </a:buClr>
              <a:buSzPts val="1600"/>
              <a:buChar char="•"/>
            </a:pPr>
            <a:r>
              <a:rPr lang="en-US" sz="1600"/>
              <a:t>Метод Parse(): преобразует строковое представление адреса в IPAddress </a:t>
            </a:r>
            <a:endParaRPr sz="1600"/>
          </a:p>
          <a:p>
            <a:pPr indent="-228600" lvl="0" marL="228600" rtl="0" algn="l">
              <a:lnSpc>
                <a:spcPct val="90000"/>
              </a:lnSpc>
              <a:spcBef>
                <a:spcPts val="1000"/>
              </a:spcBef>
              <a:spcAft>
                <a:spcPts val="0"/>
              </a:spcAft>
              <a:buClr>
                <a:srgbClr val="3F3F3F"/>
              </a:buClr>
              <a:buSzPts val="1600"/>
              <a:buChar char="•"/>
            </a:pPr>
            <a:r>
              <a:rPr lang="en-US" sz="1600"/>
              <a:t>IPAddress ip = IPAddress.Parse("127.0.0.1");</a:t>
            </a:r>
            <a:endParaRPr sz="1600"/>
          </a:p>
          <a:p>
            <a:pPr indent="-228600" lvl="0" marL="228600" rtl="0" algn="l">
              <a:lnSpc>
                <a:spcPct val="90000"/>
              </a:lnSpc>
              <a:spcBef>
                <a:spcPts val="1000"/>
              </a:spcBef>
              <a:spcAft>
                <a:spcPts val="0"/>
              </a:spcAft>
              <a:buClr>
                <a:srgbClr val="3F3F3F"/>
              </a:buClr>
              <a:buSzPts val="1600"/>
              <a:buChar char="•"/>
            </a:pPr>
            <a:r>
              <a:rPr lang="en-US" sz="1600"/>
              <a:t>Статическое свойство Loopback: возвращает объект IPAddress для адреса 127.0.0.1. Аналогично вышеприведенному коду</a:t>
            </a:r>
            <a:endParaRPr sz="1600"/>
          </a:p>
          <a:p>
            <a:pPr indent="-228600" lvl="0" marL="228600" rtl="0" algn="l">
              <a:lnSpc>
                <a:spcPct val="90000"/>
              </a:lnSpc>
              <a:spcBef>
                <a:spcPts val="1000"/>
              </a:spcBef>
              <a:spcAft>
                <a:spcPts val="0"/>
              </a:spcAft>
              <a:buClr>
                <a:srgbClr val="3F3F3F"/>
              </a:buClr>
              <a:buSzPts val="1600"/>
              <a:buChar char="•"/>
            </a:pPr>
            <a:r>
              <a:rPr lang="en-US" sz="1600"/>
              <a:t>Статическое свойство Any: возвращает объект IPAddress для адреса 0.0.0.0</a:t>
            </a:r>
            <a:endParaRPr sz="1600"/>
          </a:p>
          <a:p>
            <a:pPr indent="-228600" lvl="0" marL="228600" rtl="0" algn="l">
              <a:lnSpc>
                <a:spcPct val="90000"/>
              </a:lnSpc>
              <a:spcBef>
                <a:spcPts val="1000"/>
              </a:spcBef>
              <a:spcAft>
                <a:spcPts val="0"/>
              </a:spcAft>
              <a:buClr>
                <a:srgbClr val="3F3F3F"/>
              </a:buClr>
              <a:buSzPts val="1600"/>
              <a:buChar char="•"/>
            </a:pPr>
            <a:r>
              <a:rPr lang="en-US" sz="1600"/>
              <a:t>Статическое свойство Broadcast: возвращает объект IPAddress для адреса 255.255.255.255</a:t>
            </a:r>
            <a:endParaRPr sz="1600"/>
          </a:p>
          <a:p>
            <a:pPr indent="-228600" lvl="0" marL="228600" rtl="0" algn="l">
              <a:lnSpc>
                <a:spcPct val="90000"/>
              </a:lnSpc>
              <a:spcBef>
                <a:spcPts val="1000"/>
              </a:spcBef>
              <a:spcAft>
                <a:spcPts val="0"/>
              </a:spcAft>
              <a:buClr>
                <a:srgbClr val="3F3F3F"/>
              </a:buClr>
              <a:buSzPts val="1600"/>
              <a:buChar char="•"/>
            </a:pPr>
            <a:r>
              <a:rPr lang="en-US" sz="1600"/>
              <a:t>Также для получения адреса в сети используется класс IPHostEntry. Он содержит информацию об определенном компьютере-хосте.</a:t>
            </a:r>
            <a:endParaRPr sz="1600"/>
          </a:p>
          <a:p>
            <a:pPr indent="-228600" lvl="0" marL="228600" rtl="0" algn="l">
              <a:lnSpc>
                <a:spcPct val="90000"/>
              </a:lnSpc>
              <a:spcBef>
                <a:spcPts val="1000"/>
              </a:spcBef>
              <a:spcAft>
                <a:spcPts val="0"/>
              </a:spcAft>
              <a:buClr>
                <a:srgbClr val="3F3F3F"/>
              </a:buClr>
              <a:buSzPts val="1600"/>
              <a:buChar char="•"/>
            </a:pPr>
            <a:r>
              <a:rPr lang="en-US" sz="1600"/>
              <a:t>С помощью свойства HostName этот класс возвращает имя хоста, а с помощью свойства AddressList - все ip-адреса хоста, так как один компьютер может иметь в сети несколько ip-адресов.</a:t>
            </a:r>
            <a:endParaRPr sz="1600"/>
          </a:p>
          <a:p>
            <a:pPr indent="-228600" lvl="0" marL="228600" rtl="0" algn="l">
              <a:lnSpc>
                <a:spcPct val="90000"/>
              </a:lnSpc>
              <a:spcBef>
                <a:spcPts val="1000"/>
              </a:spcBef>
              <a:spcAft>
                <a:spcPts val="0"/>
              </a:spcAft>
              <a:buClr>
                <a:srgbClr val="3F3F3F"/>
              </a:buClr>
              <a:buSzPts val="1600"/>
              <a:buChar char="•"/>
            </a:pPr>
            <a:r>
              <a:rPr lang="en-US" sz="1600"/>
              <a:t>Для взаимодействия с dns-сервером и получения ip-адреса применяется класс Dns. Для получения информации о хосте компьютера и его адресах у него имеется метод GetHostEntry()</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Отправка запросов</a:t>
            </a:r>
            <a:endParaRPr/>
          </a:p>
        </p:txBody>
      </p:sp>
      <p:sp>
        <p:nvSpPr>
          <p:cNvPr id="124" name="Google Shape;124;p19"/>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Для загрузки файлов с определенных ресурсов предназначен класс WebClient, который находится в пространстве имен System.Net.</a:t>
            </a:r>
            <a:endParaRPr/>
          </a:p>
          <a:p>
            <a:pPr indent="-228600" lvl="0" marL="228600" rtl="0" algn="l">
              <a:lnSpc>
                <a:spcPct val="90000"/>
              </a:lnSpc>
              <a:spcBef>
                <a:spcPts val="1000"/>
              </a:spcBef>
              <a:spcAft>
                <a:spcPts val="0"/>
              </a:spcAft>
              <a:buClr>
                <a:srgbClr val="3F3F3F"/>
              </a:buClr>
              <a:buSzPts val="2000"/>
              <a:buChar char="•"/>
            </a:pPr>
            <a:r>
              <a:rPr lang="en-US"/>
              <a:t>Самый простой способ загрузки предоставляет метод DownloadFile().</a:t>
            </a:r>
            <a:endParaRPr/>
          </a:p>
          <a:p>
            <a:pPr indent="-228600" lvl="0" marL="228600" rtl="0" algn="l">
              <a:lnSpc>
                <a:spcPct val="90000"/>
              </a:lnSpc>
              <a:spcBef>
                <a:spcPts val="1000"/>
              </a:spcBef>
              <a:spcAft>
                <a:spcPts val="0"/>
              </a:spcAft>
              <a:buClr>
                <a:srgbClr val="3F3F3F"/>
              </a:buClr>
              <a:buSzPts val="2000"/>
              <a:buChar char="•"/>
            </a:pPr>
            <a:r>
              <a:rPr lang="en-US"/>
              <a:t>Метод DownloadFile() принимает два параметра. Первый параметр указывает на файл в интернете, который надо загрузить, а второй параметр определяет имя загруженного файла на локальном компьютере.</a:t>
            </a:r>
            <a:endParaRPr/>
          </a:p>
          <a:p>
            <a:pPr indent="-228600" lvl="0" marL="228600" rtl="0" algn="l">
              <a:lnSpc>
                <a:spcPct val="90000"/>
              </a:lnSpc>
              <a:spcBef>
                <a:spcPts val="1000"/>
              </a:spcBef>
              <a:spcAft>
                <a:spcPts val="0"/>
              </a:spcAft>
              <a:buClr>
                <a:srgbClr val="3F3F3F"/>
              </a:buClr>
              <a:buSzPts val="2000"/>
              <a:buChar char="•"/>
            </a:pPr>
            <a:r>
              <a:rPr lang="en-US"/>
              <a:t>WebClient также позволяет получить файл в качестве потока и затем манипулировать этим потоком в процессе загрузки.</a:t>
            </a:r>
            <a:endParaRPr/>
          </a:p>
          <a:p>
            <a:pPr indent="-228600" lvl="0" marL="228600" rtl="0" algn="l">
              <a:lnSpc>
                <a:spcPct val="90000"/>
              </a:lnSpc>
              <a:spcBef>
                <a:spcPts val="1000"/>
              </a:spcBef>
              <a:spcAft>
                <a:spcPts val="0"/>
              </a:spcAft>
              <a:buClr>
                <a:srgbClr val="3F3F3F"/>
              </a:buClr>
              <a:buSzPts val="2000"/>
              <a:buChar char="•"/>
            </a:pPr>
            <a:r>
              <a:rPr lang="en-US"/>
              <a:t>Для открытия потока используется метод OpenRead(), в который передается адрес файла. Для чтения потока применяется класс StreamReader. Загрузку файла можно осуществлять в асинхронном режиме.</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Arial Black"/>
              <a:buNone/>
            </a:pPr>
            <a:r>
              <a:rPr lang="en-US"/>
              <a:t>Классы WebRequest и WebResponse</a:t>
            </a:r>
            <a:endParaRPr/>
          </a:p>
        </p:txBody>
      </p:sp>
      <p:sp>
        <p:nvSpPr>
          <p:cNvPr id="130" name="Google Shape;130;p2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000"/>
              <a:buChar char="•"/>
            </a:pPr>
            <a:r>
              <a:rPr lang="en-US"/>
              <a:t>Для отправки запроса предназначен класс WebRequest. Класс WebResponse позволяет получить ответ на запрос.</a:t>
            </a:r>
            <a:endParaRPr/>
          </a:p>
          <a:p>
            <a:pPr indent="-228600" lvl="0" marL="228600" rtl="0" algn="l">
              <a:lnSpc>
                <a:spcPct val="90000"/>
              </a:lnSpc>
              <a:spcBef>
                <a:spcPts val="1000"/>
              </a:spcBef>
              <a:spcAft>
                <a:spcPts val="0"/>
              </a:spcAft>
              <a:buClr>
                <a:srgbClr val="3F3F3F"/>
              </a:buClr>
              <a:buSzPts val="2000"/>
              <a:buChar char="•"/>
            </a:pPr>
            <a:r>
              <a:rPr lang="en-US"/>
              <a:t>Процесс отправки запроса разбивается на несколько этапов:</a:t>
            </a:r>
            <a:endParaRPr/>
          </a:p>
          <a:p>
            <a:pPr indent="-457200" lvl="0" marL="457200" rtl="0" algn="l">
              <a:lnSpc>
                <a:spcPct val="90000"/>
              </a:lnSpc>
              <a:spcBef>
                <a:spcPts val="1000"/>
              </a:spcBef>
              <a:spcAft>
                <a:spcPts val="0"/>
              </a:spcAft>
              <a:buClr>
                <a:srgbClr val="3F3F3F"/>
              </a:buClr>
              <a:buSzPts val="2000"/>
              <a:buAutoNum type="arabicPeriod"/>
            </a:pPr>
            <a:r>
              <a:rPr lang="en-US"/>
              <a:t>Создание объекта WebRequest с помощью метода Create(), в который передается адрес ресурса с виде строки или объекта Uri</a:t>
            </a:r>
            <a:endParaRPr/>
          </a:p>
          <a:p>
            <a:pPr indent="-457200" lvl="0" marL="457200" rtl="0" algn="l">
              <a:lnSpc>
                <a:spcPct val="90000"/>
              </a:lnSpc>
              <a:spcBef>
                <a:spcPts val="1000"/>
              </a:spcBef>
              <a:spcAft>
                <a:spcPts val="0"/>
              </a:spcAft>
              <a:buClr>
                <a:srgbClr val="3F3F3F"/>
              </a:buClr>
              <a:buSzPts val="2000"/>
              <a:buAutoNum type="arabicPeriod"/>
            </a:pPr>
            <a:r>
              <a:rPr lang="en-US"/>
              <a:t>Отправка запроса и получение ответа - request.GetResponse()</a:t>
            </a:r>
            <a:endParaRPr/>
          </a:p>
          <a:p>
            <a:pPr indent="-457200" lvl="0" marL="457200" rtl="0" algn="l">
              <a:lnSpc>
                <a:spcPct val="90000"/>
              </a:lnSpc>
              <a:spcBef>
                <a:spcPts val="1000"/>
              </a:spcBef>
              <a:spcAft>
                <a:spcPts val="0"/>
              </a:spcAft>
              <a:buClr>
                <a:srgbClr val="3F3F3F"/>
              </a:buClr>
              <a:buSzPts val="2000"/>
              <a:buAutoNum type="arabicPeriod"/>
            </a:pPr>
            <a:r>
              <a:rPr lang="en-US"/>
              <a:t>Получение потока ответа и манипуляции с ним - response.GetResponseStream()</a:t>
            </a:r>
            <a:endParaRPr/>
          </a:p>
          <a:p>
            <a:pPr indent="-228600" lvl="0" marL="228600" rtl="0" algn="l">
              <a:lnSpc>
                <a:spcPct val="90000"/>
              </a:lnSpc>
              <a:spcBef>
                <a:spcPts val="1000"/>
              </a:spcBef>
              <a:spcAft>
                <a:spcPts val="0"/>
              </a:spcAft>
              <a:buClr>
                <a:srgbClr val="3F3F3F"/>
              </a:buClr>
              <a:buSzPts val="2000"/>
              <a:buChar char="•"/>
            </a:pPr>
            <a:r>
              <a:rPr lang="en-US"/>
              <a:t>Для получения информации, специфичной для протокола HTTP, используются два класса: HttpWebRequest и HttpWebResponse, которые наследуются соответственно от WebRequest и WebResponse. Использование HttpWebRequest и HttpWebResponse во многом аналогично.</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