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7103725" cy="10234275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3750945"/>
            <a:ext cx="9848088" cy="81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i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b="0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/>
              <a:t>Урок 11. Основы ASP.NET Core</a:t>
            </a:r>
            <a:br>
              <a:rPr lang="en-US" sz="5400"/>
            </a:br>
            <a:endParaRPr sz="5400"/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Класс Startup 1/5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Класс Startup является входной точкой в приложение ASP.NET Core. Этот класс производит конфигурацию приложения, настраивает сервисы, которые приложение будет использовать, устанавливает компоненты для обработки запроса или middleware.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Метод webBuilder.UseStartup&lt;Startup&gt;() устанавливает класс Startup в качестве стартового. И при запуске приложения среда ASP.NET будет искать в сборке приложения класс с именем Startup и загружать его.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Класс Startup должен определять метод Configure(), и также опционально в Startup можно определить конструктор класса и метод ConfigureServices().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При запуске приложения сначала срабатывает конструктор, затем метод ConfigureServices() и в конце метод Configure(). Эти методы вызываются средой выполнения ASP.NET.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Класс Startup. Метод ConfigureServices 2/5</a:t>
            </a:r>
            <a:br>
              <a:rPr lang="en-US"/>
            </a:b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Необязательный метод ConfigureServices() регистрирует сервисы, которые используются приложением. В качестве параметра он принимает объект IServiceCollection, который и представляет коллекцию сервисов в приложении. С помощью методов расширений этого объекта производится конфигурация приложения для использования сервисов. Все методы имеют форму Add[название_сервиса].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Например, метод services.AddControllersWithViews(); добавляет в коллекцию сервисов сервисы, которые необходимы для работы контроллеров MVC. После добавления в коллекцию сервисов добавленные сервисы становятся доступными для приложения. Как правило, встроенные методы, которые добавляют встроенные сервисы, начинаются с префикса Add, например, AddControllersWithViews().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Класс Startup. Метод Configure 3/5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Метод Configure устанавливает, как приложение будет обрабатывать запрос. Этот метод является обязательным. Для установки компонентов, которые обрабатывают запрос, используются методы объекта IApplicationBuilder. Объект IApplicationBuilder является обязательным параметром для метода Configure.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Кроме того, метод нередко принимает еще один необязательный параметр - объект IWebHostEnvironment, который позволяет получить информацию о среде, в которой запускается приложение, и взаимодействовать с ней.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Но в принципе в метод Configure в качестве параметра может передаваться любой сервис, который зарегистрирован в методе ConfigureServices или который регистрируется для приложения по умолчанию (например, IWebHostEnvironment).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Класс Startup. Метод Configure 4/5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92430" y="1389380"/>
            <a:ext cx="11643995" cy="5333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 sz="1400"/>
              <a:t>Выражение if (env.IsDevelopment()) проверяет, находится ли приложение в состоянии/статусе разработки. Что это значит? Для проекта можно указать, например, через настройки, что он находится в состоянии разработки. Вообще условно есть три состояния или стадии проекта: в состоянии разработки (Development), в состоянии подготовки к развертыванию (Staging) и в состоянии полноценного использования (Production), когда он уже развернут на каком-нибудь сервере, и пользователи могут к нему обращаться. По умолчанию Visual Studio устанавливает для проекта состояние разработки. И данное выражение как раз проверяет состояние.</a:t>
            </a:r>
            <a:endParaRPr sz="1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 sz="1400"/>
              <a:t>Вызов app.UseRouting() добавляет некоторые возможности маршрутизации, благодаря чему приложение может соотносить запросы с определенными маршрутами.</a:t>
            </a:r>
            <a:endParaRPr sz="1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 sz="1400"/>
              <a:t>Далее идет вызов app.UseEndpoints(endpoints =&gt;, который позволяет определить маршруты, которые будут обрабатываться приложением.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/>
              <a:t>Пример endpoint: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/>
              <a:t>endpoints.MapGet("/", async context =&gt;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/>
              <a:t>{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/>
              <a:t>    await context.Response.WriteAsync("Hello World!");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/>
              <a:t>});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</a:pPr>
            <a:r>
              <a:rPr lang="en-US" sz="1400"/>
              <a:t>Это выражение указывает, что для всех запросах по маршруту "/" (то есть к корню веб-приложения) в ответ будет отправляться строка "Hello World!".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</a:pPr>
            <a:r>
              <a:rPr lang="en-US" sz="1400"/>
              <a:t>Большинство встроенных методов IApplicationBuilder имеют форму Use[название_сервиса]. Например, app.UseRouting() настраивает систему маршрутизации в приложении.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Класс Startup. Конструктор Startup 5/5</a:t>
            </a:r>
            <a:br>
              <a:rPr lang="en-US"/>
            </a:b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Конструктор является необязательной частью класса Startup. В конструкторе, как правило, производится начальная конфигурация приложения.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Если мы создаем проект ASP.NET Core по типу Empty, то класс Startup в таком проекте по умолчанию не содержит конструктор. Но при необходимости мы можем его определить.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Можно создать конструктор без параметров, а можно в качестве параметров передать сервисы IWebHostEnvironment (передает информацию о среде, в которой запускается приложение) и IConfiguration (передает конфигурацию приложения), которые доступны для приложения по умолчанию. К примеру, можно получить доступный для приложения по умолчанию сервис IWebHostEnvironment, сохранить его в переменную и использовать при обработке запроса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Конвейер обработки запроса и middleware 1/3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Обработка запроса в ASP.NET Core устроена по принципу конвейера. Сначала данные запроса получает первый компонент в конвейере. После обработки он передает данные HTTP-запроса второму компоненту и так далее. Эти компоненты конвейера, которые отвечают за обработку запроса, называются middleware. В ASP.NET Core для подключения компонентов middleware используется метод Configure из класса Startup.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Компонент middleware может либо передать запрос далее следующему в конвейере компоненту, либо выполнить обработку и закончить работу конвейера. Также компонент middleware в конвейере может выполнять обработку запроса как до, так и после следующего в конвейере компонента.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Компоненты middleware конфигурируются с помощью методов расширений Run, Map и Use объекта IApplicationBuilder, который передается в метод Configure() класса Startup. Каждый компонент может быть определен как анонимный метод (встроенный inline компонент), либо может быть вынесен в отдельный класс.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Для создания компонентов middleware используется делегат RequestDelegate, который выполняет некоторое действие и принимает контекст запроса: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public delegate Task RequestDelegate(HttpContext context);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Конвейер обработки запроса и middleware 2/3</a:t>
            </a:r>
            <a:br>
              <a:rPr lang="en-US"/>
            </a:b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75260" y="951865"/>
            <a:ext cx="11697970" cy="578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Char char="•"/>
            </a:pPr>
            <a:r>
              <a:rPr lang="en-US" sz="1000"/>
              <a:t>Все вызовы типа app.UseXXX как раз и представляют собой добавление компонентов middleware для обработки запроса. </a:t>
            </a:r>
            <a:endParaRPr sz="1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Char char="•"/>
            </a:pPr>
            <a:r>
              <a:rPr lang="en-US" sz="1000"/>
              <a:t>Порядок определения компонентов играет большую роль. Например, сначала добавляются компоненты для встраивания механизма маршрутизации app.UseRouting(), а потом только компонент для обработки запроса по определенному маршруту app.UseEndpoints(). Если мы изменим порядок, то приложение нормально работать не будет.</a:t>
            </a:r>
            <a:endParaRPr sz="1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Char char="•"/>
            </a:pPr>
            <a:r>
              <a:rPr lang="en-US" sz="1000"/>
              <a:t>По умолчанию ASP.NET Core предоставляет следующие встроенные компоненты middleware: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Authentication: предоставляет поддержку аутентификации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Cookie Policy: отслеживает согласие пользователя на хранение связанной с ним информации в куках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CORS: обеспечивает поддержку кроссдоменных запросов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Diagnostics: предоставляет страницы статусных кодов, функционал обработки исключений, страницу исключений разработчика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Forwarded Headers: перенаправляет зголовки запроса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Health Check: проверяет работоспособность приложения asp.net core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HTTP Method Override: позволяет входящему POST-запросу переопределить метод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HTTPS Redirection: перенаправляет все запросы HTTP на HTTPS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HTTP Strict Transport Security (HSTS): для улучшения безопасности приложения добавляет специальный заголовок ответа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MVC: обеспечивает функционал фреймворка MVC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Request Localization: обеспечивает поддержку локализации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Response Caching: позволяет кэшировать результаты запросов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Response Compression: обеспечивает сжатие ответа клиенту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URL Rewrite: предоставляет функциональность URL Rewriting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Endpoint Routing: предоставляет механизм маршрутизации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Session: предоставляет поддержку сессий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Static Files: предоставляет поддержку обработки статических файлов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/>
              <a:t>WebSockets: добавляет поддержку протокола WebSockets</a:t>
            </a:r>
            <a:endParaRPr sz="10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Конвейер обработки запроса и middleware. Жизненный цикл middleware 3/3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Метод Configure выполняется один раз при создании объекта класса Startup, и компоненты middleware создаются один раз и живут в течение всего жизненного цикла приложения. То есть для последующей обработки запросов используются одни и те же компоненты.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Методы Use, Run и делегат RequestDelegate. Метод Run 1/3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93065" y="1825625"/>
            <a:ext cx="11207115" cy="487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20"/>
              <a:buChar char="•"/>
            </a:pPr>
            <a:r>
              <a:rPr lang="en-US" sz="1620"/>
              <a:t>Для конфигурации конвейера обработки запроса применяются методы Run, Map и Use.</a:t>
            </a:r>
            <a:endParaRPr sz="162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20"/>
              <a:buChar char="•"/>
            </a:pPr>
            <a:r>
              <a:rPr lang="en-US" sz="1620"/>
              <a:t>Пример Run: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US" sz="1620">
                <a:solidFill>
                  <a:schemeClr val="dk1"/>
                </a:solidFill>
              </a:rPr>
              <a:t>public void Configure(IApplicationBuilder app)</a:t>
            </a:r>
            <a:endParaRPr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US" sz="1620">
                <a:solidFill>
                  <a:schemeClr val="dk1"/>
                </a:solidFill>
              </a:rPr>
              <a:t>    {</a:t>
            </a:r>
            <a:endParaRPr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US" sz="1620">
                <a:solidFill>
                  <a:schemeClr val="dk1"/>
                </a:solidFill>
              </a:rPr>
              <a:t>        app.Run(async (context) =&gt;</a:t>
            </a:r>
            <a:endParaRPr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US" sz="1620">
                <a:solidFill>
                  <a:schemeClr val="dk1"/>
                </a:solidFill>
              </a:rPr>
              <a:t>        {</a:t>
            </a:r>
            <a:endParaRPr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US" sz="1620">
                <a:solidFill>
                  <a:schemeClr val="dk1"/>
                </a:solidFill>
              </a:rPr>
              <a:t>            await context.Response.WriteAsync("Hello World!");</a:t>
            </a:r>
            <a:endParaRPr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US" sz="1620">
                <a:solidFill>
                  <a:schemeClr val="dk1"/>
                </a:solidFill>
              </a:rPr>
              <a:t>        });</a:t>
            </a:r>
            <a:endParaRPr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US" sz="1620">
                <a:solidFill>
                  <a:schemeClr val="dk1"/>
                </a:solidFill>
              </a:rPr>
              <a:t>    }</a:t>
            </a:r>
            <a:endParaRPr sz="162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20"/>
              <a:buChar char="•"/>
            </a:pPr>
            <a:r>
              <a:rPr lang="en-US" sz="1620"/>
              <a:t>Метод Run представляет собой простейший способ для добавления компонентов middleware в конвейер. Однако компоненты, определенные через метод Run, не вызывают никакие другие компоненты и дальше обработку запроса не передают.</a:t>
            </a:r>
            <a:endParaRPr sz="162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20"/>
              <a:buChar char="•"/>
            </a:pPr>
            <a:r>
              <a:rPr lang="en-US" sz="1620"/>
              <a:t>В качестве параметра метод Run принимает делегат RequestDelegate. Этот делегат имеет следующее определение: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US" sz="1620">
                <a:solidFill>
                  <a:schemeClr val="dk1"/>
                </a:solidFill>
              </a:rPr>
              <a:t>public delegate Task RequestDelegate(HttpContext context);</a:t>
            </a:r>
            <a:endParaRPr sz="162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20"/>
              <a:buChar char="•"/>
            </a:pPr>
            <a:r>
              <a:rPr lang="en-US" sz="1620">
                <a:solidFill>
                  <a:srgbClr val="3F3F3F"/>
                </a:solidFill>
              </a:rPr>
              <a:t>Он принимает в качестве параметра контекст запроса HttpContext и возвращает объект Task. Поэтому в методе Run делегат в качестве параметра context принимает контекст запроса - объект HttpContext.</a:t>
            </a:r>
            <a:endParaRPr sz="162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Методы Use, Run и делегат RequestDelegate. Метод Use 2/3</a:t>
            </a:r>
            <a:br>
              <a:rPr lang="en-US"/>
            </a:b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Метод Use также добавляет компоненты middleware, которые также обрабатывают запрос, но в нем может быть вызван следующий в конвейере запроса компонент middleware.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Введение 1/2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Платформа ASP.NET Core представляет технологию от компании Microsoft, предназначенную для создания различного рода веб-приложений: от небольших веб-сайтов до крупных веб-порталов и веб-сервисов.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ASP.NET Core теперь полностью является opensource-фреймворком.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ASP.NET Core может работать поверх кросс-платформенной среды .NET Core, которая может быть развернута на основных популярных операционных системах: Windows, Mac OS, Linux. И таким образом, с помощью ASP.NET Core мы можем создавать кросс-платформенные приложения. И хотя Windows в качестве среды для разработки и развертывания приложения до сих пор превалирует, но теперь уже мы не ограничены только этой операционной системой. То есть мы можем запускать веб-приложения не только на ОС Windows, но и на Linux и Mac OS. А для развертывания веб-приложения можно использовать традиционный IIS, либо кросс-платформенный веб-сервер Kestrel.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Благодаря модульности фреймворка все необходимые компоненты веб-приложения могут загружаться как отдельные модули через пакетный менеджер Nuget. Кроме того, в отличие от предыдущих версий платформы нет необходимости использовать библиотеку System.Web.dll.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Введение 2/2</a:t>
            </a:r>
            <a:br>
              <a:rPr lang="en-US"/>
            </a:b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Отличия ASP.NET Core от предыдущих версий ASP.NET: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Новый легковесный и модульный конвейер HTTP-запросов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Возможность развертывать приложение как на IIS, так и в рамках своего собственного процесса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Использование платформы .NET Core и ее функциональности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Распространение пакетов платформы через NuGet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Интегрированная поддержка для создания и использования пакетов NuGet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Единый стек веб-разработки, сочетающий Web UI и Web API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Конфигурация для упрощенного использования в облаке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Встроенная поддержка для внедрения зависимостей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Расширяемость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Кроссплатформенность: возможность разработки и развертывания приложений ASP.NET на Windows, Mac и Linux</a:t>
            </a:r>
            <a:endParaRPr sz="1800"/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Развитие как open source, открытость к изменениям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Типы проектов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ASP.NET Core Empty: пустой шаблон с самой минимальной функциональностью для создания приложений с нуля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ASP.NET Core Web API: проект веб-приложения, который использует архитектуру REST для создания веб-сервиса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ASP.NET Core Web App: проект, который для обработки запросов по умолчанию использует Razor Pages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ASP.NET Core Web App(Model-View-Controller): проект, который использует архитектуру MVC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ASP.NET Core with Angular: проект, предназначенный специально для работы с Angular 2+.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ASP.NET Core with React.js: проект, который использует React.JS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ASP.NET Core with React.js and Redux: проект, который использует React.JS и Redux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Структура проекта ASP.NET Core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Connected Services: подключенные сервисы из Azure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Dependencies: все добавленные в проект пакеты и библиотеки, иначе говоря зависимости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Properties: узел, который содержит некоторые настройки проекта. В частности, в файле launchSettings.json описаны настройки запуска проекта, например, адреса, по которым будет запускаться приложение.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appsettings.json: файл конфигурации проекта в формате json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Program.cs: главный файл приложения, с которого и начинается его выполнение. Код этого файла настривает и запускает веб-хост, в рамках которого разворачивается приложение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Startup.cs: файл, который определяет класс Startup и который содержит логику обработки входящих запросов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Запуск приложения. Класс Program 1/4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 любом типе проектов ASP.NET Core, как и в проекте консольного приложения, мы можем найти файл Program.cs, в котором определен одноименный класс Program и с которого по сути начинается выполнение приложения.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Чтобы запустить приложение ASP.NET Core, необходим объект IHost, в рамках которого развертывается веб-приложение. Для создания IHost применяется объект IHostBuilder.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 программе по умолчанию в статическом методе CreateHostBuilder как раз создается и настраивается IHostBuilder. Непосредственно создание IHostBuilder производится с помощью метода Host.CreateDefaultBuilder(args).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Запуск приложения. Класс Program 2/4</a:t>
            </a:r>
            <a:br>
              <a:rPr lang="en-US"/>
            </a:b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Данный метод выполняет ряд задач: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Устанавливает корневой каталог (для этого используется свойство Directory.GetCurrentDirectory). Корневой каталог представляет папку, где будет производиться поиск различного содержимого, например, представлений.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Устанавливает конфигурацию хоста. Для этого загружаются переменные среды с префиксом "DOTNET_" и аргументы командной строки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Устанавливает конфигурацию приложения. Для этого загружается содержимое из файлов appsettings.json и appsettings.{Environment}.json, а также переменные среды и аргументы командной строки. Если приложение в статусе разработки, то также используются данные Secret Manager (менеджера секретов), который позволяет сохранить конфиденциальные данные, используемые при разработке.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Добавляет провайдеры логирования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/>
              <a:t>Если проект в статусе разработки, то также обеспечивает валидацию сервисов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Запуск приложения. Класс Program 3/4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Далее вызывается метод ConfigureWebHostDefaults(). Этот метод призван выполнять конфигурацию параметров хоста, а именно: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Загружает конфигурацию из переменных среды с префиксом "ASPNETCORE_"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Запускает и настраивает веб-сервер Kestrel, в рамках которого будет разворачиваться приложение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Добавляет компонент Host Filtering, который позволяет настраивать адреса для веб-сервера Kestrel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Если переменная окружения ASPNETCORE_FORWARDEDHEADERS_ENABLED равна true, добавляет компонент Forwarded Headers, который позволяет считывать из запроса заголовки "X-Forwarded-"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AutoNum type="arabicPeriod"/>
            </a:pPr>
            <a:r>
              <a:rPr lang="en-US"/>
              <a:t>Если для работы приложения требуется IIS, то данный метод также обеспечивает интеграцию с IIS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Запуск приложения. Класс Program 4/4</a:t>
            </a:r>
            <a:br>
              <a:rPr lang="en-US"/>
            </a:b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Метод ConfigureWebHostDefaults() в качестве параметра принимает делегат Action&lt;IWebHostBuilder&amp;. А помощью последовательного вызова цепочки методов у объекта IWebHostBuilder производится инициализация веб-сервера для развертывания веб-приложения. В частности, в данном случае у IWebHostBuilder вызывается метод UseStartup():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webBuilder.UseStartup&lt;Startup&gt;()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>
                <a:solidFill>
                  <a:srgbClr val="3F3F3F"/>
                </a:solidFill>
              </a:rPr>
              <a:t>Этим вызовом устанавливается стартовый класс приложения - класс Startup, с которого и будет начинаться обработка входящих запросов.</a:t>
            </a:r>
            <a:endParaRPr>
              <a:solidFill>
                <a:srgbClr val="3F3F3F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>
                <a:solidFill>
                  <a:srgbClr val="3F3F3F"/>
                </a:solidFill>
              </a:rPr>
              <a:t>В методе Main вызывается метод у созданного объекта IHostBuilder вызывается метод Build(), который собственно создает хост - объект IHost, в рамках которого развертывается веб-приложение. А затем для непосредственного запуска у IHost вызывается метод Run:</a:t>
            </a:r>
            <a:endParaRPr>
              <a:solidFill>
                <a:srgbClr val="3F3F3F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CreateHostBuilder(args).Build().Run();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>
                <a:solidFill>
                  <a:srgbClr val="3F3F3F"/>
                </a:solidFill>
              </a:rPr>
              <a:t>После этого приложение запущено, и веб-сервер начинает прослушивать все входящие HTTP-запросы.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