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12192000"/>
  <p:notesSz cx="7103725" cy="10234275"/>
  <p:embeddedFontLst>
    <p:embeddedFont>
      <p:font typeface="Arial Black"/>
      <p:regular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17">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17"/>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ArialBlack-regular.fntdata"/><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3" cy="5127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4" name="Google Shape;4;n"/>
          <p:cNvSpPr txBox="1"/>
          <p:nvPr>
            <p:ph idx="10" type="dt"/>
          </p:nvPr>
        </p:nvSpPr>
        <p:spPr>
          <a:xfrm>
            <a:off x="4024313" y="0"/>
            <a:ext cx="3078162" cy="5127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5" name="Google Shape;5;n"/>
          <p:cNvSpPr/>
          <p:nvPr>
            <p:ph idx="3"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indent="-228600" lvl="1" marL="914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2pPr>
            <a:lvl3pPr indent="-228600" lvl="2" marL="1371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3pPr>
            <a:lvl4pPr indent="-228600" lvl="3" marL="1828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4pPr>
            <a:lvl5pPr indent="-228600" lvl="4" marL="22860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5pPr>
            <a:lvl6pPr indent="-228600" lvl="5" marL="2743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6pPr>
            <a:lvl7pPr indent="-228600" lvl="6" marL="3200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7pPr>
            <a:lvl8pPr indent="-228600" lvl="7" marL="3657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8pPr>
            <a:lvl9pPr indent="-228600" lvl="8" marL="4114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9pPr>
          </a:lstStyle>
          <a:p/>
        </p:txBody>
      </p:sp>
      <p:sp>
        <p:nvSpPr>
          <p:cNvPr id="7" name="Google Shape;7;n"/>
          <p:cNvSpPr txBox="1"/>
          <p:nvPr>
            <p:ph idx="11" type="ftr"/>
          </p:nvPr>
        </p:nvSpPr>
        <p:spPr>
          <a:xfrm>
            <a:off x="0" y="9721850"/>
            <a:ext cx="3078163" cy="5127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8" name="Google Shape;8;n"/>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SimSun"/>
                <a:ea typeface="SimSun"/>
                <a:cs typeface="SimSun"/>
                <a:sym typeface="SimSun"/>
              </a:rPr>
              <a:t>‹#›</a:t>
            </a:fld>
            <a:endParaRPr b="0" i="0" sz="1200" u="none" cap="none" strike="noStrike">
              <a:solidFill>
                <a:schemeClr val="dk1"/>
              </a:solidFill>
              <a:latin typeface="SimSun"/>
              <a:ea typeface="SimSun"/>
              <a:cs typeface="SimSun"/>
              <a:sym typeface="SimSu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2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2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3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3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3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3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3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3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3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3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3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4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4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4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4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4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4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Autofit/>
          </a:bodyPr>
          <a:lstStyle>
            <a:lvl1pPr lvl="0" algn="ctr">
              <a:lnSpc>
                <a:spcPct val="130000"/>
              </a:lnSpc>
              <a:spcBef>
                <a:spcPts val="0"/>
              </a:spcBef>
              <a:spcAft>
                <a:spcPts val="0"/>
              </a:spcAft>
              <a:buClr>
                <a:schemeClr val="dk1"/>
              </a:buClr>
              <a:buSzPts val="6000"/>
              <a:buFont typeface="Arial Black"/>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rgbClr val="3F3F3F"/>
              </a:buClr>
              <a:buSzPts val="1800"/>
              <a:buNone/>
              <a:defRPr sz="1800">
                <a:solidFill>
                  <a:srgbClr val="3F3F3F"/>
                </a:solidFill>
                <a:latin typeface="Arial Black"/>
                <a:ea typeface="Arial Black"/>
                <a:cs typeface="Arial Black"/>
                <a:sym typeface="Arial Black"/>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71" name="Shape 71"/>
        <p:cNvGrpSpPr/>
        <p:nvPr/>
      </p:nvGrpSpPr>
      <p:grpSpPr>
        <a:xfrm>
          <a:off x="0" y="0"/>
          <a:ext cx="0" cy="0"/>
          <a:chOff x="0" y="0"/>
          <a:chExt cx="0" cy="0"/>
        </a:xfrm>
      </p:grpSpPr>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11"/>
          <p:cNvSpPr txBox="1"/>
          <p:nvPr>
            <p:ph idx="1" type="body"/>
          </p:nvPr>
        </p:nvSpPr>
        <p:spPr>
          <a:xfrm>
            <a:off x="838200" y="551543"/>
            <a:ext cx="10515600" cy="555897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000"/>
              </a:spcBef>
              <a:spcAft>
                <a:spcPts val="0"/>
              </a:spcAft>
              <a:buClr>
                <a:srgbClr val="3F3F3F"/>
              </a:buClr>
              <a:buSzPts val="2000"/>
              <a:buChar char="•"/>
              <a:defRPr sz="2000">
                <a:solidFill>
                  <a:srgbClr val="3F3F3F"/>
                </a:solidFill>
              </a:defRPr>
            </a:lvl1pPr>
            <a:lvl2pPr indent="-342900" lvl="1" marL="914400" algn="l">
              <a:lnSpc>
                <a:spcPct val="90000"/>
              </a:lnSpc>
              <a:spcBef>
                <a:spcPts val="500"/>
              </a:spcBef>
              <a:spcAft>
                <a:spcPts val="0"/>
              </a:spcAft>
              <a:buClr>
                <a:srgbClr val="3F3F3F"/>
              </a:buClr>
              <a:buSzPts val="1800"/>
              <a:buChar char="•"/>
              <a:defRPr sz="1800">
                <a:solidFill>
                  <a:srgbClr val="3F3F3F"/>
                </a:solidFill>
              </a:defRPr>
            </a:lvl2pPr>
            <a:lvl3pPr indent="-330200" lvl="2" marL="1371600" algn="l">
              <a:lnSpc>
                <a:spcPct val="90000"/>
              </a:lnSpc>
              <a:spcBef>
                <a:spcPts val="500"/>
              </a:spcBef>
              <a:spcAft>
                <a:spcPts val="0"/>
              </a:spcAft>
              <a:buClr>
                <a:srgbClr val="3F3F3F"/>
              </a:buClr>
              <a:buSzPts val="1600"/>
              <a:buChar char="•"/>
              <a:defRPr sz="1600">
                <a:solidFill>
                  <a:srgbClr val="3F3F3F"/>
                </a:solidFill>
              </a:defRPr>
            </a:lvl3pPr>
            <a:lvl4pPr indent="-330200" lvl="3" marL="1828800" algn="l">
              <a:lnSpc>
                <a:spcPct val="90000"/>
              </a:lnSpc>
              <a:spcBef>
                <a:spcPts val="500"/>
              </a:spcBef>
              <a:spcAft>
                <a:spcPts val="0"/>
              </a:spcAft>
              <a:buClr>
                <a:srgbClr val="3F3F3F"/>
              </a:buClr>
              <a:buSzPts val="1600"/>
              <a:buChar char="•"/>
              <a:defRPr sz="1600">
                <a:solidFill>
                  <a:srgbClr val="3F3F3F"/>
                </a:solidFill>
              </a:defRPr>
            </a:lvl4pPr>
            <a:lvl5pPr indent="-330200" lvl="4" marL="2286000" algn="l">
              <a:lnSpc>
                <a:spcPct val="9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3750945"/>
            <a:ext cx="9848088" cy="81153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Arial Black"/>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610028"/>
            <a:ext cx="7321550" cy="64755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Black"/>
              <a:buNone/>
              <a:defRPr b="1" i="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47700" y="1825625"/>
            <a:ext cx="5181600" cy="4351338"/>
          </a:xfrm>
          <a:prstGeom prst="rect">
            <a:avLst/>
          </a:prstGeom>
          <a:noFill/>
          <a:ln>
            <a:noFill/>
          </a:ln>
        </p:spPr>
        <p:txBody>
          <a:bodyPr anchorCtr="0" anchor="t" bIns="45700" lIns="91425" spcFirstLastPara="1" rIns="91425" wrap="square" tIns="45700">
            <a:no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5981700" y="1825625"/>
            <a:ext cx="5181600" cy="4351338"/>
          </a:xfrm>
          <a:prstGeom prst="rect">
            <a:avLst/>
          </a:prstGeom>
          <a:noFill/>
          <a:ln>
            <a:noFill/>
          </a:ln>
        </p:spPr>
        <p:txBody>
          <a:bodyPr anchorCtr="0" anchor="t" bIns="45700" lIns="91425" spcFirstLastPara="1" rIns="91425" wrap="square" tIns="45700">
            <a:no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744961"/>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615609"/>
            <a:ext cx="5157787" cy="357405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744961"/>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615609"/>
            <a:ext cx="5183188" cy="357405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2766219"/>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Black"/>
              <a:buNone/>
              <a:defRPr b="0"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46747" y="127000"/>
            <a:ext cx="4165200" cy="1600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p:nvPr>
            <p:ph idx="2" type="pic"/>
          </p:nvPr>
        </p:nvSpPr>
        <p:spPr>
          <a:xfrm>
            <a:off x="5184000" y="766354"/>
            <a:ext cx="5817375" cy="509444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1" name="Google Shape;61;p9"/>
          <p:cNvSpPr txBox="1"/>
          <p:nvPr>
            <p:ph idx="1" type="body"/>
          </p:nvPr>
        </p:nvSpPr>
        <p:spPr>
          <a:xfrm>
            <a:off x="651827" y="2057400"/>
            <a:ext cx="4165200" cy="381158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10"/>
          <p:cNvSpPr txBox="1"/>
          <p:nvPr>
            <p:ph type="title"/>
          </p:nvPr>
        </p:nvSpPr>
        <p:spPr>
          <a:xfrm rot="5400000">
            <a:off x="7683223" y="2506386"/>
            <a:ext cx="5811838" cy="152931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rot="5400000">
            <a:off x="2372260" y="-1168935"/>
            <a:ext cx="5811838" cy="887995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000"/>
              <a:buFont typeface="Arial Black"/>
              <a:buNone/>
              <a:defRPr b="0" i="0" sz="40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2"/>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Autofit/>
          </a:bodyPr>
          <a:lstStyle/>
          <a:p>
            <a:pPr indent="0" lvl="0" marL="0" rtl="0" algn="ctr">
              <a:lnSpc>
                <a:spcPct val="130000"/>
              </a:lnSpc>
              <a:spcBef>
                <a:spcPts val="0"/>
              </a:spcBef>
              <a:spcAft>
                <a:spcPts val="0"/>
              </a:spcAft>
              <a:buClr>
                <a:schemeClr val="dk1"/>
              </a:buClr>
              <a:buSzPts val="5400"/>
              <a:buFont typeface="Arial Black"/>
              <a:buNone/>
            </a:pPr>
            <a:r>
              <a:rPr lang="en-US" sz="5400"/>
              <a:t>Урок 11. Основы ASP.NET Core</a:t>
            </a:r>
            <a:br>
              <a:rPr lang="en-US" sz="5400"/>
            </a:br>
            <a:endParaRPr sz="5400"/>
          </a:p>
        </p:txBody>
      </p:sp>
      <p:sp>
        <p:nvSpPr>
          <p:cNvPr id="81" name="Google Shape;81;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3F3F3F"/>
              </a:buClr>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Класс Startup 1/5</a:t>
            </a:r>
            <a:endParaRPr/>
          </a:p>
        </p:txBody>
      </p:sp>
      <p:sp>
        <p:nvSpPr>
          <p:cNvPr id="135" name="Google Shape;135;p21"/>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Класс Startup является входной точкой в приложение ASP.NET Core. Этот класс производит конфигурацию приложения, настраивает сервисы, которые приложение будет использовать, устанавливает компоненты для обработки запроса или middleware.</a:t>
            </a:r>
            <a:endParaRPr/>
          </a:p>
          <a:p>
            <a:pPr indent="-228600" lvl="0" marL="228600" rtl="0" algn="l">
              <a:lnSpc>
                <a:spcPct val="90000"/>
              </a:lnSpc>
              <a:spcBef>
                <a:spcPts val="1000"/>
              </a:spcBef>
              <a:spcAft>
                <a:spcPts val="0"/>
              </a:spcAft>
              <a:buClr>
                <a:srgbClr val="3F3F3F"/>
              </a:buClr>
              <a:buSzPts val="2000"/>
              <a:buChar char="•"/>
            </a:pPr>
            <a:r>
              <a:rPr lang="en-US"/>
              <a:t>Метод webBuilder.UseStartup&lt;Startup&gt;() устанавливает класс Startup в качестве стартового. И при запуске приложения среда ASP.NET будет искать в сборке приложения класс с именем Startup и загружать его.</a:t>
            </a:r>
            <a:endParaRPr/>
          </a:p>
          <a:p>
            <a:pPr indent="-228600" lvl="0" marL="228600" rtl="0" algn="l">
              <a:lnSpc>
                <a:spcPct val="90000"/>
              </a:lnSpc>
              <a:spcBef>
                <a:spcPts val="1000"/>
              </a:spcBef>
              <a:spcAft>
                <a:spcPts val="0"/>
              </a:spcAft>
              <a:buClr>
                <a:srgbClr val="3F3F3F"/>
              </a:buClr>
              <a:buSzPts val="2000"/>
              <a:buChar char="•"/>
            </a:pPr>
            <a:r>
              <a:rPr lang="en-US"/>
              <a:t>Класс Startup должен определять метод Configure(), и также опционально в Startup можно определить конструктор класса и метод ConfigureServices().</a:t>
            </a:r>
            <a:endParaRPr/>
          </a:p>
          <a:p>
            <a:pPr indent="-228600" lvl="0" marL="228600" rtl="0" algn="l">
              <a:lnSpc>
                <a:spcPct val="90000"/>
              </a:lnSpc>
              <a:spcBef>
                <a:spcPts val="1000"/>
              </a:spcBef>
              <a:spcAft>
                <a:spcPts val="0"/>
              </a:spcAft>
              <a:buClr>
                <a:srgbClr val="3F3F3F"/>
              </a:buClr>
              <a:buSzPts val="2000"/>
              <a:buChar char="•"/>
            </a:pPr>
            <a:r>
              <a:rPr lang="en-US"/>
              <a:t>При запуске приложения сначала срабатывает конструктор, затем метод ConfigureServices() и в конце метод Configure(). Эти методы вызываются средой выполнения ASP.NET.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Класс Startup. Метод ConfigureServices 2/5</a:t>
            </a:r>
            <a:br>
              <a:rPr lang="en-US"/>
            </a:br>
            <a:endParaRPr/>
          </a:p>
        </p:txBody>
      </p:sp>
      <p:sp>
        <p:nvSpPr>
          <p:cNvPr id="141" name="Google Shape;141;p22"/>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Необязательный метод ConfigureServices() регистрирует сервисы, которые используются приложением. В качестве параметра он принимает объект IServiceCollection, который и представляет коллекцию сервисов в приложении. С помощью методов расширений этого объекта производится конфигурация приложения для использования сервисов. Все методы имеют форму Add[название_сервиса].</a:t>
            </a:r>
            <a:endParaRPr/>
          </a:p>
          <a:p>
            <a:pPr indent="-228600" lvl="0" marL="228600" rtl="0" algn="l">
              <a:lnSpc>
                <a:spcPct val="90000"/>
              </a:lnSpc>
              <a:spcBef>
                <a:spcPts val="1000"/>
              </a:spcBef>
              <a:spcAft>
                <a:spcPts val="0"/>
              </a:spcAft>
              <a:buClr>
                <a:srgbClr val="3F3F3F"/>
              </a:buClr>
              <a:buSzPts val="2000"/>
              <a:buChar char="•"/>
            </a:pPr>
            <a:r>
              <a:rPr lang="en-US"/>
              <a:t>Например, метод services.AddControllersWithViews(); добавляет в коллекцию сервисов сервисы, которые необходимы для работы контроллеров MVC. После добавления в коллекцию сервисов добавленные сервисы становятся доступными для приложения. Как правило, встроенные методы, которые добавляют встроенные сервисы, начинаются с префикса Add, например, AddControllersWithViews().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Класс Startup. Метод Configure 3/5</a:t>
            </a:r>
            <a:endParaRPr/>
          </a:p>
        </p:txBody>
      </p:sp>
      <p:sp>
        <p:nvSpPr>
          <p:cNvPr id="147" name="Google Shape;147;p2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Метод Configure устанавливает, как приложение будет обрабатывать запрос. Этот метод является обязательным. Для установки компонентов, которые обрабатывают запрос, используются методы объекта IApplicationBuilder. Объект IApplicationBuilder является обязательным параметром для метода Configure.</a:t>
            </a:r>
            <a:endParaRPr/>
          </a:p>
          <a:p>
            <a:pPr indent="-228600" lvl="0" marL="228600" rtl="0" algn="l">
              <a:lnSpc>
                <a:spcPct val="90000"/>
              </a:lnSpc>
              <a:spcBef>
                <a:spcPts val="1000"/>
              </a:spcBef>
              <a:spcAft>
                <a:spcPts val="0"/>
              </a:spcAft>
              <a:buClr>
                <a:srgbClr val="3F3F3F"/>
              </a:buClr>
              <a:buSzPts val="2000"/>
              <a:buChar char="•"/>
            </a:pPr>
            <a:r>
              <a:rPr lang="en-US"/>
              <a:t>Кроме того, метод нередко принимает еще один необязательный параметр - объект IWebHostEnvironment, который позволяет получить информацию о среде, в которой запускается приложение, и взаимодействовать с ней.</a:t>
            </a:r>
            <a:endParaRPr/>
          </a:p>
          <a:p>
            <a:pPr indent="-228600" lvl="0" marL="228600" rtl="0" algn="l">
              <a:lnSpc>
                <a:spcPct val="90000"/>
              </a:lnSpc>
              <a:spcBef>
                <a:spcPts val="1000"/>
              </a:spcBef>
              <a:spcAft>
                <a:spcPts val="0"/>
              </a:spcAft>
              <a:buClr>
                <a:srgbClr val="3F3F3F"/>
              </a:buClr>
              <a:buSzPts val="2000"/>
              <a:buChar char="•"/>
            </a:pPr>
            <a:r>
              <a:rPr lang="en-US"/>
              <a:t>Но в принципе в метод Configure в качестве параметра может передаваться любой сервис, который зарегистрирован в методе ConfigureServices или который регистрируется для приложения по умолчанию (например, IWebHostEnvironment).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Класс Startup. Метод Configure 4/5</a:t>
            </a:r>
            <a:endParaRPr/>
          </a:p>
        </p:txBody>
      </p:sp>
      <p:sp>
        <p:nvSpPr>
          <p:cNvPr id="153" name="Google Shape;153;p24"/>
          <p:cNvSpPr txBox="1"/>
          <p:nvPr>
            <p:ph idx="1" type="body"/>
          </p:nvPr>
        </p:nvSpPr>
        <p:spPr>
          <a:xfrm>
            <a:off x="392430" y="1389380"/>
            <a:ext cx="11643995" cy="5333365"/>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rgbClr val="3F3F3F"/>
              </a:buClr>
              <a:buSzPts val="1400"/>
              <a:buAutoNum type="arabicPeriod"/>
            </a:pPr>
            <a:r>
              <a:rPr lang="en-US" sz="1400"/>
              <a:t>Выражение if (env.IsDevelopment()) проверяет, находится ли приложение в состоянии/статусе разработки. Что это значит? Для проекта можно указать, например, через настройки, что он находится в состоянии разработки. Вообще условно есть три состояния или стадии проекта: в состоянии разработки (Development), в состоянии подготовки к развертыванию (Staging) и в состоянии полноценного использования (Production), когда он уже развернут на каком-нибудь сервере, и пользователи могут к нему обращаться. По умолчанию Visual Studio устанавливает для проекта состояние разработки. И данное выражение как раз проверяет состояние.</a:t>
            </a:r>
            <a:endParaRPr sz="1400"/>
          </a:p>
          <a:p>
            <a:pPr indent="-457200" lvl="0" marL="457200" rtl="0" algn="l">
              <a:lnSpc>
                <a:spcPct val="90000"/>
              </a:lnSpc>
              <a:spcBef>
                <a:spcPts val="1000"/>
              </a:spcBef>
              <a:spcAft>
                <a:spcPts val="0"/>
              </a:spcAft>
              <a:buClr>
                <a:srgbClr val="3F3F3F"/>
              </a:buClr>
              <a:buSzPts val="1400"/>
              <a:buAutoNum type="arabicPeriod"/>
            </a:pPr>
            <a:r>
              <a:rPr lang="en-US" sz="1400"/>
              <a:t>Вызов app.UseRouting() добавляет некоторые возможности маршрутизации, благодаря чему приложение может соотносить запросы с определенными маршрутами.</a:t>
            </a:r>
            <a:endParaRPr sz="1400"/>
          </a:p>
          <a:p>
            <a:pPr indent="-457200" lvl="0" marL="457200" rtl="0" algn="l">
              <a:lnSpc>
                <a:spcPct val="90000"/>
              </a:lnSpc>
              <a:spcBef>
                <a:spcPts val="1000"/>
              </a:spcBef>
              <a:spcAft>
                <a:spcPts val="0"/>
              </a:spcAft>
              <a:buClr>
                <a:srgbClr val="3F3F3F"/>
              </a:buClr>
              <a:buSzPts val="1400"/>
              <a:buAutoNum type="arabicPeriod"/>
            </a:pPr>
            <a:r>
              <a:rPr lang="en-US" sz="1400"/>
              <a:t>Далее идет вызов app.UseEndpoints(endpoints =&gt;, который позволяет определить маршруты, которые будут обрабатываться приложением.</a:t>
            </a:r>
            <a:endParaRPr sz="1400"/>
          </a:p>
          <a:p>
            <a:pPr indent="0" lvl="0" marL="0" rtl="0" algn="l">
              <a:lnSpc>
                <a:spcPct val="90000"/>
              </a:lnSpc>
              <a:spcBef>
                <a:spcPts val="1000"/>
              </a:spcBef>
              <a:spcAft>
                <a:spcPts val="0"/>
              </a:spcAft>
              <a:buClr>
                <a:srgbClr val="3F3F3F"/>
              </a:buClr>
              <a:buSzPts val="1400"/>
              <a:buNone/>
            </a:pPr>
            <a:r>
              <a:rPr lang="en-US" sz="1400"/>
              <a:t>Пример endpoint:</a:t>
            </a:r>
            <a:endParaRPr sz="1400"/>
          </a:p>
          <a:p>
            <a:pPr indent="0" lvl="0" marL="0" rtl="0" algn="l">
              <a:lnSpc>
                <a:spcPct val="90000"/>
              </a:lnSpc>
              <a:spcBef>
                <a:spcPts val="1000"/>
              </a:spcBef>
              <a:spcAft>
                <a:spcPts val="0"/>
              </a:spcAft>
              <a:buClr>
                <a:srgbClr val="3F3F3F"/>
              </a:buClr>
              <a:buSzPts val="1400"/>
              <a:buNone/>
            </a:pPr>
            <a:r>
              <a:rPr lang="en-US" sz="1400"/>
              <a:t>endpoints.MapGet("/", async context =&gt;</a:t>
            </a:r>
            <a:endParaRPr sz="1400"/>
          </a:p>
          <a:p>
            <a:pPr indent="0" lvl="0" marL="0" rtl="0" algn="l">
              <a:lnSpc>
                <a:spcPct val="90000"/>
              </a:lnSpc>
              <a:spcBef>
                <a:spcPts val="1000"/>
              </a:spcBef>
              <a:spcAft>
                <a:spcPts val="0"/>
              </a:spcAft>
              <a:buClr>
                <a:srgbClr val="3F3F3F"/>
              </a:buClr>
              <a:buSzPts val="1400"/>
              <a:buNone/>
            </a:pPr>
            <a:r>
              <a:rPr lang="en-US" sz="1400"/>
              <a:t>{</a:t>
            </a:r>
            <a:endParaRPr sz="1400"/>
          </a:p>
          <a:p>
            <a:pPr indent="0" lvl="0" marL="0" rtl="0" algn="l">
              <a:lnSpc>
                <a:spcPct val="90000"/>
              </a:lnSpc>
              <a:spcBef>
                <a:spcPts val="1000"/>
              </a:spcBef>
              <a:spcAft>
                <a:spcPts val="0"/>
              </a:spcAft>
              <a:buClr>
                <a:srgbClr val="3F3F3F"/>
              </a:buClr>
              <a:buSzPts val="1400"/>
              <a:buNone/>
            </a:pPr>
            <a:r>
              <a:rPr lang="en-US" sz="1400"/>
              <a:t>    await context.Response.WriteAsync("Hello World!");</a:t>
            </a:r>
            <a:endParaRPr sz="1400"/>
          </a:p>
          <a:p>
            <a:pPr indent="0" lvl="0" marL="0" rtl="0" algn="l">
              <a:lnSpc>
                <a:spcPct val="90000"/>
              </a:lnSpc>
              <a:spcBef>
                <a:spcPts val="1000"/>
              </a:spcBef>
              <a:spcAft>
                <a:spcPts val="0"/>
              </a:spcAft>
              <a:buClr>
                <a:srgbClr val="3F3F3F"/>
              </a:buClr>
              <a:buSzPts val="1400"/>
              <a:buNone/>
            </a:pPr>
            <a:r>
              <a:rPr lang="en-US" sz="1400"/>
              <a:t>});</a:t>
            </a:r>
            <a:endParaRPr sz="1400"/>
          </a:p>
          <a:p>
            <a:pPr indent="-228600" lvl="0" marL="228600" rtl="0" algn="l">
              <a:lnSpc>
                <a:spcPct val="90000"/>
              </a:lnSpc>
              <a:spcBef>
                <a:spcPts val="1000"/>
              </a:spcBef>
              <a:spcAft>
                <a:spcPts val="0"/>
              </a:spcAft>
              <a:buClr>
                <a:srgbClr val="3F3F3F"/>
              </a:buClr>
              <a:buSzPts val="1400"/>
              <a:buChar char="•"/>
            </a:pPr>
            <a:r>
              <a:rPr lang="en-US" sz="1400"/>
              <a:t>Это выражение указывает, что для всех запросах по маршруту "/" (то есть к корню веб-приложения) в ответ будет отправляться строка "Hello World!".</a:t>
            </a:r>
            <a:endParaRPr sz="1400"/>
          </a:p>
          <a:p>
            <a:pPr indent="-228600" lvl="0" marL="228600" rtl="0" algn="l">
              <a:lnSpc>
                <a:spcPct val="90000"/>
              </a:lnSpc>
              <a:spcBef>
                <a:spcPts val="1000"/>
              </a:spcBef>
              <a:spcAft>
                <a:spcPts val="0"/>
              </a:spcAft>
              <a:buClr>
                <a:srgbClr val="3F3F3F"/>
              </a:buClr>
              <a:buSzPts val="1400"/>
              <a:buChar char="•"/>
            </a:pPr>
            <a:r>
              <a:rPr lang="en-US" sz="1400"/>
              <a:t>Большинство встроенных методов IApplicationBuilder имеют форму Use[название_сервиса]. Например, app.UseRouting() настраивает систему маршрутизации в приложении.</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Класс Startup. Конструктор Startup 5/5</a:t>
            </a:r>
            <a:br>
              <a:rPr lang="en-US"/>
            </a:br>
            <a:endParaRPr/>
          </a:p>
        </p:txBody>
      </p:sp>
      <p:sp>
        <p:nvSpPr>
          <p:cNvPr id="159" name="Google Shape;159;p2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Конструктор является необязательной частью класса Startup. В конструкторе, как правило, производится начальная конфигурация приложения.</a:t>
            </a:r>
            <a:endParaRPr/>
          </a:p>
          <a:p>
            <a:pPr indent="-228600" lvl="0" marL="228600" rtl="0" algn="l">
              <a:lnSpc>
                <a:spcPct val="90000"/>
              </a:lnSpc>
              <a:spcBef>
                <a:spcPts val="1000"/>
              </a:spcBef>
              <a:spcAft>
                <a:spcPts val="0"/>
              </a:spcAft>
              <a:buClr>
                <a:srgbClr val="3F3F3F"/>
              </a:buClr>
              <a:buSzPts val="2000"/>
              <a:buChar char="•"/>
            </a:pPr>
            <a:r>
              <a:rPr lang="en-US"/>
              <a:t>Если мы создаем проект ASP.NET Core по типу Empty, то класс Startup в таком проекте по умолчанию не содержит конструктор. Но при необходимости мы можем его определить.</a:t>
            </a:r>
            <a:endParaRPr/>
          </a:p>
          <a:p>
            <a:pPr indent="-228600" lvl="0" marL="228600" rtl="0" algn="l">
              <a:lnSpc>
                <a:spcPct val="90000"/>
              </a:lnSpc>
              <a:spcBef>
                <a:spcPts val="1000"/>
              </a:spcBef>
              <a:spcAft>
                <a:spcPts val="0"/>
              </a:spcAft>
              <a:buClr>
                <a:srgbClr val="3F3F3F"/>
              </a:buClr>
              <a:buSzPts val="2000"/>
              <a:buChar char="•"/>
            </a:pPr>
            <a:r>
              <a:rPr lang="en-US"/>
              <a:t>Можно создать конструктор без параметров, а можно в качестве параметров передать сервисы IWebHostEnvironment (передает информацию о среде, в которой запускается приложение) и IConfiguration (передает конфигурацию приложения), которые доступны для приложения по умолчанию. К примеру, можно получить доступный для приложения по умолчанию сервис IWebHostEnvironment, сохранить его в переменную и использовать при обработке запроса</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Конвейер обработки запроса и middleware 1/3</a:t>
            </a:r>
            <a:endParaRPr/>
          </a:p>
        </p:txBody>
      </p:sp>
      <p:sp>
        <p:nvSpPr>
          <p:cNvPr id="165" name="Google Shape;165;p2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rgbClr val="3F3F3F"/>
              </a:buClr>
              <a:buSzPts val="1800"/>
              <a:buChar char="•"/>
            </a:pPr>
            <a:r>
              <a:rPr lang="en-US" sz="1800"/>
              <a:t>Обработка запроса в ASP.NET Core устроена по принципу конвейера. Сначала данные запроса получает первый компонент в конвейере. После обработки он передает данные HTTP-запроса второму компоненту и так далее. Эти компоненты конвейера, которые отвечают за обработку запроса, называются middleware. В ASP.NET Core для подключения компонентов middleware используется метод Configure из класса Startup.</a:t>
            </a:r>
            <a:endParaRPr sz="1800"/>
          </a:p>
          <a:p>
            <a:pPr indent="-228600" lvl="0" marL="228600" rtl="0" algn="l">
              <a:lnSpc>
                <a:spcPct val="70000"/>
              </a:lnSpc>
              <a:spcBef>
                <a:spcPts val="1000"/>
              </a:spcBef>
              <a:spcAft>
                <a:spcPts val="0"/>
              </a:spcAft>
              <a:buClr>
                <a:srgbClr val="3F3F3F"/>
              </a:buClr>
              <a:buSzPts val="1800"/>
              <a:buChar char="•"/>
            </a:pPr>
            <a:r>
              <a:rPr lang="en-US" sz="1800"/>
              <a:t>Компонент middleware может либо передать запрос далее следующему в конвейере компоненту, либо выполнить обработку и закончить работу конвейера. Также компонент middleware в конвейере может выполнять обработку запроса как до, так и после следующего в конвейере компонента.</a:t>
            </a:r>
            <a:endParaRPr sz="1800"/>
          </a:p>
          <a:p>
            <a:pPr indent="-228600" lvl="0" marL="228600" rtl="0" algn="l">
              <a:lnSpc>
                <a:spcPct val="70000"/>
              </a:lnSpc>
              <a:spcBef>
                <a:spcPts val="1000"/>
              </a:spcBef>
              <a:spcAft>
                <a:spcPts val="0"/>
              </a:spcAft>
              <a:buClr>
                <a:srgbClr val="3F3F3F"/>
              </a:buClr>
              <a:buSzPts val="1800"/>
              <a:buChar char="•"/>
            </a:pPr>
            <a:r>
              <a:rPr lang="en-US" sz="1800"/>
              <a:t>Компоненты middleware конфигурируются с помощью методов расширений Run, Map и Use объекта IApplicationBuilder, который передается в метод Configure() класса Startup. Каждый компонент может быть определен как анонимный метод (встроенный inline компонент), либо может быть вынесен в отдельный класс.</a:t>
            </a:r>
            <a:endParaRPr sz="1800"/>
          </a:p>
          <a:p>
            <a:pPr indent="-228600" lvl="0" marL="228600" rtl="0" algn="l">
              <a:lnSpc>
                <a:spcPct val="70000"/>
              </a:lnSpc>
              <a:spcBef>
                <a:spcPts val="1000"/>
              </a:spcBef>
              <a:spcAft>
                <a:spcPts val="0"/>
              </a:spcAft>
              <a:buClr>
                <a:srgbClr val="3F3F3F"/>
              </a:buClr>
              <a:buSzPts val="1800"/>
              <a:buChar char="•"/>
            </a:pPr>
            <a:r>
              <a:rPr lang="en-US" sz="1800"/>
              <a:t>Для создания компонентов middleware используется делегат RequestDelegate, который выполняет некоторое действие и принимает контекст запроса:</a:t>
            </a:r>
            <a:endParaRPr sz="1800"/>
          </a:p>
          <a:p>
            <a:pPr indent="0" lvl="0" marL="0" rtl="0" algn="l">
              <a:lnSpc>
                <a:spcPct val="70000"/>
              </a:lnSpc>
              <a:spcBef>
                <a:spcPts val="1000"/>
              </a:spcBef>
              <a:spcAft>
                <a:spcPts val="0"/>
              </a:spcAft>
              <a:buClr>
                <a:schemeClr val="dk1"/>
              </a:buClr>
              <a:buSzPts val="1800"/>
              <a:buNone/>
            </a:pPr>
            <a:r>
              <a:rPr lang="en-US" sz="1800">
                <a:solidFill>
                  <a:schemeClr val="dk1"/>
                </a:solidFill>
              </a:rPr>
              <a:t>public delegate Task RequestDelegate(HttpContext context);</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Конвейер обработки запроса и middleware 2/3</a:t>
            </a:r>
            <a:br>
              <a:rPr lang="en-US"/>
            </a:br>
            <a:endParaRPr/>
          </a:p>
        </p:txBody>
      </p:sp>
      <p:sp>
        <p:nvSpPr>
          <p:cNvPr id="171" name="Google Shape;171;p27"/>
          <p:cNvSpPr txBox="1"/>
          <p:nvPr>
            <p:ph idx="1" type="body"/>
          </p:nvPr>
        </p:nvSpPr>
        <p:spPr>
          <a:xfrm>
            <a:off x="175260" y="951865"/>
            <a:ext cx="11697970" cy="578866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000"/>
              <a:buChar char="•"/>
            </a:pPr>
            <a:r>
              <a:rPr lang="en-US" sz="1000"/>
              <a:t>Все вызовы типа app.UseXXX как раз и представляют собой добавление компонентов middleware для обработки запроса. </a:t>
            </a:r>
            <a:endParaRPr sz="1000"/>
          </a:p>
          <a:p>
            <a:pPr indent="-228600" lvl="0" marL="228600" rtl="0" algn="l">
              <a:lnSpc>
                <a:spcPct val="90000"/>
              </a:lnSpc>
              <a:spcBef>
                <a:spcPts val="1000"/>
              </a:spcBef>
              <a:spcAft>
                <a:spcPts val="0"/>
              </a:spcAft>
              <a:buClr>
                <a:srgbClr val="3F3F3F"/>
              </a:buClr>
              <a:buSzPts val="1000"/>
              <a:buChar char="•"/>
            </a:pPr>
            <a:r>
              <a:rPr lang="en-US" sz="1000"/>
              <a:t>Порядок определения компонентов играет большую роль. Например, сначала добавляются компоненты для встраивания механизма маршрутизации app.UseRouting(), а потом только компонент для обработки запроса по определенному маршруту app.UseEndpoints(). Если мы изменим порядок, то приложение нормально работать не будет.</a:t>
            </a:r>
            <a:endParaRPr sz="1000"/>
          </a:p>
          <a:p>
            <a:pPr indent="-228600" lvl="0" marL="228600" rtl="0" algn="l">
              <a:lnSpc>
                <a:spcPct val="90000"/>
              </a:lnSpc>
              <a:spcBef>
                <a:spcPts val="1000"/>
              </a:spcBef>
              <a:spcAft>
                <a:spcPts val="0"/>
              </a:spcAft>
              <a:buClr>
                <a:srgbClr val="3F3F3F"/>
              </a:buClr>
              <a:buSzPts val="1000"/>
              <a:buChar char="•"/>
            </a:pPr>
            <a:r>
              <a:rPr lang="en-US" sz="1000"/>
              <a:t>По умолчанию ASP.NET Core предоставляет следующие встроенные компоненты middleware:</a:t>
            </a:r>
            <a:endParaRPr sz="1000"/>
          </a:p>
          <a:p>
            <a:pPr indent="-457200" lvl="0" marL="457200" rtl="0" algn="l">
              <a:lnSpc>
                <a:spcPct val="90000"/>
              </a:lnSpc>
              <a:spcBef>
                <a:spcPts val="1000"/>
              </a:spcBef>
              <a:spcAft>
                <a:spcPts val="0"/>
              </a:spcAft>
              <a:buClr>
                <a:srgbClr val="3F3F3F"/>
              </a:buClr>
              <a:buSzPts val="1000"/>
              <a:buAutoNum type="arabicPeriod"/>
            </a:pPr>
            <a:r>
              <a:rPr lang="en-US" sz="1000"/>
              <a:t>Authentication: предоставляет поддержку аутентификации</a:t>
            </a:r>
            <a:endParaRPr sz="1000"/>
          </a:p>
          <a:p>
            <a:pPr indent="-457200" lvl="0" marL="457200" rtl="0" algn="l">
              <a:lnSpc>
                <a:spcPct val="90000"/>
              </a:lnSpc>
              <a:spcBef>
                <a:spcPts val="1000"/>
              </a:spcBef>
              <a:spcAft>
                <a:spcPts val="0"/>
              </a:spcAft>
              <a:buClr>
                <a:srgbClr val="3F3F3F"/>
              </a:buClr>
              <a:buSzPts val="1000"/>
              <a:buAutoNum type="arabicPeriod"/>
            </a:pPr>
            <a:r>
              <a:rPr lang="en-US" sz="1000"/>
              <a:t>Cookie Policy: отслеживает согласие пользователя на хранение связанной с ним информации в куках</a:t>
            </a:r>
            <a:endParaRPr sz="1000"/>
          </a:p>
          <a:p>
            <a:pPr indent="-457200" lvl="0" marL="457200" rtl="0" algn="l">
              <a:lnSpc>
                <a:spcPct val="90000"/>
              </a:lnSpc>
              <a:spcBef>
                <a:spcPts val="1000"/>
              </a:spcBef>
              <a:spcAft>
                <a:spcPts val="0"/>
              </a:spcAft>
              <a:buClr>
                <a:srgbClr val="3F3F3F"/>
              </a:buClr>
              <a:buSzPts val="1000"/>
              <a:buAutoNum type="arabicPeriod"/>
            </a:pPr>
            <a:r>
              <a:rPr lang="en-US" sz="1000"/>
              <a:t>CORS: обеспечивает поддержку кроссдоменных запросов</a:t>
            </a:r>
            <a:endParaRPr sz="1000"/>
          </a:p>
          <a:p>
            <a:pPr indent="-457200" lvl="0" marL="457200" rtl="0" algn="l">
              <a:lnSpc>
                <a:spcPct val="90000"/>
              </a:lnSpc>
              <a:spcBef>
                <a:spcPts val="1000"/>
              </a:spcBef>
              <a:spcAft>
                <a:spcPts val="0"/>
              </a:spcAft>
              <a:buClr>
                <a:srgbClr val="3F3F3F"/>
              </a:buClr>
              <a:buSzPts val="1000"/>
              <a:buAutoNum type="arabicPeriod"/>
            </a:pPr>
            <a:r>
              <a:rPr lang="en-US" sz="1000"/>
              <a:t>Diagnostics: предоставляет страницы статусных кодов, функционал обработки исключений, страницу исключений разработчика</a:t>
            </a:r>
            <a:endParaRPr sz="1000"/>
          </a:p>
          <a:p>
            <a:pPr indent="-457200" lvl="0" marL="457200" rtl="0" algn="l">
              <a:lnSpc>
                <a:spcPct val="90000"/>
              </a:lnSpc>
              <a:spcBef>
                <a:spcPts val="1000"/>
              </a:spcBef>
              <a:spcAft>
                <a:spcPts val="0"/>
              </a:spcAft>
              <a:buClr>
                <a:srgbClr val="3F3F3F"/>
              </a:buClr>
              <a:buSzPts val="1000"/>
              <a:buAutoNum type="arabicPeriod"/>
            </a:pPr>
            <a:r>
              <a:rPr lang="en-US" sz="1000"/>
              <a:t>Forwarded Headers: перенаправляет зголовки запроса</a:t>
            </a:r>
            <a:endParaRPr sz="1000"/>
          </a:p>
          <a:p>
            <a:pPr indent="-457200" lvl="0" marL="457200" rtl="0" algn="l">
              <a:lnSpc>
                <a:spcPct val="90000"/>
              </a:lnSpc>
              <a:spcBef>
                <a:spcPts val="1000"/>
              </a:spcBef>
              <a:spcAft>
                <a:spcPts val="0"/>
              </a:spcAft>
              <a:buClr>
                <a:srgbClr val="3F3F3F"/>
              </a:buClr>
              <a:buSzPts val="1000"/>
              <a:buAutoNum type="arabicPeriod"/>
            </a:pPr>
            <a:r>
              <a:rPr lang="en-US" sz="1000"/>
              <a:t>Health Check: проверяет работоспособность приложения asp.net core</a:t>
            </a:r>
            <a:endParaRPr sz="1000"/>
          </a:p>
          <a:p>
            <a:pPr indent="-457200" lvl="0" marL="457200" rtl="0" algn="l">
              <a:lnSpc>
                <a:spcPct val="90000"/>
              </a:lnSpc>
              <a:spcBef>
                <a:spcPts val="1000"/>
              </a:spcBef>
              <a:spcAft>
                <a:spcPts val="0"/>
              </a:spcAft>
              <a:buClr>
                <a:srgbClr val="3F3F3F"/>
              </a:buClr>
              <a:buSzPts val="1000"/>
              <a:buAutoNum type="arabicPeriod"/>
            </a:pPr>
            <a:r>
              <a:rPr lang="en-US" sz="1000"/>
              <a:t>HTTP Method Override: позволяет входящему POST-запросу переопределить метод</a:t>
            </a:r>
            <a:endParaRPr sz="1000"/>
          </a:p>
          <a:p>
            <a:pPr indent="-457200" lvl="0" marL="457200" rtl="0" algn="l">
              <a:lnSpc>
                <a:spcPct val="90000"/>
              </a:lnSpc>
              <a:spcBef>
                <a:spcPts val="1000"/>
              </a:spcBef>
              <a:spcAft>
                <a:spcPts val="0"/>
              </a:spcAft>
              <a:buClr>
                <a:srgbClr val="3F3F3F"/>
              </a:buClr>
              <a:buSzPts val="1000"/>
              <a:buAutoNum type="arabicPeriod"/>
            </a:pPr>
            <a:r>
              <a:rPr lang="en-US" sz="1000"/>
              <a:t>HTTPS Redirection: перенаправляет все запросы HTTP на HTTPS</a:t>
            </a:r>
            <a:endParaRPr sz="1000"/>
          </a:p>
          <a:p>
            <a:pPr indent="-457200" lvl="0" marL="457200" rtl="0" algn="l">
              <a:lnSpc>
                <a:spcPct val="90000"/>
              </a:lnSpc>
              <a:spcBef>
                <a:spcPts val="1000"/>
              </a:spcBef>
              <a:spcAft>
                <a:spcPts val="0"/>
              </a:spcAft>
              <a:buClr>
                <a:srgbClr val="3F3F3F"/>
              </a:buClr>
              <a:buSzPts val="1000"/>
              <a:buAutoNum type="arabicPeriod"/>
            </a:pPr>
            <a:r>
              <a:rPr lang="en-US" sz="1000"/>
              <a:t>HTTP Strict Transport Security (HSTS): для улучшения безопасности приложения добавляет специальный заголовок ответа</a:t>
            </a:r>
            <a:endParaRPr sz="1000"/>
          </a:p>
          <a:p>
            <a:pPr indent="-457200" lvl="0" marL="457200" rtl="0" algn="l">
              <a:lnSpc>
                <a:spcPct val="90000"/>
              </a:lnSpc>
              <a:spcBef>
                <a:spcPts val="1000"/>
              </a:spcBef>
              <a:spcAft>
                <a:spcPts val="0"/>
              </a:spcAft>
              <a:buClr>
                <a:srgbClr val="3F3F3F"/>
              </a:buClr>
              <a:buSzPts val="1000"/>
              <a:buAutoNum type="arabicPeriod"/>
            </a:pPr>
            <a:r>
              <a:rPr lang="en-US" sz="1000"/>
              <a:t>MVC: обеспечивает функционал фреймворка MVC</a:t>
            </a:r>
            <a:endParaRPr sz="1000"/>
          </a:p>
          <a:p>
            <a:pPr indent="-457200" lvl="0" marL="457200" rtl="0" algn="l">
              <a:lnSpc>
                <a:spcPct val="90000"/>
              </a:lnSpc>
              <a:spcBef>
                <a:spcPts val="1000"/>
              </a:spcBef>
              <a:spcAft>
                <a:spcPts val="0"/>
              </a:spcAft>
              <a:buClr>
                <a:srgbClr val="3F3F3F"/>
              </a:buClr>
              <a:buSzPts val="1000"/>
              <a:buAutoNum type="arabicPeriod"/>
            </a:pPr>
            <a:r>
              <a:rPr lang="en-US" sz="1000"/>
              <a:t>Request Localization: обеспечивает поддержку локализации</a:t>
            </a:r>
            <a:endParaRPr sz="1000"/>
          </a:p>
          <a:p>
            <a:pPr indent="-457200" lvl="0" marL="457200" rtl="0" algn="l">
              <a:lnSpc>
                <a:spcPct val="90000"/>
              </a:lnSpc>
              <a:spcBef>
                <a:spcPts val="1000"/>
              </a:spcBef>
              <a:spcAft>
                <a:spcPts val="0"/>
              </a:spcAft>
              <a:buClr>
                <a:srgbClr val="3F3F3F"/>
              </a:buClr>
              <a:buSzPts val="1000"/>
              <a:buAutoNum type="arabicPeriod"/>
            </a:pPr>
            <a:r>
              <a:rPr lang="en-US" sz="1000"/>
              <a:t>Response Caching: позволяет кэшировать результаты запросов</a:t>
            </a:r>
            <a:endParaRPr sz="1000"/>
          </a:p>
          <a:p>
            <a:pPr indent="-457200" lvl="0" marL="457200" rtl="0" algn="l">
              <a:lnSpc>
                <a:spcPct val="90000"/>
              </a:lnSpc>
              <a:spcBef>
                <a:spcPts val="1000"/>
              </a:spcBef>
              <a:spcAft>
                <a:spcPts val="0"/>
              </a:spcAft>
              <a:buClr>
                <a:srgbClr val="3F3F3F"/>
              </a:buClr>
              <a:buSzPts val="1000"/>
              <a:buAutoNum type="arabicPeriod"/>
            </a:pPr>
            <a:r>
              <a:rPr lang="en-US" sz="1000"/>
              <a:t>Response Compression: обеспечивает сжатие ответа клиенту</a:t>
            </a:r>
            <a:endParaRPr sz="1000"/>
          </a:p>
          <a:p>
            <a:pPr indent="-457200" lvl="0" marL="457200" rtl="0" algn="l">
              <a:lnSpc>
                <a:spcPct val="90000"/>
              </a:lnSpc>
              <a:spcBef>
                <a:spcPts val="1000"/>
              </a:spcBef>
              <a:spcAft>
                <a:spcPts val="0"/>
              </a:spcAft>
              <a:buClr>
                <a:srgbClr val="3F3F3F"/>
              </a:buClr>
              <a:buSzPts val="1000"/>
              <a:buAutoNum type="arabicPeriod"/>
            </a:pPr>
            <a:r>
              <a:rPr lang="en-US" sz="1000"/>
              <a:t>URL Rewrite: предоставляет функциональность URL Rewriting</a:t>
            </a:r>
            <a:endParaRPr sz="1000"/>
          </a:p>
          <a:p>
            <a:pPr indent="-457200" lvl="0" marL="457200" rtl="0" algn="l">
              <a:lnSpc>
                <a:spcPct val="90000"/>
              </a:lnSpc>
              <a:spcBef>
                <a:spcPts val="1000"/>
              </a:spcBef>
              <a:spcAft>
                <a:spcPts val="0"/>
              </a:spcAft>
              <a:buClr>
                <a:srgbClr val="3F3F3F"/>
              </a:buClr>
              <a:buSzPts val="1000"/>
              <a:buAutoNum type="arabicPeriod"/>
            </a:pPr>
            <a:r>
              <a:rPr lang="en-US" sz="1000"/>
              <a:t>Endpoint Routing: предоставляет механизм маршрутизации</a:t>
            </a:r>
            <a:endParaRPr sz="1000"/>
          </a:p>
          <a:p>
            <a:pPr indent="-457200" lvl="0" marL="457200" rtl="0" algn="l">
              <a:lnSpc>
                <a:spcPct val="90000"/>
              </a:lnSpc>
              <a:spcBef>
                <a:spcPts val="1000"/>
              </a:spcBef>
              <a:spcAft>
                <a:spcPts val="0"/>
              </a:spcAft>
              <a:buClr>
                <a:srgbClr val="3F3F3F"/>
              </a:buClr>
              <a:buSzPts val="1000"/>
              <a:buAutoNum type="arabicPeriod"/>
            </a:pPr>
            <a:r>
              <a:rPr lang="en-US" sz="1000"/>
              <a:t>Session: предоставляет поддержку сессий</a:t>
            </a:r>
            <a:endParaRPr sz="1000"/>
          </a:p>
          <a:p>
            <a:pPr indent="-457200" lvl="0" marL="457200" rtl="0" algn="l">
              <a:lnSpc>
                <a:spcPct val="90000"/>
              </a:lnSpc>
              <a:spcBef>
                <a:spcPts val="1000"/>
              </a:spcBef>
              <a:spcAft>
                <a:spcPts val="0"/>
              </a:spcAft>
              <a:buClr>
                <a:srgbClr val="3F3F3F"/>
              </a:buClr>
              <a:buSzPts val="1000"/>
              <a:buAutoNum type="arabicPeriod"/>
            </a:pPr>
            <a:r>
              <a:rPr lang="en-US" sz="1000"/>
              <a:t>Static Files: предоставляет поддержку обработки статических файлов</a:t>
            </a:r>
            <a:endParaRPr sz="1000"/>
          </a:p>
          <a:p>
            <a:pPr indent="-457200" lvl="0" marL="457200" rtl="0" algn="l">
              <a:lnSpc>
                <a:spcPct val="90000"/>
              </a:lnSpc>
              <a:spcBef>
                <a:spcPts val="1000"/>
              </a:spcBef>
              <a:spcAft>
                <a:spcPts val="0"/>
              </a:spcAft>
              <a:buClr>
                <a:srgbClr val="3F3F3F"/>
              </a:buClr>
              <a:buSzPts val="1000"/>
              <a:buAutoNum type="arabicPeriod"/>
            </a:pPr>
            <a:r>
              <a:rPr lang="en-US" sz="1000"/>
              <a:t>WebSockets: добавляет поддержку протокола WebSockets</a:t>
            </a:r>
            <a:endParaRPr sz="1000"/>
          </a:p>
          <a:p>
            <a:pPr indent="-431800" lvl="0" marL="457200" rtl="0" algn="l">
              <a:lnSpc>
                <a:spcPct val="90000"/>
              </a:lnSpc>
              <a:spcBef>
                <a:spcPts val="1000"/>
              </a:spcBef>
              <a:spcAft>
                <a:spcPts val="0"/>
              </a:spcAft>
              <a:buClr>
                <a:srgbClr val="3F3F3F"/>
              </a:buClr>
              <a:buSzPts val="400"/>
              <a:buNone/>
            </a:pPr>
            <a:r>
              <a:t/>
            </a:r>
            <a:endParaRPr sz="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Конвейер обработки запроса и middleware. Жизненный цикл middleware 3/3</a:t>
            </a:r>
            <a:endParaRPr/>
          </a:p>
        </p:txBody>
      </p:sp>
      <p:sp>
        <p:nvSpPr>
          <p:cNvPr id="177" name="Google Shape;177;p28"/>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Метод Configure выполняется один раз при создании объекта класса Startup, и компоненты middleware создаются один раз и живут в течение всего жизненного цикла приложения. То есть для последующей обработки запросов используются одни и те же компоненты.</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Методы Use, Run и делегат RequestDelegate. Метод Run 1/2</a:t>
            </a:r>
            <a:endParaRPr/>
          </a:p>
        </p:txBody>
      </p:sp>
      <p:sp>
        <p:nvSpPr>
          <p:cNvPr id="183" name="Google Shape;183;p29"/>
          <p:cNvSpPr txBox="1"/>
          <p:nvPr>
            <p:ph idx="1" type="body"/>
          </p:nvPr>
        </p:nvSpPr>
        <p:spPr>
          <a:xfrm>
            <a:off x="393065" y="1825625"/>
            <a:ext cx="11207115" cy="4879340"/>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rgbClr val="3F3F3F"/>
              </a:buClr>
              <a:buSzPts val="1620"/>
              <a:buChar char="•"/>
            </a:pPr>
            <a:r>
              <a:rPr lang="en-US" sz="1620"/>
              <a:t>Для конфигурации конвейера обработки запроса применяются методы Run, Map и Use.</a:t>
            </a:r>
            <a:endParaRPr sz="1620"/>
          </a:p>
          <a:p>
            <a:pPr indent="-228600" lvl="0" marL="228600" rtl="0" algn="l">
              <a:lnSpc>
                <a:spcPct val="70000"/>
              </a:lnSpc>
              <a:spcBef>
                <a:spcPts val="1000"/>
              </a:spcBef>
              <a:spcAft>
                <a:spcPts val="0"/>
              </a:spcAft>
              <a:buClr>
                <a:srgbClr val="3F3F3F"/>
              </a:buClr>
              <a:buSzPts val="1620"/>
              <a:buChar char="•"/>
            </a:pPr>
            <a:r>
              <a:rPr lang="en-US" sz="1620"/>
              <a:t>Пример Run:</a:t>
            </a:r>
            <a:endParaRPr sz="1620"/>
          </a:p>
          <a:p>
            <a:pPr indent="0" lvl="0" marL="0" rtl="0" algn="l">
              <a:lnSpc>
                <a:spcPct val="70000"/>
              </a:lnSpc>
              <a:spcBef>
                <a:spcPts val="1000"/>
              </a:spcBef>
              <a:spcAft>
                <a:spcPts val="0"/>
              </a:spcAft>
              <a:buClr>
                <a:schemeClr val="dk1"/>
              </a:buClr>
              <a:buSzPts val="1620"/>
              <a:buNone/>
            </a:pPr>
            <a:r>
              <a:rPr lang="en-US" sz="1620">
                <a:solidFill>
                  <a:schemeClr val="dk1"/>
                </a:solidFill>
              </a:rPr>
              <a:t>public void Configure(IApplicationBuilder app)</a:t>
            </a:r>
            <a:endParaRPr sz="1620">
              <a:solidFill>
                <a:schemeClr val="dk1"/>
              </a:solidFill>
            </a:endParaRPr>
          </a:p>
          <a:p>
            <a:pPr indent="0" lvl="0" marL="0" rtl="0" algn="l">
              <a:lnSpc>
                <a:spcPct val="70000"/>
              </a:lnSpc>
              <a:spcBef>
                <a:spcPts val="1000"/>
              </a:spcBef>
              <a:spcAft>
                <a:spcPts val="0"/>
              </a:spcAft>
              <a:buClr>
                <a:schemeClr val="dk1"/>
              </a:buClr>
              <a:buSzPts val="1620"/>
              <a:buNone/>
            </a:pPr>
            <a:r>
              <a:rPr lang="en-US" sz="1620">
                <a:solidFill>
                  <a:schemeClr val="dk1"/>
                </a:solidFill>
              </a:rPr>
              <a:t>    {</a:t>
            </a:r>
            <a:endParaRPr sz="1620">
              <a:solidFill>
                <a:schemeClr val="dk1"/>
              </a:solidFill>
            </a:endParaRPr>
          </a:p>
          <a:p>
            <a:pPr indent="0" lvl="0" marL="0" rtl="0" algn="l">
              <a:lnSpc>
                <a:spcPct val="70000"/>
              </a:lnSpc>
              <a:spcBef>
                <a:spcPts val="1000"/>
              </a:spcBef>
              <a:spcAft>
                <a:spcPts val="0"/>
              </a:spcAft>
              <a:buClr>
                <a:schemeClr val="dk1"/>
              </a:buClr>
              <a:buSzPts val="1620"/>
              <a:buNone/>
            </a:pPr>
            <a:r>
              <a:rPr lang="en-US" sz="1620">
                <a:solidFill>
                  <a:schemeClr val="dk1"/>
                </a:solidFill>
              </a:rPr>
              <a:t>        app.Run(async (context) =&gt;</a:t>
            </a:r>
            <a:endParaRPr sz="1620">
              <a:solidFill>
                <a:schemeClr val="dk1"/>
              </a:solidFill>
            </a:endParaRPr>
          </a:p>
          <a:p>
            <a:pPr indent="0" lvl="0" marL="0" rtl="0" algn="l">
              <a:lnSpc>
                <a:spcPct val="70000"/>
              </a:lnSpc>
              <a:spcBef>
                <a:spcPts val="1000"/>
              </a:spcBef>
              <a:spcAft>
                <a:spcPts val="0"/>
              </a:spcAft>
              <a:buClr>
                <a:schemeClr val="dk1"/>
              </a:buClr>
              <a:buSzPts val="1620"/>
              <a:buNone/>
            </a:pPr>
            <a:r>
              <a:rPr lang="en-US" sz="1620">
                <a:solidFill>
                  <a:schemeClr val="dk1"/>
                </a:solidFill>
              </a:rPr>
              <a:t>        {</a:t>
            </a:r>
            <a:endParaRPr sz="1620">
              <a:solidFill>
                <a:schemeClr val="dk1"/>
              </a:solidFill>
            </a:endParaRPr>
          </a:p>
          <a:p>
            <a:pPr indent="0" lvl="0" marL="0" rtl="0" algn="l">
              <a:lnSpc>
                <a:spcPct val="70000"/>
              </a:lnSpc>
              <a:spcBef>
                <a:spcPts val="1000"/>
              </a:spcBef>
              <a:spcAft>
                <a:spcPts val="0"/>
              </a:spcAft>
              <a:buClr>
                <a:schemeClr val="dk1"/>
              </a:buClr>
              <a:buSzPts val="1620"/>
              <a:buNone/>
            </a:pPr>
            <a:r>
              <a:rPr lang="en-US" sz="1620">
                <a:solidFill>
                  <a:schemeClr val="dk1"/>
                </a:solidFill>
              </a:rPr>
              <a:t>            await context.Response.WriteAsync("Hello World!");</a:t>
            </a:r>
            <a:endParaRPr sz="1620">
              <a:solidFill>
                <a:schemeClr val="dk1"/>
              </a:solidFill>
            </a:endParaRPr>
          </a:p>
          <a:p>
            <a:pPr indent="0" lvl="0" marL="0" rtl="0" algn="l">
              <a:lnSpc>
                <a:spcPct val="70000"/>
              </a:lnSpc>
              <a:spcBef>
                <a:spcPts val="1000"/>
              </a:spcBef>
              <a:spcAft>
                <a:spcPts val="0"/>
              </a:spcAft>
              <a:buClr>
                <a:schemeClr val="dk1"/>
              </a:buClr>
              <a:buSzPts val="1620"/>
              <a:buNone/>
            </a:pPr>
            <a:r>
              <a:rPr lang="en-US" sz="1620">
                <a:solidFill>
                  <a:schemeClr val="dk1"/>
                </a:solidFill>
              </a:rPr>
              <a:t>        });</a:t>
            </a:r>
            <a:endParaRPr sz="1620">
              <a:solidFill>
                <a:schemeClr val="dk1"/>
              </a:solidFill>
            </a:endParaRPr>
          </a:p>
          <a:p>
            <a:pPr indent="0" lvl="0" marL="0" rtl="0" algn="l">
              <a:lnSpc>
                <a:spcPct val="70000"/>
              </a:lnSpc>
              <a:spcBef>
                <a:spcPts val="1000"/>
              </a:spcBef>
              <a:spcAft>
                <a:spcPts val="0"/>
              </a:spcAft>
              <a:buClr>
                <a:schemeClr val="dk1"/>
              </a:buClr>
              <a:buSzPts val="1620"/>
              <a:buNone/>
            </a:pPr>
            <a:r>
              <a:rPr lang="en-US" sz="1620">
                <a:solidFill>
                  <a:schemeClr val="dk1"/>
                </a:solidFill>
              </a:rPr>
              <a:t>    }</a:t>
            </a:r>
            <a:endParaRPr sz="1620"/>
          </a:p>
          <a:p>
            <a:pPr indent="-228600" lvl="0" marL="228600" rtl="0" algn="l">
              <a:lnSpc>
                <a:spcPct val="70000"/>
              </a:lnSpc>
              <a:spcBef>
                <a:spcPts val="1000"/>
              </a:spcBef>
              <a:spcAft>
                <a:spcPts val="0"/>
              </a:spcAft>
              <a:buClr>
                <a:srgbClr val="3F3F3F"/>
              </a:buClr>
              <a:buSzPts val="1620"/>
              <a:buChar char="•"/>
            </a:pPr>
            <a:r>
              <a:rPr lang="en-US" sz="1620"/>
              <a:t>Метод Run представляет собой простейший способ для добавления компонентов middleware в конвейер. Однако компоненты, определенные через метод Run, не вызывают никакие другие компоненты и дальше обработку запроса не передают.</a:t>
            </a:r>
            <a:endParaRPr sz="1620"/>
          </a:p>
          <a:p>
            <a:pPr indent="-228600" lvl="0" marL="228600" rtl="0" algn="l">
              <a:lnSpc>
                <a:spcPct val="70000"/>
              </a:lnSpc>
              <a:spcBef>
                <a:spcPts val="1000"/>
              </a:spcBef>
              <a:spcAft>
                <a:spcPts val="0"/>
              </a:spcAft>
              <a:buClr>
                <a:srgbClr val="3F3F3F"/>
              </a:buClr>
              <a:buSzPts val="1620"/>
              <a:buChar char="•"/>
            </a:pPr>
            <a:r>
              <a:rPr lang="en-US" sz="1620"/>
              <a:t>В качестве параметра метод Run принимает делегат RequestDelegate. Этот делегат имеет следующее определение:</a:t>
            </a:r>
            <a:endParaRPr sz="1620"/>
          </a:p>
          <a:p>
            <a:pPr indent="0" lvl="0" marL="0" rtl="0" algn="l">
              <a:lnSpc>
                <a:spcPct val="70000"/>
              </a:lnSpc>
              <a:spcBef>
                <a:spcPts val="1000"/>
              </a:spcBef>
              <a:spcAft>
                <a:spcPts val="0"/>
              </a:spcAft>
              <a:buClr>
                <a:schemeClr val="dk1"/>
              </a:buClr>
              <a:buSzPts val="1620"/>
              <a:buNone/>
            </a:pPr>
            <a:r>
              <a:rPr lang="en-US" sz="1620">
                <a:solidFill>
                  <a:schemeClr val="dk1"/>
                </a:solidFill>
              </a:rPr>
              <a:t>public delegate Task RequestDelegate(HttpContext context);</a:t>
            </a:r>
            <a:endParaRPr sz="1620">
              <a:solidFill>
                <a:schemeClr val="dk1"/>
              </a:solidFill>
            </a:endParaRPr>
          </a:p>
          <a:p>
            <a:pPr indent="-228600" lvl="0" marL="228600" rtl="0" algn="l">
              <a:lnSpc>
                <a:spcPct val="70000"/>
              </a:lnSpc>
              <a:spcBef>
                <a:spcPts val="1000"/>
              </a:spcBef>
              <a:spcAft>
                <a:spcPts val="0"/>
              </a:spcAft>
              <a:buClr>
                <a:srgbClr val="3F3F3F"/>
              </a:buClr>
              <a:buSzPts val="1620"/>
              <a:buChar char="•"/>
            </a:pPr>
            <a:r>
              <a:rPr lang="en-US" sz="1620">
                <a:solidFill>
                  <a:srgbClr val="3F3F3F"/>
                </a:solidFill>
              </a:rPr>
              <a:t>Он принимает в качестве параметра контекст запроса HttpContext и возвращает объект Task. Поэтому в методе Run делегат в качестве параметра context принимает контекст запроса - объект HttpContext.</a:t>
            </a:r>
            <a:endParaRPr sz="1620">
              <a:solidFill>
                <a:srgbClr val="3F3F3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Методы Use, Run и делегат RequestDelegate. Метод Use 2/2</a:t>
            </a:r>
            <a:br>
              <a:rPr lang="en-US"/>
            </a:br>
            <a:endParaRPr/>
          </a:p>
        </p:txBody>
      </p:sp>
      <p:sp>
        <p:nvSpPr>
          <p:cNvPr id="189" name="Google Shape;189;p30"/>
          <p:cNvSpPr txBox="1"/>
          <p:nvPr>
            <p:ph idx="1" type="body"/>
          </p:nvPr>
        </p:nvSpPr>
        <p:spPr>
          <a:xfrm>
            <a:off x="647700" y="1584325"/>
            <a:ext cx="10824845" cy="489712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400"/>
              <a:buChar char="•"/>
            </a:pPr>
            <a:r>
              <a:rPr lang="en-US" sz="1400"/>
              <a:t>Метод Use также добавляет компоненты middleware, которые также обрабатывают запрос, но в нем может быть вызван следующий в конвейере запроса компонент middleware.</a:t>
            </a:r>
            <a:endParaRPr sz="1400"/>
          </a:p>
          <a:p>
            <a:pPr indent="0" lvl="0" marL="0" rtl="0" algn="l">
              <a:lnSpc>
                <a:spcPct val="90000"/>
              </a:lnSpc>
              <a:spcBef>
                <a:spcPts val="1000"/>
              </a:spcBef>
              <a:spcAft>
                <a:spcPts val="0"/>
              </a:spcAft>
              <a:buClr>
                <a:srgbClr val="3F3F3F"/>
              </a:buClr>
              <a:buSzPts val="1400"/>
              <a:buNone/>
            </a:pPr>
            <a:r>
              <a:rPr lang="en-US" sz="1400"/>
              <a:t>app.Use(async (context, next) =&gt;</a:t>
            </a:r>
            <a:endParaRPr sz="1400"/>
          </a:p>
          <a:p>
            <a:pPr indent="0" lvl="0" marL="0" rtl="0" algn="l">
              <a:lnSpc>
                <a:spcPct val="90000"/>
              </a:lnSpc>
              <a:spcBef>
                <a:spcPts val="1000"/>
              </a:spcBef>
              <a:spcAft>
                <a:spcPts val="0"/>
              </a:spcAft>
              <a:buClr>
                <a:srgbClr val="3F3F3F"/>
              </a:buClr>
              <a:buSzPts val="1400"/>
              <a:buNone/>
            </a:pPr>
            <a:r>
              <a:rPr lang="en-US" sz="1400"/>
              <a:t>    {</a:t>
            </a:r>
            <a:endParaRPr sz="1400"/>
          </a:p>
          <a:p>
            <a:pPr indent="0" lvl="0" marL="0" rtl="0" algn="l">
              <a:lnSpc>
                <a:spcPct val="90000"/>
              </a:lnSpc>
              <a:spcBef>
                <a:spcPts val="1000"/>
              </a:spcBef>
              <a:spcAft>
                <a:spcPts val="0"/>
              </a:spcAft>
              <a:buClr>
                <a:srgbClr val="3F3F3F"/>
              </a:buClr>
              <a:buSzPts val="1400"/>
              <a:buNone/>
            </a:pPr>
            <a:r>
              <a:rPr lang="en-US" sz="1400"/>
              <a:t>        z = x * y;</a:t>
            </a:r>
            <a:endParaRPr sz="1400"/>
          </a:p>
          <a:p>
            <a:pPr indent="0" lvl="0" marL="0" rtl="0" algn="l">
              <a:lnSpc>
                <a:spcPct val="90000"/>
              </a:lnSpc>
              <a:spcBef>
                <a:spcPts val="1000"/>
              </a:spcBef>
              <a:spcAft>
                <a:spcPts val="0"/>
              </a:spcAft>
              <a:buClr>
                <a:srgbClr val="3F3F3F"/>
              </a:buClr>
              <a:buSzPts val="1400"/>
              <a:buNone/>
            </a:pPr>
            <a:r>
              <a:rPr lang="en-US" sz="1400"/>
              <a:t>        await next.Invoke();</a:t>
            </a:r>
            <a:endParaRPr sz="1400"/>
          </a:p>
          <a:p>
            <a:pPr indent="0" lvl="0" marL="0" rtl="0" algn="l">
              <a:lnSpc>
                <a:spcPct val="90000"/>
              </a:lnSpc>
              <a:spcBef>
                <a:spcPts val="1000"/>
              </a:spcBef>
              <a:spcAft>
                <a:spcPts val="0"/>
              </a:spcAft>
              <a:buClr>
                <a:srgbClr val="3F3F3F"/>
              </a:buClr>
              <a:buSzPts val="1400"/>
              <a:buNone/>
            </a:pPr>
            <a:r>
              <a:rPr lang="en-US" sz="1400"/>
              <a:t>    });</a:t>
            </a:r>
            <a:endParaRPr sz="1400"/>
          </a:p>
          <a:p>
            <a:pPr indent="-228600" lvl="0" marL="228600" rtl="0" algn="l">
              <a:lnSpc>
                <a:spcPct val="90000"/>
              </a:lnSpc>
              <a:spcBef>
                <a:spcPts val="1000"/>
              </a:spcBef>
              <a:spcAft>
                <a:spcPts val="0"/>
              </a:spcAft>
              <a:buClr>
                <a:srgbClr val="3F3F3F"/>
              </a:buClr>
              <a:buSzPts val="1400"/>
              <a:buChar char="•"/>
            </a:pPr>
            <a:r>
              <a:rPr lang="en-US" sz="1400"/>
              <a:t>При вызове await next.Invoke() обработка запроса перейдет к тому компоненту, который установлен далее</a:t>
            </a:r>
            <a:endParaRPr sz="1400"/>
          </a:p>
          <a:p>
            <a:pPr indent="-228600" lvl="0" marL="228600" rtl="0" algn="l">
              <a:lnSpc>
                <a:spcPct val="90000"/>
              </a:lnSpc>
              <a:spcBef>
                <a:spcPts val="1000"/>
              </a:spcBef>
              <a:spcAft>
                <a:spcPts val="0"/>
              </a:spcAft>
              <a:buClr>
                <a:srgbClr val="3F3F3F"/>
              </a:buClr>
              <a:buSzPts val="1400"/>
              <a:buChar char="•"/>
            </a:pPr>
            <a:r>
              <a:rPr lang="en-US" sz="1400"/>
              <a:t>Если бы мы не использовали вызов await next.Invoke() или закомментировали бы его, то обращения к следующему компоненту в конвейере не произошло бы.</a:t>
            </a:r>
            <a:endParaRPr sz="1400"/>
          </a:p>
          <a:p>
            <a:pPr indent="-228600" lvl="0" marL="228600" rtl="0" algn="l">
              <a:lnSpc>
                <a:spcPct val="90000"/>
              </a:lnSpc>
              <a:spcBef>
                <a:spcPts val="1000"/>
              </a:spcBef>
              <a:spcAft>
                <a:spcPts val="0"/>
              </a:spcAft>
              <a:buClr>
                <a:srgbClr val="3F3F3F"/>
              </a:buClr>
              <a:buSzPts val="1400"/>
              <a:buChar char="•"/>
            </a:pPr>
            <a:r>
              <a:rPr lang="en-US" sz="1400"/>
              <a:t>Однако в большинстве случаев мы можем использовать не просто методы Use, а методы расширений app.UseXXX, например, UseStaticFiles() или UseMvc().</a:t>
            </a:r>
            <a:endParaRPr sz="1400"/>
          </a:p>
          <a:p>
            <a:pPr indent="-228600" lvl="0" marL="228600" rtl="0" algn="l">
              <a:lnSpc>
                <a:spcPct val="90000"/>
              </a:lnSpc>
              <a:spcBef>
                <a:spcPts val="1000"/>
              </a:spcBef>
              <a:spcAft>
                <a:spcPts val="0"/>
              </a:spcAft>
              <a:buClr>
                <a:srgbClr val="3F3F3F"/>
              </a:buClr>
              <a:buSzPts val="1400"/>
              <a:buChar char="•"/>
            </a:pPr>
            <a:r>
              <a:rPr lang="en-US" sz="1400"/>
              <a:t>При использовании метода Use и передаче выполнения следующему делегату следует учитывать, что не рекомендуется вызывать метод next.Invoke после метода Response.WriteAsync(). Компонент middleware должен либо генерировать ответ с помощью Response.WriteAsync, либо вызывать следующий делегат посредством next.Invoke, но не выполнять оба этих действия одновременно. Так как согласно документации последующие изменения объекта Response могут привести к нарушению протокола, например, будет послано больше байт, чем указано в заголовке Content-Length, либо могут привести к нарушению тела ответа, например, футер страницы HTML запишется в CSS-файл.</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Введение 1/2</a:t>
            </a:r>
            <a:endParaRPr/>
          </a:p>
        </p:txBody>
      </p:sp>
      <p:sp>
        <p:nvSpPr>
          <p:cNvPr id="87" name="Google Shape;87;p1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rgbClr val="3F3F3F"/>
              </a:buClr>
              <a:buSzPts val="1800"/>
              <a:buChar char="•"/>
            </a:pPr>
            <a:r>
              <a:rPr lang="en-US" sz="1800"/>
              <a:t>Платформа ASP.NET Core представляет технологию от компании Microsoft, предназначенную для создания различного рода веб-приложений: от небольших веб-сайтов до крупных веб-порталов и веб-сервисов.</a:t>
            </a:r>
            <a:endParaRPr sz="1800"/>
          </a:p>
          <a:p>
            <a:pPr indent="-228600" lvl="0" marL="228600" rtl="0" algn="l">
              <a:lnSpc>
                <a:spcPct val="80000"/>
              </a:lnSpc>
              <a:spcBef>
                <a:spcPts val="1000"/>
              </a:spcBef>
              <a:spcAft>
                <a:spcPts val="0"/>
              </a:spcAft>
              <a:buClr>
                <a:srgbClr val="3F3F3F"/>
              </a:buClr>
              <a:buSzPts val="1800"/>
              <a:buChar char="•"/>
            </a:pPr>
            <a:r>
              <a:rPr lang="en-US" sz="1800"/>
              <a:t>ASP.NET Core теперь полностью является opensource-фреймворком.</a:t>
            </a:r>
            <a:endParaRPr sz="1800"/>
          </a:p>
          <a:p>
            <a:pPr indent="-228600" lvl="0" marL="228600" rtl="0" algn="l">
              <a:lnSpc>
                <a:spcPct val="80000"/>
              </a:lnSpc>
              <a:spcBef>
                <a:spcPts val="1000"/>
              </a:spcBef>
              <a:spcAft>
                <a:spcPts val="0"/>
              </a:spcAft>
              <a:buClr>
                <a:srgbClr val="3F3F3F"/>
              </a:buClr>
              <a:buSzPts val="1800"/>
              <a:buChar char="•"/>
            </a:pPr>
            <a:r>
              <a:rPr lang="en-US" sz="1800"/>
              <a:t>ASP.NET Core может работать поверх кросс-платформенной среды .NET Core, которая может быть развернута на основных популярных операционных системах: Windows, Mac OS, Linux. И таким образом, с помощью ASP.NET Core мы можем создавать кросс-платформенные приложения. И хотя Windows в качестве среды для разработки и развертывания приложения до сих пор превалирует, но теперь уже мы не ограничены только этой операционной системой. То есть мы можем запускать веб-приложения не только на ОС Windows, но и на Linux и Mac OS. А для развертывания веб-приложения можно использовать традиционный IIS, либо кросс-платформенный веб-сервер Kestrel.</a:t>
            </a:r>
            <a:endParaRPr sz="1800"/>
          </a:p>
          <a:p>
            <a:pPr indent="-228600" lvl="0" marL="228600" rtl="0" algn="l">
              <a:lnSpc>
                <a:spcPct val="80000"/>
              </a:lnSpc>
              <a:spcBef>
                <a:spcPts val="1000"/>
              </a:spcBef>
              <a:spcAft>
                <a:spcPts val="0"/>
              </a:spcAft>
              <a:buClr>
                <a:srgbClr val="3F3F3F"/>
              </a:buClr>
              <a:buSzPts val="1800"/>
              <a:buChar char="•"/>
            </a:pPr>
            <a:r>
              <a:rPr lang="en-US" sz="1800"/>
              <a:t>Благодаря модульности фреймворка все необходимые компоненты веб-приложения могут загружаться как отдельные модули через пакетный менеджер Nuget. Кроме того, в отличие от предыдущих версий платформы нет необходимости использовать библиотеку System.Web.dll.</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Методы Map и MapWhen. Метод Map 1/2</a:t>
            </a:r>
            <a:endParaRPr/>
          </a:p>
        </p:txBody>
      </p:sp>
      <p:sp>
        <p:nvSpPr>
          <p:cNvPr id="195" name="Google Shape;195;p31"/>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Метод Map (и методы расширения MapXXX()) применяется для сопоставления пути запроса с определенным делегатом, который будет обрабатывать запрос по этому пути.</a:t>
            </a:r>
            <a:endParaRPr/>
          </a:p>
          <a:p>
            <a:pPr indent="-228600" lvl="0" marL="228600" rtl="0" algn="l">
              <a:lnSpc>
                <a:spcPct val="90000"/>
              </a:lnSpc>
              <a:spcBef>
                <a:spcPts val="1000"/>
              </a:spcBef>
              <a:spcAft>
                <a:spcPts val="0"/>
              </a:spcAft>
              <a:buClr>
                <a:srgbClr val="3F3F3F"/>
              </a:buClr>
              <a:buSzPts val="2000"/>
              <a:buChar char="•"/>
            </a:pPr>
            <a:r>
              <a:rPr lang="en-US"/>
              <a:t>Метод Map может иметь вложенные методы Map, которые обрабатывают подмаршруты.</a:t>
            </a:r>
            <a:endParaRPr/>
          </a:p>
          <a:p>
            <a:pPr indent="0" lvl="0" marL="0" rtl="0" algn="l">
              <a:lnSpc>
                <a:spcPct val="90000"/>
              </a:lnSpc>
              <a:spcBef>
                <a:spcPts val="1000"/>
              </a:spcBef>
              <a:spcAft>
                <a:spcPts val="0"/>
              </a:spcAft>
              <a:buClr>
                <a:srgbClr val="3F3F3F"/>
              </a:buClr>
              <a:buSzPts val="2000"/>
              <a:buNone/>
            </a:pPr>
            <a:r>
              <a:rPr lang="en-US"/>
              <a:t>app.Map("/home", home =&gt;</a:t>
            </a:r>
            <a:endParaRPr/>
          </a:p>
          <a:p>
            <a:pPr indent="0" lvl="0" marL="0" rtl="0" algn="l">
              <a:lnSpc>
                <a:spcPct val="90000"/>
              </a:lnSpc>
              <a:spcBef>
                <a:spcPts val="1000"/>
              </a:spcBef>
              <a:spcAft>
                <a:spcPts val="0"/>
              </a:spcAft>
              <a:buClr>
                <a:srgbClr val="3F3F3F"/>
              </a:buClr>
              <a:buSzPts val="2000"/>
              <a:buNone/>
            </a:pPr>
            <a:r>
              <a:rPr lang="en-US"/>
              <a:t>    {</a:t>
            </a:r>
            <a:endParaRPr/>
          </a:p>
          <a:p>
            <a:pPr indent="0" lvl="0" marL="0" rtl="0" algn="l">
              <a:lnSpc>
                <a:spcPct val="90000"/>
              </a:lnSpc>
              <a:spcBef>
                <a:spcPts val="1000"/>
              </a:spcBef>
              <a:spcAft>
                <a:spcPts val="0"/>
              </a:spcAft>
              <a:buClr>
                <a:srgbClr val="3F3F3F"/>
              </a:buClr>
              <a:buSzPts val="2000"/>
              <a:buNone/>
            </a:pPr>
            <a:r>
              <a:rPr lang="en-US"/>
              <a:t>        home.Map("/index", Index);</a:t>
            </a:r>
            <a:endParaRPr/>
          </a:p>
          <a:p>
            <a:pPr indent="0" lvl="0" marL="0" rtl="0" algn="l">
              <a:lnSpc>
                <a:spcPct val="90000"/>
              </a:lnSpc>
              <a:spcBef>
                <a:spcPts val="1000"/>
              </a:spcBef>
              <a:spcAft>
                <a:spcPts val="0"/>
              </a:spcAft>
              <a:buClr>
                <a:srgbClr val="3F3F3F"/>
              </a:buClr>
              <a:buSzPts val="2000"/>
              <a:buNone/>
            </a:pPr>
            <a:r>
              <a:rPr lang="en-US"/>
              <a:t>        home.Map("/about", About);</a:t>
            </a:r>
            <a:endParaRPr/>
          </a:p>
          <a:p>
            <a:pPr indent="0" lvl="0" marL="0" rtl="0" algn="l">
              <a:lnSpc>
                <a:spcPct val="90000"/>
              </a:lnSpc>
              <a:spcBef>
                <a:spcPts val="1000"/>
              </a:spcBef>
              <a:spcAft>
                <a:spcPts val="0"/>
              </a:spcAft>
              <a:buClr>
                <a:srgbClr val="3F3F3F"/>
              </a:buClr>
              <a:buSzPts val="2000"/>
              <a:buNone/>
            </a:pPr>
            <a:r>
              <a:rPr lang="en-US"/>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Методы Map и MapWhen. Метод MapWhen 2/2</a:t>
            </a:r>
            <a:br>
              <a:rPr lang="en-US"/>
            </a:br>
            <a:endParaRPr/>
          </a:p>
        </p:txBody>
      </p:sp>
      <p:sp>
        <p:nvSpPr>
          <p:cNvPr id="201" name="Google Shape;201;p32"/>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rgbClr val="3F3F3F"/>
              </a:buClr>
              <a:buSzPts val="2000"/>
              <a:buChar char="•"/>
            </a:pPr>
            <a:r>
              <a:rPr lang="en-US"/>
              <a:t>Похожим образом работает метод MapWhen(). Он принимает в качестве параметра делегат Func&lt;HttpContext, bool&gt; и обрабатывает запрос, если функция, передаваемая в качестве параметра возвращает true.</a:t>
            </a:r>
            <a:endParaRPr/>
          </a:p>
          <a:p>
            <a:pPr indent="0" lvl="0" marL="0" rtl="0" algn="l">
              <a:lnSpc>
                <a:spcPct val="80000"/>
              </a:lnSpc>
              <a:spcBef>
                <a:spcPts val="1000"/>
              </a:spcBef>
              <a:spcAft>
                <a:spcPts val="0"/>
              </a:spcAft>
              <a:buClr>
                <a:srgbClr val="3F3F3F"/>
              </a:buClr>
              <a:buSzPts val="2000"/>
              <a:buNone/>
            </a:pPr>
            <a:r>
              <a:rPr lang="en-US"/>
              <a:t> </a:t>
            </a:r>
            <a:r>
              <a:rPr lang="en-US"/>
              <a:t>app.MapWhen(context =&gt; {</a:t>
            </a:r>
            <a:endParaRPr/>
          </a:p>
          <a:p>
            <a:pPr indent="0" lvl="0" marL="0" rtl="0" algn="l">
              <a:lnSpc>
                <a:spcPct val="80000"/>
              </a:lnSpc>
              <a:spcBef>
                <a:spcPts val="1000"/>
              </a:spcBef>
              <a:spcAft>
                <a:spcPts val="0"/>
              </a:spcAft>
              <a:buClr>
                <a:srgbClr val="3F3F3F"/>
              </a:buClr>
              <a:buSzPts val="2000"/>
              <a:buNone/>
            </a:pPr>
            <a:r>
              <a:rPr lang="en-US"/>
              <a:t>               </a:t>
            </a:r>
            <a:endParaRPr/>
          </a:p>
          <a:p>
            <a:pPr indent="0" lvl="0" marL="0" rtl="0" algn="l">
              <a:lnSpc>
                <a:spcPct val="80000"/>
              </a:lnSpc>
              <a:spcBef>
                <a:spcPts val="1000"/>
              </a:spcBef>
              <a:spcAft>
                <a:spcPts val="0"/>
              </a:spcAft>
              <a:buClr>
                <a:srgbClr val="3F3F3F"/>
              </a:buClr>
              <a:buSzPts val="2000"/>
              <a:buNone/>
            </a:pPr>
            <a:r>
              <a:rPr lang="en-US"/>
              <a:t>        return context.Request.Query.ContainsKey("id") &amp;&amp; </a:t>
            </a:r>
            <a:endParaRPr/>
          </a:p>
          <a:p>
            <a:pPr indent="0" lvl="0" marL="0" rtl="0" algn="l">
              <a:lnSpc>
                <a:spcPct val="80000"/>
              </a:lnSpc>
              <a:spcBef>
                <a:spcPts val="1000"/>
              </a:spcBef>
              <a:spcAft>
                <a:spcPts val="0"/>
              </a:spcAft>
              <a:buClr>
                <a:srgbClr val="3F3F3F"/>
              </a:buClr>
              <a:buSzPts val="2000"/>
              <a:buNone/>
            </a:pPr>
            <a:r>
              <a:rPr lang="en-US"/>
              <a:t>                context.Request.Query["id"] == "5";</a:t>
            </a:r>
            <a:endParaRPr/>
          </a:p>
          <a:p>
            <a:pPr indent="0" lvl="0" marL="0" rtl="0" algn="l">
              <a:lnSpc>
                <a:spcPct val="80000"/>
              </a:lnSpc>
              <a:spcBef>
                <a:spcPts val="1000"/>
              </a:spcBef>
              <a:spcAft>
                <a:spcPts val="0"/>
              </a:spcAft>
              <a:buClr>
                <a:srgbClr val="3F3F3F"/>
              </a:buClr>
              <a:buSzPts val="2000"/>
              <a:buNone/>
            </a:pPr>
            <a:r>
              <a:rPr lang="en-US"/>
              <a:t>    }, HandleId);</a:t>
            </a:r>
            <a:endParaRPr/>
          </a:p>
          <a:p>
            <a:pPr indent="-228600" lvl="0" marL="228600" rtl="0" algn="l">
              <a:lnSpc>
                <a:spcPct val="80000"/>
              </a:lnSpc>
              <a:spcBef>
                <a:spcPts val="1000"/>
              </a:spcBef>
              <a:spcAft>
                <a:spcPts val="0"/>
              </a:spcAft>
              <a:buClr>
                <a:srgbClr val="3F3F3F"/>
              </a:buClr>
              <a:buSzPts val="2000"/>
              <a:buChar char="•"/>
            </a:pPr>
            <a:r>
              <a:rPr lang="en-US"/>
              <a:t>В данном случае если в запросе указан параметр id и он имеет значение 5, то запрос обрабатывается функцией HandleId(). К подобным запросам будут относиться, например, запрос http://localhost:55234/?id=5 или http://localhost:55234/product?id=5&amp;name=phone, так как обе строки запроса содержат параметр id равный 5.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Создание компонентов middleware 1/2</a:t>
            </a:r>
            <a:endParaRPr/>
          </a:p>
        </p:txBody>
      </p:sp>
      <p:sp>
        <p:nvSpPr>
          <p:cNvPr id="207" name="Google Shape;207;p3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rgbClr val="3F3F3F"/>
              </a:buClr>
              <a:buSzPts val="1800"/>
              <a:buChar char="•"/>
            </a:pPr>
            <a:r>
              <a:rPr lang="en-US" sz="1800"/>
              <a:t>Кроме использования делегатов в методах Run/Use/Map мы можем создавать свои компоненты middleware в виде отдельных классов, которые затем добавляются в конвейер с помощью метода UseMiddleware().</a:t>
            </a:r>
            <a:endParaRPr sz="1800"/>
          </a:p>
          <a:p>
            <a:pPr indent="-228600" lvl="0" marL="228600" rtl="0" algn="l">
              <a:lnSpc>
                <a:spcPct val="80000"/>
              </a:lnSpc>
              <a:spcBef>
                <a:spcPts val="1000"/>
              </a:spcBef>
              <a:spcAft>
                <a:spcPts val="0"/>
              </a:spcAft>
              <a:buClr>
                <a:srgbClr val="3F3F3F"/>
              </a:buClr>
              <a:buSzPts val="1800"/>
              <a:buChar char="•"/>
            </a:pPr>
            <a:r>
              <a:rPr lang="en-US" sz="1800"/>
              <a:t>Класс middleware должен иметь конструктор, который принимает параметр типа RequestDelegate. Через этот параметр можно получить ссылку на тот делегат запроса, который стоит следующим в конвейере обработки запроса.</a:t>
            </a:r>
            <a:endParaRPr sz="1800"/>
          </a:p>
          <a:p>
            <a:pPr indent="-228600" lvl="0" marL="228600" rtl="0" algn="l">
              <a:lnSpc>
                <a:spcPct val="80000"/>
              </a:lnSpc>
              <a:spcBef>
                <a:spcPts val="1000"/>
              </a:spcBef>
              <a:spcAft>
                <a:spcPts val="0"/>
              </a:spcAft>
              <a:buClr>
                <a:srgbClr val="3F3F3F"/>
              </a:buClr>
              <a:buSzPts val="1800"/>
              <a:buChar char="•"/>
            </a:pPr>
            <a:r>
              <a:rPr lang="en-US" sz="1800"/>
              <a:t>Также в классе должен быть определен метод, который должен называться либо Invoke, либо InvokeAsync. Причем этот метод должен возвращать объект Task и принимать в качестве параметра контекст запроса - объект HttpContext. Данный метод собственно и будет обрабатывать запрос.</a:t>
            </a:r>
            <a:endParaRPr sz="1800"/>
          </a:p>
          <a:p>
            <a:pPr indent="-228600" lvl="0" marL="228600" rtl="0" algn="l">
              <a:lnSpc>
                <a:spcPct val="80000"/>
              </a:lnSpc>
              <a:spcBef>
                <a:spcPts val="1000"/>
              </a:spcBef>
              <a:spcAft>
                <a:spcPts val="0"/>
              </a:spcAft>
              <a:buClr>
                <a:srgbClr val="3F3F3F"/>
              </a:buClr>
              <a:buSzPts val="1800"/>
              <a:buChar char="•"/>
            </a:pPr>
            <a:r>
              <a:rPr lang="en-US" sz="1800"/>
              <a:t>Для добавления компонента middleware, который представляет класс, в конвейер обработки запроса применяется метод UseMiddleware(). </a:t>
            </a:r>
            <a:endParaRPr sz="1800"/>
          </a:p>
          <a:p>
            <a:pPr indent="0" lvl="0" marL="0" rtl="0" algn="l">
              <a:lnSpc>
                <a:spcPct val="80000"/>
              </a:lnSpc>
              <a:spcBef>
                <a:spcPts val="1000"/>
              </a:spcBef>
              <a:spcAft>
                <a:spcPts val="0"/>
              </a:spcAft>
              <a:buClr>
                <a:srgbClr val="3F3F3F"/>
              </a:buClr>
              <a:buSzPts val="1800"/>
              <a:buNone/>
            </a:pPr>
            <a:r>
              <a:rPr lang="en-US" sz="1800"/>
              <a:t>app.UseMiddleware&lt;[middleware]&gt;();</a:t>
            </a:r>
            <a:endParaRPr sz="1800"/>
          </a:p>
          <a:p>
            <a:pPr indent="-228600" lvl="0" marL="228600" rtl="0" algn="l">
              <a:lnSpc>
                <a:spcPct val="80000"/>
              </a:lnSpc>
              <a:spcBef>
                <a:spcPts val="1000"/>
              </a:spcBef>
              <a:spcAft>
                <a:spcPts val="0"/>
              </a:spcAft>
              <a:buClr>
                <a:srgbClr val="3F3F3F"/>
              </a:buClr>
              <a:buSzPts val="1800"/>
              <a:buChar char="•"/>
            </a:pPr>
            <a:r>
              <a:rPr lang="en-US" sz="1800"/>
              <a:t>С помощью метода UseMiddleware&lt;T&gt; в конструктор объекта TokenMiddleware будет внедряться объект для параметра RequestDelegate next. Поэтому явным образом передавать значение для этого параметра нам не нужно.</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Создание компонентов middleware 2/2</a:t>
            </a:r>
            <a:br>
              <a:rPr lang="en-US"/>
            </a:br>
            <a:endParaRPr/>
          </a:p>
        </p:txBody>
      </p:sp>
      <p:sp>
        <p:nvSpPr>
          <p:cNvPr id="213" name="Google Shape;213;p3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rgbClr val="3F3F3F"/>
              </a:buClr>
              <a:buSzPts val="1800"/>
              <a:buChar char="•"/>
            </a:pPr>
            <a:r>
              <a:rPr lang="en-US" sz="1800"/>
              <a:t>Также нередко для встраивания подобных компонентов middleware определяются специальные методы расширения.</a:t>
            </a:r>
            <a:endParaRPr sz="1800"/>
          </a:p>
          <a:p>
            <a:pPr indent="0" lvl="0" marL="0" rtl="0" algn="l">
              <a:lnSpc>
                <a:spcPct val="70000"/>
              </a:lnSpc>
              <a:spcBef>
                <a:spcPts val="1000"/>
              </a:spcBef>
              <a:spcAft>
                <a:spcPts val="0"/>
              </a:spcAft>
              <a:buClr>
                <a:srgbClr val="3F3F3F"/>
              </a:buClr>
              <a:buSzPts val="1800"/>
              <a:buNone/>
            </a:pPr>
            <a:r>
              <a:rPr lang="en-US" sz="1800"/>
              <a:t>using Microsoft.AspNetCore.Builder;</a:t>
            </a:r>
            <a:endParaRPr sz="1800"/>
          </a:p>
          <a:p>
            <a:pPr indent="0" lvl="0" marL="0" rtl="0" algn="l">
              <a:lnSpc>
                <a:spcPct val="70000"/>
              </a:lnSpc>
              <a:spcBef>
                <a:spcPts val="1000"/>
              </a:spcBef>
              <a:spcAft>
                <a:spcPts val="0"/>
              </a:spcAft>
              <a:buClr>
                <a:srgbClr val="3F3F3F"/>
              </a:buClr>
              <a:buSzPts val="1800"/>
              <a:buNone/>
            </a:pPr>
            <a:r>
              <a:rPr lang="en-US" sz="1800"/>
              <a:t>public static class MiddlewareExtensions</a:t>
            </a:r>
            <a:endParaRPr sz="1800"/>
          </a:p>
          <a:p>
            <a:pPr indent="0" lvl="0" marL="0" rtl="0" algn="l">
              <a:lnSpc>
                <a:spcPct val="70000"/>
              </a:lnSpc>
              <a:spcBef>
                <a:spcPts val="1000"/>
              </a:spcBef>
              <a:spcAft>
                <a:spcPts val="0"/>
              </a:spcAft>
              <a:buClr>
                <a:srgbClr val="3F3F3F"/>
              </a:buClr>
              <a:buSzPts val="1800"/>
              <a:buNone/>
            </a:pPr>
            <a:r>
              <a:rPr lang="en-US" sz="1800"/>
              <a:t>{</a:t>
            </a:r>
            <a:endParaRPr sz="1800"/>
          </a:p>
          <a:p>
            <a:pPr indent="0" lvl="0" marL="0" rtl="0" algn="l">
              <a:lnSpc>
                <a:spcPct val="70000"/>
              </a:lnSpc>
              <a:spcBef>
                <a:spcPts val="1000"/>
              </a:spcBef>
              <a:spcAft>
                <a:spcPts val="0"/>
              </a:spcAft>
              <a:buClr>
                <a:srgbClr val="3F3F3F"/>
              </a:buClr>
              <a:buSzPts val="1800"/>
              <a:buNone/>
            </a:pPr>
            <a:r>
              <a:rPr lang="en-US" sz="1800"/>
              <a:t>    public static IApplicationBuilder UseOurMiddleware(this IApplicationBuilder builder)</a:t>
            </a:r>
            <a:endParaRPr sz="1800"/>
          </a:p>
          <a:p>
            <a:pPr indent="0" lvl="0" marL="0" rtl="0" algn="l">
              <a:lnSpc>
                <a:spcPct val="70000"/>
              </a:lnSpc>
              <a:spcBef>
                <a:spcPts val="1000"/>
              </a:spcBef>
              <a:spcAft>
                <a:spcPts val="0"/>
              </a:spcAft>
              <a:buClr>
                <a:srgbClr val="3F3F3F"/>
              </a:buClr>
              <a:buSzPts val="1800"/>
              <a:buNone/>
            </a:pPr>
            <a:r>
              <a:rPr lang="en-US" sz="1800"/>
              <a:t>    {</a:t>
            </a:r>
            <a:endParaRPr sz="1800"/>
          </a:p>
          <a:p>
            <a:pPr indent="0" lvl="0" marL="0" rtl="0" algn="l">
              <a:lnSpc>
                <a:spcPct val="70000"/>
              </a:lnSpc>
              <a:spcBef>
                <a:spcPts val="1000"/>
              </a:spcBef>
              <a:spcAft>
                <a:spcPts val="0"/>
              </a:spcAft>
              <a:buClr>
                <a:srgbClr val="3F3F3F"/>
              </a:buClr>
              <a:buSzPts val="1800"/>
              <a:buNone/>
            </a:pPr>
            <a:r>
              <a:rPr lang="en-US" sz="1800"/>
              <a:t>        return builder.UseMiddleware&lt;Middleware&gt;();</a:t>
            </a:r>
            <a:endParaRPr sz="1800"/>
          </a:p>
          <a:p>
            <a:pPr indent="0" lvl="0" marL="0" rtl="0" algn="l">
              <a:lnSpc>
                <a:spcPct val="70000"/>
              </a:lnSpc>
              <a:spcBef>
                <a:spcPts val="1000"/>
              </a:spcBef>
              <a:spcAft>
                <a:spcPts val="0"/>
              </a:spcAft>
              <a:buClr>
                <a:srgbClr val="3F3F3F"/>
              </a:buClr>
              <a:buSzPts val="1800"/>
              <a:buNone/>
            </a:pPr>
            <a:r>
              <a:rPr lang="en-US" sz="1800"/>
              <a:t>    }</a:t>
            </a:r>
            <a:endParaRPr sz="1800"/>
          </a:p>
          <a:p>
            <a:pPr indent="0" lvl="0" marL="0" rtl="0" algn="l">
              <a:lnSpc>
                <a:spcPct val="70000"/>
              </a:lnSpc>
              <a:spcBef>
                <a:spcPts val="1000"/>
              </a:spcBef>
              <a:spcAft>
                <a:spcPts val="0"/>
              </a:spcAft>
              <a:buClr>
                <a:srgbClr val="3F3F3F"/>
              </a:buClr>
              <a:buSzPts val="1800"/>
              <a:buNone/>
            </a:pPr>
            <a:r>
              <a:rPr lang="en-US" sz="1800"/>
              <a:t>}</a:t>
            </a:r>
            <a:endParaRPr sz="1800"/>
          </a:p>
          <a:p>
            <a:pPr indent="-228600" lvl="0" marL="228600" rtl="0" algn="l">
              <a:lnSpc>
                <a:spcPct val="70000"/>
              </a:lnSpc>
              <a:spcBef>
                <a:spcPts val="1000"/>
              </a:spcBef>
              <a:spcAft>
                <a:spcPts val="0"/>
              </a:spcAft>
              <a:buClr>
                <a:srgbClr val="3F3F3F"/>
              </a:buClr>
              <a:buSzPts val="1800"/>
              <a:buChar char="•"/>
            </a:pPr>
            <a:r>
              <a:rPr lang="en-US" sz="1800"/>
              <a:t>Здесь создается метод расширения для типа IApplicationBuilder. И этот метод встраивает компонент TokenMiddleware в конвейер обработки запроса. Как правило, подобные методы возвращают объект IApplicationBuilder.</a:t>
            </a:r>
            <a:endParaRPr sz="1800"/>
          </a:p>
          <a:p>
            <a:pPr indent="-228600" lvl="0" marL="228600" rtl="0" algn="l">
              <a:lnSpc>
                <a:spcPct val="70000"/>
              </a:lnSpc>
              <a:spcBef>
                <a:spcPts val="1000"/>
              </a:spcBef>
              <a:spcAft>
                <a:spcPts val="0"/>
              </a:spcAft>
              <a:buClr>
                <a:srgbClr val="3F3F3F"/>
              </a:buClr>
              <a:buSzPts val="1800"/>
              <a:buChar char="•"/>
            </a:pPr>
            <a:r>
              <a:rPr lang="en-US" sz="1800"/>
              <a:t>Мы так же можем добавлять параметры нашему middleware изменяя его конструктор.</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Конвейер обработки запроса</a:t>
            </a:r>
            <a:endParaRPr/>
          </a:p>
        </p:txBody>
      </p:sp>
      <p:sp>
        <p:nvSpPr>
          <p:cNvPr id="219" name="Google Shape;219;p35"/>
          <p:cNvSpPr txBox="1"/>
          <p:nvPr>
            <p:ph idx="1" type="body"/>
          </p:nvPr>
        </p:nvSpPr>
        <p:spPr>
          <a:xfrm>
            <a:off x="647700" y="1825625"/>
            <a:ext cx="4001135" cy="4980305"/>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rgbClr val="3F3F3F"/>
              </a:buClr>
              <a:buSzPts val="1800"/>
              <a:buChar char="•"/>
            </a:pPr>
            <a:r>
              <a:rPr lang="en-US" sz="1800"/>
              <a:t>Как правило, для обработки запроса применяется не один, а несколько компонентов middleware. И в этом случае большую роль может играть порядок их помещения в конвейер обработки запроса, а также то, как они взаимодействуют с другими компонентами.</a:t>
            </a:r>
            <a:endParaRPr sz="1800"/>
          </a:p>
          <a:p>
            <a:pPr indent="-228600" lvl="0" marL="228600" rtl="0" algn="l">
              <a:lnSpc>
                <a:spcPct val="80000"/>
              </a:lnSpc>
              <a:spcBef>
                <a:spcPts val="1000"/>
              </a:spcBef>
              <a:spcAft>
                <a:spcPts val="0"/>
              </a:spcAft>
              <a:buClr>
                <a:srgbClr val="3F3F3F"/>
              </a:buClr>
              <a:buSzPts val="1800"/>
              <a:buChar char="•"/>
            </a:pPr>
            <a:r>
              <a:rPr lang="en-US" sz="1800"/>
              <a:t>Кроме того, каждый компонент middleware может обрабатывать запрос до и после последующих в конвейере компонентов. Данное обстоятельство позволяет предыдущим компонентам корректировать результат обработки последующих компонентов.</a:t>
            </a:r>
            <a:endParaRPr sz="1800"/>
          </a:p>
        </p:txBody>
      </p:sp>
      <p:pic>
        <p:nvPicPr>
          <p:cNvPr descr="2.20" id="220" name="Google Shape;220;p35"/>
          <p:cNvPicPr preferRelativeResize="0"/>
          <p:nvPr/>
        </p:nvPicPr>
        <p:blipFill rotWithShape="1">
          <a:blip r:embed="rId3">
            <a:alphaModFix/>
          </a:blip>
          <a:srcRect b="0" l="0" r="0" t="0"/>
          <a:stretch/>
        </p:blipFill>
        <p:spPr>
          <a:xfrm>
            <a:off x="4648835" y="1584325"/>
            <a:ext cx="7334250" cy="2162175"/>
          </a:xfrm>
          <a:prstGeom prst="rect">
            <a:avLst/>
          </a:prstGeom>
          <a:noFill/>
          <a:ln>
            <a:noFill/>
          </a:ln>
        </p:spPr>
      </p:pic>
      <p:pic>
        <p:nvPicPr>
          <p:cNvPr descr="2.21" id="221" name="Google Shape;221;p35"/>
          <p:cNvPicPr preferRelativeResize="0"/>
          <p:nvPr/>
        </p:nvPicPr>
        <p:blipFill rotWithShape="1">
          <a:blip r:embed="rId4">
            <a:alphaModFix/>
          </a:blip>
          <a:srcRect b="0" l="0" r="0" t="0"/>
          <a:stretch/>
        </p:blipFill>
        <p:spPr>
          <a:xfrm>
            <a:off x="4648835" y="4643755"/>
            <a:ext cx="7334250" cy="2162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IWebHostEnvironment и окружение 1/3</a:t>
            </a:r>
            <a:endParaRPr/>
          </a:p>
        </p:txBody>
      </p:sp>
      <p:sp>
        <p:nvSpPr>
          <p:cNvPr id="227" name="Google Shape;227;p36"/>
          <p:cNvSpPr txBox="1"/>
          <p:nvPr>
            <p:ph idx="1" type="body"/>
          </p:nvPr>
        </p:nvSpPr>
        <p:spPr>
          <a:xfrm>
            <a:off x="401320" y="1438275"/>
            <a:ext cx="11389360" cy="527939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400"/>
              <a:buChar char="•"/>
            </a:pPr>
            <a:r>
              <a:rPr lang="en-US" sz="1400"/>
              <a:t>Для взаимодействия со средой, в которой запущено приложение, применяются объекты, реализующие интерфейс IHostingEnvironment. Этот интерфейс предлагает ряд свойств, с помощью которых мы можем получить информацию об окружении:</a:t>
            </a:r>
            <a:endParaRPr sz="1400"/>
          </a:p>
          <a:p>
            <a:pPr indent="-457200" lvl="0" marL="457200" rtl="0" algn="l">
              <a:lnSpc>
                <a:spcPct val="90000"/>
              </a:lnSpc>
              <a:spcBef>
                <a:spcPts val="1000"/>
              </a:spcBef>
              <a:spcAft>
                <a:spcPts val="0"/>
              </a:spcAft>
              <a:buClr>
                <a:srgbClr val="3F3F3F"/>
              </a:buClr>
              <a:buSzPts val="1400"/>
              <a:buAutoNum type="arabicPeriod"/>
            </a:pPr>
            <a:r>
              <a:rPr lang="en-US" sz="1400"/>
              <a:t>ApplicationName: возвращает имя приложения</a:t>
            </a:r>
            <a:endParaRPr sz="1400"/>
          </a:p>
          <a:p>
            <a:pPr indent="-457200" lvl="0" marL="457200" rtl="0" algn="l">
              <a:lnSpc>
                <a:spcPct val="90000"/>
              </a:lnSpc>
              <a:spcBef>
                <a:spcPts val="1000"/>
              </a:spcBef>
              <a:spcAft>
                <a:spcPts val="0"/>
              </a:spcAft>
              <a:buClr>
                <a:srgbClr val="3F3F3F"/>
              </a:buClr>
              <a:buSzPts val="1400"/>
              <a:buAutoNum type="arabicPeriod"/>
            </a:pPr>
            <a:r>
              <a:rPr lang="en-US" sz="1400"/>
              <a:t>EnvironmentName: возвращает описание среды, в которой хостируется приложение</a:t>
            </a:r>
            <a:endParaRPr sz="1400"/>
          </a:p>
          <a:p>
            <a:pPr indent="-457200" lvl="0" marL="457200" rtl="0" algn="l">
              <a:lnSpc>
                <a:spcPct val="90000"/>
              </a:lnSpc>
              <a:spcBef>
                <a:spcPts val="1000"/>
              </a:spcBef>
              <a:spcAft>
                <a:spcPts val="0"/>
              </a:spcAft>
              <a:buClr>
                <a:srgbClr val="3F3F3F"/>
              </a:buClr>
              <a:buSzPts val="1400"/>
              <a:buAutoNum type="arabicPeriod"/>
            </a:pPr>
            <a:r>
              <a:rPr lang="en-US" sz="1400"/>
              <a:t>ContentRootPath: возвращает путь к корневой папке приложения</a:t>
            </a:r>
            <a:endParaRPr sz="1400"/>
          </a:p>
          <a:p>
            <a:pPr indent="-457200" lvl="0" marL="457200" rtl="0" algn="l">
              <a:lnSpc>
                <a:spcPct val="90000"/>
              </a:lnSpc>
              <a:spcBef>
                <a:spcPts val="1000"/>
              </a:spcBef>
              <a:spcAft>
                <a:spcPts val="0"/>
              </a:spcAft>
              <a:buClr>
                <a:srgbClr val="3F3F3F"/>
              </a:buClr>
              <a:buSzPts val="1400"/>
              <a:buAutoNum type="arabicPeriod"/>
            </a:pPr>
            <a:r>
              <a:rPr lang="en-US" sz="1400"/>
              <a:t>WebRootPath: возвращает путь к папке, в которой хранится статический контент приложения, как правило, это папка wwwroot</a:t>
            </a:r>
            <a:endParaRPr sz="1400"/>
          </a:p>
          <a:p>
            <a:pPr indent="-457200" lvl="0" marL="457200" rtl="0" algn="l">
              <a:lnSpc>
                <a:spcPct val="90000"/>
              </a:lnSpc>
              <a:spcBef>
                <a:spcPts val="1000"/>
              </a:spcBef>
              <a:spcAft>
                <a:spcPts val="0"/>
              </a:spcAft>
              <a:buClr>
                <a:srgbClr val="3F3F3F"/>
              </a:buClr>
              <a:buSzPts val="1400"/>
              <a:buAutoNum type="arabicPeriod"/>
            </a:pPr>
            <a:r>
              <a:rPr lang="en-US" sz="1400"/>
              <a:t>ContentRootFileProvider: возвращает реализацию интерфейса Microsoft.AspNetCore.FileProviders.IFileProvider, которая может использоваться для чтения файлов из папки ContentRootPath</a:t>
            </a:r>
            <a:endParaRPr sz="1400"/>
          </a:p>
          <a:p>
            <a:pPr indent="-457200" lvl="0" marL="457200" rtl="0" algn="l">
              <a:lnSpc>
                <a:spcPct val="90000"/>
              </a:lnSpc>
              <a:spcBef>
                <a:spcPts val="1000"/>
              </a:spcBef>
              <a:spcAft>
                <a:spcPts val="0"/>
              </a:spcAft>
              <a:buClr>
                <a:srgbClr val="3F3F3F"/>
              </a:buClr>
              <a:buSzPts val="1400"/>
              <a:buAutoNum type="arabicPeriod"/>
            </a:pPr>
            <a:r>
              <a:rPr lang="en-US" sz="1400"/>
              <a:t>WebRootFileProvider: возвращает реализацию интерфейса Microsoft.AspNetCore.FileProviders.IFileProvider, которая может использоваться для чтения файлов из папки WebRootPath</a:t>
            </a:r>
            <a:endParaRPr sz="1400"/>
          </a:p>
          <a:p>
            <a:pPr indent="-228600" lvl="0" marL="228600" rtl="0" algn="l">
              <a:lnSpc>
                <a:spcPct val="90000"/>
              </a:lnSpc>
              <a:spcBef>
                <a:spcPts val="1000"/>
              </a:spcBef>
              <a:spcAft>
                <a:spcPts val="0"/>
              </a:spcAft>
              <a:buClr>
                <a:srgbClr val="3F3F3F"/>
              </a:buClr>
              <a:buSzPts val="1400"/>
              <a:buChar char="•"/>
            </a:pPr>
            <a:r>
              <a:rPr lang="en-US" sz="1400"/>
              <a:t>При разработке мы можем использовать эти свойства. Но наиболее часто при разработке придется сталкиваться со свойством EnvironmentName. По умолчанию имеются три варианта значений для этого свойства: Development, Staging и Production. В проекте это свойство задается через установку переменной среды ASPNETCORE_ENVIRONMENT. Ее текущее значение можно посмотреть в свойствах проекта на вкладке Debug.</a:t>
            </a:r>
            <a:endParaRPr sz="1400"/>
          </a:p>
          <a:p>
            <a:pPr indent="-228600" lvl="0" marL="228600" rtl="0" algn="l">
              <a:lnSpc>
                <a:spcPct val="90000"/>
              </a:lnSpc>
              <a:spcBef>
                <a:spcPts val="1000"/>
              </a:spcBef>
              <a:spcAft>
                <a:spcPts val="0"/>
              </a:spcAft>
              <a:buClr>
                <a:srgbClr val="3F3F3F"/>
              </a:buClr>
              <a:buSzPts val="1400"/>
              <a:buChar char="•"/>
            </a:pPr>
            <a:r>
              <a:rPr lang="en-US" sz="1400"/>
              <a:t>Здесь же также можно изменить значение этой переменной.</a:t>
            </a:r>
            <a:endParaRPr sz="1400"/>
          </a:p>
          <a:p>
            <a:pPr indent="-228600" lvl="0" marL="228600" rtl="0" algn="l">
              <a:lnSpc>
                <a:spcPct val="90000"/>
              </a:lnSpc>
              <a:spcBef>
                <a:spcPts val="1000"/>
              </a:spcBef>
              <a:spcAft>
                <a:spcPts val="0"/>
              </a:spcAft>
              <a:buClr>
                <a:srgbClr val="3F3F3F"/>
              </a:buClr>
              <a:buSzPts val="1400"/>
              <a:buChar char="•"/>
            </a:pPr>
            <a:r>
              <a:rPr lang="en-US" sz="1400"/>
              <a:t>Кроме того, в проекте в папке Properties есть файл launchSettings.json, который также содержит описания переменных сред.</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IWebHostEnvironment и окружение 2/3</a:t>
            </a:r>
            <a:br>
              <a:rPr lang="en-US"/>
            </a:br>
            <a:endParaRPr/>
          </a:p>
        </p:txBody>
      </p:sp>
      <p:sp>
        <p:nvSpPr>
          <p:cNvPr id="233" name="Google Shape;233;p37"/>
          <p:cNvSpPr txBox="1"/>
          <p:nvPr>
            <p:ph idx="1" type="body"/>
          </p:nvPr>
        </p:nvSpPr>
        <p:spPr>
          <a:xfrm>
            <a:off x="502285" y="1443990"/>
            <a:ext cx="11407140" cy="495109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600"/>
              <a:buChar char="•"/>
            </a:pPr>
            <a:r>
              <a:rPr lang="en-US" sz="1600"/>
              <a:t>Можно увидеть, что переменная "ASPNETCORE_ENVIRONMENT" встречается два раза - для запуска через IISExpress и для запуска через Kestrel. В обоих случаях она имеет значение Development. Здесь мы также можем поменять значение этой переменной. Причем файл launchSettings.json переопределяет настройки проекта. Например, если в launchSettings.json мы определим "ASPNETCORE_ENVIRONMENT": "Production", то имя среды нашего проекта будет "Production", хотя в настройках проекта может стоять "Development".</a:t>
            </a:r>
            <a:endParaRPr sz="1600"/>
          </a:p>
          <a:p>
            <a:pPr indent="-228600" lvl="0" marL="228600" rtl="0" algn="l">
              <a:lnSpc>
                <a:spcPct val="90000"/>
              </a:lnSpc>
              <a:spcBef>
                <a:spcPts val="1000"/>
              </a:spcBef>
              <a:spcAft>
                <a:spcPts val="0"/>
              </a:spcAft>
              <a:buClr>
                <a:srgbClr val="3F3F3F"/>
              </a:buClr>
              <a:buSzPts val="1600"/>
              <a:buChar char="•"/>
            </a:pPr>
            <a:r>
              <a:rPr lang="en-US" sz="1600"/>
              <a:t>Для определения значения этой переменной для интерфейса IWebHostEnvironment определены специальные методы расширения:</a:t>
            </a:r>
            <a:endParaRPr sz="1600"/>
          </a:p>
          <a:p>
            <a:pPr indent="-457200" lvl="0" marL="457200" rtl="0" algn="l">
              <a:lnSpc>
                <a:spcPct val="90000"/>
              </a:lnSpc>
              <a:spcBef>
                <a:spcPts val="1000"/>
              </a:spcBef>
              <a:spcAft>
                <a:spcPts val="0"/>
              </a:spcAft>
              <a:buClr>
                <a:srgbClr val="3F3F3F"/>
              </a:buClr>
              <a:buSzPts val="1600"/>
              <a:buAutoNum type="arabicPeriod"/>
            </a:pPr>
            <a:r>
              <a:rPr lang="en-US" sz="1600"/>
              <a:t>IsEnvironment(string envName): возвращает true, если имя среды равно значению параметра envName</a:t>
            </a:r>
            <a:endParaRPr sz="1600"/>
          </a:p>
          <a:p>
            <a:pPr indent="-457200" lvl="0" marL="457200" rtl="0" algn="l">
              <a:lnSpc>
                <a:spcPct val="90000"/>
              </a:lnSpc>
              <a:spcBef>
                <a:spcPts val="1000"/>
              </a:spcBef>
              <a:spcAft>
                <a:spcPts val="0"/>
              </a:spcAft>
              <a:buClr>
                <a:srgbClr val="3F3F3F"/>
              </a:buClr>
              <a:buSzPts val="1600"/>
              <a:buAutoNum type="arabicPeriod"/>
            </a:pPr>
            <a:r>
              <a:rPr lang="en-US" sz="1600"/>
              <a:t>IsDevelopment(): возвращает true, если имя среды - Development</a:t>
            </a:r>
            <a:endParaRPr sz="1600"/>
          </a:p>
          <a:p>
            <a:pPr indent="-457200" lvl="0" marL="457200" rtl="0" algn="l">
              <a:lnSpc>
                <a:spcPct val="90000"/>
              </a:lnSpc>
              <a:spcBef>
                <a:spcPts val="1000"/>
              </a:spcBef>
              <a:spcAft>
                <a:spcPts val="0"/>
              </a:spcAft>
              <a:buClr>
                <a:srgbClr val="3F3F3F"/>
              </a:buClr>
              <a:buSzPts val="1600"/>
              <a:buAutoNum type="arabicPeriod"/>
            </a:pPr>
            <a:r>
              <a:rPr lang="en-US" sz="1600"/>
              <a:t>IsStaging(): возвращает true, если имя среды - Staging</a:t>
            </a:r>
            <a:endParaRPr sz="1600"/>
          </a:p>
          <a:p>
            <a:pPr indent="-457200" lvl="0" marL="457200" rtl="0" algn="l">
              <a:lnSpc>
                <a:spcPct val="90000"/>
              </a:lnSpc>
              <a:spcBef>
                <a:spcPts val="1000"/>
              </a:spcBef>
              <a:spcAft>
                <a:spcPts val="0"/>
              </a:spcAft>
              <a:buClr>
                <a:srgbClr val="3F3F3F"/>
              </a:buClr>
              <a:buSzPts val="1600"/>
              <a:buAutoNum type="arabicPeriod"/>
            </a:pPr>
            <a:r>
              <a:rPr lang="en-US" sz="1600"/>
              <a:t>IsProduction(): возвращает true, если имя среды - Production</a:t>
            </a:r>
            <a:endParaRPr sz="1600"/>
          </a:p>
          <a:p>
            <a:pPr indent="-228600" lvl="0" marL="228600" rtl="0" algn="l">
              <a:lnSpc>
                <a:spcPct val="90000"/>
              </a:lnSpc>
              <a:spcBef>
                <a:spcPts val="1000"/>
              </a:spcBef>
              <a:spcAft>
                <a:spcPts val="0"/>
              </a:spcAft>
              <a:buClr>
                <a:srgbClr val="3F3F3F"/>
              </a:buClr>
              <a:buSzPts val="1600"/>
              <a:buChar char="•"/>
            </a:pPr>
            <a:r>
              <a:rPr lang="en-US" sz="1600"/>
              <a:t>Таким образом, если имя среды имеет значение "Development", то есть приложение находится в состоянии разработки, то при ошибке разработчик увидит детальное описание ошибки. Если же приложение развернуто на хостинге и соответственно имеет другое имя хостирующей среды, то простой пользователь при ошибке ничего не увидит. Таким образом, в зависимости от стадии, на которой находится проект, мы можем скрывать или задействовать часть функционала приложения.</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IWebHostEnvironment и окружение. Определение своих состояний среды 2/3</a:t>
            </a:r>
            <a:endParaRPr/>
          </a:p>
        </p:txBody>
      </p:sp>
      <p:sp>
        <p:nvSpPr>
          <p:cNvPr id="239" name="Google Shape;239;p38"/>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Хотя по умолчанию среда может принимать три состояния: Development, Staging, Production, но мы можем при желании вводить новые значения. Например, нам надо отслеживать какие-то дополнительные состояния.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Статические файлы 1/2</a:t>
            </a:r>
            <a:endParaRPr/>
          </a:p>
        </p:txBody>
      </p:sp>
      <p:sp>
        <p:nvSpPr>
          <p:cNvPr id="245" name="Google Shape;245;p39"/>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rgbClr val="3F3F3F"/>
              </a:buClr>
              <a:buSzPts val="1800"/>
              <a:buChar char="•"/>
            </a:pPr>
            <a:r>
              <a:rPr lang="en-US" sz="1800"/>
              <a:t>Для определения пути хранения статических файлов в проекте используются два параметра ContentRoot и WebRoot. Статические файлы должны располагаться в каталоге ContentRoot/WebRoot. По умолчанию "ContentRoot" представляет каталог текущего проекта, а "WebRoot" по умолчанию представляет каталог wwwroot. То есть если использовать значения по умолчанию, то статические файлы следует располагать в папке "wwwroot", которая должна находиться в текущем проекте. Но естественно эти параметры можно переопределить.</a:t>
            </a:r>
            <a:endParaRPr sz="1800"/>
          </a:p>
          <a:p>
            <a:pPr indent="-228600" lvl="0" marL="228600" rtl="0" algn="l">
              <a:lnSpc>
                <a:spcPct val="70000"/>
              </a:lnSpc>
              <a:spcBef>
                <a:spcPts val="1000"/>
              </a:spcBef>
              <a:spcAft>
                <a:spcPts val="0"/>
              </a:spcAft>
              <a:buClr>
                <a:srgbClr val="3F3F3F"/>
              </a:buClr>
              <a:buSzPts val="1800"/>
              <a:buChar char="•"/>
            </a:pPr>
            <a:r>
              <a:rPr lang="en-US" sz="1800"/>
              <a:t>В разных типах проектов ASP NET Core данная папка может уже быть по умолчанию в проекте, а может отсутствовать. Например, в проекте по типу Empty данная папка отсутствует, поэтому ее надо добавлять вручную.</a:t>
            </a:r>
            <a:endParaRPr sz="1800"/>
          </a:p>
          <a:p>
            <a:pPr indent="-228600" lvl="0" marL="228600" rtl="0" algn="l">
              <a:lnSpc>
                <a:spcPct val="70000"/>
              </a:lnSpc>
              <a:spcBef>
                <a:spcPts val="1000"/>
              </a:spcBef>
              <a:spcAft>
                <a:spcPts val="0"/>
              </a:spcAft>
              <a:buClr>
                <a:srgbClr val="3F3F3F"/>
              </a:buClr>
              <a:buSzPts val="1800"/>
              <a:buChar char="•"/>
            </a:pPr>
            <a:r>
              <a:rPr lang="en-US" sz="1800"/>
              <a:t>Итак, возьмем проект по типу Empty и добавим в него новую папку wwwroot. Далее добавим в папку wwwroot новый файл index.html. Для его добавления нажмем на wwwroot правой кнопкой мыши и далее в контекстном меню выберем Add -&gt;New Item. Затем в окне добавления нового элемента найдем шаблон для html-файлов.</a:t>
            </a:r>
            <a:endParaRPr sz="1800"/>
          </a:p>
          <a:p>
            <a:pPr indent="-228600" lvl="0" marL="228600" rtl="0" algn="l">
              <a:lnSpc>
                <a:spcPct val="70000"/>
              </a:lnSpc>
              <a:spcBef>
                <a:spcPts val="1000"/>
              </a:spcBef>
              <a:spcAft>
                <a:spcPts val="0"/>
              </a:spcAft>
              <a:buClr>
                <a:srgbClr val="3F3F3F"/>
              </a:buClr>
              <a:buSzPts val="1800"/>
              <a:buChar char="•"/>
            </a:pPr>
            <a:r>
              <a:rPr lang="en-US" sz="1800"/>
              <a:t>Чтобы приложение могло бы отдавать статические файлы клиенту, нам надо добавить в конвейер обработки запроса в методе Configure() класса Startup компонент middleware в виде метода расширения UseStaticFiles().</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Статические файлы. Изменение пути к статическим файлам. 2/2</a:t>
            </a:r>
            <a:br>
              <a:rPr lang="en-US"/>
            </a:br>
            <a:endParaRPr/>
          </a:p>
        </p:txBody>
      </p:sp>
      <p:sp>
        <p:nvSpPr>
          <p:cNvPr id="251" name="Google Shape;251;p40"/>
          <p:cNvSpPr txBox="1"/>
          <p:nvPr>
            <p:ph idx="1" type="body"/>
          </p:nvPr>
        </p:nvSpPr>
        <p:spPr>
          <a:xfrm>
            <a:off x="647700" y="1825625"/>
            <a:ext cx="11080115" cy="473329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600"/>
              <a:buChar char="•"/>
            </a:pPr>
            <a:r>
              <a:rPr lang="en-US" sz="1600"/>
              <a:t>Что делать, если нас не устраивает стандартная папка wwwroot. И мы, к примеру, хотим, чтобы все статические файлы в проекте находились в папке static. Для этого добавим папку static в проект, и затем в ней определим какой-нибудь html-файл.</a:t>
            </a:r>
            <a:endParaRPr sz="1600"/>
          </a:p>
          <a:p>
            <a:pPr indent="-228600" lvl="0" marL="228600" rtl="0" algn="l">
              <a:lnSpc>
                <a:spcPct val="90000"/>
              </a:lnSpc>
              <a:spcBef>
                <a:spcPts val="1000"/>
              </a:spcBef>
              <a:spcAft>
                <a:spcPts val="0"/>
              </a:spcAft>
              <a:buClr>
                <a:srgbClr val="3F3F3F"/>
              </a:buClr>
              <a:buSzPts val="1600"/>
              <a:buChar char="•"/>
            </a:pPr>
            <a:r>
              <a:rPr lang="en-US" sz="1600"/>
              <a:t>Чтобы приложение восприняло эту папку, изменим код создания хоста в файле Program.cs:</a:t>
            </a:r>
            <a:endParaRPr sz="1600"/>
          </a:p>
          <a:p>
            <a:pPr indent="0" lvl="0" marL="0" rtl="0" algn="l">
              <a:lnSpc>
                <a:spcPct val="90000"/>
              </a:lnSpc>
              <a:spcBef>
                <a:spcPts val="1000"/>
              </a:spcBef>
              <a:spcAft>
                <a:spcPts val="0"/>
              </a:spcAft>
              <a:buClr>
                <a:srgbClr val="3F3F3F"/>
              </a:buClr>
              <a:buSzPts val="1600"/>
              <a:buNone/>
            </a:pPr>
            <a:r>
              <a:rPr lang="en-US" sz="1600"/>
              <a:t>public static IHostBuilder CreateHostBuilder(string[] args) =&gt;</a:t>
            </a:r>
            <a:endParaRPr sz="1600"/>
          </a:p>
          <a:p>
            <a:pPr indent="0" lvl="0" marL="0" rtl="0" algn="l">
              <a:lnSpc>
                <a:spcPct val="90000"/>
              </a:lnSpc>
              <a:spcBef>
                <a:spcPts val="1000"/>
              </a:spcBef>
              <a:spcAft>
                <a:spcPts val="0"/>
              </a:spcAft>
              <a:buClr>
                <a:srgbClr val="3F3F3F"/>
              </a:buClr>
              <a:buSzPts val="1600"/>
              <a:buNone/>
            </a:pPr>
            <a:r>
              <a:rPr lang="en-US" sz="1600"/>
              <a:t>            Host.CreateDefaultBuilder(args)</a:t>
            </a:r>
            <a:endParaRPr sz="1600"/>
          </a:p>
          <a:p>
            <a:pPr indent="0" lvl="0" marL="0" rtl="0" algn="l">
              <a:lnSpc>
                <a:spcPct val="90000"/>
              </a:lnSpc>
              <a:spcBef>
                <a:spcPts val="1000"/>
              </a:spcBef>
              <a:spcAft>
                <a:spcPts val="0"/>
              </a:spcAft>
              <a:buClr>
                <a:srgbClr val="3F3F3F"/>
              </a:buClr>
              <a:buSzPts val="1600"/>
              <a:buNone/>
            </a:pPr>
            <a:r>
              <a:rPr lang="en-US" sz="1600"/>
              <a:t>                .ConfigureWebHostDefaults(webBuilder =&gt;</a:t>
            </a:r>
            <a:endParaRPr sz="1600"/>
          </a:p>
          <a:p>
            <a:pPr indent="0" lvl="0" marL="0" rtl="0" algn="l">
              <a:lnSpc>
                <a:spcPct val="90000"/>
              </a:lnSpc>
              <a:spcBef>
                <a:spcPts val="1000"/>
              </a:spcBef>
              <a:spcAft>
                <a:spcPts val="0"/>
              </a:spcAft>
              <a:buClr>
                <a:srgbClr val="3F3F3F"/>
              </a:buClr>
              <a:buSzPts val="1600"/>
              <a:buNone/>
            </a:pPr>
            <a:r>
              <a:rPr lang="en-US" sz="1600"/>
              <a:t>                {</a:t>
            </a:r>
            <a:endParaRPr sz="1600"/>
          </a:p>
          <a:p>
            <a:pPr indent="0" lvl="0" marL="0" rtl="0" algn="l">
              <a:lnSpc>
                <a:spcPct val="90000"/>
              </a:lnSpc>
              <a:spcBef>
                <a:spcPts val="1000"/>
              </a:spcBef>
              <a:spcAft>
                <a:spcPts val="0"/>
              </a:spcAft>
              <a:buClr>
                <a:srgbClr val="3F3F3F"/>
              </a:buClr>
              <a:buSzPts val="1600"/>
              <a:buNone/>
            </a:pPr>
            <a:r>
              <a:rPr lang="en-US" sz="1600"/>
              <a:t>                    webBuilder.UseStartup&lt;Startup&gt;();</a:t>
            </a:r>
            <a:endParaRPr sz="1600"/>
          </a:p>
          <a:p>
            <a:pPr indent="0" lvl="0" marL="0" rtl="0" algn="l">
              <a:lnSpc>
                <a:spcPct val="90000"/>
              </a:lnSpc>
              <a:spcBef>
                <a:spcPts val="1000"/>
              </a:spcBef>
              <a:spcAft>
                <a:spcPts val="0"/>
              </a:spcAft>
              <a:buClr>
                <a:srgbClr val="3F3F3F"/>
              </a:buClr>
              <a:buSzPts val="1600"/>
              <a:buNone/>
            </a:pPr>
            <a:r>
              <a:rPr lang="en-US" sz="1600"/>
              <a:t>                    webBuilder.UseWebRoot("static");</a:t>
            </a:r>
            <a:endParaRPr sz="1600"/>
          </a:p>
          <a:p>
            <a:pPr indent="0" lvl="0" marL="0" rtl="0" algn="l">
              <a:lnSpc>
                <a:spcPct val="90000"/>
              </a:lnSpc>
              <a:spcBef>
                <a:spcPts val="1000"/>
              </a:spcBef>
              <a:spcAft>
                <a:spcPts val="0"/>
              </a:spcAft>
              <a:buClr>
                <a:srgbClr val="3F3F3F"/>
              </a:buClr>
              <a:buSzPts val="1600"/>
              <a:buNone/>
            </a:pPr>
            <a:r>
              <a:rPr lang="en-US" sz="1600"/>
              <a:t>                });</a:t>
            </a:r>
            <a:endParaRPr sz="1600"/>
          </a:p>
          <a:p>
            <a:pPr indent="-228600" lvl="0" marL="228600" rtl="0" algn="l">
              <a:lnSpc>
                <a:spcPct val="90000"/>
              </a:lnSpc>
              <a:spcBef>
                <a:spcPts val="1000"/>
              </a:spcBef>
              <a:spcAft>
                <a:spcPts val="0"/>
              </a:spcAft>
              <a:buClr>
                <a:srgbClr val="3F3F3F"/>
              </a:buClr>
              <a:buSzPts val="1600"/>
              <a:buChar char="•"/>
            </a:pPr>
            <a:r>
              <a:rPr lang="en-US" sz="1600"/>
              <a:t>Для объекта IWebHostBuilder определен метод UseWebRoot(), который позволяет переопределить папку.</a:t>
            </a:r>
            <a:endParaRPr sz="1600"/>
          </a:p>
          <a:p>
            <a:pPr indent="-228600" lvl="0" marL="228600" rtl="0" algn="l">
              <a:lnSpc>
                <a:spcPct val="90000"/>
              </a:lnSpc>
              <a:spcBef>
                <a:spcPts val="1000"/>
              </a:spcBef>
              <a:spcAft>
                <a:spcPts val="0"/>
              </a:spcAft>
              <a:buClr>
                <a:srgbClr val="3F3F3F"/>
              </a:buClr>
              <a:buSzPts val="1600"/>
              <a:buChar char="•"/>
            </a:pPr>
            <a:r>
              <a:rPr lang="en-US" sz="1600"/>
              <a:t>И после этого мы также сможем обращаться к статическим файлам, только теперь они будут браться из папки static, а не из wwwroot.</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Введение 2/2</a:t>
            </a:r>
            <a:br>
              <a:rPr lang="en-US"/>
            </a:br>
            <a:endParaRPr/>
          </a:p>
        </p:txBody>
      </p:sp>
      <p:sp>
        <p:nvSpPr>
          <p:cNvPr id="93" name="Google Shape;93;p1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rgbClr val="3F3F3F"/>
              </a:buClr>
              <a:buSzPts val="1800"/>
              <a:buChar char="•"/>
            </a:pPr>
            <a:r>
              <a:rPr lang="en-US" sz="1800"/>
              <a:t>Отличия ASP.NET Core от предыдущих версий ASP.NET:</a:t>
            </a:r>
            <a:endParaRPr sz="1800"/>
          </a:p>
          <a:p>
            <a:pPr indent="-457200" lvl="0" marL="457200" rtl="0" algn="l">
              <a:lnSpc>
                <a:spcPct val="70000"/>
              </a:lnSpc>
              <a:spcBef>
                <a:spcPts val="1000"/>
              </a:spcBef>
              <a:spcAft>
                <a:spcPts val="0"/>
              </a:spcAft>
              <a:buClr>
                <a:srgbClr val="3F3F3F"/>
              </a:buClr>
              <a:buSzPts val="1800"/>
              <a:buAutoNum type="arabicPeriod"/>
            </a:pPr>
            <a:r>
              <a:rPr lang="en-US" sz="1800"/>
              <a:t>Новый легковесный и модульный конвейер HTTP-запросов</a:t>
            </a:r>
            <a:endParaRPr sz="1800"/>
          </a:p>
          <a:p>
            <a:pPr indent="-457200" lvl="0" marL="457200" rtl="0" algn="l">
              <a:lnSpc>
                <a:spcPct val="70000"/>
              </a:lnSpc>
              <a:spcBef>
                <a:spcPts val="1000"/>
              </a:spcBef>
              <a:spcAft>
                <a:spcPts val="0"/>
              </a:spcAft>
              <a:buClr>
                <a:srgbClr val="3F3F3F"/>
              </a:buClr>
              <a:buSzPts val="1800"/>
              <a:buAutoNum type="arabicPeriod"/>
            </a:pPr>
            <a:r>
              <a:rPr lang="en-US" sz="1800"/>
              <a:t>Возможность развертывать приложение как на IIS, так и в рамках своего собственного процесса</a:t>
            </a:r>
            <a:endParaRPr sz="1800"/>
          </a:p>
          <a:p>
            <a:pPr indent="-457200" lvl="0" marL="457200" rtl="0" algn="l">
              <a:lnSpc>
                <a:spcPct val="70000"/>
              </a:lnSpc>
              <a:spcBef>
                <a:spcPts val="1000"/>
              </a:spcBef>
              <a:spcAft>
                <a:spcPts val="0"/>
              </a:spcAft>
              <a:buClr>
                <a:srgbClr val="3F3F3F"/>
              </a:buClr>
              <a:buSzPts val="1800"/>
              <a:buAutoNum type="arabicPeriod"/>
            </a:pPr>
            <a:r>
              <a:rPr lang="en-US" sz="1800"/>
              <a:t>Использование платформы .NET Core и ее функциональности</a:t>
            </a:r>
            <a:endParaRPr sz="1800"/>
          </a:p>
          <a:p>
            <a:pPr indent="-457200" lvl="0" marL="457200" rtl="0" algn="l">
              <a:lnSpc>
                <a:spcPct val="70000"/>
              </a:lnSpc>
              <a:spcBef>
                <a:spcPts val="1000"/>
              </a:spcBef>
              <a:spcAft>
                <a:spcPts val="0"/>
              </a:spcAft>
              <a:buClr>
                <a:srgbClr val="3F3F3F"/>
              </a:buClr>
              <a:buSzPts val="1800"/>
              <a:buAutoNum type="arabicPeriod"/>
            </a:pPr>
            <a:r>
              <a:rPr lang="en-US" sz="1800"/>
              <a:t>Распространение пакетов платформы через NuGet</a:t>
            </a:r>
            <a:endParaRPr sz="1800"/>
          </a:p>
          <a:p>
            <a:pPr indent="-457200" lvl="0" marL="457200" rtl="0" algn="l">
              <a:lnSpc>
                <a:spcPct val="70000"/>
              </a:lnSpc>
              <a:spcBef>
                <a:spcPts val="1000"/>
              </a:spcBef>
              <a:spcAft>
                <a:spcPts val="0"/>
              </a:spcAft>
              <a:buClr>
                <a:srgbClr val="3F3F3F"/>
              </a:buClr>
              <a:buSzPts val="1800"/>
              <a:buAutoNum type="arabicPeriod"/>
            </a:pPr>
            <a:r>
              <a:rPr lang="en-US" sz="1800"/>
              <a:t>Интегрированная поддержка для создания и использования пакетов NuGet</a:t>
            </a:r>
            <a:endParaRPr sz="1800"/>
          </a:p>
          <a:p>
            <a:pPr indent="-457200" lvl="0" marL="457200" rtl="0" algn="l">
              <a:lnSpc>
                <a:spcPct val="70000"/>
              </a:lnSpc>
              <a:spcBef>
                <a:spcPts val="1000"/>
              </a:spcBef>
              <a:spcAft>
                <a:spcPts val="0"/>
              </a:spcAft>
              <a:buClr>
                <a:srgbClr val="3F3F3F"/>
              </a:buClr>
              <a:buSzPts val="1800"/>
              <a:buAutoNum type="arabicPeriod"/>
            </a:pPr>
            <a:r>
              <a:rPr lang="en-US" sz="1800"/>
              <a:t>Единый стек веб-разработки, сочетающий Web UI и Web API</a:t>
            </a:r>
            <a:endParaRPr sz="1800"/>
          </a:p>
          <a:p>
            <a:pPr indent="-457200" lvl="0" marL="457200" rtl="0" algn="l">
              <a:lnSpc>
                <a:spcPct val="70000"/>
              </a:lnSpc>
              <a:spcBef>
                <a:spcPts val="1000"/>
              </a:spcBef>
              <a:spcAft>
                <a:spcPts val="0"/>
              </a:spcAft>
              <a:buClr>
                <a:srgbClr val="3F3F3F"/>
              </a:buClr>
              <a:buSzPts val="1800"/>
              <a:buAutoNum type="arabicPeriod"/>
            </a:pPr>
            <a:r>
              <a:rPr lang="en-US" sz="1800"/>
              <a:t>Конфигурация для упрощенного использования в облаке</a:t>
            </a:r>
            <a:endParaRPr sz="1800"/>
          </a:p>
          <a:p>
            <a:pPr indent="-457200" lvl="0" marL="457200" rtl="0" algn="l">
              <a:lnSpc>
                <a:spcPct val="70000"/>
              </a:lnSpc>
              <a:spcBef>
                <a:spcPts val="1000"/>
              </a:spcBef>
              <a:spcAft>
                <a:spcPts val="0"/>
              </a:spcAft>
              <a:buClr>
                <a:srgbClr val="3F3F3F"/>
              </a:buClr>
              <a:buSzPts val="1800"/>
              <a:buAutoNum type="arabicPeriod"/>
            </a:pPr>
            <a:r>
              <a:rPr lang="en-US" sz="1800"/>
              <a:t>Встроенная поддержка для внедрения зависимостей</a:t>
            </a:r>
            <a:endParaRPr sz="1800"/>
          </a:p>
          <a:p>
            <a:pPr indent="-457200" lvl="0" marL="457200" rtl="0" algn="l">
              <a:lnSpc>
                <a:spcPct val="70000"/>
              </a:lnSpc>
              <a:spcBef>
                <a:spcPts val="1000"/>
              </a:spcBef>
              <a:spcAft>
                <a:spcPts val="0"/>
              </a:spcAft>
              <a:buClr>
                <a:srgbClr val="3F3F3F"/>
              </a:buClr>
              <a:buSzPts val="1800"/>
              <a:buAutoNum type="arabicPeriod"/>
            </a:pPr>
            <a:r>
              <a:rPr lang="en-US" sz="1800"/>
              <a:t>Расширяемость</a:t>
            </a:r>
            <a:endParaRPr sz="1800"/>
          </a:p>
          <a:p>
            <a:pPr indent="-457200" lvl="0" marL="457200" rtl="0" algn="l">
              <a:lnSpc>
                <a:spcPct val="70000"/>
              </a:lnSpc>
              <a:spcBef>
                <a:spcPts val="1000"/>
              </a:spcBef>
              <a:spcAft>
                <a:spcPts val="0"/>
              </a:spcAft>
              <a:buClr>
                <a:srgbClr val="3F3F3F"/>
              </a:buClr>
              <a:buSzPts val="1800"/>
              <a:buAutoNum type="arabicPeriod"/>
            </a:pPr>
            <a:r>
              <a:rPr lang="en-US" sz="1800"/>
              <a:t>Кроссплатформенность: возможность разработки и развертывания приложений ASP.NET на Windows, Mac и Linux</a:t>
            </a:r>
            <a:endParaRPr sz="1800"/>
          </a:p>
          <a:p>
            <a:pPr indent="-457200" lvl="0" marL="457200" rtl="0" algn="l">
              <a:lnSpc>
                <a:spcPct val="70000"/>
              </a:lnSpc>
              <a:spcBef>
                <a:spcPts val="1000"/>
              </a:spcBef>
              <a:spcAft>
                <a:spcPts val="0"/>
              </a:spcAft>
              <a:buClr>
                <a:srgbClr val="3F3F3F"/>
              </a:buClr>
              <a:buSzPts val="1800"/>
              <a:buAutoNum type="arabicPeriod"/>
            </a:pPr>
            <a:r>
              <a:rPr lang="en-US" sz="1800"/>
              <a:t>Развитие как open source, открытость к изменениям</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Работа со статическими файлами. Файлы по умолчанию 1/4</a:t>
            </a:r>
            <a:endParaRPr/>
          </a:p>
        </p:txBody>
      </p:sp>
      <p:sp>
        <p:nvSpPr>
          <p:cNvPr id="257" name="Google Shape;257;p41"/>
          <p:cNvSpPr txBox="1"/>
          <p:nvPr>
            <p:ph idx="1" type="body"/>
          </p:nvPr>
        </p:nvSpPr>
        <p:spPr>
          <a:xfrm>
            <a:off x="-6985" y="1584960"/>
            <a:ext cx="12225655" cy="530098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200"/>
              <a:buChar char="•"/>
            </a:pPr>
            <a:r>
              <a:rPr lang="en-US" sz="1200"/>
              <a:t>С помощью специального метода расширения UseDefaultFiles() можно настроить отправку статических веб-страниц по умолчанию без обращения к ним по полному пути:</a:t>
            </a:r>
            <a:endParaRPr sz="1200"/>
          </a:p>
          <a:p>
            <a:pPr indent="0" lvl="0" marL="0" rtl="0" algn="l">
              <a:lnSpc>
                <a:spcPct val="90000"/>
              </a:lnSpc>
              <a:spcBef>
                <a:spcPts val="1000"/>
              </a:spcBef>
              <a:spcAft>
                <a:spcPts val="0"/>
              </a:spcAft>
              <a:buClr>
                <a:srgbClr val="3F3F3F"/>
              </a:buClr>
              <a:buSzPts val="1200"/>
              <a:buNone/>
            </a:pPr>
            <a:r>
              <a:rPr lang="en-US" sz="1200"/>
              <a:t>app.UseDefaultFiles();</a:t>
            </a:r>
            <a:endParaRPr sz="1200"/>
          </a:p>
          <a:p>
            <a:pPr indent="0" lvl="0" marL="0" rtl="0" algn="l">
              <a:lnSpc>
                <a:spcPct val="90000"/>
              </a:lnSpc>
              <a:spcBef>
                <a:spcPts val="1000"/>
              </a:spcBef>
              <a:spcAft>
                <a:spcPts val="0"/>
              </a:spcAft>
              <a:buClr>
                <a:srgbClr val="3F3F3F"/>
              </a:buClr>
              <a:buSzPts val="1200"/>
              <a:buNone/>
            </a:pPr>
            <a:r>
              <a:rPr lang="en-US" sz="1200"/>
              <a:t>app.UseStaticFiles();</a:t>
            </a:r>
            <a:endParaRPr sz="1200"/>
          </a:p>
          <a:p>
            <a:pPr indent="-228600" lvl="0" marL="228600" rtl="0" algn="l">
              <a:lnSpc>
                <a:spcPct val="90000"/>
              </a:lnSpc>
              <a:spcBef>
                <a:spcPts val="1000"/>
              </a:spcBef>
              <a:spcAft>
                <a:spcPts val="0"/>
              </a:spcAft>
              <a:buClr>
                <a:srgbClr val="3F3F3F"/>
              </a:buClr>
              <a:buSzPts val="1200"/>
              <a:buChar char="•"/>
            </a:pPr>
            <a:r>
              <a:rPr lang="en-US" sz="1200"/>
              <a:t>В этом случае при отправке запроса к корню веб-приложения типа http://localhost:xxxx/ приложение будет искать в папке wwwroot следующие файлы:</a:t>
            </a:r>
            <a:endParaRPr sz="1200"/>
          </a:p>
          <a:p>
            <a:pPr indent="-457200" lvl="0" marL="457200" rtl="0" algn="l">
              <a:lnSpc>
                <a:spcPct val="90000"/>
              </a:lnSpc>
              <a:spcBef>
                <a:spcPts val="1000"/>
              </a:spcBef>
              <a:spcAft>
                <a:spcPts val="0"/>
              </a:spcAft>
              <a:buClr>
                <a:srgbClr val="3F3F3F"/>
              </a:buClr>
              <a:buSzPts val="1200"/>
              <a:buAutoNum type="arabicPeriod"/>
            </a:pPr>
            <a:r>
              <a:rPr lang="en-US" sz="1200"/>
              <a:t>default.htm</a:t>
            </a:r>
            <a:endParaRPr sz="1200"/>
          </a:p>
          <a:p>
            <a:pPr indent="-457200" lvl="0" marL="457200" rtl="0" algn="l">
              <a:lnSpc>
                <a:spcPct val="90000"/>
              </a:lnSpc>
              <a:spcBef>
                <a:spcPts val="1000"/>
              </a:spcBef>
              <a:spcAft>
                <a:spcPts val="0"/>
              </a:spcAft>
              <a:buClr>
                <a:srgbClr val="3F3F3F"/>
              </a:buClr>
              <a:buSzPts val="1200"/>
              <a:buAutoNum type="arabicPeriod"/>
            </a:pPr>
            <a:r>
              <a:rPr lang="en-US" sz="1200"/>
              <a:t>default.html</a:t>
            </a:r>
            <a:endParaRPr sz="1200"/>
          </a:p>
          <a:p>
            <a:pPr indent="-457200" lvl="0" marL="457200" rtl="0" algn="l">
              <a:lnSpc>
                <a:spcPct val="90000"/>
              </a:lnSpc>
              <a:spcBef>
                <a:spcPts val="1000"/>
              </a:spcBef>
              <a:spcAft>
                <a:spcPts val="0"/>
              </a:spcAft>
              <a:buClr>
                <a:srgbClr val="3F3F3F"/>
              </a:buClr>
              <a:buSzPts val="1200"/>
              <a:buAutoNum type="arabicPeriod"/>
            </a:pPr>
            <a:r>
              <a:rPr lang="en-US" sz="1200"/>
              <a:t>index.htm</a:t>
            </a:r>
            <a:endParaRPr sz="1200"/>
          </a:p>
          <a:p>
            <a:pPr indent="-457200" lvl="0" marL="457200" rtl="0" algn="l">
              <a:lnSpc>
                <a:spcPct val="90000"/>
              </a:lnSpc>
              <a:spcBef>
                <a:spcPts val="1000"/>
              </a:spcBef>
              <a:spcAft>
                <a:spcPts val="0"/>
              </a:spcAft>
              <a:buClr>
                <a:srgbClr val="3F3F3F"/>
              </a:buClr>
              <a:buSzPts val="1200"/>
              <a:buAutoNum type="arabicPeriod"/>
            </a:pPr>
            <a:r>
              <a:rPr lang="en-US" sz="1200"/>
              <a:t>index.html</a:t>
            </a:r>
            <a:endParaRPr sz="1200"/>
          </a:p>
          <a:p>
            <a:pPr indent="-228600" lvl="0" marL="228600" rtl="0" algn="l">
              <a:lnSpc>
                <a:spcPct val="90000"/>
              </a:lnSpc>
              <a:spcBef>
                <a:spcPts val="1000"/>
              </a:spcBef>
              <a:spcAft>
                <a:spcPts val="0"/>
              </a:spcAft>
              <a:buClr>
                <a:srgbClr val="3F3F3F"/>
              </a:buClr>
              <a:buSzPts val="1200"/>
              <a:buChar char="•"/>
            </a:pPr>
            <a:r>
              <a:rPr lang="en-US" sz="1200"/>
              <a:t>Если файл будет найден, то он будет отправлен в ответ клиенту. Если же файл не будет найден, то продолжается обычная обработка запроса с помощью следующих компонентов middleware. То есть фактически это будет аналогично, как будто мы обращаемся к файлу: http://localhost/index.html</a:t>
            </a:r>
            <a:endParaRPr sz="1200"/>
          </a:p>
          <a:p>
            <a:pPr indent="-228600" lvl="0" marL="228600" rtl="0" algn="l">
              <a:lnSpc>
                <a:spcPct val="90000"/>
              </a:lnSpc>
              <a:spcBef>
                <a:spcPts val="1000"/>
              </a:spcBef>
              <a:spcAft>
                <a:spcPts val="0"/>
              </a:spcAft>
              <a:buClr>
                <a:srgbClr val="3F3F3F"/>
              </a:buClr>
              <a:buSzPts val="1200"/>
              <a:buChar char="•"/>
            </a:pPr>
            <a:r>
              <a:rPr lang="en-US" sz="1200"/>
              <a:t>Если же мы хотим использовать файл, название которого отличается от вышеперечисленных, то нам надо в этом случае применить объект DefaultFilesOptions:</a:t>
            </a:r>
            <a:endParaRPr sz="1200"/>
          </a:p>
          <a:p>
            <a:pPr indent="0" lvl="0" marL="0" rtl="0" algn="l">
              <a:lnSpc>
                <a:spcPct val="90000"/>
              </a:lnSpc>
              <a:spcBef>
                <a:spcPts val="1000"/>
              </a:spcBef>
              <a:spcAft>
                <a:spcPts val="0"/>
              </a:spcAft>
              <a:buClr>
                <a:srgbClr val="3F3F3F"/>
              </a:buClr>
              <a:buSzPts val="1200"/>
              <a:buNone/>
            </a:pPr>
            <a:r>
              <a:rPr lang="en-US" sz="1200"/>
              <a:t>DefaultFilesOptions options = new DefaultFilesOptions();</a:t>
            </a:r>
            <a:endParaRPr sz="1200"/>
          </a:p>
          <a:p>
            <a:pPr indent="0" lvl="0" marL="0" rtl="0" algn="l">
              <a:lnSpc>
                <a:spcPct val="90000"/>
              </a:lnSpc>
              <a:spcBef>
                <a:spcPts val="1000"/>
              </a:spcBef>
              <a:spcAft>
                <a:spcPts val="0"/>
              </a:spcAft>
              <a:buClr>
                <a:srgbClr val="3F3F3F"/>
              </a:buClr>
              <a:buSzPts val="1200"/>
              <a:buNone/>
            </a:pPr>
            <a:r>
              <a:rPr lang="en-US" sz="1200"/>
              <a:t>        options.DefaultFileNames.Clear(); // удаляем имена файлов по умолчанию</a:t>
            </a:r>
            <a:endParaRPr sz="1200"/>
          </a:p>
          <a:p>
            <a:pPr indent="0" lvl="0" marL="0" rtl="0" algn="l">
              <a:lnSpc>
                <a:spcPct val="90000"/>
              </a:lnSpc>
              <a:spcBef>
                <a:spcPts val="1000"/>
              </a:spcBef>
              <a:spcAft>
                <a:spcPts val="0"/>
              </a:spcAft>
              <a:buClr>
                <a:srgbClr val="3F3F3F"/>
              </a:buClr>
              <a:buSzPts val="1200"/>
              <a:buNone/>
            </a:pPr>
            <a:r>
              <a:rPr lang="en-US" sz="1200"/>
              <a:t>        options.DefaultFileNames.Add("hello.html"); // добавляем новое имя файла</a:t>
            </a:r>
            <a:endParaRPr sz="1200"/>
          </a:p>
          <a:p>
            <a:pPr indent="0" lvl="0" marL="0" rtl="0" algn="l">
              <a:lnSpc>
                <a:spcPct val="90000"/>
              </a:lnSpc>
              <a:spcBef>
                <a:spcPts val="1000"/>
              </a:spcBef>
              <a:spcAft>
                <a:spcPts val="0"/>
              </a:spcAft>
              <a:buClr>
                <a:srgbClr val="3F3F3F"/>
              </a:buClr>
              <a:buSzPts val="1200"/>
              <a:buNone/>
            </a:pPr>
            <a:r>
              <a:rPr lang="en-US" sz="1200"/>
              <a:t>        app.UseDefaultFiles(options); // установка параметров</a:t>
            </a:r>
            <a:endParaRPr sz="1200"/>
          </a:p>
          <a:p>
            <a:pPr indent="0" lvl="0" marL="0" rtl="0" algn="l">
              <a:lnSpc>
                <a:spcPct val="90000"/>
              </a:lnSpc>
              <a:spcBef>
                <a:spcPts val="1000"/>
              </a:spcBef>
              <a:spcAft>
                <a:spcPts val="0"/>
              </a:spcAft>
              <a:buClr>
                <a:srgbClr val="3F3F3F"/>
              </a:buClr>
              <a:buSzPts val="1200"/>
              <a:buNone/>
            </a:pPr>
            <a:r>
              <a:t/>
            </a:r>
            <a:endParaRPr sz="1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Работа со статическими файлами. Метод UseDirectoryBrowser 2/4</a:t>
            </a:r>
            <a:br>
              <a:rPr lang="en-US"/>
            </a:br>
            <a:endParaRPr/>
          </a:p>
        </p:txBody>
      </p:sp>
      <p:sp>
        <p:nvSpPr>
          <p:cNvPr id="263" name="Google Shape;263;p42"/>
          <p:cNvSpPr txBox="1"/>
          <p:nvPr>
            <p:ph idx="1" type="body"/>
          </p:nvPr>
        </p:nvSpPr>
        <p:spPr>
          <a:xfrm>
            <a:off x="726975" y="1835525"/>
            <a:ext cx="11097300" cy="4879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400"/>
              <a:buChar char="•"/>
            </a:pPr>
            <a:r>
              <a:rPr lang="en-US" sz="1400"/>
              <a:t>Метод UseDirectoryBrowser позволяет пользователям просматривать содержимое каталогов на сайте:</a:t>
            </a:r>
            <a:endParaRPr sz="1400"/>
          </a:p>
          <a:p>
            <a:pPr indent="0" lvl="0" marL="0" rtl="0" algn="l">
              <a:lnSpc>
                <a:spcPct val="90000"/>
              </a:lnSpc>
              <a:spcBef>
                <a:spcPts val="1000"/>
              </a:spcBef>
              <a:spcAft>
                <a:spcPts val="0"/>
              </a:spcAft>
              <a:buClr>
                <a:srgbClr val="3F3F3F"/>
              </a:buClr>
              <a:buSzPts val="1400"/>
              <a:buNone/>
            </a:pPr>
            <a:r>
              <a:rPr lang="en-US" sz="1400"/>
              <a:t>app.UseDirectoryBrowser();</a:t>
            </a:r>
            <a:endParaRPr sz="1400"/>
          </a:p>
          <a:p>
            <a:pPr indent="0" lvl="0" marL="0" rtl="0" algn="l">
              <a:lnSpc>
                <a:spcPct val="90000"/>
              </a:lnSpc>
              <a:spcBef>
                <a:spcPts val="1000"/>
              </a:spcBef>
              <a:spcAft>
                <a:spcPts val="0"/>
              </a:spcAft>
              <a:buClr>
                <a:srgbClr val="3F3F3F"/>
              </a:buClr>
              <a:buSzPts val="1400"/>
              <a:buNone/>
            </a:pPr>
            <a:r>
              <a:rPr lang="en-US" sz="1400"/>
              <a:t>app.UseStaticFiles();</a:t>
            </a:r>
            <a:endParaRPr sz="1400"/>
          </a:p>
          <a:p>
            <a:pPr indent="-228600" lvl="0" marL="228600" rtl="0" algn="l">
              <a:lnSpc>
                <a:spcPct val="90000"/>
              </a:lnSpc>
              <a:spcBef>
                <a:spcPts val="1000"/>
              </a:spcBef>
              <a:spcAft>
                <a:spcPts val="0"/>
              </a:spcAft>
              <a:buClr>
                <a:srgbClr val="3F3F3F"/>
              </a:buClr>
              <a:buSzPts val="1400"/>
              <a:buChar char="•"/>
            </a:pPr>
            <a:r>
              <a:rPr lang="en-US" sz="1400"/>
              <a:t>Данный метод имеет перегрузку, которая позволяет сопоставить определенный каталог на жестком диске или в проекте с некоторой строкой запроса и тем самым потом отобразить содержимое этого каталога:</a:t>
            </a:r>
            <a:endParaRPr sz="1400"/>
          </a:p>
          <a:p>
            <a:pPr indent="0" lvl="0" marL="0" rtl="0" algn="l">
              <a:lnSpc>
                <a:spcPct val="90000"/>
              </a:lnSpc>
              <a:spcBef>
                <a:spcPts val="1000"/>
              </a:spcBef>
              <a:spcAft>
                <a:spcPts val="0"/>
              </a:spcAft>
              <a:buClr>
                <a:srgbClr val="3F3F3F"/>
              </a:buClr>
              <a:buSzPts val="1400"/>
              <a:buNone/>
            </a:pPr>
            <a:r>
              <a:rPr lang="en-US" sz="1400"/>
              <a:t>app.UseDirectoryBrowser(new DirectoryBrowserOptions()</a:t>
            </a:r>
            <a:endParaRPr sz="1400"/>
          </a:p>
          <a:p>
            <a:pPr indent="0" lvl="0" marL="0" rtl="0" algn="l">
              <a:lnSpc>
                <a:spcPct val="90000"/>
              </a:lnSpc>
              <a:spcBef>
                <a:spcPts val="1000"/>
              </a:spcBef>
              <a:spcAft>
                <a:spcPts val="0"/>
              </a:spcAft>
              <a:buClr>
                <a:srgbClr val="3F3F3F"/>
              </a:buClr>
              <a:buSzPts val="1400"/>
              <a:buNone/>
            </a:pPr>
            <a:r>
              <a:rPr lang="en-US" sz="1400"/>
              <a:t>            {</a:t>
            </a:r>
            <a:endParaRPr sz="1400"/>
          </a:p>
          <a:p>
            <a:pPr indent="0" lvl="0" marL="0" rtl="0" algn="l">
              <a:lnSpc>
                <a:spcPct val="90000"/>
              </a:lnSpc>
              <a:spcBef>
                <a:spcPts val="1000"/>
              </a:spcBef>
              <a:spcAft>
                <a:spcPts val="0"/>
              </a:spcAft>
              <a:buClr>
                <a:srgbClr val="3F3F3F"/>
              </a:buClr>
              <a:buSzPts val="1400"/>
              <a:buNone/>
            </a:pPr>
            <a:r>
              <a:rPr lang="en-US" sz="1400"/>
              <a:t>                FileProvider = new PhysicalFileProvider(Path.Combine(Directory.GetCurrentDirectory(), @"wwwroot\html")),</a:t>
            </a:r>
            <a:endParaRPr sz="1400"/>
          </a:p>
          <a:p>
            <a:pPr indent="0" lvl="0" marL="0" rtl="0" algn="l">
              <a:lnSpc>
                <a:spcPct val="90000"/>
              </a:lnSpc>
              <a:spcBef>
                <a:spcPts val="1000"/>
              </a:spcBef>
              <a:spcAft>
                <a:spcPts val="0"/>
              </a:spcAft>
              <a:buClr>
                <a:srgbClr val="3F3F3F"/>
              </a:buClr>
              <a:buSzPts val="1400"/>
              <a:buNone/>
            </a:pPr>
            <a:r>
              <a:rPr lang="en-US" sz="1400"/>
              <a:t> </a:t>
            </a:r>
            <a:endParaRPr sz="1400"/>
          </a:p>
          <a:p>
            <a:pPr indent="0" lvl="0" marL="0" rtl="0" algn="l">
              <a:lnSpc>
                <a:spcPct val="90000"/>
              </a:lnSpc>
              <a:spcBef>
                <a:spcPts val="1000"/>
              </a:spcBef>
              <a:spcAft>
                <a:spcPts val="0"/>
              </a:spcAft>
              <a:buClr>
                <a:srgbClr val="3F3F3F"/>
              </a:buClr>
              <a:buSzPts val="1400"/>
              <a:buNone/>
            </a:pPr>
            <a:r>
              <a:rPr lang="en-US" sz="1400"/>
              <a:t>                RequestPath = new PathString("/pages")</a:t>
            </a:r>
            <a:endParaRPr sz="1400"/>
          </a:p>
          <a:p>
            <a:pPr indent="0" lvl="0" marL="0" rtl="0" algn="l">
              <a:lnSpc>
                <a:spcPct val="90000"/>
              </a:lnSpc>
              <a:spcBef>
                <a:spcPts val="1000"/>
              </a:spcBef>
              <a:spcAft>
                <a:spcPts val="0"/>
              </a:spcAft>
              <a:buClr>
                <a:srgbClr val="3F3F3F"/>
              </a:buClr>
              <a:buSzPts val="1400"/>
              <a:buNone/>
            </a:pPr>
            <a:r>
              <a:rPr lang="en-US" sz="1400"/>
              <a:t>            });</a:t>
            </a:r>
            <a:endParaRPr sz="1400"/>
          </a:p>
          <a:p>
            <a:pPr indent="-228600" lvl="0" marL="228600" rtl="0" algn="l">
              <a:lnSpc>
                <a:spcPct val="90000"/>
              </a:lnSpc>
              <a:spcBef>
                <a:spcPts val="1000"/>
              </a:spcBef>
              <a:spcAft>
                <a:spcPts val="0"/>
              </a:spcAft>
              <a:buClr>
                <a:srgbClr val="3F3F3F"/>
              </a:buClr>
              <a:buSzPts val="1400"/>
              <a:buChar char="•"/>
            </a:pPr>
            <a:r>
              <a:rPr lang="en-US" sz="1400"/>
              <a:t>Чтобы задействовать новый функционал, надо подключить пространство имен using Microsoft.Extensions.FileProviders.</a:t>
            </a:r>
            <a:endParaRPr sz="1400"/>
          </a:p>
          <a:p>
            <a:pPr indent="-228600" lvl="0" marL="228600" rtl="0" algn="l">
              <a:lnSpc>
                <a:spcPct val="90000"/>
              </a:lnSpc>
              <a:spcBef>
                <a:spcPts val="1000"/>
              </a:spcBef>
              <a:spcAft>
                <a:spcPts val="0"/>
              </a:spcAft>
              <a:buClr>
                <a:srgbClr val="3F3F3F"/>
              </a:buClr>
              <a:buSzPts val="1400"/>
              <a:buChar char="•"/>
            </a:pPr>
            <a:r>
              <a:rPr lang="en-US" sz="1400"/>
              <a:t>В качестве параметра метод UseDirectoryBrowser() принимает объект DirectoryBrowserOptions, который позволяет настроить сопоставление путей к файлам с каталогами. Так, в данном случае путь типа http://localhost:56431/pages/ будет сопоставляться с каталогом "wwwroot\html".</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Работа со статическими файлами. Сопоставление каталогов с путями 3/4</a:t>
            </a:r>
            <a:endParaRPr/>
          </a:p>
        </p:txBody>
      </p:sp>
      <p:sp>
        <p:nvSpPr>
          <p:cNvPr id="269" name="Google Shape;269;p43"/>
          <p:cNvSpPr txBox="1"/>
          <p:nvPr>
            <p:ph idx="1" type="body"/>
          </p:nvPr>
        </p:nvSpPr>
        <p:spPr>
          <a:xfrm>
            <a:off x="647700" y="1825625"/>
            <a:ext cx="10515600" cy="482409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600"/>
              <a:buChar char="•"/>
            </a:pPr>
            <a:r>
              <a:rPr lang="en-US" sz="1600"/>
              <a:t>Перегрузка метода UseStaticFiles() позволяет сопоставить пути с определенными каталогами:</a:t>
            </a:r>
            <a:endParaRPr sz="1600"/>
          </a:p>
          <a:p>
            <a:pPr indent="0" lvl="0" marL="0" rtl="0" algn="l">
              <a:lnSpc>
                <a:spcPct val="90000"/>
              </a:lnSpc>
              <a:spcBef>
                <a:spcPts val="1000"/>
              </a:spcBef>
              <a:spcAft>
                <a:spcPts val="0"/>
              </a:spcAft>
              <a:buClr>
                <a:srgbClr val="3F3F3F"/>
              </a:buClr>
              <a:buSzPts val="1600"/>
              <a:buNone/>
            </a:pPr>
            <a:r>
              <a:rPr lang="en-US" sz="1600"/>
              <a:t>app.UseStaticFiles(); // обрабатывает все запросы к wwwroot</a:t>
            </a:r>
            <a:endParaRPr sz="1600"/>
          </a:p>
          <a:p>
            <a:pPr indent="0" lvl="0" marL="0" rtl="0" algn="l">
              <a:lnSpc>
                <a:spcPct val="90000"/>
              </a:lnSpc>
              <a:spcBef>
                <a:spcPts val="1000"/>
              </a:spcBef>
              <a:spcAft>
                <a:spcPts val="0"/>
              </a:spcAft>
              <a:buClr>
                <a:srgbClr val="3F3F3F"/>
              </a:buClr>
              <a:buSzPts val="1600"/>
              <a:buNone/>
            </a:pPr>
            <a:r>
              <a:rPr lang="en-US" sz="1600"/>
              <a:t>    app.UseStaticFiles(new StaticFileOptions() // обрабатывает запросы к каталогу wwwroot/html</a:t>
            </a:r>
            <a:endParaRPr sz="1600"/>
          </a:p>
          <a:p>
            <a:pPr indent="0" lvl="0" marL="0" rtl="0" algn="l">
              <a:lnSpc>
                <a:spcPct val="90000"/>
              </a:lnSpc>
              <a:spcBef>
                <a:spcPts val="1000"/>
              </a:spcBef>
              <a:spcAft>
                <a:spcPts val="0"/>
              </a:spcAft>
              <a:buClr>
                <a:srgbClr val="3F3F3F"/>
              </a:buClr>
              <a:buSzPts val="1600"/>
              <a:buNone/>
            </a:pPr>
            <a:r>
              <a:rPr lang="en-US" sz="1600"/>
              <a:t>    {</a:t>
            </a:r>
            <a:endParaRPr sz="1600"/>
          </a:p>
          <a:p>
            <a:pPr indent="0" lvl="0" marL="0" rtl="0" algn="l">
              <a:lnSpc>
                <a:spcPct val="90000"/>
              </a:lnSpc>
              <a:spcBef>
                <a:spcPts val="1000"/>
              </a:spcBef>
              <a:spcAft>
                <a:spcPts val="0"/>
              </a:spcAft>
              <a:buClr>
                <a:srgbClr val="3F3F3F"/>
              </a:buClr>
              <a:buSzPts val="1600"/>
              <a:buNone/>
            </a:pPr>
            <a:r>
              <a:rPr lang="en-US" sz="1600"/>
              <a:t>        FileProvider = new PhysicalFileProvider(</a:t>
            </a:r>
            <a:endParaRPr sz="1600"/>
          </a:p>
          <a:p>
            <a:pPr indent="0" lvl="0" marL="0" rtl="0" algn="l">
              <a:lnSpc>
                <a:spcPct val="90000"/>
              </a:lnSpc>
              <a:spcBef>
                <a:spcPts val="1000"/>
              </a:spcBef>
              <a:spcAft>
                <a:spcPts val="0"/>
              </a:spcAft>
              <a:buClr>
                <a:srgbClr val="3F3F3F"/>
              </a:buClr>
              <a:buSzPts val="1600"/>
              <a:buNone/>
            </a:pPr>
            <a:r>
              <a:rPr lang="en-US" sz="1600"/>
              <a:t>            Path.Combine(Directory.GetCurrentDirectory(), @"wwwroot\html")),</a:t>
            </a:r>
            <a:endParaRPr sz="1600"/>
          </a:p>
          <a:p>
            <a:pPr indent="0" lvl="0" marL="0" rtl="0" algn="l">
              <a:lnSpc>
                <a:spcPct val="90000"/>
              </a:lnSpc>
              <a:spcBef>
                <a:spcPts val="1000"/>
              </a:spcBef>
              <a:spcAft>
                <a:spcPts val="0"/>
              </a:spcAft>
              <a:buClr>
                <a:srgbClr val="3F3F3F"/>
              </a:buClr>
              <a:buSzPts val="1600"/>
              <a:buNone/>
            </a:pPr>
            <a:r>
              <a:rPr lang="en-US" sz="1600"/>
              <a:t>        RequestPath = new PathString("/pages")</a:t>
            </a:r>
            <a:endParaRPr sz="1600"/>
          </a:p>
          <a:p>
            <a:pPr indent="0" lvl="0" marL="0" rtl="0" algn="l">
              <a:lnSpc>
                <a:spcPct val="90000"/>
              </a:lnSpc>
              <a:spcBef>
                <a:spcPts val="1000"/>
              </a:spcBef>
              <a:spcAft>
                <a:spcPts val="0"/>
              </a:spcAft>
              <a:buClr>
                <a:srgbClr val="3F3F3F"/>
              </a:buClr>
              <a:buSzPts val="1600"/>
              <a:buNone/>
            </a:pPr>
            <a:r>
              <a:rPr lang="en-US" sz="1600"/>
              <a:t>    });</a:t>
            </a:r>
            <a:endParaRPr sz="1600"/>
          </a:p>
          <a:p>
            <a:pPr indent="-228600" lvl="0" marL="228600" rtl="0" algn="l">
              <a:lnSpc>
                <a:spcPct val="90000"/>
              </a:lnSpc>
              <a:spcBef>
                <a:spcPts val="1000"/>
              </a:spcBef>
              <a:spcAft>
                <a:spcPts val="0"/>
              </a:spcAft>
              <a:buClr>
                <a:srgbClr val="3F3F3F"/>
              </a:buClr>
              <a:buSzPts val="1600"/>
              <a:buChar char="•"/>
            </a:pPr>
            <a:r>
              <a:rPr lang="en-US" sz="1600"/>
              <a:t>Первый вызов app.UseStaticFiles() обрабатывает запросы к файлам в папке wwwroot. Второй вызов принимает те же параметры, что и метод app.UseDirectoryBrowser() в предыдущем примере. И в отличие от первого вызова он обрабатывает запросы по пути http://localhost:xxxx/pages, сопоставляя данные запросы с папкой wwwroot/html. К примеру, по запросу http://localhost:56431/pages/index.html мы можем обратиться к файлу wwwroot/html/index.html.</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Работа со статическими файлами. Метод UseFileServer 4/4</a:t>
            </a:r>
            <a:br>
              <a:rPr lang="en-US"/>
            </a:br>
            <a:endParaRPr/>
          </a:p>
        </p:txBody>
      </p:sp>
      <p:sp>
        <p:nvSpPr>
          <p:cNvPr id="275" name="Google Shape;275;p44"/>
          <p:cNvSpPr txBox="1"/>
          <p:nvPr>
            <p:ph idx="1" type="body"/>
          </p:nvPr>
        </p:nvSpPr>
        <p:spPr>
          <a:xfrm>
            <a:off x="647700" y="1825625"/>
            <a:ext cx="11042650" cy="498856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400"/>
              <a:buChar char="•"/>
            </a:pPr>
            <a:r>
              <a:rPr lang="en-US" sz="1400"/>
              <a:t>Метод UseFileServer() объединяет функциональность сразу всех трех вышеописанных методов UseStaticFiles, UseDefaultFiles и UseDirectoryBrowser:</a:t>
            </a:r>
            <a:endParaRPr sz="1400"/>
          </a:p>
          <a:p>
            <a:pPr indent="0" lvl="0" marL="0" rtl="0" algn="l">
              <a:lnSpc>
                <a:spcPct val="90000"/>
              </a:lnSpc>
              <a:spcBef>
                <a:spcPts val="1000"/>
              </a:spcBef>
              <a:spcAft>
                <a:spcPts val="0"/>
              </a:spcAft>
              <a:buClr>
                <a:srgbClr val="3F3F3F"/>
              </a:buClr>
              <a:buSzPts val="1400"/>
              <a:buNone/>
            </a:pPr>
            <a:r>
              <a:rPr lang="en-US" sz="1400"/>
              <a:t>app.UseFileServer();</a:t>
            </a:r>
            <a:endParaRPr sz="1400"/>
          </a:p>
          <a:p>
            <a:pPr indent="-228600" lvl="0" marL="228600" rtl="0" algn="l">
              <a:lnSpc>
                <a:spcPct val="90000"/>
              </a:lnSpc>
              <a:spcBef>
                <a:spcPts val="1000"/>
              </a:spcBef>
              <a:spcAft>
                <a:spcPts val="0"/>
              </a:spcAft>
              <a:buClr>
                <a:srgbClr val="3F3F3F"/>
              </a:buClr>
              <a:buSzPts val="1400"/>
              <a:buChar char="•"/>
            </a:pPr>
            <a:r>
              <a:rPr lang="en-US" sz="1400"/>
              <a:t>По умолчанию этот метод позволяет обрабатывать статические файлы и отправлять файлы по умолчанию типа index.html. Если нам надо еще включить просмотр каталогов, то мы можем использовать перегрузку данного метода:</a:t>
            </a:r>
            <a:endParaRPr sz="1400"/>
          </a:p>
          <a:p>
            <a:pPr indent="0" lvl="0" marL="0" rtl="0" algn="l">
              <a:lnSpc>
                <a:spcPct val="90000"/>
              </a:lnSpc>
              <a:spcBef>
                <a:spcPts val="1000"/>
              </a:spcBef>
              <a:spcAft>
                <a:spcPts val="0"/>
              </a:spcAft>
              <a:buClr>
                <a:srgbClr val="3F3F3F"/>
              </a:buClr>
              <a:buSzPts val="1400"/>
              <a:buNone/>
            </a:pPr>
            <a:r>
              <a:rPr lang="en-US" sz="1400"/>
              <a:t>app.UseFileServer(enableDirectoryBrowsing: true);</a:t>
            </a:r>
            <a:endParaRPr sz="1400"/>
          </a:p>
          <a:p>
            <a:pPr indent="-228600" lvl="0" marL="228600" rtl="0" algn="l">
              <a:lnSpc>
                <a:spcPct val="90000"/>
              </a:lnSpc>
              <a:spcBef>
                <a:spcPts val="1000"/>
              </a:spcBef>
              <a:spcAft>
                <a:spcPts val="0"/>
              </a:spcAft>
              <a:buClr>
                <a:srgbClr val="3F3F3F"/>
              </a:buClr>
              <a:buSzPts val="1400"/>
              <a:buChar char="•"/>
            </a:pPr>
            <a:r>
              <a:rPr lang="en-US" sz="1400"/>
              <a:t>Еще одна перегрузка метода позволяет более точно задать параметры:</a:t>
            </a:r>
            <a:endParaRPr sz="1400"/>
          </a:p>
          <a:p>
            <a:pPr indent="0" lvl="0" marL="0" rtl="0" algn="l">
              <a:lnSpc>
                <a:spcPct val="90000"/>
              </a:lnSpc>
              <a:spcBef>
                <a:spcPts val="1000"/>
              </a:spcBef>
              <a:spcAft>
                <a:spcPts val="0"/>
              </a:spcAft>
              <a:buClr>
                <a:srgbClr val="3F3F3F"/>
              </a:buClr>
              <a:buSzPts val="1400"/>
              <a:buNone/>
            </a:pPr>
            <a:r>
              <a:rPr lang="en-US" sz="1400"/>
              <a:t>app.UseFileServer(new FileServerOptions</a:t>
            </a:r>
            <a:endParaRPr sz="1400"/>
          </a:p>
          <a:p>
            <a:pPr indent="0" lvl="0" marL="0" rtl="0" algn="l">
              <a:lnSpc>
                <a:spcPct val="90000"/>
              </a:lnSpc>
              <a:spcBef>
                <a:spcPts val="1000"/>
              </a:spcBef>
              <a:spcAft>
                <a:spcPts val="0"/>
              </a:spcAft>
              <a:buClr>
                <a:srgbClr val="3F3F3F"/>
              </a:buClr>
              <a:buSzPts val="1400"/>
              <a:buNone/>
            </a:pPr>
            <a:r>
              <a:rPr lang="en-US" sz="1400"/>
              <a:t>{</a:t>
            </a:r>
            <a:endParaRPr sz="1400"/>
          </a:p>
          <a:p>
            <a:pPr indent="0" lvl="0" marL="0" rtl="0" algn="l">
              <a:lnSpc>
                <a:spcPct val="90000"/>
              </a:lnSpc>
              <a:spcBef>
                <a:spcPts val="1000"/>
              </a:spcBef>
              <a:spcAft>
                <a:spcPts val="0"/>
              </a:spcAft>
              <a:buClr>
                <a:srgbClr val="3F3F3F"/>
              </a:buClr>
              <a:buSzPts val="1400"/>
              <a:buNone/>
            </a:pPr>
            <a:r>
              <a:rPr lang="en-US" sz="1400"/>
              <a:t>    EnableDirectoryBrowsing=true,</a:t>
            </a:r>
            <a:endParaRPr sz="1400"/>
          </a:p>
          <a:p>
            <a:pPr indent="0" lvl="0" marL="0" rtl="0" algn="l">
              <a:lnSpc>
                <a:spcPct val="90000"/>
              </a:lnSpc>
              <a:spcBef>
                <a:spcPts val="1000"/>
              </a:spcBef>
              <a:spcAft>
                <a:spcPts val="0"/>
              </a:spcAft>
              <a:buClr>
                <a:srgbClr val="3F3F3F"/>
              </a:buClr>
              <a:buSzPts val="1400"/>
              <a:buNone/>
            </a:pPr>
            <a:r>
              <a:rPr lang="en-US" sz="1400"/>
              <a:t>    FileProvider = new PhysicalFileProvider(Path.Combine(Directory.GetCurrentDirectory(), @"wwwroot\html")),</a:t>
            </a:r>
            <a:endParaRPr sz="1400"/>
          </a:p>
          <a:p>
            <a:pPr indent="0" lvl="0" marL="0" rtl="0" algn="l">
              <a:lnSpc>
                <a:spcPct val="90000"/>
              </a:lnSpc>
              <a:spcBef>
                <a:spcPts val="1000"/>
              </a:spcBef>
              <a:spcAft>
                <a:spcPts val="0"/>
              </a:spcAft>
              <a:buClr>
                <a:srgbClr val="3F3F3F"/>
              </a:buClr>
              <a:buSzPts val="1400"/>
              <a:buNone/>
            </a:pPr>
            <a:r>
              <a:rPr lang="en-US" sz="1400"/>
              <a:t>    RequestPath = new PathString("/pages"), </a:t>
            </a:r>
            <a:endParaRPr sz="1400"/>
          </a:p>
          <a:p>
            <a:pPr indent="0" lvl="0" marL="0" rtl="0" algn="l">
              <a:lnSpc>
                <a:spcPct val="90000"/>
              </a:lnSpc>
              <a:spcBef>
                <a:spcPts val="1000"/>
              </a:spcBef>
              <a:spcAft>
                <a:spcPts val="0"/>
              </a:spcAft>
              <a:buClr>
                <a:srgbClr val="3F3F3F"/>
              </a:buClr>
              <a:buSzPts val="1400"/>
              <a:buNone/>
            </a:pPr>
            <a:r>
              <a:rPr lang="en-US" sz="1400"/>
              <a:t>    EnableDefaultFiles=false</a:t>
            </a:r>
            <a:endParaRPr sz="1400"/>
          </a:p>
          <a:p>
            <a:pPr indent="0" lvl="0" marL="0" rtl="0" algn="l">
              <a:lnSpc>
                <a:spcPct val="90000"/>
              </a:lnSpc>
              <a:spcBef>
                <a:spcPts val="1000"/>
              </a:spcBef>
              <a:spcAft>
                <a:spcPts val="0"/>
              </a:spcAft>
              <a:buClr>
                <a:srgbClr val="3F3F3F"/>
              </a:buClr>
              <a:buSzPts val="1400"/>
              <a:buNone/>
            </a:pPr>
            <a:r>
              <a:rPr lang="en-US" sz="1400"/>
              <a:t>});</a:t>
            </a:r>
            <a:endParaRPr sz="1400"/>
          </a:p>
          <a:p>
            <a:pPr indent="-228600" lvl="0" marL="228600" rtl="0" algn="l">
              <a:lnSpc>
                <a:spcPct val="90000"/>
              </a:lnSpc>
              <a:spcBef>
                <a:spcPts val="1000"/>
              </a:spcBef>
              <a:spcAft>
                <a:spcPts val="0"/>
              </a:spcAft>
              <a:buClr>
                <a:srgbClr val="3F3F3F"/>
              </a:buClr>
              <a:buSzPts val="1400"/>
              <a:buChar char="•"/>
            </a:pPr>
            <a:r>
              <a:rPr lang="en-US" sz="1400"/>
              <a:t>В этом случае будет разрешен обзор каталога по пути http://localhost:xxxx/pages/, но при этом путь http://localhost:xxxx/html/ работать не будет.</a:t>
            </a: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Обработка ошибок 1/5</a:t>
            </a:r>
            <a:endParaRPr/>
          </a:p>
        </p:txBody>
      </p:sp>
      <p:sp>
        <p:nvSpPr>
          <p:cNvPr id="281" name="Google Shape;281;p4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Ошибки в приложении можно условно разделить на два типа: исключения, которые возникают в процессе выполнения кода (например, деление на 0), и стандартные ошибки протокола HTTP (например, ошибка 404).</a:t>
            </a:r>
            <a:endParaRPr/>
          </a:p>
          <a:p>
            <a:pPr indent="-228600" lvl="0" marL="228600" rtl="0" algn="l">
              <a:lnSpc>
                <a:spcPct val="90000"/>
              </a:lnSpc>
              <a:spcBef>
                <a:spcPts val="1000"/>
              </a:spcBef>
              <a:spcAft>
                <a:spcPts val="0"/>
              </a:spcAft>
              <a:buClr>
                <a:srgbClr val="3F3F3F"/>
              </a:buClr>
              <a:buSzPts val="2000"/>
              <a:buChar char="•"/>
            </a:pPr>
            <a:r>
              <a:rPr lang="en-US"/>
              <a:t>Обычные исключения могут быть полезны для разработчика в процессе создания приложения, но простые пользователи не должны будут их видеть.</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Обработка ошибок. UseDeveloperExceptionPage 2/5</a:t>
            </a:r>
            <a:br>
              <a:rPr lang="en-US"/>
            </a:br>
            <a:endParaRPr/>
          </a:p>
        </p:txBody>
      </p:sp>
      <p:sp>
        <p:nvSpPr>
          <p:cNvPr id="287" name="Google Shape;287;p4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Если приложение находится в состоянии разработки, то с помощью middleware app.UseDeveloperExceptionPage() приложение перехватывает исключения и выводит информацию о них разработчику.</a:t>
            </a:r>
            <a:endParaRPr/>
          </a:p>
          <a:p>
            <a:pPr indent="-101600" lvl="0" marL="228600" rtl="0" algn="l">
              <a:lnSpc>
                <a:spcPct val="90000"/>
              </a:lnSpc>
              <a:spcBef>
                <a:spcPts val="1000"/>
              </a:spcBef>
              <a:spcAft>
                <a:spcPts val="0"/>
              </a:spcAft>
              <a:buClr>
                <a:srgbClr val="3F3F3F"/>
              </a:buClr>
              <a:buSzPts val="20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Обработка ошибок. UseExceptionHandler 3/5</a:t>
            </a:r>
            <a:endParaRPr/>
          </a:p>
        </p:txBody>
      </p:sp>
      <p:sp>
        <p:nvSpPr>
          <p:cNvPr id="293" name="Google Shape;293;p47"/>
          <p:cNvSpPr txBox="1"/>
          <p:nvPr>
            <p:ph idx="1" type="body"/>
          </p:nvPr>
        </p:nvSpPr>
        <p:spPr>
          <a:xfrm>
            <a:off x="28575" y="1407795"/>
            <a:ext cx="12012295" cy="535114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080"/>
              <a:buChar char="•"/>
            </a:pPr>
            <a:r>
              <a:rPr lang="en-US" sz="1080"/>
              <a:t>Это не самая лучшая ситуация, и нередко все-таки возникает необходимость дать пользователям некоторую информацию о том, что же все-таки произошло. Либо потребуется как-то обработать данную ситуацию. Для этих целей можно использовать еще один встроенный middleware в виде метода UseExceptionHandler(). Он перенаправляет при возникновении исключения на некоторый адрес и позволяет обработать исключение.</a:t>
            </a:r>
            <a:endParaRPr sz="1080"/>
          </a:p>
          <a:p>
            <a:pPr indent="0" lvl="0" marL="0" rtl="0" algn="l">
              <a:lnSpc>
                <a:spcPct val="90000"/>
              </a:lnSpc>
              <a:spcBef>
                <a:spcPts val="1000"/>
              </a:spcBef>
              <a:spcAft>
                <a:spcPts val="0"/>
              </a:spcAft>
              <a:buClr>
                <a:srgbClr val="3F3F3F"/>
              </a:buClr>
              <a:buSzPts val="1080"/>
              <a:buNone/>
            </a:pPr>
            <a:r>
              <a:rPr lang="en-US" sz="1080"/>
              <a:t>if (env.IsDevelopment())</a:t>
            </a:r>
            <a:endParaRPr sz="1080"/>
          </a:p>
          <a:p>
            <a:pPr indent="0" lvl="0" marL="0" rtl="0" algn="l">
              <a:lnSpc>
                <a:spcPct val="90000"/>
              </a:lnSpc>
              <a:spcBef>
                <a:spcPts val="1000"/>
              </a:spcBef>
              <a:spcAft>
                <a:spcPts val="0"/>
              </a:spcAft>
              <a:buClr>
                <a:srgbClr val="3F3F3F"/>
              </a:buClr>
              <a:buSzPts val="1080"/>
              <a:buNone/>
            </a:pPr>
            <a:r>
              <a:rPr lang="en-US" sz="1080"/>
              <a:t>    {</a:t>
            </a:r>
            <a:endParaRPr sz="1080"/>
          </a:p>
          <a:p>
            <a:pPr indent="0" lvl="0" marL="0" rtl="0" algn="l">
              <a:lnSpc>
                <a:spcPct val="90000"/>
              </a:lnSpc>
              <a:spcBef>
                <a:spcPts val="1000"/>
              </a:spcBef>
              <a:spcAft>
                <a:spcPts val="0"/>
              </a:spcAft>
              <a:buClr>
                <a:srgbClr val="3F3F3F"/>
              </a:buClr>
              <a:buSzPts val="1080"/>
              <a:buNone/>
            </a:pPr>
            <a:r>
              <a:rPr lang="en-US" sz="1080"/>
              <a:t>        app.UseDeveloperExceptionPage();</a:t>
            </a:r>
            <a:endParaRPr sz="1080"/>
          </a:p>
          <a:p>
            <a:pPr indent="0" lvl="0" marL="0" rtl="0" algn="l">
              <a:lnSpc>
                <a:spcPct val="90000"/>
              </a:lnSpc>
              <a:spcBef>
                <a:spcPts val="1000"/>
              </a:spcBef>
              <a:spcAft>
                <a:spcPts val="0"/>
              </a:spcAft>
              <a:buClr>
                <a:srgbClr val="3F3F3F"/>
              </a:buClr>
              <a:buSzPts val="1080"/>
              <a:buNone/>
            </a:pPr>
            <a:r>
              <a:rPr lang="en-US" sz="1080"/>
              <a:t>    }</a:t>
            </a:r>
            <a:endParaRPr sz="1080"/>
          </a:p>
          <a:p>
            <a:pPr indent="0" lvl="0" marL="0" rtl="0" algn="l">
              <a:lnSpc>
                <a:spcPct val="90000"/>
              </a:lnSpc>
              <a:spcBef>
                <a:spcPts val="1000"/>
              </a:spcBef>
              <a:spcAft>
                <a:spcPts val="0"/>
              </a:spcAft>
              <a:buClr>
                <a:srgbClr val="3F3F3F"/>
              </a:buClr>
              <a:buSzPts val="1080"/>
              <a:buNone/>
            </a:pPr>
            <a:r>
              <a:rPr lang="en-US" sz="1080"/>
              <a:t>    else</a:t>
            </a:r>
            <a:endParaRPr sz="1080"/>
          </a:p>
          <a:p>
            <a:pPr indent="0" lvl="0" marL="0" rtl="0" algn="l">
              <a:lnSpc>
                <a:spcPct val="90000"/>
              </a:lnSpc>
              <a:spcBef>
                <a:spcPts val="1000"/>
              </a:spcBef>
              <a:spcAft>
                <a:spcPts val="0"/>
              </a:spcAft>
              <a:buClr>
                <a:srgbClr val="3F3F3F"/>
              </a:buClr>
              <a:buSzPts val="1080"/>
              <a:buNone/>
            </a:pPr>
            <a:r>
              <a:rPr lang="en-US" sz="1080"/>
              <a:t>    {</a:t>
            </a:r>
            <a:endParaRPr sz="1080"/>
          </a:p>
          <a:p>
            <a:pPr indent="0" lvl="0" marL="0" rtl="0" algn="l">
              <a:lnSpc>
                <a:spcPct val="90000"/>
              </a:lnSpc>
              <a:spcBef>
                <a:spcPts val="1000"/>
              </a:spcBef>
              <a:spcAft>
                <a:spcPts val="0"/>
              </a:spcAft>
              <a:buClr>
                <a:srgbClr val="3F3F3F"/>
              </a:buClr>
              <a:buSzPts val="1080"/>
              <a:buNone/>
            </a:pPr>
            <a:r>
              <a:rPr lang="en-US" sz="1080"/>
              <a:t>        app.UseExceptionHandler("/error");</a:t>
            </a:r>
            <a:endParaRPr sz="1080"/>
          </a:p>
          <a:p>
            <a:pPr indent="0" lvl="0" marL="0" rtl="0" algn="l">
              <a:lnSpc>
                <a:spcPct val="90000"/>
              </a:lnSpc>
              <a:spcBef>
                <a:spcPts val="1000"/>
              </a:spcBef>
              <a:spcAft>
                <a:spcPts val="0"/>
              </a:spcAft>
              <a:buClr>
                <a:srgbClr val="3F3F3F"/>
              </a:buClr>
              <a:buSzPts val="1080"/>
              <a:buNone/>
            </a:pPr>
            <a:r>
              <a:rPr lang="en-US" sz="1080"/>
              <a:t>    }</a:t>
            </a:r>
            <a:endParaRPr sz="1080"/>
          </a:p>
          <a:p>
            <a:pPr indent="0" lvl="0" marL="0" rtl="0" algn="l">
              <a:lnSpc>
                <a:spcPct val="90000"/>
              </a:lnSpc>
              <a:spcBef>
                <a:spcPts val="1000"/>
              </a:spcBef>
              <a:spcAft>
                <a:spcPts val="0"/>
              </a:spcAft>
              <a:buClr>
                <a:srgbClr val="3F3F3F"/>
              </a:buClr>
              <a:buSzPts val="1080"/>
              <a:buNone/>
            </a:pPr>
            <a:r>
              <a:rPr lang="en-US" sz="1080"/>
              <a:t>     </a:t>
            </a:r>
            <a:endParaRPr sz="1080"/>
          </a:p>
          <a:p>
            <a:pPr indent="0" lvl="0" marL="0" rtl="0" algn="l">
              <a:lnSpc>
                <a:spcPct val="90000"/>
              </a:lnSpc>
              <a:spcBef>
                <a:spcPts val="1000"/>
              </a:spcBef>
              <a:spcAft>
                <a:spcPts val="0"/>
              </a:spcAft>
              <a:buClr>
                <a:srgbClr val="3F3F3F"/>
              </a:buClr>
              <a:buSzPts val="1080"/>
              <a:buNone/>
            </a:pPr>
            <a:r>
              <a:rPr lang="en-US" sz="1080"/>
              <a:t>    app.Map("/error", ap =&gt; ap.Run(async context =&gt;</a:t>
            </a:r>
            <a:endParaRPr sz="1080"/>
          </a:p>
          <a:p>
            <a:pPr indent="0" lvl="0" marL="0" rtl="0" algn="l">
              <a:lnSpc>
                <a:spcPct val="90000"/>
              </a:lnSpc>
              <a:spcBef>
                <a:spcPts val="1000"/>
              </a:spcBef>
              <a:spcAft>
                <a:spcPts val="0"/>
              </a:spcAft>
              <a:buClr>
                <a:srgbClr val="3F3F3F"/>
              </a:buClr>
              <a:buSzPts val="1080"/>
              <a:buNone/>
            </a:pPr>
            <a:r>
              <a:rPr lang="en-US" sz="1080"/>
              <a:t>    {</a:t>
            </a:r>
            <a:endParaRPr sz="1080"/>
          </a:p>
          <a:p>
            <a:pPr indent="0" lvl="0" marL="0" rtl="0" algn="l">
              <a:lnSpc>
                <a:spcPct val="90000"/>
              </a:lnSpc>
              <a:spcBef>
                <a:spcPts val="1000"/>
              </a:spcBef>
              <a:spcAft>
                <a:spcPts val="0"/>
              </a:spcAft>
              <a:buClr>
                <a:srgbClr val="3F3F3F"/>
              </a:buClr>
              <a:buSzPts val="1080"/>
              <a:buNone/>
            </a:pPr>
            <a:r>
              <a:rPr lang="en-US" sz="1080"/>
              <a:t>        await context.Response.WriteAsync("DivideByZeroException occured!");</a:t>
            </a:r>
            <a:endParaRPr sz="1080"/>
          </a:p>
          <a:p>
            <a:pPr indent="0" lvl="0" marL="0" rtl="0" algn="l">
              <a:lnSpc>
                <a:spcPct val="90000"/>
              </a:lnSpc>
              <a:spcBef>
                <a:spcPts val="1000"/>
              </a:spcBef>
              <a:spcAft>
                <a:spcPts val="0"/>
              </a:spcAft>
              <a:buClr>
                <a:srgbClr val="3F3F3F"/>
              </a:buClr>
              <a:buSzPts val="1080"/>
              <a:buNone/>
            </a:pPr>
            <a:r>
              <a:rPr lang="en-US" sz="1080"/>
              <a:t>    }));</a:t>
            </a:r>
            <a:endParaRPr sz="1080"/>
          </a:p>
          <a:p>
            <a:pPr indent="-228600" lvl="0" marL="228600" rtl="0" algn="l">
              <a:lnSpc>
                <a:spcPct val="90000"/>
              </a:lnSpc>
              <a:spcBef>
                <a:spcPts val="1000"/>
              </a:spcBef>
              <a:spcAft>
                <a:spcPts val="0"/>
              </a:spcAft>
              <a:buClr>
                <a:srgbClr val="3F3F3F"/>
              </a:buClr>
              <a:buSzPts val="1080"/>
              <a:buChar char="•"/>
            </a:pPr>
            <a:r>
              <a:rPr lang="en-US" sz="1080"/>
              <a:t>Метод app.UseExceptionHandler("/error"); перенаправляет при возникновении ошибки на адрес "/error".</a:t>
            </a:r>
            <a:endParaRPr sz="1080"/>
          </a:p>
          <a:p>
            <a:pPr indent="-228600" lvl="0" marL="228600" rtl="0" algn="l">
              <a:lnSpc>
                <a:spcPct val="90000"/>
              </a:lnSpc>
              <a:spcBef>
                <a:spcPts val="1000"/>
              </a:spcBef>
              <a:spcAft>
                <a:spcPts val="0"/>
              </a:spcAft>
              <a:buClr>
                <a:srgbClr val="3F3F3F"/>
              </a:buClr>
              <a:buSzPts val="1080"/>
              <a:buChar char="•"/>
            </a:pPr>
            <a:r>
              <a:rPr lang="en-US" sz="1080"/>
              <a:t>Для обработки пути по определенному адресу здесь использовался метод app.Map(). В итоге при возникновении исключения будет срабатывать делегат из метода app.Map.</a:t>
            </a:r>
            <a:endParaRPr sz="1080"/>
          </a:p>
          <a:p>
            <a:pPr indent="-228600" lvl="0" marL="228600" rtl="0" algn="l">
              <a:lnSpc>
                <a:spcPct val="90000"/>
              </a:lnSpc>
              <a:spcBef>
                <a:spcPts val="1000"/>
              </a:spcBef>
              <a:spcAft>
                <a:spcPts val="0"/>
              </a:spcAft>
              <a:buClr>
                <a:srgbClr val="3F3F3F"/>
              </a:buClr>
              <a:buSzPts val="1080"/>
              <a:buChar char="•"/>
            </a:pPr>
            <a:r>
              <a:rPr lang="en-US" sz="1080"/>
              <a:t>Следует учитывать, что оба middleware - app.UseDeveloperExceptionPage() и app.UseExceptionHandler() следует помещать ближе к началу конвейера middleware.</a:t>
            </a:r>
            <a:endParaRPr sz="108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Обработка ошибок. Обработка ошибок HTTP 4/5</a:t>
            </a:r>
            <a:br>
              <a:rPr lang="en-US"/>
            </a:br>
            <a:endParaRPr/>
          </a:p>
        </p:txBody>
      </p:sp>
      <p:sp>
        <p:nvSpPr>
          <p:cNvPr id="299" name="Google Shape;299;p48"/>
          <p:cNvSpPr txBox="1"/>
          <p:nvPr>
            <p:ph idx="1" type="body"/>
          </p:nvPr>
        </p:nvSpPr>
        <p:spPr>
          <a:xfrm>
            <a:off x="12065" y="1043940"/>
            <a:ext cx="12169139" cy="578866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200"/>
              <a:buChar char="•"/>
            </a:pPr>
            <a:r>
              <a:rPr lang="en-US" sz="1200"/>
              <a:t>В отличие от исключений стандартный функционал проекта ASP.NET Core почти никак не обрабатывает ошибки HTTP, например, в случае если ресурс не найден. При обращении к несуществующему ресурсу мы увидим в браузере пустую страницу, и только через консоль веб-браузера мы сможем увидеть статусный код. Но с помощью компонента StatusCodePagesMiddleware можно добавить в проект отправку информации о статусном коде. </a:t>
            </a:r>
            <a:endParaRPr sz="1200"/>
          </a:p>
          <a:p>
            <a:pPr indent="0" lvl="0" marL="0" rtl="0" algn="l">
              <a:lnSpc>
                <a:spcPct val="90000"/>
              </a:lnSpc>
              <a:spcBef>
                <a:spcPts val="1000"/>
              </a:spcBef>
              <a:spcAft>
                <a:spcPts val="0"/>
              </a:spcAft>
              <a:buClr>
                <a:srgbClr val="3F3F3F"/>
              </a:buClr>
              <a:buSzPts val="1200"/>
              <a:buNone/>
            </a:pPr>
            <a:r>
              <a:rPr lang="en-US" sz="1200"/>
              <a:t> app.UseStatusCodePages();</a:t>
            </a:r>
            <a:endParaRPr sz="1200"/>
          </a:p>
          <a:p>
            <a:pPr indent="-228600" lvl="0" marL="228600" rtl="0" algn="l">
              <a:lnSpc>
                <a:spcPct val="90000"/>
              </a:lnSpc>
              <a:spcBef>
                <a:spcPts val="1000"/>
              </a:spcBef>
              <a:spcAft>
                <a:spcPts val="0"/>
              </a:spcAft>
              <a:buClr>
                <a:srgbClr val="3F3F3F"/>
              </a:buClr>
              <a:buSzPts val="1200"/>
              <a:buChar char="•"/>
            </a:pPr>
            <a:r>
              <a:rPr lang="en-US" sz="1200"/>
              <a:t>Данный метод позволяет настроить отправляемое пользователю сообщение. В частности, мы можем изменить вызов метода так:</a:t>
            </a:r>
            <a:endParaRPr sz="1200"/>
          </a:p>
          <a:p>
            <a:pPr indent="0" lvl="0" marL="0" rtl="0" algn="l">
              <a:lnSpc>
                <a:spcPct val="90000"/>
              </a:lnSpc>
              <a:spcBef>
                <a:spcPts val="1000"/>
              </a:spcBef>
              <a:spcAft>
                <a:spcPts val="0"/>
              </a:spcAft>
              <a:buClr>
                <a:srgbClr val="3F3F3F"/>
              </a:buClr>
              <a:buSzPts val="1200"/>
              <a:buNone/>
            </a:pPr>
            <a:r>
              <a:rPr lang="en-US" sz="1200"/>
              <a:t>app.UseStatusCodePages("text/plain", "Error. Status code : {0}");</a:t>
            </a:r>
            <a:endParaRPr sz="1200"/>
          </a:p>
          <a:p>
            <a:pPr indent="-228600" lvl="0" marL="228600" rtl="0" algn="l">
              <a:lnSpc>
                <a:spcPct val="90000"/>
              </a:lnSpc>
              <a:spcBef>
                <a:spcPts val="1000"/>
              </a:spcBef>
              <a:spcAft>
                <a:spcPts val="0"/>
              </a:spcAft>
              <a:buClr>
                <a:srgbClr val="3F3F3F"/>
              </a:buClr>
              <a:buSzPts val="1200"/>
              <a:buChar char="•"/>
            </a:pPr>
            <a:r>
              <a:rPr lang="en-US" sz="1200"/>
              <a:t>В качестве первого параметра указывается MIME-тип ответа, а в качестве второго - собственно то сообщение, которое увидит пользователь. В сообщение мы можем передать код ошибки через плейсхолдер "{0}".</a:t>
            </a:r>
            <a:endParaRPr sz="1200"/>
          </a:p>
          <a:p>
            <a:pPr indent="-228600" lvl="0" marL="228600" rtl="0" algn="l">
              <a:lnSpc>
                <a:spcPct val="90000"/>
              </a:lnSpc>
              <a:spcBef>
                <a:spcPts val="1000"/>
              </a:spcBef>
              <a:spcAft>
                <a:spcPts val="0"/>
              </a:spcAft>
              <a:buClr>
                <a:srgbClr val="3F3F3F"/>
              </a:buClr>
              <a:buSzPts val="1200"/>
              <a:buChar char="•"/>
            </a:pPr>
            <a:r>
              <a:rPr lang="en-US" sz="1200"/>
              <a:t>Вместо метода app.UseStatusCodePages() мы также можем использовать еще пару других, которые также обрабатываю ошибки HTTP.</a:t>
            </a:r>
            <a:endParaRPr sz="1200"/>
          </a:p>
          <a:p>
            <a:pPr indent="-228600" lvl="0" marL="228600" rtl="0" algn="l">
              <a:lnSpc>
                <a:spcPct val="90000"/>
              </a:lnSpc>
              <a:spcBef>
                <a:spcPts val="1000"/>
              </a:spcBef>
              <a:spcAft>
                <a:spcPts val="0"/>
              </a:spcAft>
              <a:buClr>
                <a:srgbClr val="3F3F3F"/>
              </a:buClr>
              <a:buSzPts val="1200"/>
              <a:buChar char="•"/>
            </a:pPr>
            <a:r>
              <a:rPr lang="en-US" sz="1200"/>
              <a:t>С помощью метода app.UseStatusCodePagesWithRedirects() можно выполнить переадресацию на определенный метод, который непосредственно обработает статусный код:</a:t>
            </a:r>
            <a:endParaRPr sz="1200"/>
          </a:p>
          <a:p>
            <a:pPr indent="0" lvl="0" marL="0" rtl="0" algn="l">
              <a:lnSpc>
                <a:spcPct val="90000"/>
              </a:lnSpc>
              <a:spcBef>
                <a:spcPts val="1000"/>
              </a:spcBef>
              <a:spcAft>
                <a:spcPts val="0"/>
              </a:spcAft>
              <a:buClr>
                <a:srgbClr val="3F3F3F"/>
              </a:buClr>
              <a:buSzPts val="1200"/>
              <a:buNone/>
            </a:pPr>
            <a:r>
              <a:rPr lang="en-US" sz="1200"/>
              <a:t>app.UseStatusCodePagesWithRedirects("/error?code={0}");</a:t>
            </a:r>
            <a:endParaRPr sz="1200"/>
          </a:p>
          <a:p>
            <a:pPr indent="-228600" lvl="0" marL="228600" rtl="0" algn="l">
              <a:lnSpc>
                <a:spcPct val="90000"/>
              </a:lnSpc>
              <a:spcBef>
                <a:spcPts val="1000"/>
              </a:spcBef>
              <a:spcAft>
                <a:spcPts val="0"/>
              </a:spcAft>
              <a:buClr>
                <a:srgbClr val="3F3F3F"/>
              </a:buClr>
              <a:buSzPts val="1200"/>
              <a:buChar char="•"/>
            </a:pPr>
            <a:r>
              <a:rPr lang="en-US" sz="1200"/>
              <a:t>Здесь будет идти перенаправление по адресу "/error?code={0}". В качестве параметра через плейсхолдер "{0}" будет передаваться статусный код ошибки.</a:t>
            </a:r>
            <a:endParaRPr sz="1200"/>
          </a:p>
          <a:p>
            <a:pPr indent="-228600" lvl="0" marL="228600" rtl="0" algn="l">
              <a:lnSpc>
                <a:spcPct val="90000"/>
              </a:lnSpc>
              <a:spcBef>
                <a:spcPts val="1000"/>
              </a:spcBef>
              <a:spcAft>
                <a:spcPts val="0"/>
              </a:spcAft>
              <a:buClr>
                <a:srgbClr val="3F3F3F"/>
              </a:buClr>
              <a:buSzPts val="1200"/>
              <a:buChar char="•"/>
            </a:pPr>
            <a:r>
              <a:rPr lang="en-US" sz="1200"/>
              <a:t>Но теперь при обращении к несуществующему ресурсу клиент получит статусный код 302 / Found. То есть формально несуществующий ресурс будет существовать, просто статусный код 302 будет указывать, что ресурс перемещен на другое место - по пути "/error/404".</a:t>
            </a:r>
            <a:endParaRPr sz="1200"/>
          </a:p>
          <a:p>
            <a:pPr indent="-228600" lvl="0" marL="228600" rtl="0" algn="l">
              <a:lnSpc>
                <a:spcPct val="90000"/>
              </a:lnSpc>
              <a:spcBef>
                <a:spcPts val="1000"/>
              </a:spcBef>
              <a:spcAft>
                <a:spcPts val="0"/>
              </a:spcAft>
              <a:buClr>
                <a:srgbClr val="3F3F3F"/>
              </a:buClr>
              <a:buSzPts val="1200"/>
              <a:buChar char="•"/>
            </a:pPr>
            <a:r>
              <a:rPr lang="en-US" sz="1200"/>
              <a:t>Подобное поведение может быть неудобно, особенно с точки зрения поисковой индексации, и в этом случае мы можем применить другой метод app.UseStatusCodePagesWithReExecute():</a:t>
            </a:r>
            <a:endParaRPr sz="1200"/>
          </a:p>
          <a:p>
            <a:pPr indent="0" lvl="0" marL="0" rtl="0" algn="l">
              <a:lnSpc>
                <a:spcPct val="90000"/>
              </a:lnSpc>
              <a:spcBef>
                <a:spcPts val="1000"/>
              </a:spcBef>
              <a:spcAft>
                <a:spcPts val="0"/>
              </a:spcAft>
              <a:buClr>
                <a:srgbClr val="3F3F3F"/>
              </a:buClr>
              <a:buSzPts val="1200"/>
              <a:buNone/>
            </a:pPr>
            <a:r>
              <a:rPr lang="en-US" sz="1200"/>
              <a:t>app.UseStatusCodePagesWithReExecute("/error", "?code={0}");</a:t>
            </a:r>
            <a:endParaRPr sz="1200"/>
          </a:p>
          <a:p>
            <a:pPr indent="-228600" lvl="0" marL="228600" rtl="0" algn="l">
              <a:lnSpc>
                <a:spcPct val="90000"/>
              </a:lnSpc>
              <a:spcBef>
                <a:spcPts val="1000"/>
              </a:spcBef>
              <a:spcAft>
                <a:spcPts val="0"/>
              </a:spcAft>
              <a:buClr>
                <a:srgbClr val="3F3F3F"/>
              </a:buClr>
              <a:buSzPts val="1200"/>
              <a:buChar char="•"/>
            </a:pPr>
            <a:r>
              <a:rPr lang="en-US" sz="1200"/>
              <a:t>Первый параметр метода указывает на путь перенаправления, а второй задает параметры строки запроса, которые будут передаваться при перенаправлении. Вместо плейсхолдера {0} опять же будет передаваться статусный код ошибки. Формально мы получим тот же ответ, так как так же будет идти перенаправление на путь "/error?code=404". Но теперь браузер получит оригинальный статусный код 404.</a:t>
            </a:r>
            <a:endParaRPr sz="12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Обработка ошибок. Настройка обработки ошибок в web.config 5/5</a:t>
            </a:r>
            <a:endParaRPr/>
          </a:p>
        </p:txBody>
      </p:sp>
      <p:sp>
        <p:nvSpPr>
          <p:cNvPr id="305" name="Google Shape;305;p49"/>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Еще один способ обработки кодов ошибок представляет собой определение и настройка в файле конфигурации web.config элемента httpErrors. Этот способ в принципе использовался и в других версиях ASP.NET. В ASP.NET Core он также доступен, однако имеет очень ограниченное действие. В частности, мы его можем использовать только при развертывании на IIS, а также не можем использовать ряд настроек.</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Работа с HTTPS. Отладка по https 1/4</a:t>
            </a:r>
            <a:endParaRPr/>
          </a:p>
        </p:txBody>
      </p:sp>
      <p:sp>
        <p:nvSpPr>
          <p:cNvPr id="311" name="Google Shape;311;p50"/>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При создании проекта мы можем отметить поле Configure for HTTPS. Установка этого поля позволит по умолчанию включить отладку проекта по HTTPS. Правда, если мы даже не отметим это поле, мы все равно можем потом добавить в проект поддержку https через его свойства.</a:t>
            </a:r>
            <a:endParaRPr/>
          </a:p>
          <a:p>
            <a:pPr indent="-228600" lvl="0" marL="228600" rtl="0" algn="l">
              <a:lnSpc>
                <a:spcPct val="90000"/>
              </a:lnSpc>
              <a:spcBef>
                <a:spcPts val="1000"/>
              </a:spcBef>
              <a:spcAft>
                <a:spcPts val="0"/>
              </a:spcAft>
              <a:buClr>
                <a:srgbClr val="3F3F3F"/>
              </a:buClr>
              <a:buSzPts val="2000"/>
              <a:buChar char="•"/>
            </a:pPr>
            <a:r>
              <a:rPr lang="en-US"/>
              <a:t>При установке отметки после создания проекта он уже сконфигурирован на запуск через HTTPS. В частности, если мы зайдем в Visual Studio в свойства проекта на вкладку Debug, то мы увидим, что на этой вкладке установлено поле Enable SSL</a:t>
            </a:r>
            <a:endParaRPr/>
          </a:p>
          <a:p>
            <a:pPr indent="-228600" lvl="0" marL="228600" rtl="0" algn="l">
              <a:lnSpc>
                <a:spcPct val="90000"/>
              </a:lnSpc>
              <a:spcBef>
                <a:spcPts val="1000"/>
              </a:spcBef>
              <a:spcAft>
                <a:spcPts val="0"/>
              </a:spcAft>
              <a:buClr>
                <a:srgbClr val="3F3F3F"/>
              </a:buClr>
              <a:buSzPts val="2000"/>
              <a:buChar char="•"/>
            </a:pPr>
            <a:r>
              <a:rPr lang="en-US"/>
              <a:t>В процессе работы с проектом мы можем свободно включать или отключать это поле в зависимости от того, нужна ли нам отладка по Https.</a:t>
            </a:r>
            <a:endParaRPr/>
          </a:p>
          <a:p>
            <a:pPr indent="-101600" lvl="0" marL="228600" rtl="0" algn="l">
              <a:lnSpc>
                <a:spcPct val="90000"/>
              </a:lnSpc>
              <a:spcBef>
                <a:spcPts val="1000"/>
              </a:spcBef>
              <a:spcAft>
                <a:spcPts val="0"/>
              </a:spcAft>
              <a:buClr>
                <a:srgbClr val="3F3F3F"/>
              </a:buClr>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Типы проектов</a:t>
            </a:r>
            <a:endParaRPr/>
          </a:p>
        </p:txBody>
      </p:sp>
      <p:sp>
        <p:nvSpPr>
          <p:cNvPr id="99" name="Google Shape;99;p1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rgbClr val="3F3F3F"/>
              </a:buClr>
              <a:buSzPts val="2000"/>
              <a:buChar char="•"/>
            </a:pPr>
            <a:r>
              <a:rPr lang="en-US"/>
              <a:t>ASP.NET Core Empty: пустой шаблон с самой минимальной функциональностью для создания приложений с нуля</a:t>
            </a:r>
            <a:endParaRPr/>
          </a:p>
          <a:p>
            <a:pPr indent="-228600" lvl="0" marL="228600" rtl="0" algn="l">
              <a:lnSpc>
                <a:spcPct val="80000"/>
              </a:lnSpc>
              <a:spcBef>
                <a:spcPts val="1000"/>
              </a:spcBef>
              <a:spcAft>
                <a:spcPts val="0"/>
              </a:spcAft>
              <a:buClr>
                <a:srgbClr val="3F3F3F"/>
              </a:buClr>
              <a:buSzPts val="2000"/>
              <a:buChar char="•"/>
            </a:pPr>
            <a:r>
              <a:rPr lang="en-US"/>
              <a:t>ASP.NET Core Web API: проект веб-приложения, который использует архитектуру REST для создания веб-сервиса</a:t>
            </a:r>
            <a:endParaRPr/>
          </a:p>
          <a:p>
            <a:pPr indent="-228600" lvl="0" marL="228600" rtl="0" algn="l">
              <a:lnSpc>
                <a:spcPct val="80000"/>
              </a:lnSpc>
              <a:spcBef>
                <a:spcPts val="1000"/>
              </a:spcBef>
              <a:spcAft>
                <a:spcPts val="0"/>
              </a:spcAft>
              <a:buClr>
                <a:srgbClr val="3F3F3F"/>
              </a:buClr>
              <a:buSzPts val="2000"/>
              <a:buChar char="•"/>
            </a:pPr>
            <a:r>
              <a:rPr lang="en-US"/>
              <a:t>ASP.NET Core Web App: проект, который для обработки запросов по умолчанию использует Razor Pages</a:t>
            </a:r>
            <a:endParaRPr/>
          </a:p>
          <a:p>
            <a:pPr indent="-228600" lvl="0" marL="228600" rtl="0" algn="l">
              <a:lnSpc>
                <a:spcPct val="80000"/>
              </a:lnSpc>
              <a:spcBef>
                <a:spcPts val="1000"/>
              </a:spcBef>
              <a:spcAft>
                <a:spcPts val="0"/>
              </a:spcAft>
              <a:buClr>
                <a:srgbClr val="3F3F3F"/>
              </a:buClr>
              <a:buSzPts val="2000"/>
              <a:buChar char="•"/>
            </a:pPr>
            <a:r>
              <a:rPr lang="en-US"/>
              <a:t>ASP.NET Core Web App(Model-View-Controller): проект, который использует архитектуру MVC</a:t>
            </a:r>
            <a:endParaRPr/>
          </a:p>
          <a:p>
            <a:pPr indent="-228600" lvl="0" marL="228600" rtl="0" algn="l">
              <a:lnSpc>
                <a:spcPct val="80000"/>
              </a:lnSpc>
              <a:spcBef>
                <a:spcPts val="1000"/>
              </a:spcBef>
              <a:spcAft>
                <a:spcPts val="0"/>
              </a:spcAft>
              <a:buClr>
                <a:srgbClr val="3F3F3F"/>
              </a:buClr>
              <a:buSzPts val="2000"/>
              <a:buChar char="•"/>
            </a:pPr>
            <a:r>
              <a:rPr lang="en-US"/>
              <a:t>ASP.NET Core with Angular: проект, предназначенный специально для работы с Angular 2+.</a:t>
            </a:r>
            <a:endParaRPr/>
          </a:p>
          <a:p>
            <a:pPr indent="-228600" lvl="0" marL="228600" rtl="0" algn="l">
              <a:lnSpc>
                <a:spcPct val="80000"/>
              </a:lnSpc>
              <a:spcBef>
                <a:spcPts val="1000"/>
              </a:spcBef>
              <a:spcAft>
                <a:spcPts val="0"/>
              </a:spcAft>
              <a:buClr>
                <a:srgbClr val="3F3F3F"/>
              </a:buClr>
              <a:buSzPts val="2000"/>
              <a:buChar char="•"/>
            </a:pPr>
            <a:r>
              <a:rPr lang="en-US"/>
              <a:t>ASP.NET Core with React.js: проект, который использует React.JS</a:t>
            </a:r>
            <a:endParaRPr/>
          </a:p>
          <a:p>
            <a:pPr indent="-228600" lvl="0" marL="228600" rtl="0" algn="l">
              <a:lnSpc>
                <a:spcPct val="80000"/>
              </a:lnSpc>
              <a:spcBef>
                <a:spcPts val="1000"/>
              </a:spcBef>
              <a:spcAft>
                <a:spcPts val="0"/>
              </a:spcAft>
              <a:buClr>
                <a:srgbClr val="3F3F3F"/>
              </a:buClr>
              <a:buSzPts val="2000"/>
              <a:buChar char="•"/>
            </a:pPr>
            <a:r>
              <a:rPr lang="en-US"/>
              <a:t>ASP.NET Core with React.js and Redux: проект, который использует React.JS и Redux</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Работа с HTTPS. UseHttpsRedirection 2/4</a:t>
            </a:r>
            <a:br>
              <a:rPr lang="en-US"/>
            </a:br>
            <a:endParaRPr/>
          </a:p>
        </p:txBody>
      </p:sp>
      <p:sp>
        <p:nvSpPr>
          <p:cNvPr id="317" name="Google Shape;317;p51"/>
          <p:cNvSpPr txBox="1"/>
          <p:nvPr>
            <p:ph idx="1" type="body"/>
          </p:nvPr>
        </p:nvSpPr>
        <p:spPr>
          <a:xfrm>
            <a:off x="266065" y="1825625"/>
            <a:ext cx="11551920" cy="495236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400"/>
              <a:buChar char="•"/>
            </a:pPr>
            <a:r>
              <a:rPr lang="en-US" sz="1400"/>
              <a:t>Метод UseHttpsRedirection() объекта IApplicationBuilder добавляет для проекта переадресацию на тот же ресурс только по протоколу https (если приложение имеет поддержку SSL):</a:t>
            </a:r>
            <a:endParaRPr sz="1400"/>
          </a:p>
          <a:p>
            <a:pPr indent="0" lvl="0" marL="0" rtl="0" algn="l">
              <a:lnSpc>
                <a:spcPct val="90000"/>
              </a:lnSpc>
              <a:spcBef>
                <a:spcPts val="1000"/>
              </a:spcBef>
              <a:spcAft>
                <a:spcPts val="0"/>
              </a:spcAft>
              <a:buClr>
                <a:srgbClr val="3F3F3F"/>
              </a:buClr>
              <a:buSzPts val="1400"/>
              <a:buNone/>
            </a:pPr>
            <a:r>
              <a:rPr lang="en-US" sz="1400"/>
              <a:t>app.UseHttpsRedirection();</a:t>
            </a:r>
            <a:endParaRPr sz="1400"/>
          </a:p>
          <a:p>
            <a:pPr indent="-228600" lvl="0" marL="228600" rtl="0" algn="l">
              <a:lnSpc>
                <a:spcPct val="90000"/>
              </a:lnSpc>
              <a:spcBef>
                <a:spcPts val="1000"/>
              </a:spcBef>
              <a:spcAft>
                <a:spcPts val="0"/>
              </a:spcAft>
              <a:buClr>
                <a:srgbClr val="3F3F3F"/>
              </a:buClr>
              <a:buSzPts val="1400"/>
              <a:buChar char="•"/>
            </a:pPr>
            <a:r>
              <a:rPr lang="en-US" sz="1400"/>
              <a:t>С помощью метода AddHttpsRedirection() мы можем настроить параметры переадресации. Например, изменим в классе Startup метод ConfigureServices следующим образом:</a:t>
            </a:r>
            <a:endParaRPr sz="1400"/>
          </a:p>
          <a:p>
            <a:pPr indent="0" lvl="0" marL="0" rtl="0" algn="l">
              <a:lnSpc>
                <a:spcPct val="90000"/>
              </a:lnSpc>
              <a:spcBef>
                <a:spcPts val="1000"/>
              </a:spcBef>
              <a:spcAft>
                <a:spcPts val="0"/>
              </a:spcAft>
              <a:buClr>
                <a:srgbClr val="3F3F3F"/>
              </a:buClr>
              <a:buSzPts val="1400"/>
              <a:buNone/>
            </a:pPr>
            <a:r>
              <a:rPr lang="en-US" sz="1400"/>
              <a:t>services.AddHttpsRedirection(options =&gt;</a:t>
            </a:r>
            <a:endParaRPr sz="1400"/>
          </a:p>
          <a:p>
            <a:pPr indent="0" lvl="0" marL="0" rtl="0" algn="l">
              <a:lnSpc>
                <a:spcPct val="90000"/>
              </a:lnSpc>
              <a:spcBef>
                <a:spcPts val="1000"/>
              </a:spcBef>
              <a:spcAft>
                <a:spcPts val="0"/>
              </a:spcAft>
              <a:buClr>
                <a:srgbClr val="3F3F3F"/>
              </a:buClr>
              <a:buSzPts val="1400"/>
              <a:buNone/>
            </a:pPr>
            <a:r>
              <a:rPr lang="en-US" sz="1400"/>
              <a:t>    {</a:t>
            </a:r>
            <a:endParaRPr sz="1400"/>
          </a:p>
          <a:p>
            <a:pPr indent="0" lvl="0" marL="0" rtl="0" algn="l">
              <a:lnSpc>
                <a:spcPct val="90000"/>
              </a:lnSpc>
              <a:spcBef>
                <a:spcPts val="1000"/>
              </a:spcBef>
              <a:spcAft>
                <a:spcPts val="0"/>
              </a:spcAft>
              <a:buClr>
                <a:srgbClr val="3F3F3F"/>
              </a:buClr>
              <a:buSzPts val="1400"/>
              <a:buNone/>
            </a:pPr>
            <a:r>
              <a:rPr lang="en-US" sz="1400"/>
              <a:t>        options.RedirectStatusCode = StatusCodes.Status307TemporaryRedirect;</a:t>
            </a:r>
            <a:endParaRPr sz="1400"/>
          </a:p>
          <a:p>
            <a:pPr indent="0" lvl="0" marL="0" rtl="0" algn="l">
              <a:lnSpc>
                <a:spcPct val="90000"/>
              </a:lnSpc>
              <a:spcBef>
                <a:spcPts val="1000"/>
              </a:spcBef>
              <a:spcAft>
                <a:spcPts val="0"/>
              </a:spcAft>
              <a:buClr>
                <a:srgbClr val="3F3F3F"/>
              </a:buClr>
              <a:buSzPts val="1400"/>
              <a:buNone/>
            </a:pPr>
            <a:r>
              <a:rPr lang="en-US" sz="1400"/>
              <a:t>        options.HttpsPort = 44344;</a:t>
            </a:r>
            <a:endParaRPr sz="1400"/>
          </a:p>
          <a:p>
            <a:pPr indent="0" lvl="0" marL="0" rtl="0" algn="l">
              <a:lnSpc>
                <a:spcPct val="90000"/>
              </a:lnSpc>
              <a:spcBef>
                <a:spcPts val="1000"/>
              </a:spcBef>
              <a:spcAft>
                <a:spcPts val="0"/>
              </a:spcAft>
              <a:buClr>
                <a:srgbClr val="3F3F3F"/>
              </a:buClr>
              <a:buSzPts val="1400"/>
              <a:buNone/>
            </a:pPr>
            <a:r>
              <a:rPr lang="en-US" sz="1400"/>
              <a:t>    });</a:t>
            </a:r>
            <a:endParaRPr sz="1400"/>
          </a:p>
          <a:p>
            <a:pPr indent="-228600" lvl="0" marL="228600" rtl="0" algn="l">
              <a:lnSpc>
                <a:spcPct val="90000"/>
              </a:lnSpc>
              <a:spcBef>
                <a:spcPts val="1000"/>
              </a:spcBef>
              <a:spcAft>
                <a:spcPts val="0"/>
              </a:spcAft>
              <a:buClr>
                <a:srgbClr val="3F3F3F"/>
              </a:buClr>
              <a:buSzPts val="1400"/>
              <a:buChar char="•"/>
            </a:pPr>
            <a:r>
              <a:rPr lang="en-US" sz="1400"/>
              <a:t>Для настройки переадресации в метод AddHttpsRedirection передается функция, которая в качестве параметра принимает объект HttpsRedirectionOptions. Этот объект имеет два свойства:</a:t>
            </a:r>
            <a:endParaRPr sz="1400"/>
          </a:p>
          <a:p>
            <a:pPr indent="-342900" lvl="0" marL="342900" rtl="0" algn="l">
              <a:lnSpc>
                <a:spcPct val="90000"/>
              </a:lnSpc>
              <a:spcBef>
                <a:spcPts val="1000"/>
              </a:spcBef>
              <a:spcAft>
                <a:spcPts val="0"/>
              </a:spcAft>
              <a:buClr>
                <a:srgbClr val="3F3F3F"/>
              </a:buClr>
              <a:buSzPts val="1400"/>
              <a:buAutoNum type="arabicPeriod"/>
            </a:pPr>
            <a:r>
              <a:rPr lang="en-US" sz="1400"/>
              <a:t>RedirectStatusCode: статусный код переадресации - одно из значений перечисления StatusCodes. По умолчанию применяется значение StatusCodes.Status307TemporaryRedirect</a:t>
            </a:r>
            <a:endParaRPr sz="1400"/>
          </a:p>
          <a:p>
            <a:pPr indent="-342900" lvl="0" marL="342900" rtl="0" algn="l">
              <a:lnSpc>
                <a:spcPct val="90000"/>
              </a:lnSpc>
              <a:spcBef>
                <a:spcPts val="1000"/>
              </a:spcBef>
              <a:spcAft>
                <a:spcPts val="0"/>
              </a:spcAft>
              <a:buClr>
                <a:srgbClr val="3F3F3F"/>
              </a:buClr>
              <a:buSzPts val="1400"/>
              <a:buAutoNum type="arabicPeriod"/>
            </a:pPr>
            <a:r>
              <a:rPr lang="en-US" sz="1400"/>
              <a:t>HttpsPort: устанавливает порт. Данная опция необходима, если порт отличается от стандартного 443. В данном случае это порт 44344. При запуске в Visual Studio через HTTPS данная опция не учитывается, поскольку порт устанавливает сама Visual Studio.</a:t>
            </a:r>
            <a:endParaRPr sz="1400"/>
          </a:p>
          <a:p>
            <a:pPr indent="-139700" lvl="0" marL="228600" rtl="0" algn="l">
              <a:lnSpc>
                <a:spcPct val="90000"/>
              </a:lnSpc>
              <a:spcBef>
                <a:spcPts val="1000"/>
              </a:spcBef>
              <a:spcAft>
                <a:spcPts val="0"/>
              </a:spcAft>
              <a:buClr>
                <a:srgbClr val="3F3F3F"/>
              </a:buClr>
              <a:buSzPts val="1400"/>
              <a:buNone/>
            </a:pPr>
            <a:r>
              <a:t/>
            </a:r>
            <a:endParaRPr sz="1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Работа с HTTPS. HTTP Strict Transport Security Protocol (HSTS) 3/4</a:t>
            </a:r>
            <a:endParaRPr/>
          </a:p>
        </p:txBody>
      </p:sp>
      <p:sp>
        <p:nvSpPr>
          <p:cNvPr id="323" name="Google Shape;323;p52"/>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rgbClr val="3F3F3F"/>
              </a:buClr>
              <a:buSzPts val="1800"/>
              <a:buChar char="•"/>
            </a:pPr>
            <a:r>
              <a:rPr lang="en-US" sz="1800"/>
              <a:t>Когда пользователь первый раз обращается к сайту по протоколу http, даже если на самом сайте установлен сертификат ssl и переадресация на https, то пользователь при первом запросе все равно будет обращаться к сайту по незащищенной версии, то есть по протоколу http. Затем будет идти переадресация. Обращение по незащищенному протоколу уже может спровоцировать ряд атак. В связи с чем применяются специальный заголовок Strict-Transport-Security. Этот заголовок отправляется сервером клиенту. Заголовок сообщает браузеру, что к приложению надо обращаться по протоколу https, а не по протоколу http. Кроме того, передаст параметры подобного обращения. Пример заголовка Strict-Transport-Security:</a:t>
            </a:r>
            <a:endParaRPr sz="1800"/>
          </a:p>
          <a:p>
            <a:pPr indent="0" lvl="0" marL="0" rtl="0" algn="l">
              <a:lnSpc>
                <a:spcPct val="70000"/>
              </a:lnSpc>
              <a:spcBef>
                <a:spcPts val="1000"/>
              </a:spcBef>
              <a:spcAft>
                <a:spcPts val="0"/>
              </a:spcAft>
              <a:buClr>
                <a:srgbClr val="3F3F3F"/>
              </a:buClr>
              <a:buSzPts val="1800"/>
              <a:buNone/>
            </a:pPr>
            <a:r>
              <a:rPr lang="en-US" sz="1800"/>
              <a:t>Strict-Transport-Security: max-age=63072000; includeSubDomains; preload </a:t>
            </a:r>
            <a:endParaRPr sz="1800"/>
          </a:p>
          <a:p>
            <a:pPr indent="-228600" lvl="0" marL="228600" rtl="0" algn="l">
              <a:lnSpc>
                <a:spcPct val="70000"/>
              </a:lnSpc>
              <a:spcBef>
                <a:spcPts val="1000"/>
              </a:spcBef>
              <a:spcAft>
                <a:spcPts val="0"/>
              </a:spcAft>
              <a:buClr>
                <a:srgbClr val="3F3F3F"/>
              </a:buClr>
              <a:buSzPts val="1800"/>
              <a:buChar char="•"/>
            </a:pPr>
            <a:r>
              <a:rPr lang="en-US" sz="1800"/>
              <a:t>Заголовок имеет три параметра:</a:t>
            </a:r>
            <a:endParaRPr sz="1800"/>
          </a:p>
          <a:p>
            <a:pPr indent="-457200" lvl="0" marL="457200" rtl="0" algn="l">
              <a:lnSpc>
                <a:spcPct val="70000"/>
              </a:lnSpc>
              <a:spcBef>
                <a:spcPts val="1000"/>
              </a:spcBef>
              <a:spcAft>
                <a:spcPts val="0"/>
              </a:spcAft>
              <a:buClr>
                <a:srgbClr val="3F3F3F"/>
              </a:buClr>
              <a:buSzPts val="1800"/>
              <a:buAutoNum type="arabicPeriod"/>
            </a:pPr>
            <a:r>
              <a:rPr lang="en-US" sz="1800"/>
              <a:t>max-age: задает максимальное действие заголовка (обязательный параметр)</a:t>
            </a:r>
            <a:endParaRPr sz="1800"/>
          </a:p>
          <a:p>
            <a:pPr indent="-457200" lvl="0" marL="457200" rtl="0" algn="l">
              <a:lnSpc>
                <a:spcPct val="70000"/>
              </a:lnSpc>
              <a:spcBef>
                <a:spcPts val="1000"/>
              </a:spcBef>
              <a:spcAft>
                <a:spcPts val="0"/>
              </a:spcAft>
              <a:buClr>
                <a:srgbClr val="3F3F3F"/>
              </a:buClr>
              <a:buSzPts val="1800"/>
              <a:buAutoNum type="arabicPeriod"/>
            </a:pPr>
            <a:r>
              <a:rPr lang="en-US" sz="1800"/>
              <a:t>includeSubDomains: если этот параметр установлен, то действие применяется ко всем поддоменам</a:t>
            </a:r>
            <a:endParaRPr sz="1800"/>
          </a:p>
          <a:p>
            <a:pPr indent="-457200" lvl="0" marL="457200" rtl="0" algn="l">
              <a:lnSpc>
                <a:spcPct val="70000"/>
              </a:lnSpc>
              <a:spcBef>
                <a:spcPts val="1000"/>
              </a:spcBef>
              <a:spcAft>
                <a:spcPts val="0"/>
              </a:spcAft>
              <a:buClr>
                <a:srgbClr val="3F3F3F"/>
              </a:buClr>
              <a:buSzPts val="1800"/>
              <a:buAutoNum type="arabicPeriod"/>
            </a:pPr>
            <a:r>
              <a:rPr lang="en-US" sz="1800"/>
              <a:t>preload: если этот параметр установлен, то будет использоваться специальный preload-список доменов, обращение к которым безопасно.</a:t>
            </a:r>
            <a:endParaRPr sz="1800"/>
          </a:p>
          <a:p>
            <a:pPr indent="-342900" lvl="0" marL="457200" rtl="0" algn="l">
              <a:lnSpc>
                <a:spcPct val="70000"/>
              </a:lnSpc>
              <a:spcBef>
                <a:spcPts val="1000"/>
              </a:spcBef>
              <a:spcAft>
                <a:spcPts val="0"/>
              </a:spcAft>
              <a:buClr>
                <a:srgbClr val="3F3F3F"/>
              </a:buClr>
              <a:buSzPts val="1800"/>
              <a:buNone/>
            </a:pPr>
            <a:r>
              <a:t/>
            </a: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Работа с HTTPS. HTTP Strict Transport Security Protocol (HSTS) 4/4</a:t>
            </a:r>
            <a:br>
              <a:rPr lang="en-US"/>
            </a:br>
            <a:endParaRPr/>
          </a:p>
        </p:txBody>
      </p:sp>
      <p:sp>
        <p:nvSpPr>
          <p:cNvPr id="329" name="Google Shape;329;p53"/>
          <p:cNvSpPr txBox="1"/>
          <p:nvPr>
            <p:ph idx="1" type="body"/>
          </p:nvPr>
        </p:nvSpPr>
        <p:spPr>
          <a:xfrm>
            <a:off x="3175" y="1079500"/>
            <a:ext cx="12185015" cy="575183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100"/>
              <a:buChar char="•"/>
            </a:pPr>
            <a:r>
              <a:rPr lang="en-US" sz="1100"/>
              <a:t>Стоит отметить, что отправка этого заголовка браузеру - это не то же самое, что и переадресация. При переадресации устанавливается редирект одних отдельных адресов на другие. А заголовок Strict-Transport-Security устанавливает глобально политику работы с определенным доменом и его поддоменами.</a:t>
            </a:r>
            <a:endParaRPr sz="1100"/>
          </a:p>
          <a:p>
            <a:pPr indent="-228600" lvl="0" marL="228600" rtl="0" algn="l">
              <a:lnSpc>
                <a:spcPct val="90000"/>
              </a:lnSpc>
              <a:spcBef>
                <a:spcPts val="1000"/>
              </a:spcBef>
              <a:spcAft>
                <a:spcPts val="0"/>
              </a:spcAft>
              <a:buClr>
                <a:srgbClr val="3F3F3F"/>
              </a:buClr>
              <a:buSzPts val="1100"/>
              <a:buChar char="•"/>
            </a:pPr>
            <a:r>
              <a:rPr lang="en-US" sz="1100"/>
              <a:t>В ASP.NET Core 2.1+ С помощью метода UseHsts() объекта IApplicationBuilder мы можем отправить браузеру заголовок Strict-Transport-Security. Так, изменим метод Configure в классе Startup следующим образом:</a:t>
            </a:r>
            <a:endParaRPr sz="1100"/>
          </a:p>
          <a:p>
            <a:pPr indent="0" lvl="0" marL="0" rtl="0" algn="l">
              <a:lnSpc>
                <a:spcPct val="90000"/>
              </a:lnSpc>
              <a:spcBef>
                <a:spcPts val="1000"/>
              </a:spcBef>
              <a:spcAft>
                <a:spcPts val="0"/>
              </a:spcAft>
              <a:buClr>
                <a:srgbClr val="3F3F3F"/>
              </a:buClr>
              <a:buSzPts val="1100"/>
              <a:buNone/>
            </a:pPr>
            <a:r>
              <a:rPr lang="en-US" sz="1100"/>
              <a:t>if (env.IsDevelopment())</a:t>
            </a:r>
            <a:endParaRPr sz="1100"/>
          </a:p>
          <a:p>
            <a:pPr indent="0" lvl="0" marL="0" rtl="0" algn="l">
              <a:lnSpc>
                <a:spcPct val="90000"/>
              </a:lnSpc>
              <a:spcBef>
                <a:spcPts val="1000"/>
              </a:spcBef>
              <a:spcAft>
                <a:spcPts val="0"/>
              </a:spcAft>
              <a:buClr>
                <a:srgbClr val="3F3F3F"/>
              </a:buClr>
              <a:buSzPts val="1100"/>
              <a:buNone/>
            </a:pPr>
            <a:r>
              <a:rPr lang="en-US" sz="1100"/>
              <a:t>    {</a:t>
            </a:r>
            <a:endParaRPr sz="1100"/>
          </a:p>
          <a:p>
            <a:pPr indent="0" lvl="0" marL="0" rtl="0" algn="l">
              <a:lnSpc>
                <a:spcPct val="90000"/>
              </a:lnSpc>
              <a:spcBef>
                <a:spcPts val="1000"/>
              </a:spcBef>
              <a:spcAft>
                <a:spcPts val="0"/>
              </a:spcAft>
              <a:buClr>
                <a:srgbClr val="3F3F3F"/>
              </a:buClr>
              <a:buSzPts val="1100"/>
              <a:buNone/>
            </a:pPr>
            <a:r>
              <a:rPr lang="en-US" sz="1100"/>
              <a:t>        app.UseDeveloperExceptionPage();</a:t>
            </a:r>
            <a:endParaRPr sz="1100"/>
          </a:p>
          <a:p>
            <a:pPr indent="0" lvl="0" marL="0" rtl="0" algn="l">
              <a:lnSpc>
                <a:spcPct val="90000"/>
              </a:lnSpc>
              <a:spcBef>
                <a:spcPts val="1000"/>
              </a:spcBef>
              <a:spcAft>
                <a:spcPts val="0"/>
              </a:spcAft>
              <a:buClr>
                <a:srgbClr val="3F3F3F"/>
              </a:buClr>
              <a:buSzPts val="1100"/>
              <a:buNone/>
            </a:pPr>
            <a:r>
              <a:rPr lang="en-US" sz="1100"/>
              <a:t>    }</a:t>
            </a:r>
            <a:endParaRPr sz="1100"/>
          </a:p>
          <a:p>
            <a:pPr indent="0" lvl="0" marL="0" rtl="0" algn="l">
              <a:lnSpc>
                <a:spcPct val="90000"/>
              </a:lnSpc>
              <a:spcBef>
                <a:spcPts val="1000"/>
              </a:spcBef>
              <a:spcAft>
                <a:spcPts val="0"/>
              </a:spcAft>
              <a:buClr>
                <a:srgbClr val="3F3F3F"/>
              </a:buClr>
              <a:buSzPts val="1100"/>
              <a:buNone/>
            </a:pPr>
            <a:r>
              <a:rPr lang="en-US" sz="1100"/>
              <a:t>    else</a:t>
            </a:r>
            <a:endParaRPr sz="1100"/>
          </a:p>
          <a:p>
            <a:pPr indent="0" lvl="0" marL="0" rtl="0" algn="l">
              <a:lnSpc>
                <a:spcPct val="90000"/>
              </a:lnSpc>
              <a:spcBef>
                <a:spcPts val="1000"/>
              </a:spcBef>
              <a:spcAft>
                <a:spcPts val="0"/>
              </a:spcAft>
              <a:buClr>
                <a:srgbClr val="3F3F3F"/>
              </a:buClr>
              <a:buSzPts val="1100"/>
              <a:buNone/>
            </a:pPr>
            <a:r>
              <a:rPr lang="en-US" sz="1100"/>
              <a:t>    {</a:t>
            </a:r>
            <a:endParaRPr sz="1100"/>
          </a:p>
          <a:p>
            <a:pPr indent="0" lvl="0" marL="0" rtl="0" algn="l">
              <a:lnSpc>
                <a:spcPct val="90000"/>
              </a:lnSpc>
              <a:spcBef>
                <a:spcPts val="1000"/>
              </a:spcBef>
              <a:spcAft>
                <a:spcPts val="0"/>
              </a:spcAft>
              <a:buClr>
                <a:srgbClr val="3F3F3F"/>
              </a:buClr>
              <a:buSzPts val="1100"/>
              <a:buNone/>
            </a:pPr>
            <a:r>
              <a:rPr lang="en-US" sz="1100"/>
              <a:t>        app.UseHsts();</a:t>
            </a:r>
            <a:endParaRPr sz="1100"/>
          </a:p>
          <a:p>
            <a:pPr indent="0" lvl="0" marL="0" rtl="0" algn="l">
              <a:lnSpc>
                <a:spcPct val="90000"/>
              </a:lnSpc>
              <a:spcBef>
                <a:spcPts val="1000"/>
              </a:spcBef>
              <a:spcAft>
                <a:spcPts val="0"/>
              </a:spcAft>
              <a:buClr>
                <a:srgbClr val="3F3F3F"/>
              </a:buClr>
              <a:buSzPts val="1100"/>
              <a:buNone/>
            </a:pPr>
            <a:r>
              <a:rPr lang="en-US" sz="1100"/>
              <a:t>    }</a:t>
            </a:r>
            <a:endParaRPr sz="1100"/>
          </a:p>
          <a:p>
            <a:pPr indent="0" lvl="0" marL="0" rtl="0" algn="l">
              <a:lnSpc>
                <a:spcPct val="90000"/>
              </a:lnSpc>
              <a:spcBef>
                <a:spcPts val="1000"/>
              </a:spcBef>
              <a:spcAft>
                <a:spcPts val="0"/>
              </a:spcAft>
              <a:buClr>
                <a:srgbClr val="3F3F3F"/>
              </a:buClr>
              <a:buSzPts val="1100"/>
              <a:buNone/>
            </a:pPr>
            <a:r>
              <a:rPr lang="en-US" sz="1100"/>
              <a:t>    app.UseHttpsRedirection();</a:t>
            </a:r>
            <a:endParaRPr sz="1100"/>
          </a:p>
          <a:p>
            <a:pPr indent="-228600" lvl="0" marL="228600" rtl="0" algn="l">
              <a:lnSpc>
                <a:spcPct val="90000"/>
              </a:lnSpc>
              <a:spcBef>
                <a:spcPts val="1000"/>
              </a:spcBef>
              <a:spcAft>
                <a:spcPts val="0"/>
              </a:spcAft>
              <a:buClr>
                <a:srgbClr val="3F3F3F"/>
              </a:buClr>
              <a:buSzPts val="1100"/>
              <a:buChar char="•"/>
            </a:pPr>
            <a:r>
              <a:rPr lang="en-US" sz="1100"/>
              <a:t>Стоит отметить, что метод UseHsts вызывается, если только приложение уже развернуто для полноценного использования, потому что в процессе разработки использование данного метода может создавать неудобства, так как заголовки кэшируются.</a:t>
            </a:r>
            <a:endParaRPr sz="1100"/>
          </a:p>
          <a:p>
            <a:pPr indent="-228600" lvl="0" marL="228600" rtl="0" algn="l">
              <a:lnSpc>
                <a:spcPct val="90000"/>
              </a:lnSpc>
              <a:spcBef>
                <a:spcPts val="1000"/>
              </a:spcBef>
              <a:spcAft>
                <a:spcPts val="0"/>
              </a:spcAft>
              <a:buClr>
                <a:srgbClr val="3F3F3F"/>
              </a:buClr>
              <a:buSzPts val="1100"/>
              <a:buChar char="•"/>
            </a:pPr>
            <a:r>
              <a:rPr lang="en-US" sz="1100"/>
              <a:t>Дополнительно, с помощью метода AddHsts в методе ConfigureServices мы можем настроить параметры заголовка Strict-Transport-Security.</a:t>
            </a:r>
            <a:endParaRPr sz="1100"/>
          </a:p>
          <a:p>
            <a:pPr indent="-228600" lvl="0" marL="228600" rtl="0" algn="l">
              <a:lnSpc>
                <a:spcPct val="90000"/>
              </a:lnSpc>
              <a:spcBef>
                <a:spcPts val="1000"/>
              </a:spcBef>
              <a:spcAft>
                <a:spcPts val="0"/>
              </a:spcAft>
              <a:buClr>
                <a:srgbClr val="3F3F3F"/>
              </a:buClr>
              <a:buSzPts val="1100"/>
              <a:buChar char="•"/>
            </a:pPr>
            <a:r>
              <a:rPr lang="en-US" sz="1100"/>
              <a:t>В метод AddHsts() передается функция, которая в качестве параметра принимает объект HstsOptions. Этот объект имеет следующие свойства:</a:t>
            </a:r>
            <a:endParaRPr sz="1100"/>
          </a:p>
          <a:p>
            <a:pPr indent="-228600" lvl="0" marL="228600" rtl="0" algn="l">
              <a:lnSpc>
                <a:spcPct val="90000"/>
              </a:lnSpc>
              <a:spcBef>
                <a:spcPts val="1000"/>
              </a:spcBef>
              <a:spcAft>
                <a:spcPts val="0"/>
              </a:spcAft>
              <a:buClr>
                <a:srgbClr val="3F3F3F"/>
              </a:buClr>
              <a:buSzPts val="1100"/>
              <a:buAutoNum type="arabicPeriod"/>
            </a:pPr>
            <a:r>
              <a:rPr lang="en-US" sz="1100"/>
              <a:t>Preload: устанавливает параметр preload</a:t>
            </a:r>
            <a:endParaRPr sz="1100"/>
          </a:p>
          <a:p>
            <a:pPr indent="-228600" lvl="0" marL="228600" rtl="0" algn="l">
              <a:lnSpc>
                <a:spcPct val="90000"/>
              </a:lnSpc>
              <a:spcBef>
                <a:spcPts val="1000"/>
              </a:spcBef>
              <a:spcAft>
                <a:spcPts val="0"/>
              </a:spcAft>
              <a:buClr>
                <a:srgbClr val="3F3F3F"/>
              </a:buClr>
              <a:buSzPts val="1100"/>
              <a:buAutoNum type="arabicPeriod"/>
            </a:pPr>
            <a:r>
              <a:rPr lang="en-US" sz="1100"/>
              <a:t>MaxAge: устанавливает параметр max-age</a:t>
            </a:r>
            <a:endParaRPr sz="1100"/>
          </a:p>
          <a:p>
            <a:pPr indent="-228600" lvl="0" marL="228600" rtl="0" algn="l">
              <a:lnSpc>
                <a:spcPct val="90000"/>
              </a:lnSpc>
              <a:spcBef>
                <a:spcPts val="1000"/>
              </a:spcBef>
              <a:spcAft>
                <a:spcPts val="0"/>
              </a:spcAft>
              <a:buClr>
                <a:srgbClr val="3F3F3F"/>
              </a:buClr>
              <a:buSzPts val="1100"/>
              <a:buAutoNum type="arabicPeriod"/>
            </a:pPr>
            <a:r>
              <a:rPr lang="en-US" sz="1100"/>
              <a:t>IncludeSubDomains: устанавливает параметр includeSubDomains</a:t>
            </a:r>
            <a:endParaRPr sz="1100"/>
          </a:p>
          <a:p>
            <a:pPr indent="-228600" lvl="0" marL="228600" rtl="0" algn="l">
              <a:lnSpc>
                <a:spcPct val="90000"/>
              </a:lnSpc>
              <a:spcBef>
                <a:spcPts val="1000"/>
              </a:spcBef>
              <a:spcAft>
                <a:spcPts val="0"/>
              </a:spcAft>
              <a:buClr>
                <a:srgbClr val="3F3F3F"/>
              </a:buClr>
              <a:buSzPts val="1100"/>
              <a:buAutoNum type="arabicPeriod"/>
            </a:pPr>
            <a:r>
              <a:rPr lang="en-US" sz="1100"/>
              <a:t>ExcludedHosts: добавляет список доменов, которые надо исключить из действия заголовка</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Структура проекта ASP.NET Core</a:t>
            </a:r>
            <a:endParaRPr/>
          </a:p>
        </p:txBody>
      </p:sp>
      <p:sp>
        <p:nvSpPr>
          <p:cNvPr id="105" name="Google Shape;105;p1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Connected Services: подключенные сервисы из Azure</a:t>
            </a:r>
            <a:endParaRPr/>
          </a:p>
          <a:p>
            <a:pPr indent="-228600" lvl="0" marL="228600" rtl="0" algn="l">
              <a:lnSpc>
                <a:spcPct val="90000"/>
              </a:lnSpc>
              <a:spcBef>
                <a:spcPts val="1000"/>
              </a:spcBef>
              <a:spcAft>
                <a:spcPts val="0"/>
              </a:spcAft>
              <a:buClr>
                <a:srgbClr val="3F3F3F"/>
              </a:buClr>
              <a:buSzPts val="2000"/>
              <a:buChar char="•"/>
            </a:pPr>
            <a:r>
              <a:rPr lang="en-US"/>
              <a:t>Dependencies: все добавленные в проект пакеты и библиотеки, иначе говоря зависимости</a:t>
            </a:r>
            <a:endParaRPr/>
          </a:p>
          <a:p>
            <a:pPr indent="-228600" lvl="0" marL="228600" rtl="0" algn="l">
              <a:lnSpc>
                <a:spcPct val="90000"/>
              </a:lnSpc>
              <a:spcBef>
                <a:spcPts val="1000"/>
              </a:spcBef>
              <a:spcAft>
                <a:spcPts val="0"/>
              </a:spcAft>
              <a:buClr>
                <a:srgbClr val="3F3F3F"/>
              </a:buClr>
              <a:buSzPts val="2000"/>
              <a:buChar char="•"/>
            </a:pPr>
            <a:r>
              <a:rPr lang="en-US"/>
              <a:t>Properties: узел, который содержит некоторые настройки проекта. В частности, в файле launchSettings.json описаны настройки запуска проекта, например, адреса, по которым будет запускаться приложение.</a:t>
            </a:r>
            <a:endParaRPr/>
          </a:p>
          <a:p>
            <a:pPr indent="-228600" lvl="0" marL="228600" rtl="0" algn="l">
              <a:lnSpc>
                <a:spcPct val="90000"/>
              </a:lnSpc>
              <a:spcBef>
                <a:spcPts val="1000"/>
              </a:spcBef>
              <a:spcAft>
                <a:spcPts val="0"/>
              </a:spcAft>
              <a:buClr>
                <a:srgbClr val="3F3F3F"/>
              </a:buClr>
              <a:buSzPts val="2000"/>
              <a:buChar char="•"/>
            </a:pPr>
            <a:r>
              <a:rPr lang="en-US"/>
              <a:t>appsettings.json: файл конфигурации проекта в формате json</a:t>
            </a:r>
            <a:endParaRPr/>
          </a:p>
          <a:p>
            <a:pPr indent="-228600" lvl="0" marL="228600" rtl="0" algn="l">
              <a:lnSpc>
                <a:spcPct val="90000"/>
              </a:lnSpc>
              <a:spcBef>
                <a:spcPts val="1000"/>
              </a:spcBef>
              <a:spcAft>
                <a:spcPts val="0"/>
              </a:spcAft>
              <a:buClr>
                <a:srgbClr val="3F3F3F"/>
              </a:buClr>
              <a:buSzPts val="2000"/>
              <a:buChar char="•"/>
            </a:pPr>
            <a:r>
              <a:rPr lang="en-US"/>
              <a:t>Program.cs: главный файл приложения, с которого и начинается его выполнение. Код этого файла настривает и запускает веб-хост, в рамках которого разворачивается приложение</a:t>
            </a:r>
            <a:endParaRPr/>
          </a:p>
          <a:p>
            <a:pPr indent="-228600" lvl="0" marL="228600" rtl="0" algn="l">
              <a:lnSpc>
                <a:spcPct val="90000"/>
              </a:lnSpc>
              <a:spcBef>
                <a:spcPts val="1000"/>
              </a:spcBef>
              <a:spcAft>
                <a:spcPts val="0"/>
              </a:spcAft>
              <a:buClr>
                <a:srgbClr val="3F3F3F"/>
              </a:buClr>
              <a:buSzPts val="2000"/>
              <a:buChar char="•"/>
            </a:pPr>
            <a:r>
              <a:rPr lang="en-US"/>
              <a:t>Startup.cs: файл, который определяет класс Startup и который содержит логику обработки входящих запросов</a:t>
            </a:r>
            <a:endParaRPr/>
          </a:p>
          <a:p>
            <a:pPr indent="-101600" lvl="0" marL="228600" rtl="0" algn="l">
              <a:lnSpc>
                <a:spcPct val="90000"/>
              </a:lnSpc>
              <a:spcBef>
                <a:spcPts val="1000"/>
              </a:spcBef>
              <a:spcAft>
                <a:spcPts val="0"/>
              </a:spcAft>
              <a:buClr>
                <a:srgbClr val="3F3F3F"/>
              </a:buClr>
              <a:buSzPts val="2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Запуск приложения. Класс Program 1/4</a:t>
            </a:r>
            <a:endParaRPr/>
          </a:p>
        </p:txBody>
      </p:sp>
      <p:sp>
        <p:nvSpPr>
          <p:cNvPr id="111" name="Google Shape;111;p1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В любом типе проектов ASP.NET Core, как и в проекте консольного приложения, мы можем найти файл Program.cs, в котором определен одноименный класс Program и с которого по сути начинается выполнение приложения.</a:t>
            </a:r>
            <a:endParaRPr/>
          </a:p>
          <a:p>
            <a:pPr indent="-228600" lvl="0" marL="228600" rtl="0" algn="l">
              <a:lnSpc>
                <a:spcPct val="90000"/>
              </a:lnSpc>
              <a:spcBef>
                <a:spcPts val="1000"/>
              </a:spcBef>
              <a:spcAft>
                <a:spcPts val="0"/>
              </a:spcAft>
              <a:buClr>
                <a:srgbClr val="3F3F3F"/>
              </a:buClr>
              <a:buSzPts val="2000"/>
              <a:buChar char="•"/>
            </a:pPr>
            <a:r>
              <a:rPr lang="en-US"/>
              <a:t>Чтобы запустить приложение ASP.NET Core, необходим объект IHost, в рамках которого развертывается веб-приложение. Для создания IHost применяется объект IHostBuilder.</a:t>
            </a:r>
            <a:endParaRPr/>
          </a:p>
          <a:p>
            <a:pPr indent="-228600" lvl="0" marL="228600" rtl="0" algn="l">
              <a:lnSpc>
                <a:spcPct val="90000"/>
              </a:lnSpc>
              <a:spcBef>
                <a:spcPts val="1000"/>
              </a:spcBef>
              <a:spcAft>
                <a:spcPts val="0"/>
              </a:spcAft>
              <a:buClr>
                <a:srgbClr val="3F3F3F"/>
              </a:buClr>
              <a:buSzPts val="2000"/>
              <a:buChar char="•"/>
            </a:pPr>
            <a:r>
              <a:rPr lang="en-US"/>
              <a:t>В программе по умолчанию в статическом методе CreateHostBuilder как раз создается и настраивается IHostBuilder. Непосредственно создание IHostBuilder производится с помощью метода Host.CreateDefaultBuilder(args).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Запуск приложения. Класс Program 2/4</a:t>
            </a:r>
            <a:br>
              <a:rPr lang="en-US"/>
            </a:br>
            <a:endParaRPr/>
          </a:p>
        </p:txBody>
      </p:sp>
      <p:sp>
        <p:nvSpPr>
          <p:cNvPr id="117" name="Google Shape;117;p18"/>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en-US" sz="1800"/>
              <a:t>Данный метод выполняет ряд задач:</a:t>
            </a:r>
            <a:endParaRPr sz="1800"/>
          </a:p>
          <a:p>
            <a:pPr indent="-457200" lvl="0" marL="457200" rtl="0" algn="l">
              <a:lnSpc>
                <a:spcPct val="90000"/>
              </a:lnSpc>
              <a:spcBef>
                <a:spcPts val="1000"/>
              </a:spcBef>
              <a:spcAft>
                <a:spcPts val="0"/>
              </a:spcAft>
              <a:buClr>
                <a:srgbClr val="3F3F3F"/>
              </a:buClr>
              <a:buSzPts val="1800"/>
              <a:buAutoNum type="arabicPeriod"/>
            </a:pPr>
            <a:r>
              <a:rPr lang="en-US" sz="1800"/>
              <a:t>Устанавливает корневой каталог (для этого используется свойство Directory.GetCurrentDirectory). Корневой каталог представляет папку, где будет производиться поиск различного содержимого, например, представлений.</a:t>
            </a:r>
            <a:endParaRPr sz="1800"/>
          </a:p>
          <a:p>
            <a:pPr indent="-457200" lvl="0" marL="457200" rtl="0" algn="l">
              <a:lnSpc>
                <a:spcPct val="90000"/>
              </a:lnSpc>
              <a:spcBef>
                <a:spcPts val="1000"/>
              </a:spcBef>
              <a:spcAft>
                <a:spcPts val="0"/>
              </a:spcAft>
              <a:buClr>
                <a:srgbClr val="3F3F3F"/>
              </a:buClr>
              <a:buSzPts val="1800"/>
              <a:buAutoNum type="arabicPeriod"/>
            </a:pPr>
            <a:r>
              <a:rPr lang="en-US" sz="1800"/>
              <a:t>Устанавливает конфигурацию хоста. Для этого загружаются переменные среды с префиксом "DOTNET_" и аргументы командной строки</a:t>
            </a:r>
            <a:endParaRPr sz="1800"/>
          </a:p>
          <a:p>
            <a:pPr indent="-457200" lvl="0" marL="457200" rtl="0" algn="l">
              <a:lnSpc>
                <a:spcPct val="90000"/>
              </a:lnSpc>
              <a:spcBef>
                <a:spcPts val="1000"/>
              </a:spcBef>
              <a:spcAft>
                <a:spcPts val="0"/>
              </a:spcAft>
              <a:buClr>
                <a:srgbClr val="3F3F3F"/>
              </a:buClr>
              <a:buSzPts val="1800"/>
              <a:buAutoNum type="arabicPeriod"/>
            </a:pPr>
            <a:r>
              <a:rPr lang="en-US" sz="1800"/>
              <a:t>Устанавливает конфигурацию приложения. Для этого загружается содержимое из файлов appsettings.json и appsettings.{Environment}.json, а также переменные среды и аргументы командной строки. Если приложение в статусе разработки, то также используются данные Secret Manager (менеджера секретов), который позволяет сохранить конфиденциальные данные, используемые при разработке.</a:t>
            </a:r>
            <a:endParaRPr sz="1800"/>
          </a:p>
          <a:p>
            <a:pPr indent="-457200" lvl="0" marL="457200" rtl="0" algn="l">
              <a:lnSpc>
                <a:spcPct val="90000"/>
              </a:lnSpc>
              <a:spcBef>
                <a:spcPts val="1000"/>
              </a:spcBef>
              <a:spcAft>
                <a:spcPts val="0"/>
              </a:spcAft>
              <a:buClr>
                <a:srgbClr val="3F3F3F"/>
              </a:buClr>
              <a:buSzPts val="1800"/>
              <a:buAutoNum type="arabicPeriod"/>
            </a:pPr>
            <a:r>
              <a:rPr lang="en-US" sz="1800"/>
              <a:t>Добавляет провайдеры логирования</a:t>
            </a:r>
            <a:endParaRPr sz="1800"/>
          </a:p>
          <a:p>
            <a:pPr indent="-457200" lvl="0" marL="457200" rtl="0" algn="l">
              <a:lnSpc>
                <a:spcPct val="90000"/>
              </a:lnSpc>
              <a:spcBef>
                <a:spcPts val="1000"/>
              </a:spcBef>
              <a:spcAft>
                <a:spcPts val="0"/>
              </a:spcAft>
              <a:buClr>
                <a:srgbClr val="3F3F3F"/>
              </a:buClr>
              <a:buSzPts val="1800"/>
              <a:buAutoNum type="arabicPeriod"/>
            </a:pPr>
            <a:r>
              <a:rPr lang="en-US" sz="1800"/>
              <a:t>Если проект в статусе разработки, то также обеспечивает валидацию сервисов</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Запуск приложения. Класс Program 3/4</a:t>
            </a:r>
            <a:endParaRPr/>
          </a:p>
        </p:txBody>
      </p:sp>
      <p:sp>
        <p:nvSpPr>
          <p:cNvPr id="123" name="Google Shape;123;p19"/>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rgbClr val="3F3F3F"/>
              </a:buClr>
              <a:buSzPts val="2000"/>
              <a:buChar char="•"/>
            </a:pPr>
            <a:r>
              <a:rPr lang="en-US"/>
              <a:t>Далее вызывается метод ConfigureWebHostDefaults(). Этот метод призван выполнять конфигурацию параметров хоста, а именно:</a:t>
            </a:r>
            <a:endParaRPr/>
          </a:p>
          <a:p>
            <a:pPr indent="-457200" lvl="0" marL="457200" rtl="0" algn="l">
              <a:lnSpc>
                <a:spcPct val="80000"/>
              </a:lnSpc>
              <a:spcBef>
                <a:spcPts val="1000"/>
              </a:spcBef>
              <a:spcAft>
                <a:spcPts val="0"/>
              </a:spcAft>
              <a:buClr>
                <a:srgbClr val="3F3F3F"/>
              </a:buClr>
              <a:buSzPts val="2000"/>
              <a:buAutoNum type="arabicPeriod"/>
            </a:pPr>
            <a:r>
              <a:rPr lang="en-US"/>
              <a:t>Загружает конфигурацию из переменных среды с префиксом "ASPNETCORE_"</a:t>
            </a:r>
            <a:endParaRPr/>
          </a:p>
          <a:p>
            <a:pPr indent="-457200" lvl="0" marL="457200" rtl="0" algn="l">
              <a:lnSpc>
                <a:spcPct val="80000"/>
              </a:lnSpc>
              <a:spcBef>
                <a:spcPts val="1000"/>
              </a:spcBef>
              <a:spcAft>
                <a:spcPts val="0"/>
              </a:spcAft>
              <a:buClr>
                <a:srgbClr val="3F3F3F"/>
              </a:buClr>
              <a:buSzPts val="2000"/>
              <a:buAutoNum type="arabicPeriod"/>
            </a:pPr>
            <a:r>
              <a:rPr lang="en-US"/>
              <a:t>Запускает и настраивает веб-сервер Kestrel, в рамках которого будет разворачиваться приложение</a:t>
            </a:r>
            <a:endParaRPr/>
          </a:p>
          <a:p>
            <a:pPr indent="-457200" lvl="0" marL="457200" rtl="0" algn="l">
              <a:lnSpc>
                <a:spcPct val="80000"/>
              </a:lnSpc>
              <a:spcBef>
                <a:spcPts val="1000"/>
              </a:spcBef>
              <a:spcAft>
                <a:spcPts val="0"/>
              </a:spcAft>
              <a:buClr>
                <a:srgbClr val="3F3F3F"/>
              </a:buClr>
              <a:buSzPts val="2000"/>
              <a:buAutoNum type="arabicPeriod"/>
            </a:pPr>
            <a:r>
              <a:rPr lang="en-US"/>
              <a:t>Добавляет компонент Host Filtering, который позволяет настраивать адреса для веб-сервера Kestrel</a:t>
            </a:r>
            <a:endParaRPr/>
          </a:p>
          <a:p>
            <a:pPr indent="-457200" lvl="0" marL="457200" rtl="0" algn="l">
              <a:lnSpc>
                <a:spcPct val="80000"/>
              </a:lnSpc>
              <a:spcBef>
                <a:spcPts val="1000"/>
              </a:spcBef>
              <a:spcAft>
                <a:spcPts val="0"/>
              </a:spcAft>
              <a:buClr>
                <a:srgbClr val="3F3F3F"/>
              </a:buClr>
              <a:buSzPts val="2000"/>
              <a:buAutoNum type="arabicPeriod"/>
            </a:pPr>
            <a:r>
              <a:rPr lang="en-US"/>
              <a:t>Если переменная окружения ASPNETCORE_FORWARDEDHEADERS_ENABLED равна true, добавляет компонент Forwarded Headers, который позволяет считывать из запроса заголовки "X-Forwarded-"</a:t>
            </a:r>
            <a:endParaRPr/>
          </a:p>
          <a:p>
            <a:pPr indent="-457200" lvl="0" marL="457200" rtl="0" algn="l">
              <a:lnSpc>
                <a:spcPct val="80000"/>
              </a:lnSpc>
              <a:spcBef>
                <a:spcPts val="1000"/>
              </a:spcBef>
              <a:spcAft>
                <a:spcPts val="0"/>
              </a:spcAft>
              <a:buClr>
                <a:srgbClr val="3F3F3F"/>
              </a:buClr>
              <a:buSzPts val="2000"/>
              <a:buAutoNum type="arabicPeriod"/>
            </a:pPr>
            <a:r>
              <a:rPr lang="en-US"/>
              <a:t>Если для работы приложения требуется IIS, то данный метод также обеспечивает интеграцию с IIS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Запуск приложения. Класс Program 4/4</a:t>
            </a:r>
            <a:br>
              <a:rPr lang="en-US"/>
            </a:br>
            <a:endParaRPr/>
          </a:p>
        </p:txBody>
      </p:sp>
      <p:sp>
        <p:nvSpPr>
          <p:cNvPr id="129" name="Google Shape;129;p20"/>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rgbClr val="3F3F3F"/>
              </a:buClr>
              <a:buSzPts val="2000"/>
              <a:buChar char="•"/>
            </a:pPr>
            <a:r>
              <a:rPr lang="en-US"/>
              <a:t>Метод ConfigureWebHostDefaults() в качестве параметра принимает делегат Action&lt;IWebHostBuilder&amp;. А помощью последовательного вызова цепочки методов у объекта IWebHostBuilder производится инициализация веб-сервера для развертывания веб-приложения. В частности, в данном случае у IWebHostBuilder вызывается метод UseStartup():</a:t>
            </a:r>
            <a:endParaRPr/>
          </a:p>
          <a:p>
            <a:pPr indent="-228600" lvl="0" marL="228600" rtl="0" algn="l">
              <a:lnSpc>
                <a:spcPct val="70000"/>
              </a:lnSpc>
              <a:spcBef>
                <a:spcPts val="1000"/>
              </a:spcBef>
              <a:spcAft>
                <a:spcPts val="0"/>
              </a:spcAft>
              <a:buClr>
                <a:schemeClr val="dk1"/>
              </a:buClr>
              <a:buSzPts val="2000"/>
              <a:buChar char="•"/>
            </a:pPr>
            <a:r>
              <a:rPr lang="en-US">
                <a:solidFill>
                  <a:schemeClr val="dk1"/>
                </a:solidFill>
              </a:rPr>
              <a:t>webBuilder.UseStartup&lt;Startup&gt;()</a:t>
            </a:r>
            <a:endParaRPr>
              <a:solidFill>
                <a:schemeClr val="dk1"/>
              </a:solidFill>
            </a:endParaRPr>
          </a:p>
          <a:p>
            <a:pPr indent="-228600" lvl="0" marL="228600" rtl="0" algn="l">
              <a:lnSpc>
                <a:spcPct val="70000"/>
              </a:lnSpc>
              <a:spcBef>
                <a:spcPts val="1000"/>
              </a:spcBef>
              <a:spcAft>
                <a:spcPts val="0"/>
              </a:spcAft>
              <a:buClr>
                <a:srgbClr val="3F3F3F"/>
              </a:buClr>
              <a:buSzPts val="2000"/>
              <a:buChar char="•"/>
            </a:pPr>
            <a:r>
              <a:rPr lang="en-US">
                <a:solidFill>
                  <a:srgbClr val="3F3F3F"/>
                </a:solidFill>
              </a:rPr>
              <a:t>Этим вызовом устанавливается стартовый класс приложения - класс Startup, с которого и будет начинаться обработка входящих запросов.</a:t>
            </a:r>
            <a:endParaRPr>
              <a:solidFill>
                <a:srgbClr val="3F3F3F"/>
              </a:solidFill>
            </a:endParaRPr>
          </a:p>
          <a:p>
            <a:pPr indent="-228600" lvl="0" marL="228600" rtl="0" algn="l">
              <a:lnSpc>
                <a:spcPct val="70000"/>
              </a:lnSpc>
              <a:spcBef>
                <a:spcPts val="1000"/>
              </a:spcBef>
              <a:spcAft>
                <a:spcPts val="0"/>
              </a:spcAft>
              <a:buClr>
                <a:srgbClr val="3F3F3F"/>
              </a:buClr>
              <a:buSzPts val="2000"/>
              <a:buChar char="•"/>
            </a:pPr>
            <a:r>
              <a:rPr lang="en-US">
                <a:solidFill>
                  <a:srgbClr val="3F3F3F"/>
                </a:solidFill>
              </a:rPr>
              <a:t>В методе Main вызывается метод у созданного объекта IHostBuilder вызывается метод Build(), который собственно создает хост - объект IHost, в рамках которого развертывается веб-приложение. А затем для непосредственного запуска у IHost вызывается метод Run:</a:t>
            </a:r>
            <a:endParaRPr>
              <a:solidFill>
                <a:srgbClr val="3F3F3F"/>
              </a:solidFill>
            </a:endParaRPr>
          </a:p>
          <a:p>
            <a:pPr indent="-228600" lvl="0" marL="228600" rtl="0" algn="l">
              <a:lnSpc>
                <a:spcPct val="70000"/>
              </a:lnSpc>
              <a:spcBef>
                <a:spcPts val="1000"/>
              </a:spcBef>
              <a:spcAft>
                <a:spcPts val="0"/>
              </a:spcAft>
              <a:buClr>
                <a:schemeClr val="dk1"/>
              </a:buClr>
              <a:buSzPts val="2000"/>
              <a:buChar char="•"/>
            </a:pPr>
            <a:r>
              <a:rPr lang="en-US">
                <a:solidFill>
                  <a:schemeClr val="dk1"/>
                </a:solidFill>
              </a:rPr>
              <a:t>CreateHostBuilder(args).Build().Run();</a:t>
            </a:r>
            <a:endParaRPr>
              <a:solidFill>
                <a:schemeClr val="dk1"/>
              </a:solidFill>
            </a:endParaRPr>
          </a:p>
          <a:p>
            <a:pPr indent="-228600" lvl="0" marL="228600" rtl="0" algn="l">
              <a:lnSpc>
                <a:spcPct val="70000"/>
              </a:lnSpc>
              <a:spcBef>
                <a:spcPts val="1000"/>
              </a:spcBef>
              <a:spcAft>
                <a:spcPts val="0"/>
              </a:spcAft>
              <a:buClr>
                <a:srgbClr val="3F3F3F"/>
              </a:buClr>
              <a:buSzPts val="2000"/>
              <a:buChar char="•"/>
            </a:pPr>
            <a:r>
              <a:rPr lang="en-US">
                <a:solidFill>
                  <a:srgbClr val="3F3F3F"/>
                </a:solidFill>
              </a:rPr>
              <a:t>После этого приложение запущено, и веб-сервер начинает прослушивать все входящие HTTP-запросы.</a:t>
            </a:r>
            <a:endParaRPr>
              <a:solidFill>
                <a:srgbClr val="3F3F3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