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7103725" cy="10234275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3750945"/>
            <a:ext cx="9848088" cy="811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610028"/>
            <a:ext cx="7321550" cy="64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i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3pPr>
            <a:lvl4pPr indent="-3302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 sz="16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  <a:defRPr b="0"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>
            <p:ph idx="2" type="pic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 rot="5400000">
            <a:off x="7683223" y="2506386"/>
            <a:ext cx="5811838" cy="1529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 rot="5400000">
            <a:off x="2372260" y="-1168935"/>
            <a:ext cx="5811838" cy="887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Black"/>
              <a:buNone/>
            </a:pPr>
            <a:r>
              <a:rPr lang="en-US" sz="4000"/>
              <a:t>Урок 2. Объектно-ориентированное программирование. Инкапсуляция</a:t>
            </a:r>
            <a:endParaRPr sz="4000"/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Создание конструкторов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Для инициализации объекта используется конструктор по умолчанию. Однако мы сами можем определить свои конструкторы: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[модификатор] имя_класса([параметры]) {}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Если в классе определены конструкторы, то при создании объекта необходимо использовать один из этих конструкторов.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При создании конструктора с параметрами, если не определен конструктор по умолчанию - то он не включается в класс.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Ключевое слово this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Ключевое слово this представляет ссылку на текущий экземпляр класса.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Чтобы разграничить параметры и поля класса, к полям класса обращение идет через ключевое слово this.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Также через ключевое слово this можно обращаться к любому полю или методу.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Инициализаторы объектов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Для инициализации объектов классов можно применять инициализаторы. Инициализаторы представляют передачу в фигурных скобках значений доступным полям и свойствам объекта: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var имя_переменной = new имя_класса { поле1 = значение, поле2 = значение, ...};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 помощью инициализатора объектов можно присваивать значения всем доступным полям и свойствам объекта в момент создания без явного вызова конструктора.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При использовании инициализаторов следует учитывать следующие моменты: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 помощью инициализатора мы можем установить значения только доступных из внешнего кода полей и свойств объекта.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Инициализатор выполняется после конструктора, поэтому если и в конструкторе, и в инициализаторе устанавливаются значения одних и тех же полей и свойств, то значения, устанавливаемые в конструкторе, заменяются значениями из инициализатора.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Структуры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Наряду с классами структуры представляют еще один способ создания собственных типов данных в C#. Более того многие примитивные типы, например, int, double и т.д., по сути являются структурами.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Структуры являются значимыми типами данных. Что означает, что структуры храняться в стеке и являются более быстрыми по части доступа к памяти.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[модификатор] struct имя_структуры {};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Конструкторы структуры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Как и класс, структура может определять конструкторы. Но в отличие от класса нам не обязательно вызывать конструктор для создания объекта структуры.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Однако если мы таким образом создаем объект структуры, то обязательно надо проинициализировать все поля (глобальные переменные) структуры перед получением их значений или перед вызовом методов структуры.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Также мы можем использовать для создания структуры конструктор без параметров, который есть в структуре по умолчанию и при вызове которого полям структуры будет присвоено значение по умолчанию (например, для числовых типов это число 0).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Также мы можем определить свои конструкторы.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Важно учитывать, что если мы определяем конструктор в структуре, то он должен инициализировать все поля структуры.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Также, как и для класса, можно использовать инициализатор для создания структуры, но в отличие от класса нельзя инициализировать поля структуры напрямую при их объявлении.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Пространства имен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02565" y="1281430"/>
            <a:ext cx="11570970" cy="5325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Все определяемые классы и структуры, как правило, не существуют сами по себе, а заключаются в специальные контейнеры - пространства имен.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Пространство имен определяется с помощью ключевого слова </a:t>
            </a:r>
            <a:r>
              <a:rPr lang="en-US" sz="1600">
                <a:solidFill>
                  <a:srgbClr val="C00000"/>
                </a:solidFill>
              </a:rPr>
              <a:t>namespace</a:t>
            </a:r>
            <a:r>
              <a:rPr lang="en-US" sz="1600"/>
              <a:t>, после которого идет название. 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Класс может видетб все классы, которые объявлены в том же пространстве имен.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Но чтобы задействовать классы из других пространств имен, эти пространства надо подключить с помощью директивы using.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Пространства имен могут быть определены внутри других пространств.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Для различных классов мы можем использовать псевдонимы. Затем в программе вместо названия класса используется его псевдоним: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using псевдоним = пространство_имен.имя_класса;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Также в C# имеется возможность импорта функциональности классов (нет необходимости писать имя класса, чтобы использовать его методы):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using static пространство_имен.имя_класса;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Выражение using static подключает в программу все статические методы и свойства, а также константы. И после этого мы можем не указывать название класса при вызове метода.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Модификаторы доступа 1/2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647700" y="1181735"/>
            <a:ext cx="10515600" cy="5507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Все члены класса - поля, методы, свойства - все они имеют модификаторы доступа. Модификаторы доступа позволяют задать допустимую область видимости для членов класса. То есть модификаторы доступа определяют контекст, в котором можно употреблять данную переменную или метод.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В C# применяются следующие модификаторы доступа: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public: публичный, общедоступный класс или член класса. Такой член класса доступен из любого места в коде, а также из других программ и сборок.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private: закрытый класс или член класса. Представляет полную противоположность модификатору public. Такой закрытый класс или член класса доступен только из кода в том же классе или контексте.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protected: такой член класса доступен из любого места в текущем классе или в производных классах. При этом производные классы могут располагаться в других сборках.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internal: класс и члены класса с подобным модификатором доступны из любого места кода в той же сборке, однако он недоступен для других программ и сборок (как в случае с модификатором public).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protected internal: совмещает функционал двух модификаторов. Классы и члены класса с таким модификатором доступны из текущей сборки и из производных классов.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private protected: такой член класса доступен из любого места в текущем классе или в производных классах, которые определены в той же сборке.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Модификаторы доступа 2/2</a:t>
            </a:r>
            <a:br>
              <a:rPr lang="en-US"/>
            </a:b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Если для полей и методов не определен модификатор доступа, то по умолчанию для них применяется модификатор private.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Классы и структуры, объявленные без модификатора, по умолчанию имеют доступ internal.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Все классы и структуры, определенные напрямую в пространствах имен и не являющиеся вложенными в другие классы, могут иметь только модификаторы public или internal.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Несмотря на то, что модификаторы public и internal похожи по своему действию, но они имеют большое отличие. Классы и члены класса с модификатором public также будут доступны и другим программам, если данных класс поместить в динамическую библиотеку dll и потом ее использовать в этих программах.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Свойства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647700" y="1231265"/>
            <a:ext cx="10515600" cy="5490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Кроме обычных методов в языке C# предусмотрены специальные методы доступа, которые называют свойства. Они обеспечивают простой доступ к полям классов и структур, узнать их значение или выполнить их установку.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[модификатор_доступа] возвращаемый_тип произвольное_название {     // код свойства    }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Стандартное определение свойства содержит блоки get и set. В блоке get мы возвращаем значение поля, а в блоке set устанавливаем. Параметр value представляет передаваемое значение.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Возможно, может возникнуть вопрос, зачем нужны свойства, если мы можем в данной ситуации обходиться обычными полями класса? Но свойства позволяют вложить дополнительную логику, которая может быть необходима, например, при присвоении переменной класса какого-либо значения.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Блоки set и get не обязательно одновременно должны присутствовать в свойстве. Если свойство определяют только блок get, то такое свойство доступно только для чтения - мы можем получить его значение, но не установить. И, наоборот, если свойство имеет только блок set, тогда это свойство доступно только для записи - можно только установить значение, но нельзя получить.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Мы можем применять модификаторы доступа не только ко всему свойству, но и к отдельным блокам - либо get, либо set.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Автоматические свойства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Свойства управляют доступом к полям класса. Однако что, если у нас с десяток и более полей, то определять каждое поле и писать для него однотипное свойство было бы утомительно. Поэтому в фреймворк .NET были добавлены автоматические свойства. Они имеют сокращенное объявление: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модификатор тип имя{ get; set; }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На самом деле тут также создаются поля для свойств, только их создает не программист в коде, а компилятор автоматически генерирует при компиляции.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В чем преимущество автосвойств, если по сути они просто обращаются к автоматически создаваемой переменной, почему бы напрямую не обратиться к переменной без автосвойств? Дело в том, что в любой момент времени при необходимости мы можем развернуть автосвойство в обычное свойство, добавить в него какую-то определенную логику.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Стоит учитывать, что нельзя создать автоматическое свойство только для записи, как в случае со стандартными свойствами.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Автосвойствам можно присвоить значения по умолчанию (инициализация автосвойств):</a:t>
            </a:r>
            <a:endParaRPr sz="18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public тип имя { get; set; } = значение;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Объектно-ориентированное программирование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Объе́ктно-ориенти́рованное программи́рование (ООП) — методология программирования, основанная на представлении программы в виде совокупности объектов, каждый из которых является экземпляром определённого класса, а классы образуют иерархию наследования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В центре ООП находится понятие объекта. Объект — это сущность, которой можно посылать сообщения и которая может на них реагировать, используя свои данные. Объект — это экземпляр класса. Данные объекта скрыты от остальной программы. Инкапсуляция включает в себя сокрытие(Но им не является!).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Наличие инкапсуляции достаточно для объектности языка программирования, но ещё не означает его объектной ориентированности — для этого требуется наличие наследования.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 sz="1600"/>
              <a:t>Но даже наличие инкапсуляции и наследования не делает язык программирования в полной мере объектным с точки зрения ООП. Основные преимущества ООП проявляются только в том случае, когда в языке программирования реализован полиморфизм подтипов — возможность единообразно обрабатывать объекты с различной реализацией при условии наличия общего интерфейса.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en-US" sz="1600">
                <a:solidFill>
                  <a:srgbClr val="C00000"/>
                </a:solidFill>
              </a:rPr>
              <a:t>Стоит помнить, что единого верного определения ООП - не существует</a:t>
            </a:r>
            <a:endParaRPr sz="1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Сокращенная запись свойств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Как и методы, мы можем сокращать свойства. Например: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public тип имя =&gt; значение;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// эквивалентно public тип имя { get { return значение; } 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Статические члены и модификатор static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00990" y="1413510"/>
            <a:ext cx="11407140" cy="5061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Кроме обычных полей, методов, свойств класс может иметь статические поля, методы, свойства. Статические поля, методы, свойства относятся ко всему классу и для обращения к подобным членам класса необязательно создавать экземпляр класса.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Статическое поле хранит состояние класса в целом, а не отдельного объекта. И поэтому мы можем обращаться к этому полю по имени класса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На уровне памяти для статических полей будет создаваться участок в памяти, который будет общим для всех объектов класса.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Переменные и свойства, которые хранят состояние, общее для всех объектов класса, следует определять как статические. И также методы, которые определяют общее для всех объектов поведение, также следует объявлять как статические.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Следует учитывать, что статические методы могут обращаться только к статическим членам класса. Обращаться к нестатическим методам, полям, свойствам внутри статического метода мы не можем.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Нередко статические поля применяются для хранения счетчиков.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Статические члены и модификатор static</a:t>
            </a:r>
            <a:br>
              <a:rPr lang="en-US"/>
            </a:br>
            <a:endParaRPr/>
          </a:p>
        </p:txBody>
      </p:sp>
      <p:pic>
        <p:nvPicPr>
          <p:cNvPr descr="static" id="207" name="Google Shape;20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4480" y="1584325"/>
            <a:ext cx="6724015" cy="489140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659765" y="1404620"/>
            <a:ext cx="4394835" cy="2861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Account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static decimal bonus = 100;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decimal totalSum;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Account(decimal sum)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totalSum = sum + bonus;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Статический конструктор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Кроме обычных конструкторов у класса также могут быть статические конструкторы. Статические конструкторы имеют следующие отличительные черты: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Статические конструкторы не должны иметь модификатор доступа и не принимают параметров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Как и в статических методах, в статических конструкторах нельзя использовать ключевое слово this для ссылки на текущий объект класса и можно обращаться только к статическим членам класса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Статические конструкторы нельзя вызвать в программе вручную. Они выполняются автоматически при самом первом создании объекта данного класса или при первом обращении к его статическим членам (если таковые имеются)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Статические конструкторы обычно используются для инициализации статических данных, либо же выполняют действия, которые требуется выполнить только один раз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Статические классы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Статические классы объявляются с модификатором static и могут содержать только статические поля, свойства и методы.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В C# показательным примером статического класса является класс Math, который применяется для различных математических операций.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Три кита ООП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Инкапсуляция - сокрытие деталей реализации, для упрощения взаимодействия с программой.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Наследование - возможность создавать специализированные классы на основе уже готовых.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Полиморфизм - возможность объектов с одинаковой спецификацией иметь различную реализацию.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</a:pPr>
            <a:r>
              <a:rPr lang="en-US">
                <a:solidFill>
                  <a:srgbClr val="C00000"/>
                </a:solidFill>
              </a:rPr>
              <a:t>Часто выделяют еще и четвертого кита - Абстракцию.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Инкапсуляция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Инкапсуляция — размещение одного объекта или класса внутри другого для разграничения доступа к ним.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Инкапсуляция — свойство языка программирования, позволяющее пользователю не задумываться о сложности реализации используемого программного компонента (что у него внутри?), а взаимодействовать с ним посредством предоставляемого интерфейса (публичных методов и членов), а также объединить и защитить жизненно важные для компонента данные. При этом пользователю предоставляется только спецификация (интерфейс) объекта.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Пользователь может взаимодействовать с объектом только через этот интерфейс.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Пользователь не может использовать закрытые данные и методы.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</a:pPr>
            <a:r>
              <a:rPr lang="en-US">
                <a:solidFill>
                  <a:srgbClr val="C00000"/>
                </a:solidFill>
              </a:rPr>
              <a:t>Инкапсулируйте все, что может изменяться.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Наследование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47700" y="1450975"/>
            <a:ext cx="10515600" cy="526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Наследование — способность объекта или класса базироваться на другом объекте или классе. Это главный механизм для повторного использования кода. Наследственное отношение классов четко определяет их иерархию.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Наследование — один из четырёх важнейших механизмов объектно-ориентированного программирования (наряду с инкапсуляцией, полиморфизмом и абстракцией), позволяющий описать новый класс на основе уже существующего (родительского), при этом свойства и функциональность родительского класса заимствуются новым классом.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Другими словами, класс-наследник реализует спецификацию уже существующего класса (базовый класс). Это позволяет обращаться с объектами класса-наследника точно так же, как с объектами базового класса.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Класс, от которого произошло наследование, называется базовым или родительским (англ. base class). Классы, которые произошли от базового, называются потомками, наследниками или производными классами (англ. derived class).</a:t>
            </a:r>
            <a:endParaRPr sz="18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В некоторых языках используются абстрактные классы. Абстрактный класс — это класс, содержащий хотя бы один абстрактный метод, он описан в программе, имеет поля, методы и не может использоваться для непосредственного создания объекта. То есть от абстрактного класса можно только наследовать. Объекты создаются только на основе производных классов, наследованных от абстрактного.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Полиморфизм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Полиморфизм — реализация задач одной и той же идеи разными способами.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Полиморфи́зм — возможность объектов с одинаковой спецификацией иметь различную реализацию.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Язык программирования поддерживает полиморфизм, если классы с одинаковой спецификацией могут иметь различную реализацию — например, реализация класса может быть изменена в процессе наследования.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Кратко смысл полиморфизма можно выразить фразой: «Один интерфейс, множество реализаций».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Полиморфизм позволяет писать более абстрактные программы и повысить коэффициент повторного использования кода. Общие свойства объектов объединяются в систему, которую могут называть по-разному — интерфейс, класс.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Абстракция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Абстракция — отделение концепции от ее экземпляра.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Абстра́кция  — в объектно-ориентированном программировании это придание объекту характеристик, которые отличают его от всех объектов, четко определяя его концептуальные границы. Основная идея состоит в том, чтобы отделить способ использования составных объектов данных от деталей их реализации в виде более простых объектов.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Такой подход является основой объектно-ориентированного программирования. Это позволяет работать с объектами, не вдаваясь в особенности их реализации.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</a:pPr>
            <a:r>
              <a:rPr lang="en-US">
                <a:solidFill>
                  <a:srgbClr val="C00000"/>
                </a:solidFill>
              </a:rPr>
              <a:t>Уделяйте больше внимания интерфейсам, а не их реализациям.</a:t>
            </a:r>
            <a:endParaRPr>
              <a:solidFill>
                <a:srgbClr val="C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</a:pPr>
            <a:r>
              <a:rPr lang="en-US">
                <a:solidFill>
                  <a:srgbClr val="C00000"/>
                </a:solidFill>
              </a:rPr>
              <a:t>Каждый класс в вашем приложении должен иметь только одно назначение.</a:t>
            </a:r>
            <a:endParaRPr>
              <a:solidFill>
                <a:srgbClr val="C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</a:pPr>
            <a:r>
              <a:rPr lang="en-US">
                <a:solidFill>
                  <a:srgbClr val="C00000"/>
                </a:solidFill>
              </a:rPr>
              <a:t>Классы — это их поведение и функциональность.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Классы и объекты в C#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67665" y="1330325"/>
            <a:ext cx="11505565" cy="529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 sz="1800"/>
              <a:t>C# является полноценным объектно-ориентированным языком. Это значит, что программу на C# можно представить в виде взаимосвязанных взаимодействующих между собой объектов.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>
                <a:solidFill>
                  <a:srgbClr val="C00000"/>
                </a:solidFill>
              </a:rPr>
              <a:t>Описанием объекта является класс, а объект представляет экземпляр этого класса.</a:t>
            </a:r>
            <a:endParaRPr sz="1800">
              <a:solidFill>
                <a:srgbClr val="C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</a:pPr>
            <a:r>
              <a:rPr lang="en-US" sz="1800">
                <a:solidFill>
                  <a:srgbClr val="323232"/>
                </a:solidFill>
              </a:rPr>
              <a:t>Если провести аналогию - класс является чертежом, а объект конкретным зданием построенным по этому чертежу.</a:t>
            </a:r>
            <a:endParaRPr sz="1800">
              <a:solidFill>
                <a:srgbClr val="32323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</a:pPr>
            <a:r>
              <a:rPr lang="en-US" sz="1800">
                <a:solidFill>
                  <a:srgbClr val="323232"/>
                </a:solidFill>
              </a:rPr>
              <a:t>По умолчанию проект консольного приложения уже содержит один класс Program, с которого и начинается выполнение программы.</a:t>
            </a:r>
            <a:endParaRPr sz="1800">
              <a:solidFill>
                <a:srgbClr val="32323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</a:pPr>
            <a:r>
              <a:rPr lang="en-US" sz="1800">
                <a:solidFill>
                  <a:srgbClr val="323232"/>
                </a:solidFill>
              </a:rPr>
              <a:t>По сути класс представляет новый тип, который определяется пользователем. Класс определяется с помощью ключевого слова сlass:</a:t>
            </a:r>
            <a:endParaRPr sz="1800">
              <a:solidFill>
                <a:srgbClr val="32323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</a:pPr>
            <a:r>
              <a:rPr lang="en-US" sz="1800">
                <a:solidFill>
                  <a:srgbClr val="323232"/>
                </a:solidFill>
              </a:rPr>
              <a:t>[модификаторы] class имя_класса [: наследуемый_класс_или_реализуемый_интерфейс] {}</a:t>
            </a:r>
            <a:endParaRPr sz="1800">
              <a:solidFill>
                <a:srgbClr val="32323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</a:pPr>
            <a:r>
              <a:rPr lang="en-US" sz="1800">
                <a:solidFill>
                  <a:srgbClr val="323232"/>
                </a:solidFill>
              </a:rPr>
              <a:t>Класс можно определять внутри пространства имен, вне пространства имен, внутри другого класса. Как правило, классы помещаются в отдельные файлы.</a:t>
            </a:r>
            <a:endParaRPr sz="1800">
              <a:solidFill>
                <a:srgbClr val="32323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</a:pPr>
            <a:r>
              <a:rPr lang="en-US" sz="1800">
                <a:solidFill>
                  <a:srgbClr val="323232"/>
                </a:solidFill>
              </a:rPr>
              <a:t>Вся функциональность класса представлена его членами - полями (полями называются переменные класса), свойствами, методами, событиями.</a:t>
            </a:r>
            <a:endParaRPr sz="180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</a:pPr>
            <a:r>
              <a:rPr lang="en-US"/>
              <a:t>Конструкторы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Кроме обычных методов в классах используются также и специальные методы, которые называются конструкторами. Конструкторы вызываются при создании нового объекта данного класса. Конструкторы выполняют инициализацию объекта.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Если в классе не определено ни одного конструктора, то для этого класса автоматически создается конструктор по умолчанию. Такой конструктор не имеет параметров и не имеет тела.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Для создания объекта используется выражение new имя_класса(). Оператор new выделяет память для объекта. И затем вызывается конструктор по умолчанию, который не принимает никаких параметров. В итоге после выполнения данного выражения в памяти будет выделен участок, где будут храниться все данные объекта. А переменная получит ссылку на созданный объект.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-US"/>
              <a:t>Если конструктор не инициализирует значения переменных объекта, то они получают значения по умолчанию. Для переменных числовых типов это число 0, а для типа string и классов - это значение null (то есть фактически отсутствие значения).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