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7103725" cy="10234275"/>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5304155"/>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3. Объектно-ориентированное программирование. Наследование</a:t>
            </a:r>
            <a:br>
              <a:rPr lang="en-US"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члены классов</a:t>
            </a:r>
            <a:endParaRPr/>
          </a:p>
        </p:txBody>
      </p:sp>
      <p:sp>
        <p:nvSpPr>
          <p:cNvPr id="135" name="Google Shape;135;p21"/>
          <p:cNvSpPr txBox="1"/>
          <p:nvPr>
            <p:ph idx="1" type="body"/>
          </p:nvPr>
        </p:nvSpPr>
        <p:spPr>
          <a:xfrm>
            <a:off x="647700" y="1215390"/>
            <a:ext cx="10515600" cy="56222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Кроме обычных свойств и методов абстрактный класс может иметь абстрактные члены классов, которые определяются с помощью ключевого слова abstract и не имеют никакого функционала. В частности, абстрактными могут быть:</a:t>
            </a:r>
            <a:endParaRPr sz="1800"/>
          </a:p>
          <a:p>
            <a:pPr indent="-228600" lvl="0" marL="228600" rtl="0" algn="l">
              <a:lnSpc>
                <a:spcPct val="90000"/>
              </a:lnSpc>
              <a:spcBef>
                <a:spcPts val="1000"/>
              </a:spcBef>
              <a:spcAft>
                <a:spcPts val="0"/>
              </a:spcAft>
              <a:buClr>
                <a:srgbClr val="3F3F3F"/>
              </a:buClr>
              <a:buSzPts val="1800"/>
              <a:buChar char="•"/>
            </a:pPr>
            <a:r>
              <a:rPr lang="en-US" sz="1800"/>
              <a:t>Методы</a:t>
            </a:r>
            <a:endParaRPr sz="1800"/>
          </a:p>
          <a:p>
            <a:pPr indent="-228600" lvl="0" marL="228600" rtl="0" algn="l">
              <a:lnSpc>
                <a:spcPct val="90000"/>
              </a:lnSpc>
              <a:spcBef>
                <a:spcPts val="1000"/>
              </a:spcBef>
              <a:spcAft>
                <a:spcPts val="0"/>
              </a:spcAft>
              <a:buClr>
                <a:srgbClr val="3F3F3F"/>
              </a:buClr>
              <a:buSzPts val="1800"/>
              <a:buChar char="•"/>
            </a:pPr>
            <a:r>
              <a:rPr lang="en-US" sz="1800"/>
              <a:t>Свойства</a:t>
            </a:r>
            <a:endParaRPr sz="1800"/>
          </a:p>
          <a:p>
            <a:pPr indent="-228600" lvl="0" marL="228600" rtl="0" algn="l">
              <a:lnSpc>
                <a:spcPct val="90000"/>
              </a:lnSpc>
              <a:spcBef>
                <a:spcPts val="1000"/>
              </a:spcBef>
              <a:spcAft>
                <a:spcPts val="0"/>
              </a:spcAft>
              <a:buClr>
                <a:srgbClr val="3F3F3F"/>
              </a:buClr>
              <a:buSzPts val="1800"/>
              <a:buChar char="•"/>
            </a:pPr>
            <a:r>
              <a:rPr lang="en-US" sz="1800"/>
              <a:t>Индексаторы</a:t>
            </a:r>
            <a:endParaRPr sz="1800"/>
          </a:p>
          <a:p>
            <a:pPr indent="-228600" lvl="0" marL="228600" rtl="0" algn="l">
              <a:lnSpc>
                <a:spcPct val="90000"/>
              </a:lnSpc>
              <a:spcBef>
                <a:spcPts val="1000"/>
              </a:spcBef>
              <a:spcAft>
                <a:spcPts val="0"/>
              </a:spcAft>
              <a:buClr>
                <a:srgbClr val="3F3F3F"/>
              </a:buClr>
              <a:buSzPts val="1800"/>
              <a:buChar char="•"/>
            </a:pPr>
            <a:r>
              <a:rPr lang="en-US" sz="1800"/>
              <a:t>События</a:t>
            </a:r>
            <a:endParaRPr sz="1800"/>
          </a:p>
          <a:p>
            <a:pPr indent="-228600" lvl="0" marL="228600" rtl="0" algn="l">
              <a:lnSpc>
                <a:spcPct val="90000"/>
              </a:lnSpc>
              <a:spcBef>
                <a:spcPts val="1000"/>
              </a:spcBef>
              <a:spcAft>
                <a:spcPts val="0"/>
              </a:spcAft>
              <a:buClr>
                <a:srgbClr val="3F3F3F"/>
              </a:buClr>
              <a:buSzPts val="1800"/>
              <a:buChar char="•"/>
            </a:pPr>
            <a:r>
              <a:rPr lang="en-US" sz="1800"/>
              <a:t>Абстрактные члены классов не должны иметь модификатор private. При этом производный класс обязан переопределить и реализовать все абстрактные методы и свойства, которые имеются в базовом абстрактном классе. При переопределении в производном классе такой метод или свойство также объявляются с модификатором override (как и при обычном переопределении виртуальных методов и свойств). Также следует учесть, что если класс имеет хотя бы одный абстрактный метод (или абстрактные свойство, индексатор, событие), то этот класс должен быть определен как абстрактный.</a:t>
            </a:r>
            <a:endParaRPr sz="1800"/>
          </a:p>
          <a:p>
            <a:pPr indent="-228600" lvl="0" marL="228600" rtl="0" algn="l">
              <a:lnSpc>
                <a:spcPct val="90000"/>
              </a:lnSpc>
              <a:spcBef>
                <a:spcPts val="1000"/>
              </a:spcBef>
              <a:spcAft>
                <a:spcPts val="0"/>
              </a:spcAft>
              <a:buClr>
                <a:srgbClr val="3F3F3F"/>
              </a:buClr>
              <a:buSzPts val="1800"/>
              <a:buChar char="•"/>
            </a:pPr>
            <a:r>
              <a:rPr lang="en-US" sz="1800"/>
              <a:t>Абстрактные члены также, как и виртуальные, являются частью полиморфного интерфейса. Но если в случае с виртуальными методами мы говорим, что класс-наследник наследует реализацию, то в случае с абстрактными методами наследуется интерфейс, представленный этими абстрактными методами</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 System.Object и его методы 1/5</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Все остальные классы в .NET, даже те, которые мы сами создаем, а также базовые типы, такие как System.Int32, являются неявно производными от класса Object. Даже если мы не указываем класс Object в качестве базового, по умолчанию неявно класс Object все равно стоит на вершине иерархии наследования. Поэтому все типы и классы могут реализовать те методы, которые определены в классе System.Object. Рассмотрим эти методы.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ToString 2/5</a:t>
            </a:r>
            <a:endParaRPr/>
          </a:p>
        </p:txBody>
      </p:sp>
      <p:sp>
        <p:nvSpPr>
          <p:cNvPr id="147" name="Google Shape;147;p23"/>
          <p:cNvSpPr txBox="1"/>
          <p:nvPr>
            <p:ph idx="1" type="body"/>
          </p:nvPr>
        </p:nvSpPr>
        <p:spPr>
          <a:xfrm>
            <a:off x="367665" y="1445895"/>
            <a:ext cx="11257915" cy="51435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Метод ToString служит для получения строкового представления данного объекта. Для базовых типов просто будет выводиться их строковое значение</a:t>
            </a:r>
            <a:endParaRPr/>
          </a:p>
          <a:p>
            <a:pPr indent="-228600" lvl="0" marL="228600" rtl="0" algn="l">
              <a:lnSpc>
                <a:spcPct val="70000"/>
              </a:lnSpc>
              <a:spcBef>
                <a:spcPts val="1000"/>
              </a:spcBef>
              <a:spcAft>
                <a:spcPts val="0"/>
              </a:spcAft>
              <a:buClr>
                <a:srgbClr val="3F3F3F"/>
              </a:buClr>
              <a:buSzPts val="2000"/>
              <a:buChar char="•"/>
            </a:pPr>
            <a:r>
              <a:rPr lang="en-US"/>
              <a:t>Для классов же этот метод выводит полное название класса с указанием пространства имен, в котором определен этот класс. И мы можем переопределить данный метод.</a:t>
            </a:r>
            <a:endParaRPr/>
          </a:p>
          <a:p>
            <a:pPr indent="-228600" lvl="0" marL="228600" rtl="0" algn="l">
              <a:lnSpc>
                <a:spcPct val="70000"/>
              </a:lnSpc>
              <a:spcBef>
                <a:spcPts val="1000"/>
              </a:spcBef>
              <a:spcAft>
                <a:spcPts val="0"/>
              </a:spcAft>
              <a:buClr>
                <a:srgbClr val="3F3F3F"/>
              </a:buClr>
              <a:buSzPts val="2000"/>
              <a:buChar char="•"/>
            </a:pPr>
            <a:r>
              <a:rPr lang="en-US"/>
              <a:t>Для переопределения метода ToString в классе, используется ключевое слово override (как и при обычном переопределении вирутальных или абстрактных методов).</a:t>
            </a:r>
            <a:endParaRPr/>
          </a:p>
          <a:p>
            <a:pPr indent="-228600" lvl="0" marL="228600" rtl="0" algn="l">
              <a:lnSpc>
                <a:spcPct val="70000"/>
              </a:lnSpc>
              <a:spcBef>
                <a:spcPts val="1000"/>
              </a:spcBef>
              <a:spcAft>
                <a:spcPts val="0"/>
              </a:spcAft>
              <a:buClr>
                <a:srgbClr val="3F3F3F"/>
              </a:buClr>
              <a:buSzPts val="2000"/>
              <a:buChar char="•"/>
            </a:pPr>
            <a:r>
              <a:rPr lang="en-US"/>
              <a:t>Стоит отметить, что различные технологии на платформе .NET активно используют метод ToString для разных целей. В частности, тот же метод Console.WriteLine() по умолчанию выводит именно строковое представление объекта. Поэтому, если нам надо вывести строковое представление объекта на консоль, то при передаче объекта в метод Console.WriteLine необязательно использовать метод ToString() - он вызывается неявно</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 GetHashCode 3/5</a:t>
            </a:r>
            <a:endParaRPr/>
          </a:p>
        </p:txBody>
      </p:sp>
      <p:sp>
        <p:nvSpPr>
          <p:cNvPr id="153" name="Google Shape;153;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GetHashCode позволяет возвратить некоторое числовое значение, которое будет соответствовать данному объекту или его хэш-код. По данному числу, например, можно сравнивать объекты. Можно определять самые разные алгоритмы генерации подобного числа или взять реализаци базового типа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Получение типа объекта и метод GetType 4/5</a:t>
            </a: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GetType позволяет получить тип данного объекта.</a:t>
            </a:r>
            <a:endParaRPr/>
          </a:p>
          <a:p>
            <a:pPr indent="-228600" lvl="0" marL="228600" rtl="0" algn="l">
              <a:lnSpc>
                <a:spcPct val="90000"/>
              </a:lnSpc>
              <a:spcBef>
                <a:spcPts val="1000"/>
              </a:spcBef>
              <a:spcAft>
                <a:spcPts val="0"/>
              </a:spcAft>
              <a:buClr>
                <a:srgbClr val="3F3F3F"/>
              </a:buClr>
              <a:buSzPts val="2000"/>
              <a:buChar char="•"/>
            </a:pPr>
            <a:r>
              <a:rPr lang="en-US"/>
              <a:t>Этот метод возвращает объект Type, то есть тип объекта.</a:t>
            </a:r>
            <a:endParaRPr/>
          </a:p>
          <a:p>
            <a:pPr indent="-228600" lvl="0" marL="228600" rtl="0" algn="l">
              <a:lnSpc>
                <a:spcPct val="90000"/>
              </a:lnSpc>
              <a:spcBef>
                <a:spcPts val="1000"/>
              </a:spcBef>
              <a:spcAft>
                <a:spcPts val="0"/>
              </a:spcAft>
              <a:buClr>
                <a:srgbClr val="3F3F3F"/>
              </a:buClr>
              <a:buSzPts val="2000"/>
              <a:buChar char="•"/>
            </a:pPr>
            <a:r>
              <a:rPr lang="en-US"/>
              <a:t>С помощью ключевого слова typeof мы получаем тип класса и сравниваем его с типом объекта.</a:t>
            </a:r>
            <a:endParaRPr/>
          </a:p>
          <a:p>
            <a:pPr indent="-228600" lvl="0" marL="228600" rtl="0" algn="l">
              <a:lnSpc>
                <a:spcPct val="90000"/>
              </a:lnSpc>
              <a:spcBef>
                <a:spcPts val="1000"/>
              </a:spcBef>
              <a:spcAft>
                <a:spcPts val="0"/>
              </a:spcAft>
              <a:buClr>
                <a:srgbClr val="3F3F3F"/>
              </a:buClr>
              <a:buSzPts val="2000"/>
              <a:buChar char="•"/>
            </a:pPr>
            <a:r>
              <a:rPr lang="en-US"/>
              <a:t>Причем поскольку класс Object является базовым типом для всех классов, то мы можем переменной типа object присвоить объект любого типа. Однако для этой переменной метод GetType все равно вернет тот тип, на объект которого ссылается переменная.</a:t>
            </a:r>
            <a:endParaRPr/>
          </a:p>
          <a:p>
            <a:pPr indent="-228600" lvl="0" marL="228600" rtl="0" algn="l">
              <a:lnSpc>
                <a:spcPct val="90000"/>
              </a:lnSpc>
              <a:spcBef>
                <a:spcPts val="1000"/>
              </a:spcBef>
              <a:spcAft>
                <a:spcPts val="0"/>
              </a:spcAft>
              <a:buClr>
                <a:srgbClr val="3F3F3F"/>
              </a:buClr>
              <a:buSzPts val="2000"/>
              <a:buChar char="•"/>
            </a:pPr>
            <a:r>
              <a:rPr lang="en-US"/>
              <a:t>В отличие от методов ToString, Equals, GetHashCode метод GetType не переопределяется.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 Equals 5/5</a:t>
            </a: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Метод Equals позволяет сравнить два объекта на равенство.</a:t>
            </a:r>
            <a:endParaRPr/>
          </a:p>
          <a:p>
            <a:pPr indent="-228600" lvl="0" marL="228600" rtl="0" algn="l">
              <a:lnSpc>
                <a:spcPct val="90000"/>
              </a:lnSpc>
              <a:spcBef>
                <a:spcPts val="1000"/>
              </a:spcBef>
              <a:spcAft>
                <a:spcPts val="0"/>
              </a:spcAft>
              <a:buClr>
                <a:srgbClr val="3F3F3F"/>
              </a:buClr>
              <a:buSzPts val="2000"/>
              <a:buChar char="•"/>
            </a:pPr>
            <a:r>
              <a:rPr lang="en-US"/>
              <a:t>Метод Equals принимает в качестве параметра объект любого типа, который мы затем приводим к текущему, если они являются объектами одного класса.</a:t>
            </a:r>
            <a:endParaRPr/>
          </a:p>
          <a:p>
            <a:pPr indent="-228600" lvl="0" marL="228600" rtl="0" algn="l">
              <a:lnSpc>
                <a:spcPct val="90000"/>
              </a:lnSpc>
              <a:spcBef>
                <a:spcPts val="1000"/>
              </a:spcBef>
              <a:spcAft>
                <a:spcPts val="0"/>
              </a:spcAft>
              <a:buClr>
                <a:srgbClr val="3F3F3F"/>
              </a:buClr>
              <a:buSzPts val="2000"/>
              <a:buChar char="•"/>
            </a:pPr>
            <a:r>
              <a:rPr lang="en-US"/>
              <a:t>И если следует сравнивать два сложных объекта, то лучше использовать метод Equals, а не стандартную операцию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Преобразование типов</a:t>
            </a:r>
            <a:endParaRPr/>
          </a:p>
        </p:txBody>
      </p:sp>
      <p:sp>
        <p:nvSpPr>
          <p:cNvPr id="171" name="Google Shape;171;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На предыдущем уроке мы говорили о преобразованиях объектов простых типов. Сейчас затронем тему преобразования объектов классов.</a:t>
            </a:r>
            <a:endParaRPr/>
          </a:p>
          <a:p>
            <a:pPr indent="-228600" lvl="0" marL="228600" rtl="0" algn="l">
              <a:lnSpc>
                <a:spcPct val="90000"/>
              </a:lnSpc>
              <a:spcBef>
                <a:spcPts val="1000"/>
              </a:spcBef>
              <a:spcAft>
                <a:spcPts val="0"/>
              </a:spcAft>
              <a:buClr>
                <a:srgbClr val="3F3F3F"/>
              </a:buClr>
              <a:buSzPts val="2000"/>
              <a:buChar char="•"/>
            </a:pPr>
            <a:r>
              <a:rPr lang="en-US"/>
              <a:t>Допустим, у нас есть следующая иерархия классов:</a:t>
            </a:r>
            <a:endParaRPr/>
          </a:p>
          <a:p>
            <a:pPr indent="-457200" lvl="0" marL="457200" rtl="0" algn="l">
              <a:lnSpc>
                <a:spcPct val="90000"/>
              </a:lnSpc>
              <a:spcBef>
                <a:spcPts val="1000"/>
              </a:spcBef>
              <a:spcAft>
                <a:spcPts val="0"/>
              </a:spcAft>
              <a:buClr>
                <a:srgbClr val="3F3F3F"/>
              </a:buClr>
              <a:buSzPts val="2000"/>
              <a:buAutoNum type="arabicPeriod"/>
            </a:pPr>
            <a:r>
              <a:rPr lang="en-US"/>
              <a:t>class Person</a:t>
            </a:r>
            <a:endParaRPr/>
          </a:p>
          <a:p>
            <a:pPr indent="-457200" lvl="0" marL="457200" rtl="0" algn="l">
              <a:lnSpc>
                <a:spcPct val="90000"/>
              </a:lnSpc>
              <a:spcBef>
                <a:spcPts val="1000"/>
              </a:spcBef>
              <a:spcAft>
                <a:spcPts val="0"/>
              </a:spcAft>
              <a:buClr>
                <a:srgbClr val="3F3F3F"/>
              </a:buClr>
              <a:buSzPts val="2000"/>
              <a:buAutoNum type="arabicPeriod"/>
            </a:pPr>
            <a:r>
              <a:rPr lang="en-US"/>
              <a:t>class Employee : Person</a:t>
            </a:r>
            <a:endParaRPr/>
          </a:p>
          <a:p>
            <a:pPr indent="-457200" lvl="0" marL="457200" rtl="0" algn="l">
              <a:lnSpc>
                <a:spcPct val="90000"/>
              </a:lnSpc>
              <a:spcBef>
                <a:spcPts val="1000"/>
              </a:spcBef>
              <a:spcAft>
                <a:spcPts val="0"/>
              </a:spcAft>
              <a:buClr>
                <a:srgbClr val="3F3F3F"/>
              </a:buClr>
              <a:buSzPts val="2000"/>
              <a:buAutoNum type="arabicPeriod"/>
            </a:pPr>
            <a:r>
              <a:rPr lang="en-US"/>
              <a:t>class Client : Person</a:t>
            </a:r>
            <a:endParaRPr/>
          </a:p>
          <a:p>
            <a:pPr indent="-228600" lvl="0" marL="228600" rtl="0" algn="l">
              <a:lnSpc>
                <a:spcPct val="90000"/>
              </a:lnSpc>
              <a:spcBef>
                <a:spcPts val="1000"/>
              </a:spcBef>
              <a:spcAft>
                <a:spcPts val="0"/>
              </a:spcAft>
              <a:buClr>
                <a:srgbClr val="3F3F3F"/>
              </a:buClr>
              <a:buSzPts val="2000"/>
              <a:buChar char="•"/>
            </a:pPr>
            <a:r>
              <a:rPr lang="en-US"/>
              <a:t>В этой иерархии классов мы можем проследить следующую цепь наследования: Object (все классы неявно наследуются от типа Object) -&gt; Person -&gt; Employee|Client.</a:t>
            </a:r>
            <a:endParaRPr/>
          </a:p>
          <a:p>
            <a:pPr indent="-228600" lvl="0" marL="228600" rtl="0" algn="l">
              <a:lnSpc>
                <a:spcPct val="90000"/>
              </a:lnSpc>
              <a:spcBef>
                <a:spcPts val="1000"/>
              </a:spcBef>
              <a:spcAft>
                <a:spcPts val="0"/>
              </a:spcAft>
              <a:buClr>
                <a:srgbClr val="3F3F3F"/>
              </a:buClr>
              <a:buSzPts val="2000"/>
              <a:buChar char="•"/>
            </a:pPr>
            <a:r>
              <a:rPr lang="en-US"/>
              <a:t>Причем в этой иерархии классов базовые типы находятся вверху, а производные типы - внизу.</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Преобразование типов</a:t>
            </a:r>
            <a:endParaRPr/>
          </a:p>
        </p:txBody>
      </p:sp>
      <p:pic>
        <p:nvPicPr>
          <p:cNvPr descr="3.12" id="177" name="Google Shape;177;p28"/>
          <p:cNvPicPr preferRelativeResize="0"/>
          <p:nvPr>
            <p:ph idx="1" type="body"/>
          </p:nvPr>
        </p:nvPicPr>
        <p:blipFill rotWithShape="1">
          <a:blip r:embed="rId3">
            <a:alphaModFix/>
          </a:blip>
          <a:srcRect b="0" l="0" r="0" t="0"/>
          <a:stretch/>
        </p:blipFill>
        <p:spPr>
          <a:xfrm>
            <a:off x="1665605" y="1584325"/>
            <a:ext cx="8861425" cy="485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Восходящие преобразования. Upcasting 1/2</a:t>
            </a:r>
            <a:endParaRPr/>
          </a:p>
        </p:txBody>
      </p:sp>
      <p:sp>
        <p:nvSpPr>
          <p:cNvPr id="183" name="Google Shape;183;p2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Объекты производного типа (который находится внизу иерархии) в то же время представляют и базовый тип. Например, объект Employee в то же время является и объектом класса Person. Что в принципе естественно, так как каждый сотрудник (Employee) является человеком (Person). И мы можем написать, например, следующим образом:</a:t>
            </a:r>
            <a:endParaRPr sz="1800"/>
          </a:p>
          <a:p>
            <a:pPr indent="-457200" lvl="0" marL="457200" rtl="0" algn="l">
              <a:lnSpc>
                <a:spcPct val="70000"/>
              </a:lnSpc>
              <a:spcBef>
                <a:spcPts val="1000"/>
              </a:spcBef>
              <a:spcAft>
                <a:spcPts val="0"/>
              </a:spcAft>
              <a:buClr>
                <a:srgbClr val="3F3F3F"/>
              </a:buClr>
              <a:buSzPts val="1800"/>
              <a:buAutoNum type="arabicPeriod"/>
            </a:pPr>
            <a:r>
              <a:rPr lang="en-US" sz="1800"/>
              <a:t>Employee employee = new Employee("Tom", "Microsoft");</a:t>
            </a:r>
            <a:endParaRPr sz="1800"/>
          </a:p>
          <a:p>
            <a:pPr indent="-457200" lvl="0" marL="457200" rtl="0" algn="l">
              <a:lnSpc>
                <a:spcPct val="70000"/>
              </a:lnSpc>
              <a:spcBef>
                <a:spcPts val="1000"/>
              </a:spcBef>
              <a:spcAft>
                <a:spcPts val="0"/>
              </a:spcAft>
              <a:buClr>
                <a:srgbClr val="3F3F3F"/>
              </a:buClr>
              <a:buSzPts val="1800"/>
              <a:buAutoNum type="arabicPeriod"/>
            </a:pPr>
            <a:r>
              <a:rPr lang="en-US" sz="1800"/>
              <a:t>Person person = employee;   // преобразование от Employee к Person</a:t>
            </a:r>
            <a:endParaRPr sz="1800"/>
          </a:p>
          <a:p>
            <a:pPr indent="-228600" lvl="0" marL="228600" rtl="0" algn="l">
              <a:lnSpc>
                <a:spcPct val="70000"/>
              </a:lnSpc>
              <a:spcBef>
                <a:spcPts val="1000"/>
              </a:spcBef>
              <a:spcAft>
                <a:spcPts val="0"/>
              </a:spcAft>
              <a:buClr>
                <a:srgbClr val="3F3F3F"/>
              </a:buClr>
              <a:buSzPts val="1800"/>
              <a:buChar char="•"/>
            </a:pPr>
            <a:r>
              <a:rPr lang="en-US" sz="1800"/>
              <a:t>В данном случае переменной person, которая представляет тип Person, присваивается ссылка на объект Employee. Но чтобы сохранить ссылку на объект одного класса в переменную другого класса, необходимо выполнить преобразование типов - в данном случае от типа Employee к типу Person. И так как Employee наследуется от класса Person, то автоматически выполняется неявное восходящее преобразование - преобразование к типу, которые находятся вверху иерархии классов, то есть к базовому классу.</a:t>
            </a:r>
            <a:endParaRPr sz="1800"/>
          </a:p>
          <a:p>
            <a:pPr indent="-228600" lvl="0" marL="228600" rtl="0" algn="l">
              <a:lnSpc>
                <a:spcPct val="70000"/>
              </a:lnSpc>
              <a:spcBef>
                <a:spcPts val="1000"/>
              </a:spcBef>
              <a:spcAft>
                <a:spcPts val="0"/>
              </a:spcAft>
              <a:buClr>
                <a:srgbClr val="3F3F3F"/>
              </a:buClr>
              <a:buSzPts val="1800"/>
              <a:buChar char="•"/>
            </a:pPr>
            <a:r>
              <a:rPr lang="en-US" sz="1800"/>
              <a:t>В итоге переменные employee и person будут указывать на один и тот же объект в памяти, но переменной person будет доступна только та часть, которая представляет функционал типа Person.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Восходящие преобразования. Upcasting 2/2</a:t>
            </a:r>
            <a:endParaRPr/>
          </a:p>
        </p:txBody>
      </p:sp>
      <p:pic>
        <p:nvPicPr>
          <p:cNvPr descr="3.15" id="189" name="Google Shape;189;p30"/>
          <p:cNvPicPr preferRelativeResize="0"/>
          <p:nvPr>
            <p:ph idx="1" type="body"/>
          </p:nvPr>
        </p:nvPicPr>
        <p:blipFill rotWithShape="1">
          <a:blip r:embed="rId3">
            <a:alphaModFix/>
          </a:blip>
          <a:srcRect b="0" l="0" r="0" t="0"/>
          <a:stretch/>
        </p:blipFill>
        <p:spPr>
          <a:xfrm>
            <a:off x="1501775" y="1584325"/>
            <a:ext cx="9661525" cy="3378835"/>
          </a:xfrm>
          <a:prstGeom prst="rect">
            <a:avLst/>
          </a:prstGeom>
          <a:noFill/>
          <a:ln>
            <a:noFill/>
          </a:ln>
        </p:spPr>
      </p:pic>
      <p:sp>
        <p:nvSpPr>
          <p:cNvPr id="190" name="Google Shape;190;p30"/>
          <p:cNvSpPr txBox="1"/>
          <p:nvPr/>
        </p:nvSpPr>
        <p:spPr>
          <a:xfrm>
            <a:off x="421640" y="4963160"/>
            <a:ext cx="11349355" cy="119888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Восходящее неявное преобразование будет происходить и в случае, если мы преобразуем пользовательский тип в object.</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Так как тип object - базовый для всех остальных типов, то преобразование к нему будет производиться автоматически.</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Наследование</a:t>
            </a:r>
            <a:br>
              <a:rPr lang="en-US"/>
            </a:br>
            <a:endParaRPr/>
          </a:p>
        </p:txBody>
      </p:sp>
      <p:sp>
        <p:nvSpPr>
          <p:cNvPr id="87" name="Google Shape;87;p13"/>
          <p:cNvSpPr txBox="1"/>
          <p:nvPr>
            <p:ph idx="1" type="body"/>
          </p:nvPr>
        </p:nvSpPr>
        <p:spPr>
          <a:xfrm>
            <a:off x="338455" y="1027430"/>
            <a:ext cx="11362055" cy="56705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Наследование — способность объекта или класса базироваться на другом объекте или классе. Это главный механизм для повторного использования кода. Наследственное отношение классов четко определяет их иерархию.</a:t>
            </a:r>
            <a:endParaRPr sz="1800"/>
          </a:p>
          <a:p>
            <a:pPr indent="-228600" lvl="0" marL="228600" rtl="0" algn="l">
              <a:lnSpc>
                <a:spcPct val="90000"/>
              </a:lnSpc>
              <a:spcBef>
                <a:spcPts val="1000"/>
              </a:spcBef>
              <a:spcAft>
                <a:spcPts val="0"/>
              </a:spcAft>
              <a:buClr>
                <a:srgbClr val="3F3F3F"/>
              </a:buClr>
              <a:buSzPts val="1800"/>
              <a:buChar char="•"/>
            </a:pPr>
            <a:r>
              <a:rPr lang="en-US" sz="1800"/>
              <a:t>Наследование — один из четырёх важнейших механизмов объектно-ориентированного программирования (наряду с инкапсуляцией, полиморфизмом и абстракцией), позволяющий описать новый класс на основе уже существующего (родительского), при этом свойства и функциональность родительского класса заимствуются новым классом.</a:t>
            </a:r>
            <a:endParaRPr sz="1800"/>
          </a:p>
          <a:p>
            <a:pPr indent="-228600" lvl="0" marL="228600" rtl="0" algn="l">
              <a:lnSpc>
                <a:spcPct val="90000"/>
              </a:lnSpc>
              <a:spcBef>
                <a:spcPts val="1000"/>
              </a:spcBef>
              <a:spcAft>
                <a:spcPts val="0"/>
              </a:spcAft>
              <a:buClr>
                <a:srgbClr val="3F3F3F"/>
              </a:buClr>
              <a:buSzPts val="1800"/>
              <a:buChar char="•"/>
            </a:pPr>
            <a:r>
              <a:rPr lang="en-US" sz="1800"/>
              <a:t>Другими словами, класс-наследник реализует спецификацию уже существующего класса (базовый класс). Это позволяет обращаться с объектами класса-наследника точно так же, как с объектами базового класса.</a:t>
            </a:r>
            <a:endParaRPr sz="1800"/>
          </a:p>
          <a:p>
            <a:pPr indent="-228600" lvl="0" marL="228600" rtl="0" algn="l">
              <a:lnSpc>
                <a:spcPct val="90000"/>
              </a:lnSpc>
              <a:spcBef>
                <a:spcPts val="1000"/>
              </a:spcBef>
              <a:spcAft>
                <a:spcPts val="0"/>
              </a:spcAft>
              <a:buClr>
                <a:srgbClr val="3F3F3F"/>
              </a:buClr>
              <a:buSzPts val="1800"/>
              <a:buChar char="•"/>
            </a:pPr>
            <a:r>
              <a:rPr lang="en-US" sz="1800"/>
              <a:t>Класс, от которого произошло наследование, называется базовым или родительским (англ. base class). Классы, которые произошли от базового, называются потомками, наследниками или производными классами (англ. derived class).</a:t>
            </a:r>
            <a:endParaRPr sz="1800"/>
          </a:p>
          <a:p>
            <a:pPr indent="-228600" lvl="0" marL="228600" rtl="0" algn="l">
              <a:lnSpc>
                <a:spcPct val="90000"/>
              </a:lnSpc>
              <a:spcBef>
                <a:spcPts val="1000"/>
              </a:spcBef>
              <a:spcAft>
                <a:spcPts val="0"/>
              </a:spcAft>
              <a:buClr>
                <a:srgbClr val="3F3F3F"/>
              </a:buClr>
              <a:buSzPts val="1800"/>
              <a:buChar char="•"/>
            </a:pPr>
            <a:r>
              <a:rPr lang="en-US" sz="1800"/>
              <a:t>В некоторых языках используются абстрактные классы. Абстрактный класс — это класс, содержащий хотя бы один абстрактный метод, он описан в программе, имеет поля, методы и не может использоваться для непосредственного создания объекта. То есть от абстрактного класса можно только наследовать. Объекты создаются только на основе производных классов, наследованных от абстрактного.</a:t>
            </a:r>
            <a:endParaRPr sz="1800"/>
          </a:p>
          <a:p>
            <a:pPr indent="-114300" lvl="0" marL="228600" rtl="0" algn="l">
              <a:lnSpc>
                <a:spcPct val="90000"/>
              </a:lnSpc>
              <a:spcBef>
                <a:spcPts val="1000"/>
              </a:spcBef>
              <a:spcAft>
                <a:spcPts val="0"/>
              </a:spcAft>
              <a:buClr>
                <a:srgbClr val="3F3F3F"/>
              </a:buClr>
              <a:buSzPts val="18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Нисходящие преобразования. Downcasting</a:t>
            </a:r>
            <a:endParaRPr/>
          </a:p>
        </p:txBody>
      </p:sp>
      <p:sp>
        <p:nvSpPr>
          <p:cNvPr id="196" name="Google Shape;196;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Но кроме восходящих преобразований от производного к базовому типу есть нисходящие преобразования или downcasting - от базового типа к производному. Например, в предыдущем примере переменная person хранит ссылку на объект Employee. И может возникнуть вопрос, можно ли обратиться к функционалу типа Employee через переменную типа Person. Но автоматически такие преобразования не проходят, ведь не каждый человек (объект Person) является сотрудником предприятия (объектом Employee). И для нисходящего преобразования необходимо применить явное преобразования, указав в скобках тип, к которому нужно выполнить преобразование:</a:t>
            </a:r>
            <a:endParaRPr/>
          </a:p>
          <a:p>
            <a:pPr indent="-457200" lvl="0" marL="457200" rtl="0" algn="l">
              <a:lnSpc>
                <a:spcPct val="90000"/>
              </a:lnSpc>
              <a:spcBef>
                <a:spcPts val="1000"/>
              </a:spcBef>
              <a:spcAft>
                <a:spcPts val="0"/>
              </a:spcAft>
              <a:buClr>
                <a:srgbClr val="3F3F3F"/>
              </a:buClr>
              <a:buSzPts val="2000"/>
              <a:buAutoNum type="arabicPeriod"/>
            </a:pPr>
            <a:r>
              <a:rPr lang="en-US"/>
              <a:t>//Employee employee2 = person;    // так нельзя, нужно явное преобразование</a:t>
            </a:r>
            <a:endParaRPr/>
          </a:p>
          <a:p>
            <a:pPr indent="-457200" lvl="0" marL="457200" rtl="0" algn="l">
              <a:lnSpc>
                <a:spcPct val="90000"/>
              </a:lnSpc>
              <a:spcBef>
                <a:spcPts val="1000"/>
              </a:spcBef>
              <a:spcAft>
                <a:spcPts val="0"/>
              </a:spcAft>
              <a:buClr>
                <a:srgbClr val="3F3F3F"/>
              </a:buClr>
              <a:buSzPts val="2000"/>
              <a:buAutoNum type="arabicPeriod"/>
            </a:pPr>
            <a:r>
              <a:rPr lang="en-US"/>
              <a:t>Employee employee2 = (Employee)person;  // преобразование от Person к Employee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Способы преобразований</a:t>
            </a:r>
            <a:endParaRPr/>
          </a:p>
        </p:txBody>
      </p:sp>
      <p:sp>
        <p:nvSpPr>
          <p:cNvPr id="202" name="Google Shape;202;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2000"/>
              <a:buAutoNum type="arabicPeriod"/>
            </a:pPr>
            <a:r>
              <a:rPr lang="en-US"/>
              <a:t>Во-первых, можно использовать ключевое слово as. С помощью него программа пытается преобразовать выражение к определенному типу, при этом не выбрасывает исключение. В случае неудачного преобразования выражение будет содержать значение null.</a:t>
            </a:r>
            <a:endParaRPr/>
          </a:p>
          <a:p>
            <a:pPr indent="-457200" lvl="0" marL="457200" rtl="0" algn="l">
              <a:lnSpc>
                <a:spcPct val="90000"/>
              </a:lnSpc>
              <a:spcBef>
                <a:spcPts val="1000"/>
              </a:spcBef>
              <a:spcAft>
                <a:spcPts val="0"/>
              </a:spcAft>
              <a:buClr>
                <a:srgbClr val="3F3F3F"/>
              </a:buClr>
              <a:buSzPts val="2000"/>
              <a:buAutoNum type="arabicPeriod"/>
            </a:pPr>
            <a:r>
              <a:rPr lang="en-US"/>
              <a:t>Второй способ заключается в отлавливании исключения InvalidCastException, которое возникнет в результате преобразования.</a:t>
            </a:r>
            <a:endParaRPr/>
          </a:p>
          <a:p>
            <a:pPr indent="-457200" lvl="0" marL="457200" rtl="0" algn="l">
              <a:lnSpc>
                <a:spcPct val="90000"/>
              </a:lnSpc>
              <a:spcBef>
                <a:spcPts val="1000"/>
              </a:spcBef>
              <a:spcAft>
                <a:spcPts val="0"/>
              </a:spcAft>
              <a:buClr>
                <a:srgbClr val="3F3F3F"/>
              </a:buClr>
              <a:buSzPts val="2000"/>
              <a:buAutoNum type="arabicPeriod"/>
            </a:pPr>
            <a:r>
              <a:rPr lang="en-US"/>
              <a:t>Третий способ заключается в проверке допустимости преобразования с помощью ключевого слова is</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Наследование в C# 1/2</a:t>
            </a:r>
            <a:endParaRPr/>
          </a:p>
        </p:txBody>
      </p:sp>
      <p:sp>
        <p:nvSpPr>
          <p:cNvPr id="93" name="Google Shape;93;p14"/>
          <p:cNvSpPr txBox="1"/>
          <p:nvPr>
            <p:ph idx="1" type="body"/>
          </p:nvPr>
        </p:nvSpPr>
        <p:spPr>
          <a:xfrm>
            <a:off x="647700" y="1125220"/>
            <a:ext cx="10515600" cy="57365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Наследование (inheritance) является одним из ключевых моментов ООП. Благодаря наследованию один класс может унаследовать функциональность другого класса.</a:t>
            </a:r>
            <a:endParaRPr/>
          </a:p>
          <a:p>
            <a:pPr indent="-228600" lvl="0" marL="228600" rtl="0" algn="l">
              <a:lnSpc>
                <a:spcPct val="90000"/>
              </a:lnSpc>
              <a:spcBef>
                <a:spcPts val="1000"/>
              </a:spcBef>
              <a:spcAft>
                <a:spcPts val="0"/>
              </a:spcAft>
              <a:buClr>
                <a:srgbClr val="3F3F3F"/>
              </a:buClr>
              <a:buSzPts val="2000"/>
              <a:buChar char="•"/>
            </a:pPr>
            <a:r>
              <a:rPr lang="en-US"/>
              <a:t>Пусть у нас есть следующий класс Person, который описывает отдельного человека</a:t>
            </a:r>
            <a:endParaRPr/>
          </a:p>
          <a:p>
            <a:pPr indent="-228600" lvl="0" marL="228600" rtl="0" algn="l">
              <a:lnSpc>
                <a:spcPct val="90000"/>
              </a:lnSpc>
              <a:spcBef>
                <a:spcPts val="1000"/>
              </a:spcBef>
              <a:spcAft>
                <a:spcPts val="0"/>
              </a:spcAft>
              <a:buClr>
                <a:srgbClr val="3F3F3F"/>
              </a:buClr>
              <a:buSzPts val="2000"/>
              <a:buChar char="•"/>
            </a:pPr>
            <a:r>
              <a:rPr lang="en-US"/>
              <a:t>Но вдруг нам потребовался класс, описывающий сотрудника предприятия - класс Employee. Поскольку этот класс будет реализовывать тот же функционал, что и класс Person, так как сотрудник - это также и человек, то было бы рационально сделать класс Employee производным (или наследником, или подклассом) от класса Person, который, в свою очередь, называется базовым классом или родителем (или суперклассом)</a:t>
            </a:r>
            <a:endParaRPr/>
          </a:p>
          <a:p>
            <a:pPr indent="-228600" lvl="0" marL="228600" rtl="0" algn="l">
              <a:lnSpc>
                <a:spcPct val="90000"/>
              </a:lnSpc>
              <a:spcBef>
                <a:spcPts val="1000"/>
              </a:spcBef>
              <a:spcAft>
                <a:spcPts val="0"/>
              </a:spcAft>
              <a:buClr>
                <a:srgbClr val="3F3F3F"/>
              </a:buClr>
              <a:buSzPts val="2000"/>
              <a:buChar char="•"/>
            </a:pPr>
            <a:r>
              <a:rPr lang="en-US"/>
              <a:t>class Employee : Person</a:t>
            </a:r>
            <a:endParaRPr/>
          </a:p>
          <a:p>
            <a:pPr indent="-228600" lvl="0" marL="228600" rtl="0" algn="l">
              <a:lnSpc>
                <a:spcPct val="90000"/>
              </a:lnSpc>
              <a:spcBef>
                <a:spcPts val="1000"/>
              </a:spcBef>
              <a:spcAft>
                <a:spcPts val="0"/>
              </a:spcAft>
              <a:buClr>
                <a:srgbClr val="3F3F3F"/>
              </a:buClr>
              <a:buSzPts val="2000"/>
              <a:buChar char="•"/>
            </a:pPr>
            <a:r>
              <a:rPr lang="en-US"/>
              <a:t>После двоеточия мы указываем базовый класс для данного класса. Для класса Employee базовым является Person, и поэтому класс Employee наследует все те же свойства, методы, поля, которые есть в классе Person. Единственное, что не передается при наследовании, это конструкторы базового класса.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Наследование в C# 2/2</a:t>
            </a:r>
            <a:endParaRPr/>
          </a:p>
        </p:txBody>
      </p:sp>
      <p:sp>
        <p:nvSpPr>
          <p:cNvPr id="99" name="Google Shape;99;p15"/>
          <p:cNvSpPr txBox="1"/>
          <p:nvPr>
            <p:ph idx="1" type="body"/>
          </p:nvPr>
        </p:nvSpPr>
        <p:spPr>
          <a:xfrm>
            <a:off x="647700" y="1256030"/>
            <a:ext cx="10515600" cy="53606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По умолчанию все классы наследуются от базового класса Object, даже если мы явным образом не устанавливаем наследование.</a:t>
            </a:r>
            <a:endParaRPr sz="1800"/>
          </a:p>
          <a:p>
            <a:pPr indent="-228600" lvl="0" marL="228600" rtl="0" algn="l">
              <a:lnSpc>
                <a:spcPct val="90000"/>
              </a:lnSpc>
              <a:spcBef>
                <a:spcPts val="1000"/>
              </a:spcBef>
              <a:spcAft>
                <a:spcPts val="0"/>
              </a:spcAft>
              <a:buClr>
                <a:srgbClr val="3F3F3F"/>
              </a:buClr>
              <a:buSzPts val="1800"/>
              <a:buChar char="•"/>
            </a:pPr>
            <a:r>
              <a:rPr lang="en-US" sz="1800"/>
              <a:t>Все классы по умолчанию могут наследоваться. Однако здесь есть ряд ограничений:</a:t>
            </a:r>
            <a:endParaRPr sz="1800"/>
          </a:p>
          <a:p>
            <a:pPr indent="-457200" lvl="0" marL="457200" rtl="0" algn="l">
              <a:lnSpc>
                <a:spcPct val="90000"/>
              </a:lnSpc>
              <a:spcBef>
                <a:spcPts val="1000"/>
              </a:spcBef>
              <a:spcAft>
                <a:spcPts val="0"/>
              </a:spcAft>
              <a:buClr>
                <a:srgbClr val="3F3F3F"/>
              </a:buClr>
              <a:buSzPts val="1800"/>
              <a:buAutoNum type="arabicPeriod"/>
            </a:pPr>
            <a:r>
              <a:rPr lang="en-US" sz="1800"/>
              <a:t>Не поддерживается множественное наследование, класс может наследоваться только от одного класса.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При создании производного класса надо учитывать тип доступа к базовому классу - тип доступа к производному классу должен быть таким же, как и у базового класса, или более строгим. То есть, если базовый класс у нас имеет тип доступа internal, то производный класс может иметь тип доступа internal или private, но не public. Однако следует также учитывать, что если базовый и производный класс находятся в разных сборках (проектах), то в этом случае производый класс может наследовать только от класса, который имеет модификатор public.</a:t>
            </a:r>
            <a:endParaRPr sz="1800"/>
          </a:p>
          <a:p>
            <a:pPr indent="-457200" lvl="0" marL="457200" rtl="0" algn="l">
              <a:lnSpc>
                <a:spcPct val="90000"/>
              </a:lnSpc>
              <a:spcBef>
                <a:spcPts val="1000"/>
              </a:spcBef>
              <a:spcAft>
                <a:spcPts val="0"/>
              </a:spcAft>
              <a:buClr>
                <a:srgbClr val="3F3F3F"/>
              </a:buClr>
              <a:buSzPts val="1800"/>
              <a:buAutoNum type="arabicPeriod"/>
            </a:pPr>
            <a:r>
              <a:rPr lang="en-US" sz="1800"/>
              <a:t>Если класс объявлен с модификатором sealed, то от этого класса нельзя наследовать и создавать производные классы. Например, следующий класс не допускает создание наследников</a:t>
            </a:r>
            <a:endParaRPr sz="1800"/>
          </a:p>
          <a:p>
            <a:pPr indent="-457200" lvl="0" marL="457200" rtl="0" algn="l">
              <a:lnSpc>
                <a:spcPct val="90000"/>
              </a:lnSpc>
              <a:spcBef>
                <a:spcPts val="1000"/>
              </a:spcBef>
              <a:spcAft>
                <a:spcPts val="0"/>
              </a:spcAft>
              <a:buClr>
                <a:srgbClr val="3F3F3F"/>
              </a:buClr>
              <a:buSzPts val="1800"/>
              <a:buAutoNum type="arabicPeriod"/>
            </a:pPr>
            <a:r>
              <a:rPr lang="en-US" sz="1800"/>
              <a:t>Нельзя унаследовать класс от статического класса.</a:t>
            </a:r>
            <a:endParaRPr sz="1800"/>
          </a:p>
          <a:p>
            <a:pPr indent="-342900" lvl="0" marL="457200" rtl="0" algn="l">
              <a:lnSpc>
                <a:spcPct val="90000"/>
              </a:lnSpc>
              <a:spcBef>
                <a:spcPts val="1000"/>
              </a:spcBef>
              <a:spcAft>
                <a:spcPts val="0"/>
              </a:spcAft>
              <a:buClr>
                <a:srgbClr val="3F3F3F"/>
              </a:buClr>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Доступ к членам базового класса из класса-наследника</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Производный класс может иметь доступ только к тем членам базового класса, которые определены с модификаторами private protected (если базовый и производный класс находятся в одной сборке), public, internal (если базовый и производный класс находятся в одной сборке), protected и protected internal.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Ключевое слово base</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С помощью ключевого слова base мы можем обратиться к базовому классу.</a:t>
            </a:r>
            <a:endParaRPr/>
          </a:p>
          <a:p>
            <a:pPr indent="-228600" lvl="0" marL="228600" rtl="0" algn="l">
              <a:lnSpc>
                <a:spcPct val="90000"/>
              </a:lnSpc>
              <a:spcBef>
                <a:spcPts val="1000"/>
              </a:spcBef>
              <a:spcAft>
                <a:spcPts val="0"/>
              </a:spcAft>
              <a:buClr>
                <a:srgbClr val="3F3F3F"/>
              </a:buClr>
              <a:buSzPts val="2000"/>
              <a:buChar char="•"/>
            </a:pPr>
            <a:r>
              <a:rPr lang="en-US"/>
              <a:t>public конструктор( параметр, ... ) : base(параметр)</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Конструкторы в производных классах</a:t>
            </a:r>
            <a:endParaRPr/>
          </a:p>
        </p:txBody>
      </p:sp>
      <p:sp>
        <p:nvSpPr>
          <p:cNvPr id="117" name="Google Shape;117;p1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Конструкторы не передаются производному классу при наследовании. И если в базовом классе не определен конструктор по умолчанию без параметров, а только конструкторы с параметрами, то в производном классе мы обязательно должны вызвать один из этих конструкторов через ключевое слово base. </a:t>
            </a:r>
            <a:endParaRPr/>
          </a:p>
          <a:p>
            <a:pPr indent="-228600" lvl="0" marL="228600" rtl="0" algn="l">
              <a:lnSpc>
                <a:spcPct val="90000"/>
              </a:lnSpc>
              <a:spcBef>
                <a:spcPts val="1000"/>
              </a:spcBef>
              <a:spcAft>
                <a:spcPts val="0"/>
              </a:spcAft>
              <a:buClr>
                <a:srgbClr val="3F3F3F"/>
              </a:buClr>
              <a:buSzPts val="2000"/>
              <a:buChar char="•"/>
            </a:pPr>
            <a:r>
              <a:rPr lang="en-US"/>
              <a:t>Либо в качестве альтернативы мы могли бы определить в базовом классе конструктор без параметров</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Порядок вызова конструкторов</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При вызове конструктора класса сначала отрабатывают конструкторы базовых классов и только затем конструкторы производных.</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Абстрактные классы и члены классов</a:t>
            </a:r>
            <a:endParaRPr/>
          </a:p>
        </p:txBody>
      </p:sp>
      <p:sp>
        <p:nvSpPr>
          <p:cNvPr id="129" name="Google Shape;129;p20"/>
          <p:cNvSpPr txBox="1"/>
          <p:nvPr>
            <p:ph idx="1" type="body"/>
          </p:nvPr>
        </p:nvSpPr>
        <p:spPr>
          <a:xfrm>
            <a:off x="647700" y="1280795"/>
            <a:ext cx="10515600" cy="51765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Кроме обычных классов в C# есть абстрактные классы. Абстрактный класс похож на обычный класс. Он также может иметь переменные, методы, конструкторы, свойства. Единственное, что при определении абстрактных классов используется ключевое слово abstract</a:t>
            </a:r>
            <a:endParaRPr/>
          </a:p>
          <a:p>
            <a:pPr indent="-228600" lvl="0" marL="228600" rtl="0" algn="l">
              <a:lnSpc>
                <a:spcPct val="90000"/>
              </a:lnSpc>
              <a:spcBef>
                <a:spcPts val="1000"/>
              </a:spcBef>
              <a:spcAft>
                <a:spcPts val="0"/>
              </a:spcAft>
              <a:buClr>
                <a:srgbClr val="3F3F3F"/>
              </a:buClr>
              <a:buSzPts val="2000"/>
              <a:buChar char="•"/>
            </a:pPr>
            <a:r>
              <a:rPr lang="en-US"/>
              <a:t>abstract class имя_класса {}</a:t>
            </a:r>
            <a:endParaRPr/>
          </a:p>
          <a:p>
            <a:pPr indent="-228600" lvl="0" marL="228600" rtl="0" algn="l">
              <a:lnSpc>
                <a:spcPct val="90000"/>
              </a:lnSpc>
              <a:spcBef>
                <a:spcPts val="1000"/>
              </a:spcBef>
              <a:spcAft>
                <a:spcPts val="0"/>
              </a:spcAft>
              <a:buClr>
                <a:srgbClr val="3F3F3F"/>
              </a:buClr>
              <a:buSzPts val="2000"/>
              <a:buChar char="•"/>
            </a:pPr>
            <a:r>
              <a:rPr lang="en-US"/>
              <a:t>Но главное отличие состоит в том, что мы не можем использовать конструктор абстрактного класса для создания его объекта.</a:t>
            </a:r>
            <a:endParaRPr/>
          </a:p>
          <a:p>
            <a:pPr indent="-228600" lvl="0" marL="228600" rtl="0" algn="l">
              <a:lnSpc>
                <a:spcPct val="90000"/>
              </a:lnSpc>
              <a:spcBef>
                <a:spcPts val="1000"/>
              </a:spcBef>
              <a:spcAft>
                <a:spcPts val="0"/>
              </a:spcAft>
              <a:buClr>
                <a:srgbClr val="3F3F3F"/>
              </a:buClr>
              <a:buSzPts val="2000"/>
              <a:buChar char="•"/>
            </a:pPr>
            <a:r>
              <a:rPr lang="en-US"/>
              <a:t>Однако несмотря на то, что напрямую мы не можем вызвать конструктор абстрактного класса для создания объекта, тем не менее конструктор в абстрактных классах то же может играть важную роль, в частности, инициализировать некоторые общие для производных классов переменные и свойства. Производные от абстрактного класса, классы могут обращаться к конструктору абстрактного класса.</a:t>
            </a:r>
            <a:endParaRPr/>
          </a:p>
          <a:p>
            <a:pPr indent="-228600" lvl="0" marL="228600" rtl="0" algn="l">
              <a:lnSpc>
                <a:spcPct val="90000"/>
              </a:lnSpc>
              <a:spcBef>
                <a:spcPts val="1000"/>
              </a:spcBef>
              <a:spcAft>
                <a:spcPts val="0"/>
              </a:spcAft>
              <a:buClr>
                <a:srgbClr val="3F3F3F"/>
              </a:buClr>
              <a:buSzPts val="2000"/>
              <a:buChar char="•"/>
            </a:pPr>
            <a:r>
              <a:rPr lang="en-US"/>
              <a:t>Основное применение абстрактных классов - инкапсуляция общей логики классов.</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