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7103725" cy="10234275"/>
  <p:embeddedFontLs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705"/>
            <a:ext cx="9144000" cy="5234940"/>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4. Объектно-ориентированное программирование. Полиморфизм</a:t>
            </a:r>
            <a:br>
              <a:rPr lang="en-US" sz="5400"/>
            </a:b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Виртуальные методы и свойства 2/2</a:t>
            </a:r>
            <a:br>
              <a:rPr lang="en-US"/>
            </a:br>
            <a:r>
              <a:rPr lang="en-US"/>
              <a:t>Переопределение свойств</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Также как и методы, можно переопределять свойства:</a:t>
            </a:r>
            <a:endParaRPr/>
          </a:p>
          <a:p>
            <a:pPr indent="-228600" lvl="0" marL="228600" rtl="0" algn="l">
              <a:lnSpc>
                <a:spcPct val="90000"/>
              </a:lnSpc>
              <a:spcBef>
                <a:spcPts val="1000"/>
              </a:spcBef>
              <a:spcAft>
                <a:spcPts val="0"/>
              </a:spcAft>
              <a:buClr>
                <a:srgbClr val="3F3F3F"/>
              </a:buClr>
              <a:buSzPts val="2000"/>
              <a:buChar char="•"/>
            </a:pPr>
            <a:r>
              <a:rPr lang="en-US"/>
              <a:t>модификатор virtual тип имя_свойства { get; set; }</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Ключевое слово base</a:t>
            </a: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Кроме конструкторов, мы можем обратиться с помощью ключевого слова base к другим членам базового класса.</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Запрет переопределения методов</a:t>
            </a:r>
            <a:endParaRPr/>
          </a:p>
        </p:txBody>
      </p:sp>
      <p:sp>
        <p:nvSpPr>
          <p:cNvPr id="147" name="Google Shape;147;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Также можно запретить переопределение методов и свойств. В этом случае их надо объявлять с модификатором sealed:</a:t>
            </a:r>
            <a:endParaRPr/>
          </a:p>
          <a:p>
            <a:pPr indent="-228600" lvl="0" marL="228600" rtl="0" algn="l">
              <a:lnSpc>
                <a:spcPct val="90000"/>
              </a:lnSpc>
              <a:spcBef>
                <a:spcPts val="1000"/>
              </a:spcBef>
              <a:spcAft>
                <a:spcPts val="0"/>
              </a:spcAft>
              <a:buClr>
                <a:srgbClr val="3F3F3F"/>
              </a:buClr>
              <a:buSzPts val="2000"/>
              <a:buChar char="•"/>
            </a:pPr>
            <a:r>
              <a:rPr lang="en-US"/>
              <a:t>модификатор override sealed возвращаемый_тип имя_метода(параметры)</a:t>
            </a:r>
            <a:endParaRPr/>
          </a:p>
          <a:p>
            <a:pPr indent="-228600" lvl="0" marL="228600" rtl="0" algn="l">
              <a:lnSpc>
                <a:spcPct val="90000"/>
              </a:lnSpc>
              <a:spcBef>
                <a:spcPts val="1000"/>
              </a:spcBef>
              <a:spcAft>
                <a:spcPts val="0"/>
              </a:spcAft>
              <a:buClr>
                <a:srgbClr val="3F3F3F"/>
              </a:buClr>
              <a:buSzPts val="2000"/>
              <a:buChar char="•"/>
            </a:pPr>
            <a:r>
              <a:rPr lang="en-US"/>
              <a:t>При создании методов с модификатором sealed надо учитывать, что sealed применяется в паре с override, то есть только в переопределяемых методах.</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Сокрытие</a:t>
            </a:r>
            <a:endParaRPr/>
          </a:p>
        </p:txBody>
      </p:sp>
      <p:sp>
        <p:nvSpPr>
          <p:cNvPr id="153" name="Google Shape;153;p24"/>
          <p:cNvSpPr txBox="1"/>
          <p:nvPr>
            <p:ph idx="1" type="body"/>
          </p:nvPr>
        </p:nvSpPr>
        <p:spPr>
          <a:xfrm>
            <a:off x="647700" y="1380490"/>
            <a:ext cx="10515600" cy="53086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Другим способом изменить функциональность метода, унаследованного от базового класса, является сокрытие (shadowing / hiding).</a:t>
            </a:r>
            <a:endParaRPr/>
          </a:p>
          <a:p>
            <a:pPr indent="-228600" lvl="0" marL="228600" rtl="0" algn="l">
              <a:lnSpc>
                <a:spcPct val="70000"/>
              </a:lnSpc>
              <a:spcBef>
                <a:spcPts val="1000"/>
              </a:spcBef>
              <a:spcAft>
                <a:spcPts val="0"/>
              </a:spcAft>
              <a:buClr>
                <a:srgbClr val="3F3F3F"/>
              </a:buClr>
              <a:buSzPts val="2000"/>
              <a:buChar char="•"/>
            </a:pPr>
            <a:r>
              <a:rPr lang="en-US"/>
              <a:t>Фактически сокрытие представляет определение в классе-наследнике метода или свойства, которые соответствует по имени и набору параметров методу или свойству базового класса. Для сокрытия членов класса применяется ключевое слово new.</a:t>
            </a:r>
            <a:endParaRPr/>
          </a:p>
          <a:p>
            <a:pPr indent="-228600" lvl="0" marL="228600" rtl="0" algn="l">
              <a:lnSpc>
                <a:spcPct val="70000"/>
              </a:lnSpc>
              <a:spcBef>
                <a:spcPts val="1000"/>
              </a:spcBef>
              <a:spcAft>
                <a:spcPts val="0"/>
              </a:spcAft>
              <a:buClr>
                <a:srgbClr val="3F3F3F"/>
              </a:buClr>
              <a:buSzPts val="2000"/>
              <a:buChar char="•"/>
            </a:pPr>
            <a:r>
              <a:rPr lang="en-US"/>
              <a:t>В каких ситуациях можно использовать сокрытие? Например, если метод в базовом классе не является виртуальным, мы не можем его переопределить, но, допустим, нас не устраивает его реализация для производного класса, поэтому мы можем воспользоваться сокрытием, чтобы определить нужный нам функционал.</a:t>
            </a:r>
            <a:endParaRPr/>
          </a:p>
          <a:p>
            <a:pPr indent="-228600" lvl="0" marL="228600" rtl="0" algn="l">
              <a:lnSpc>
                <a:spcPct val="70000"/>
              </a:lnSpc>
              <a:spcBef>
                <a:spcPts val="1000"/>
              </a:spcBef>
              <a:spcAft>
                <a:spcPts val="0"/>
              </a:spcAft>
              <a:buClr>
                <a:srgbClr val="3F3F3F"/>
              </a:buClr>
              <a:buSzPts val="2000"/>
              <a:buChar char="•"/>
            </a:pPr>
            <a:r>
              <a:rPr lang="en-US"/>
              <a:t>При этом если мы хотим обратиться именно к реализации свойства или метода в базовом классе, то опять же мы можем использовать ключевое слово base и через него обращаться к функциональности базового класса.</a:t>
            </a:r>
            <a:endParaRPr/>
          </a:p>
          <a:p>
            <a:pPr indent="-228600" lvl="0" marL="228600" rtl="0" algn="l">
              <a:lnSpc>
                <a:spcPct val="70000"/>
              </a:lnSpc>
              <a:spcBef>
                <a:spcPts val="1000"/>
              </a:spcBef>
              <a:spcAft>
                <a:spcPts val="0"/>
              </a:spcAft>
              <a:buClr>
                <a:srgbClr val="3F3F3F"/>
              </a:buClr>
              <a:buSzPts val="2000"/>
              <a:buChar char="•"/>
            </a:pPr>
            <a:r>
              <a:rPr lang="en-US"/>
              <a:t>Более того мы даже можем применять сокрытие к переменным и константам, также используя ключевое слово new.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Различие переопределения и сокрытия методов 1/2</a:t>
            </a:r>
            <a:endParaRPr/>
          </a:p>
        </p:txBody>
      </p:sp>
      <p:sp>
        <p:nvSpPr>
          <p:cNvPr id="159" name="Google Shape;159;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Переопределение:</a:t>
            </a:r>
            <a:endParaRPr/>
          </a:p>
          <a:p>
            <a:pPr indent="-457200" lvl="0" marL="457200" rtl="0" algn="l">
              <a:lnSpc>
                <a:spcPct val="90000"/>
              </a:lnSpc>
              <a:spcBef>
                <a:spcPts val="1000"/>
              </a:spcBef>
              <a:spcAft>
                <a:spcPts val="0"/>
              </a:spcAft>
              <a:buClr>
                <a:srgbClr val="3F3F3F"/>
              </a:buClr>
              <a:buSzPts val="2000"/>
              <a:buAutoNum type="arabicPeriod"/>
            </a:pPr>
            <a:r>
              <a:rPr lang="en-US"/>
              <a:t>Для работы с виртуальными методами компилятор формирует таблицу виртуальных методов (Virtual Method Table или VMT). В нее записывается адреса виртуальных методов. Для каждого класса создается своя таблица.</a:t>
            </a:r>
            <a:endParaRPr/>
          </a:p>
          <a:p>
            <a:pPr indent="-457200" lvl="0" marL="457200" rtl="0" algn="l">
              <a:lnSpc>
                <a:spcPct val="90000"/>
              </a:lnSpc>
              <a:spcBef>
                <a:spcPts val="1000"/>
              </a:spcBef>
              <a:spcAft>
                <a:spcPts val="0"/>
              </a:spcAft>
              <a:buClr>
                <a:srgbClr val="3F3F3F"/>
              </a:buClr>
              <a:buSzPts val="2000"/>
              <a:buAutoNum type="arabicPeriod"/>
            </a:pPr>
            <a:r>
              <a:rPr lang="en-US"/>
              <a:t>Когда создается объект класса, то компилятор передает в конструктор объекта специальный код, который связывает объект и таблицу VMT.</a:t>
            </a:r>
            <a:endParaRPr/>
          </a:p>
          <a:p>
            <a:pPr indent="-457200" lvl="0" marL="457200" rtl="0" algn="l">
              <a:lnSpc>
                <a:spcPct val="90000"/>
              </a:lnSpc>
              <a:spcBef>
                <a:spcPts val="1000"/>
              </a:spcBef>
              <a:spcAft>
                <a:spcPts val="0"/>
              </a:spcAft>
              <a:buClr>
                <a:srgbClr val="3F3F3F"/>
              </a:buClr>
              <a:buSzPts val="2000"/>
              <a:buAutoNum type="arabicPeriod"/>
            </a:pPr>
            <a:r>
              <a:rPr lang="en-US"/>
              <a:t>А при вызове виртуального метода из объекта берется адрес его таблицы VMT. Затем из VMT извлекается адрес метода и ему передается управление. То есть процесс выбора реализации метода производится во время выполнения программы. Собственно так и выполняется виртуальный метод. Следует учитывать, что так как среде выполнения вначале необходимо получить из таблицы VMT адрес нужного метода, то это немного замедляет выполнение программы.</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Различие переопределения и сокрытия методов 1/2</a:t>
            </a:r>
            <a:br>
              <a:rPr lang="en-US"/>
            </a:br>
            <a:endParaRPr/>
          </a:p>
        </p:txBody>
      </p:sp>
      <p:sp>
        <p:nvSpPr>
          <p:cNvPr id="165" name="Google Shape;165;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Сокрытие:</a:t>
            </a:r>
            <a:endParaRPr/>
          </a:p>
          <a:p>
            <a:pPr indent="-457200" lvl="0" marL="457200" rtl="0" algn="l">
              <a:lnSpc>
                <a:spcPct val="90000"/>
              </a:lnSpc>
              <a:spcBef>
                <a:spcPts val="1000"/>
              </a:spcBef>
              <a:spcAft>
                <a:spcPts val="0"/>
              </a:spcAft>
              <a:buClr>
                <a:srgbClr val="3F3F3F"/>
              </a:buClr>
              <a:buSzPts val="2000"/>
              <a:buAutoNum type="arabicPeriod"/>
            </a:pPr>
            <a:r>
              <a:rPr lang="en-US"/>
              <a:t>Переменная представляет базовый тип, но хранящая ссылку на объект производного типа, при вызове сокрытого метода будет выполняться та версия метода, которая определена именно в базовом классе, а не в классе Employee. Почему? Производный класс никак не переопределяет метод, унаследованный от базового класса, а фактически определяет новый метод.</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Абстрактные классы и члены классов 1/4</a:t>
            </a:r>
            <a:endParaRPr/>
          </a:p>
        </p:txBody>
      </p:sp>
      <p:sp>
        <p:nvSpPr>
          <p:cNvPr id="171" name="Google Shape;171;p27"/>
          <p:cNvSpPr txBox="1"/>
          <p:nvPr>
            <p:ph idx="1" type="body"/>
          </p:nvPr>
        </p:nvSpPr>
        <p:spPr>
          <a:xfrm>
            <a:off x="647700" y="1346835"/>
            <a:ext cx="10515600" cy="56235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Кроме обычных классов в C# есть абстрактные классы. Абстрактный класс похож на обычный класс. Он также может иметь переменные, методы, конструкторы, свойства. Единственное, что при определении абстрактных классов используется ключевое слово abstract:</a:t>
            </a:r>
            <a:endParaRPr sz="1800"/>
          </a:p>
          <a:p>
            <a:pPr indent="-228600" lvl="0" marL="228600" rtl="0" algn="l">
              <a:lnSpc>
                <a:spcPct val="90000"/>
              </a:lnSpc>
              <a:spcBef>
                <a:spcPts val="1000"/>
              </a:spcBef>
              <a:spcAft>
                <a:spcPts val="0"/>
              </a:spcAft>
              <a:buClr>
                <a:srgbClr val="3F3F3F"/>
              </a:buClr>
              <a:buSzPts val="1800"/>
              <a:buChar char="•"/>
            </a:pPr>
            <a:r>
              <a:rPr lang="en-US" sz="1800"/>
              <a:t>abstract class имя_класса {}</a:t>
            </a:r>
            <a:endParaRPr sz="1800"/>
          </a:p>
          <a:p>
            <a:pPr indent="-228600" lvl="0" marL="228600" rtl="0" algn="l">
              <a:lnSpc>
                <a:spcPct val="90000"/>
              </a:lnSpc>
              <a:spcBef>
                <a:spcPts val="1000"/>
              </a:spcBef>
              <a:spcAft>
                <a:spcPts val="0"/>
              </a:spcAft>
              <a:buClr>
                <a:srgbClr val="3F3F3F"/>
              </a:buClr>
              <a:buSzPts val="1800"/>
              <a:buChar char="•"/>
            </a:pPr>
            <a:r>
              <a:rPr lang="en-US" sz="1800"/>
              <a:t>Но главное отличие состоит в том, что мы не можем использовать конструктор абстрактного класса для создания его объекта.</a:t>
            </a:r>
            <a:endParaRPr sz="1800"/>
          </a:p>
          <a:p>
            <a:pPr indent="-228600" lvl="0" marL="228600" rtl="0" algn="l">
              <a:lnSpc>
                <a:spcPct val="90000"/>
              </a:lnSpc>
              <a:spcBef>
                <a:spcPts val="1000"/>
              </a:spcBef>
              <a:spcAft>
                <a:spcPts val="0"/>
              </a:spcAft>
              <a:buClr>
                <a:srgbClr val="3F3F3F"/>
              </a:buClr>
              <a:buSzPts val="1800"/>
              <a:buChar char="•"/>
            </a:pPr>
            <a:r>
              <a:rPr lang="en-US" sz="1800"/>
              <a:t>Зачем нужны абстрактные классы? Допустим, в нашей программе для банковского сектора мы можем определить две основных сущности: клиента банка и сотрудника банка. Каждая из этих сущностей будет отличаться, например, для сотрудника надо определить его должность, а для клиента - сумму на счете. Соответственно клиент и сотрудник будут составлять отдельные классы Client и Employee. В то же время обе этих сущности могут иметь что-то общее, например, имя и фамилию, какую-то другую общую функциональность. И эту общую функциональность лучше вынести в какой-то отдельный класс, например, Person, который описывает человека. То есть классы Employee (сотрудник) и Client (клиент банка) будут производными от класса Person. И так как все объекты в нашей системе будут представлять либо сотрудника банка, либо клиента, то напрямую мы от класса Person создавать объекты не будем. Поэтому имеет смысл сделать его абстрактным.</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Абстрактные классы и члены классов 2/4</a:t>
            </a:r>
            <a:br>
              <a:rPr lang="en-US"/>
            </a:br>
            <a:endParaRPr/>
          </a:p>
        </p:txBody>
      </p:sp>
      <p:sp>
        <p:nvSpPr>
          <p:cNvPr id="177" name="Google Shape;177;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Однако несмотря на то, что напрямую мы не можем вызвать конструктор абстрактного класса для создания объекта, тем не менее конструктор в абстрактных классах то же может играть важную роль, в частности, инициализировать некоторые общие для производных классов переменные и свойства. Производные от абстрактного класса классы могут обращаться к конструктору абстрактного класса.</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Абстрактные классы и члены классов 3/4</a:t>
            </a:r>
            <a:br>
              <a:rPr lang="en-US"/>
            </a:br>
            <a:r>
              <a:rPr lang="en-US"/>
              <a:t>Абстрактные члены классов</a:t>
            </a:r>
            <a:endParaRPr/>
          </a:p>
        </p:txBody>
      </p:sp>
      <p:sp>
        <p:nvSpPr>
          <p:cNvPr id="183" name="Google Shape;183;p29"/>
          <p:cNvSpPr txBox="1"/>
          <p:nvPr>
            <p:ph idx="1" type="body"/>
          </p:nvPr>
        </p:nvSpPr>
        <p:spPr>
          <a:xfrm>
            <a:off x="86360" y="1412875"/>
            <a:ext cx="11952605" cy="53752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Кроме обычных свойств и методов абстрактный класс может иметь абстрактные члены классов, которые определяются с помощью ключевого слова abstract и не имеют никакого функционала. В частности, абстрактными могут быть:</a:t>
            </a:r>
            <a:endParaRPr sz="1800"/>
          </a:p>
          <a:p>
            <a:pPr indent="-457200" lvl="0" marL="457200" rtl="0" algn="l">
              <a:lnSpc>
                <a:spcPct val="90000"/>
              </a:lnSpc>
              <a:spcBef>
                <a:spcPts val="1000"/>
              </a:spcBef>
              <a:spcAft>
                <a:spcPts val="0"/>
              </a:spcAft>
              <a:buClr>
                <a:srgbClr val="3F3F3F"/>
              </a:buClr>
              <a:buSzPts val="1800"/>
              <a:buAutoNum type="arabicPeriod"/>
            </a:pPr>
            <a:r>
              <a:rPr lang="en-US" sz="1800"/>
              <a:t>Методы</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Свойства</a:t>
            </a:r>
            <a:endParaRPr sz="1800"/>
          </a:p>
          <a:p>
            <a:pPr indent="-457200" lvl="0" marL="457200" rtl="0" algn="l">
              <a:lnSpc>
                <a:spcPct val="90000"/>
              </a:lnSpc>
              <a:spcBef>
                <a:spcPts val="1000"/>
              </a:spcBef>
              <a:spcAft>
                <a:spcPts val="0"/>
              </a:spcAft>
              <a:buClr>
                <a:srgbClr val="3F3F3F"/>
              </a:buClr>
              <a:buSzPts val="1800"/>
              <a:buAutoNum type="arabicPeriod"/>
            </a:pPr>
            <a:r>
              <a:rPr lang="en-US" sz="1800"/>
              <a:t>Индексаторы</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События</a:t>
            </a:r>
            <a:endParaRPr sz="1800"/>
          </a:p>
          <a:p>
            <a:pPr indent="-228600" lvl="0" marL="228600" rtl="0" algn="l">
              <a:lnSpc>
                <a:spcPct val="90000"/>
              </a:lnSpc>
              <a:spcBef>
                <a:spcPts val="1000"/>
              </a:spcBef>
              <a:spcAft>
                <a:spcPts val="0"/>
              </a:spcAft>
              <a:buClr>
                <a:srgbClr val="3F3F3F"/>
              </a:buClr>
              <a:buSzPts val="1800"/>
              <a:buChar char="•"/>
            </a:pPr>
            <a:r>
              <a:rPr lang="en-US" sz="1800"/>
              <a:t>Абстрактные члены классов не должны иметь модификатор private. При этом производный класс обязан переопределить и реализовать все абстрактные методы и свойства, которые имеются в базовом абстрактном классе. При переопределении в производном классе такой метод или свойство также объявляются с модификатором override (как и при обычном переопределении виртуальных методов и свойств). Также следует учесть, что если класс имеет хотя бы одный абстрактный метод (или абстрактные свойство, индексатор, событие), то этот класс должен быть определен как абстрактный.</a:t>
            </a:r>
            <a:endParaRPr sz="1800"/>
          </a:p>
          <a:p>
            <a:pPr indent="-228600" lvl="0" marL="228600" rtl="0" algn="l">
              <a:lnSpc>
                <a:spcPct val="90000"/>
              </a:lnSpc>
              <a:spcBef>
                <a:spcPts val="1000"/>
              </a:spcBef>
              <a:spcAft>
                <a:spcPts val="0"/>
              </a:spcAft>
              <a:buClr>
                <a:srgbClr val="3F3F3F"/>
              </a:buClr>
              <a:buSzPts val="1800"/>
              <a:buChar char="•"/>
            </a:pPr>
            <a:r>
              <a:rPr lang="en-US" sz="1800"/>
              <a:t>Абстрактные члены также, как и виртуальные, являются частью полиморфного интерфейса. Но если в случае с виртуальными методами мы говорим, что класс-наследник наследует реализацию, то в случае с абстрактными методами наследуется интерфейс, представленный этими абстрактными методами.</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Абстрактные классы и члены классов 4/4</a:t>
            </a:r>
            <a:br>
              <a:rPr lang="en-US"/>
            </a:br>
            <a:r>
              <a:rPr lang="en-US"/>
              <a:t>Отказ от реализации абстрактных членов</a:t>
            </a:r>
            <a:endParaRPr/>
          </a:p>
        </p:txBody>
      </p:sp>
      <p:sp>
        <p:nvSpPr>
          <p:cNvPr id="189" name="Google Shape;189;p3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Производный класс обязан реализовать все абстрактные члены базового класса. Однако мы можем отказаться от реализации, но в этом случае производный класс также должен быть определен как абстрактный.</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Полиморфизм</a:t>
            </a:r>
            <a:br>
              <a:rPr lang="en-US"/>
            </a:b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Полиморфизм — реализация задач одной и той же идеи разными способами.</a:t>
            </a:r>
            <a:endParaRPr/>
          </a:p>
          <a:p>
            <a:pPr indent="-228600" lvl="0" marL="228600" rtl="0" algn="l">
              <a:lnSpc>
                <a:spcPct val="80000"/>
              </a:lnSpc>
              <a:spcBef>
                <a:spcPts val="1000"/>
              </a:spcBef>
              <a:spcAft>
                <a:spcPts val="0"/>
              </a:spcAft>
              <a:buClr>
                <a:srgbClr val="3F3F3F"/>
              </a:buClr>
              <a:buSzPts val="2000"/>
              <a:buChar char="•"/>
            </a:pPr>
            <a:r>
              <a:rPr lang="en-US"/>
              <a:t>Полиморфи́зм — возможность объектов с одинаковой спецификацией иметь различную реализацию.</a:t>
            </a:r>
            <a:endParaRPr/>
          </a:p>
          <a:p>
            <a:pPr indent="-228600" lvl="0" marL="228600" rtl="0" algn="l">
              <a:lnSpc>
                <a:spcPct val="80000"/>
              </a:lnSpc>
              <a:spcBef>
                <a:spcPts val="1000"/>
              </a:spcBef>
              <a:spcAft>
                <a:spcPts val="0"/>
              </a:spcAft>
              <a:buClr>
                <a:srgbClr val="3F3F3F"/>
              </a:buClr>
              <a:buSzPts val="2000"/>
              <a:buChar char="•"/>
            </a:pPr>
            <a:r>
              <a:rPr lang="en-US"/>
              <a:t>Язык программирования поддерживает полиморфизм, если классы с одинаковой спецификацией могут иметь различную реализацию — например, реализация класса может быть изменена в процессе наследования.</a:t>
            </a:r>
            <a:endParaRPr/>
          </a:p>
          <a:p>
            <a:pPr indent="-228600" lvl="0" marL="228600" rtl="0" algn="l">
              <a:lnSpc>
                <a:spcPct val="80000"/>
              </a:lnSpc>
              <a:spcBef>
                <a:spcPts val="1000"/>
              </a:spcBef>
              <a:spcAft>
                <a:spcPts val="0"/>
              </a:spcAft>
              <a:buClr>
                <a:srgbClr val="3F3F3F"/>
              </a:buClr>
              <a:buSzPts val="2000"/>
              <a:buChar char="•"/>
            </a:pPr>
            <a:r>
              <a:rPr lang="en-US"/>
              <a:t>Кратко смысл полиморфизма можно выразить фразой: «Один интерфейс, множество реализаций».</a:t>
            </a:r>
            <a:endParaRPr/>
          </a:p>
          <a:p>
            <a:pPr indent="-228600" lvl="0" marL="228600" rtl="0" algn="l">
              <a:lnSpc>
                <a:spcPct val="80000"/>
              </a:lnSpc>
              <a:spcBef>
                <a:spcPts val="1000"/>
              </a:spcBef>
              <a:spcAft>
                <a:spcPts val="0"/>
              </a:spcAft>
              <a:buClr>
                <a:srgbClr val="3F3F3F"/>
              </a:buClr>
              <a:buSzPts val="2000"/>
              <a:buChar char="•"/>
            </a:pPr>
            <a:r>
              <a:rPr lang="en-US"/>
              <a:t>Полиморфизм позволяет писать более абстрактные программы и повысить коэффициент повторного использования кода. Общие свойства объектов объединяются в систему, которую могут называть по-разному — интерфейс, класс.</a:t>
            </a:r>
            <a:endParaRPr/>
          </a:p>
          <a:p>
            <a:pPr indent="-101600" lvl="0" marL="228600" rtl="0" algn="l">
              <a:lnSpc>
                <a:spcPct val="80000"/>
              </a:lnSpc>
              <a:spcBef>
                <a:spcPts val="1000"/>
              </a:spcBef>
              <a:spcAft>
                <a:spcPts val="0"/>
              </a:spcAft>
              <a:buClr>
                <a:srgbClr val="3F3F3F"/>
              </a:buClr>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Обобщения 1/5</a:t>
            </a:r>
            <a:endParaRPr/>
          </a:p>
        </p:txBody>
      </p:sp>
      <p:sp>
        <p:nvSpPr>
          <p:cNvPr id="195" name="Google Shape;195;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Кроме обычных типов фреймворк .NET также поддерживает обобщенные типы (generics), а также создание обобщенных методов.</a:t>
            </a:r>
            <a:endParaRPr/>
          </a:p>
          <a:p>
            <a:pPr indent="-228600" lvl="0" marL="228600" rtl="0" algn="l">
              <a:lnSpc>
                <a:spcPct val="90000"/>
              </a:lnSpc>
              <a:spcBef>
                <a:spcPts val="1000"/>
              </a:spcBef>
              <a:spcAft>
                <a:spcPts val="0"/>
              </a:spcAft>
              <a:buClr>
                <a:srgbClr val="3F3F3F"/>
              </a:buClr>
              <a:buSzPts val="2000"/>
              <a:buChar char="•"/>
            </a:pPr>
            <a:r>
              <a:rPr lang="en-US"/>
              <a:t>Обобщенные типы позволяют указать конкретный тип, который будет использоваться внутри класса или метода:</a:t>
            </a:r>
            <a:endParaRPr/>
          </a:p>
          <a:p>
            <a:pPr indent="-228600" lvl="0" marL="228600" rtl="0" algn="l">
              <a:lnSpc>
                <a:spcPct val="90000"/>
              </a:lnSpc>
              <a:spcBef>
                <a:spcPts val="1000"/>
              </a:spcBef>
              <a:spcAft>
                <a:spcPts val="0"/>
              </a:spcAft>
              <a:buClr>
                <a:srgbClr val="3F3F3F"/>
              </a:buClr>
              <a:buSzPts val="2000"/>
              <a:buChar char="•"/>
            </a:pPr>
            <a:r>
              <a:rPr lang="en-US"/>
              <a:t>class имя_класся&lt;имя_обобщения&gt; { public имя_обобщения имя_свойства { get; set; } }</a:t>
            </a:r>
            <a:endParaRPr/>
          </a:p>
          <a:p>
            <a:pPr indent="-228600" lvl="0" marL="228600" rtl="0" algn="l">
              <a:lnSpc>
                <a:spcPct val="90000"/>
              </a:lnSpc>
              <a:spcBef>
                <a:spcPts val="1000"/>
              </a:spcBef>
              <a:spcAft>
                <a:spcPts val="0"/>
              </a:spcAft>
              <a:buClr>
                <a:srgbClr val="3F3F3F"/>
              </a:buClr>
              <a:buSzPts val="2000"/>
              <a:buChar char="•"/>
            </a:pPr>
            <a:r>
              <a:rPr lang="en-US"/>
              <a:t>Угловые скобки в описании класса указывают, что класс является обобщенным, а тип имя_обобщения, заключенный в угловые скобки, будет использоваться этим классом. Причем сейчас нам неизвестно, что это будет за тип, это может быть любой тип. Поэтому параметр T в угловых скобках еще называется универсальным параметром, так как вместо него можно подставить любой тип.</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Обобщения 2/5</a:t>
            </a:r>
            <a:br>
              <a:rPr lang="en-US"/>
            </a:br>
            <a:r>
              <a:rPr lang="en-US"/>
              <a:t>Значения по умолчанию</a:t>
            </a:r>
            <a:endParaRPr/>
          </a:p>
        </p:txBody>
      </p:sp>
      <p:sp>
        <p:nvSpPr>
          <p:cNvPr id="201" name="Google Shape;201;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Иногда возникает необходимость присвоить переменным универсальных параметров некоторое начальное значение, в том числе и null. Но напрямую мы его присвоить не можем. В этом случае нам надо использовать оператор default(T). Он присваивает ссылочным типам в качестве значения null, а типам значений - значение 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Обобщения 3/5</a:t>
            </a:r>
            <a:br>
              <a:rPr lang="en-US"/>
            </a:br>
            <a:r>
              <a:rPr lang="en-US"/>
              <a:t>Статические поля обобщенных классов</a:t>
            </a:r>
            <a:endParaRPr/>
          </a:p>
        </p:txBody>
      </p:sp>
      <p:sp>
        <p:nvSpPr>
          <p:cNvPr id="207" name="Google Shape;207;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При типизации обобщенного класса определенным типом будет создаваться свой набор статических членов. Например, в классе Account определено следующее статическое поле</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Обобщения 4/5</a:t>
            </a:r>
            <a:br>
              <a:rPr lang="en-US"/>
            </a:br>
            <a:r>
              <a:rPr lang="en-US"/>
              <a:t>Использование нескольких универсальных параметров</a:t>
            </a:r>
            <a:endParaRPr/>
          </a:p>
        </p:txBody>
      </p:sp>
      <p:sp>
        <p:nvSpPr>
          <p:cNvPr id="213" name="Google Shape;213;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Обобщения могут использовать несколько универсальных параметров одновременно, которые могут представлять различные типы:</a:t>
            </a:r>
            <a:endParaRPr/>
          </a:p>
          <a:p>
            <a:pPr indent="-228600" lvl="0" marL="228600" rtl="0" algn="l">
              <a:lnSpc>
                <a:spcPct val="90000"/>
              </a:lnSpc>
              <a:spcBef>
                <a:spcPts val="1000"/>
              </a:spcBef>
              <a:spcAft>
                <a:spcPts val="0"/>
              </a:spcAft>
              <a:buClr>
                <a:srgbClr val="3F3F3F"/>
              </a:buClr>
              <a:buSzPts val="2000"/>
              <a:buChar char="•"/>
            </a:pPr>
            <a:r>
              <a:rPr lang="en-US"/>
              <a:t>class имя_класса&lt;имя_обобщенного_параметра_1, имя_обобщенного_параметра_2&gt;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Обобщения 5/5</a:t>
            </a:r>
            <a:br>
              <a:rPr lang="en-US"/>
            </a:br>
            <a:r>
              <a:rPr lang="en-US"/>
              <a:t>Обобщенные методы</a:t>
            </a:r>
            <a:br>
              <a:rPr lang="en-US"/>
            </a:br>
            <a:endParaRPr/>
          </a:p>
        </p:txBody>
      </p:sp>
      <p:sp>
        <p:nvSpPr>
          <p:cNvPr id="219" name="Google Shape;219;p3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Кроме обобщенных классов можно также создавать обобщенные методы, которые точно также будут использовать универсальные параметры. Например:</a:t>
            </a:r>
            <a:endParaRPr/>
          </a:p>
          <a:p>
            <a:pPr indent="-228600" lvl="0" marL="228600" rtl="0" algn="l">
              <a:lnSpc>
                <a:spcPct val="90000"/>
              </a:lnSpc>
              <a:spcBef>
                <a:spcPts val="1000"/>
              </a:spcBef>
              <a:spcAft>
                <a:spcPts val="0"/>
              </a:spcAft>
              <a:buClr>
                <a:srgbClr val="3F3F3F"/>
              </a:buClr>
              <a:buSzPts val="2000"/>
              <a:buChar char="•"/>
            </a:pPr>
            <a:r>
              <a:rPr lang="en-US"/>
              <a:t>модификатор возвращаемое_значение имя_метода&lt;обобщенный_параметр&gt; (ref обобщенный_параметр x, ref обобщенный_параметр 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Ограничения универсальных типов 1/2</a:t>
            </a:r>
            <a:endParaRPr/>
          </a:p>
        </p:txBody>
      </p:sp>
      <p:sp>
        <p:nvSpPr>
          <p:cNvPr id="225" name="Google Shape;225;p3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С помощью универсальных параметров мы можем типизировать обобщенные классы любым типом. Однако иногда возникает необходимость конкретизировать тип.</a:t>
            </a:r>
            <a:endParaRPr/>
          </a:p>
          <a:p>
            <a:pPr indent="-228600" lvl="0" marL="228600" rtl="0" algn="l">
              <a:lnSpc>
                <a:spcPct val="90000"/>
              </a:lnSpc>
              <a:spcBef>
                <a:spcPts val="1000"/>
              </a:spcBef>
              <a:spcAft>
                <a:spcPts val="0"/>
              </a:spcAft>
              <a:buClr>
                <a:srgbClr val="3F3F3F"/>
              </a:buClr>
              <a:buSzPts val="2000"/>
              <a:buChar char="•"/>
            </a:pPr>
            <a:r>
              <a:rPr lang="en-US"/>
              <a:t>class имя_класса&lt;обобщенный_параметр&gt; where обобщенный_параметр: тип_обобщенного_параметра</a:t>
            </a:r>
            <a:endParaRPr/>
          </a:p>
          <a:p>
            <a:pPr indent="-228600" lvl="0" marL="228600" rtl="0" algn="l">
              <a:lnSpc>
                <a:spcPct val="90000"/>
              </a:lnSpc>
              <a:spcBef>
                <a:spcPts val="1000"/>
              </a:spcBef>
              <a:spcAft>
                <a:spcPts val="0"/>
              </a:spcAft>
              <a:buClr>
                <a:srgbClr val="3F3F3F"/>
              </a:buClr>
              <a:buSzPts val="2000"/>
              <a:buChar char="•"/>
            </a:pPr>
            <a:r>
              <a:rPr lang="en-US"/>
              <a:t>С помощью выражения where обобщенный_параметр: тип_обобщенного_параметра мы указываем, что используемый тип обобщенный_параметр обязательно должен быть классом тип_обобщенного_параметра или его наследником.</a:t>
            </a:r>
            <a:endParaRPr/>
          </a:p>
          <a:p>
            <a:pPr indent="-228600" lvl="0" marL="228600" rtl="0" algn="l">
              <a:lnSpc>
                <a:spcPct val="90000"/>
              </a:lnSpc>
              <a:spcBef>
                <a:spcPts val="1000"/>
              </a:spcBef>
              <a:spcAft>
                <a:spcPts val="0"/>
              </a:spcAft>
              <a:buClr>
                <a:srgbClr val="3F3F3F"/>
              </a:buClr>
              <a:buSzPts val="2000"/>
              <a:buChar char="•"/>
            </a:pPr>
            <a:r>
              <a:rPr lang="en-US"/>
              <a:t>Следует учитывать, что только один класс может использоваться в качестве ограничения.</a:t>
            </a:r>
            <a:endParaRPr/>
          </a:p>
          <a:p>
            <a:pPr indent="-228600" lvl="0" marL="228600" rtl="0" algn="l">
              <a:lnSpc>
                <a:spcPct val="90000"/>
              </a:lnSpc>
              <a:spcBef>
                <a:spcPts val="1000"/>
              </a:spcBef>
              <a:spcAft>
                <a:spcPts val="0"/>
              </a:spcAft>
              <a:buClr>
                <a:srgbClr val="3F3F3F"/>
              </a:buClr>
              <a:buSzPts val="2000"/>
              <a:buChar char="•"/>
            </a:pPr>
            <a:r>
              <a:rPr lang="en-US"/>
              <a:t>В качестве ограничения также может выступать и обобщенный класс.</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Ограничения универсальных типов 2/2</a:t>
            </a:r>
            <a:br>
              <a:rPr lang="en-US"/>
            </a:br>
            <a:endParaRPr/>
          </a:p>
        </p:txBody>
      </p:sp>
      <p:sp>
        <p:nvSpPr>
          <p:cNvPr id="231" name="Google Shape;231;p3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В качестве ограничений мы можем использовать следующие типы:</a:t>
            </a:r>
            <a:endParaRPr/>
          </a:p>
          <a:p>
            <a:pPr indent="-457200" lvl="0" marL="457200" rtl="0" algn="l">
              <a:lnSpc>
                <a:spcPct val="80000"/>
              </a:lnSpc>
              <a:spcBef>
                <a:spcPts val="1000"/>
              </a:spcBef>
              <a:spcAft>
                <a:spcPts val="0"/>
              </a:spcAft>
              <a:buClr>
                <a:srgbClr val="3F3F3F"/>
              </a:buClr>
              <a:buSzPts val="2000"/>
              <a:buAutoNum type="arabicPeriod"/>
            </a:pPr>
            <a:r>
              <a:rPr lang="en-US"/>
              <a:t>Классы</a:t>
            </a:r>
            <a:endParaRPr/>
          </a:p>
          <a:p>
            <a:pPr indent="-457200" lvl="0" marL="457200" rtl="0" algn="l">
              <a:lnSpc>
                <a:spcPct val="80000"/>
              </a:lnSpc>
              <a:spcBef>
                <a:spcPts val="1000"/>
              </a:spcBef>
              <a:spcAft>
                <a:spcPts val="0"/>
              </a:spcAft>
              <a:buClr>
                <a:srgbClr val="3F3F3F"/>
              </a:buClr>
              <a:buSzPts val="2000"/>
              <a:buAutoNum type="arabicPeriod"/>
            </a:pPr>
            <a:r>
              <a:rPr lang="en-US"/>
              <a:t>Интерфейсы</a:t>
            </a:r>
            <a:endParaRPr/>
          </a:p>
          <a:p>
            <a:pPr indent="-457200" lvl="0" marL="457200" rtl="0" algn="l">
              <a:lnSpc>
                <a:spcPct val="80000"/>
              </a:lnSpc>
              <a:spcBef>
                <a:spcPts val="1000"/>
              </a:spcBef>
              <a:spcAft>
                <a:spcPts val="0"/>
              </a:spcAft>
              <a:buClr>
                <a:srgbClr val="3F3F3F"/>
              </a:buClr>
              <a:buSzPts val="2000"/>
              <a:buAutoNum type="arabicPeriod"/>
            </a:pPr>
            <a:r>
              <a:rPr lang="en-US"/>
              <a:t>class - универсальный параметр должен представлять класс</a:t>
            </a:r>
            <a:endParaRPr/>
          </a:p>
          <a:p>
            <a:pPr indent="-457200" lvl="0" marL="457200" rtl="0" algn="l">
              <a:lnSpc>
                <a:spcPct val="80000"/>
              </a:lnSpc>
              <a:spcBef>
                <a:spcPts val="1000"/>
              </a:spcBef>
              <a:spcAft>
                <a:spcPts val="0"/>
              </a:spcAft>
              <a:buClr>
                <a:srgbClr val="3F3F3F"/>
              </a:buClr>
              <a:buSzPts val="2000"/>
              <a:buAutoNum type="arabicPeriod"/>
            </a:pPr>
            <a:r>
              <a:rPr lang="en-US"/>
              <a:t>struct - универсальный параметр должен представлять структуру</a:t>
            </a:r>
            <a:endParaRPr/>
          </a:p>
          <a:p>
            <a:pPr indent="-457200" lvl="0" marL="457200" rtl="0" algn="l">
              <a:lnSpc>
                <a:spcPct val="80000"/>
              </a:lnSpc>
              <a:spcBef>
                <a:spcPts val="1000"/>
              </a:spcBef>
              <a:spcAft>
                <a:spcPts val="0"/>
              </a:spcAft>
              <a:buClr>
                <a:srgbClr val="3F3F3F"/>
              </a:buClr>
              <a:buSzPts val="2000"/>
              <a:buAutoNum type="arabicPeriod"/>
            </a:pPr>
            <a:r>
              <a:rPr lang="en-US"/>
              <a:t>new() - универсальный параметр должен представлять тип, который имеет общедоступный (public) конструктор без параметров</a:t>
            </a:r>
            <a:endParaRPr/>
          </a:p>
          <a:p>
            <a:pPr indent="-228600" lvl="0" marL="228600" rtl="0" algn="l">
              <a:lnSpc>
                <a:spcPct val="80000"/>
              </a:lnSpc>
              <a:spcBef>
                <a:spcPts val="1000"/>
              </a:spcBef>
              <a:spcAft>
                <a:spcPts val="0"/>
              </a:spcAft>
              <a:buClr>
                <a:srgbClr val="3F3F3F"/>
              </a:buClr>
              <a:buSzPts val="2000"/>
              <a:buChar char="•"/>
            </a:pPr>
            <a:r>
              <a:rPr lang="en-US"/>
              <a:t>Мы можем комбинировать название класса, интерфейс и стандартные ограничения в нашем ограничении.</a:t>
            </a:r>
            <a:endParaRPr/>
          </a:p>
          <a:p>
            <a:pPr indent="-228600" lvl="0" marL="228600" rtl="0" algn="l">
              <a:lnSpc>
                <a:spcPct val="80000"/>
              </a:lnSpc>
              <a:spcBef>
                <a:spcPts val="1000"/>
              </a:spcBef>
              <a:spcAft>
                <a:spcPts val="0"/>
              </a:spcAft>
              <a:buClr>
                <a:srgbClr val="3F3F3F"/>
              </a:buClr>
              <a:buSzPts val="2000"/>
              <a:buChar char="•"/>
            </a:pPr>
            <a:r>
              <a:rPr lang="en-US"/>
              <a:t>Мы можем использовать ограничения для нескольких параметров обобщений.</a:t>
            </a:r>
            <a:endParaRPr/>
          </a:p>
          <a:p>
            <a:pPr indent="-228600" lvl="0" marL="228600" rtl="0" algn="l">
              <a:lnSpc>
                <a:spcPct val="80000"/>
              </a:lnSpc>
              <a:spcBef>
                <a:spcPts val="1000"/>
              </a:spcBef>
              <a:spcAft>
                <a:spcPts val="0"/>
              </a:spcAft>
              <a:buClr>
                <a:srgbClr val="3F3F3F"/>
              </a:buClr>
              <a:buSzPts val="2000"/>
              <a:buChar char="•"/>
            </a:pPr>
            <a:r>
              <a:rPr lang="en-US"/>
              <a:t>Мы можем использовать ограничения в обобщенных методах.</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Полиморфизм в C#</a:t>
            </a:r>
            <a:endParaRPr/>
          </a:p>
        </p:txBody>
      </p:sp>
      <p:sp>
        <p:nvSpPr>
          <p:cNvPr id="93" name="Google Shape;93;p1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Полиморфизм (polymorphism) является одним из ключевых моментов ООП. Благодаря полиморфизму один интерфейс может иметь множество реализаций.</a:t>
            </a:r>
            <a:endParaRPr/>
          </a:p>
          <a:p>
            <a:pPr indent="-228600" lvl="0" marL="228600" rtl="0" algn="l">
              <a:lnSpc>
                <a:spcPct val="90000"/>
              </a:lnSpc>
              <a:spcBef>
                <a:spcPts val="1000"/>
              </a:spcBef>
              <a:spcAft>
                <a:spcPts val="0"/>
              </a:spcAft>
              <a:buClr>
                <a:srgbClr val="3F3F3F"/>
              </a:buClr>
              <a:buSzPts val="2000"/>
              <a:buChar char="•"/>
            </a:pPr>
            <a:r>
              <a:rPr lang="en-US"/>
              <a:t>В C# полиморфизм реализуется множеством способов. </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Перегрузка методов 1/2</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Иногда возникает необходимость создать один и тот же метод, но с разным набором параметров. И в зависимости от имеющихся параметров применять определенную версию метода. Такая возможность еще называется перегрузкой методов (method overloading).</a:t>
            </a:r>
            <a:endParaRPr/>
          </a:p>
          <a:p>
            <a:pPr indent="-228600" lvl="0" marL="228600" rtl="0" algn="l">
              <a:lnSpc>
                <a:spcPct val="80000"/>
              </a:lnSpc>
              <a:spcBef>
                <a:spcPts val="1000"/>
              </a:spcBef>
              <a:spcAft>
                <a:spcPts val="0"/>
              </a:spcAft>
              <a:buClr>
                <a:srgbClr val="3F3F3F"/>
              </a:buClr>
              <a:buSzPts val="2000"/>
              <a:buChar char="•"/>
            </a:pPr>
            <a:r>
              <a:rPr lang="en-US"/>
              <a:t>И в языке C# мы можем создавать в классе несколько методов с одним и тем же именем, но разной сигнатурой. Что такое сигнатура? Сигнатура складывается из следующих аспектов:</a:t>
            </a:r>
            <a:endParaRPr/>
          </a:p>
          <a:p>
            <a:pPr indent="-457200" lvl="0" marL="457200" rtl="0" algn="l">
              <a:lnSpc>
                <a:spcPct val="80000"/>
              </a:lnSpc>
              <a:spcBef>
                <a:spcPts val="1000"/>
              </a:spcBef>
              <a:spcAft>
                <a:spcPts val="0"/>
              </a:spcAft>
              <a:buClr>
                <a:srgbClr val="3F3F3F"/>
              </a:buClr>
              <a:buSzPts val="2000"/>
              <a:buAutoNum type="arabicPeriod"/>
            </a:pPr>
            <a:r>
              <a:rPr lang="en-US"/>
              <a:t>Имя метода</a:t>
            </a:r>
            <a:endParaRPr/>
          </a:p>
          <a:p>
            <a:pPr indent="-457200" lvl="0" marL="457200" rtl="0" algn="l">
              <a:lnSpc>
                <a:spcPct val="80000"/>
              </a:lnSpc>
              <a:spcBef>
                <a:spcPts val="1000"/>
              </a:spcBef>
              <a:spcAft>
                <a:spcPts val="0"/>
              </a:spcAft>
              <a:buClr>
                <a:srgbClr val="3F3F3F"/>
              </a:buClr>
              <a:buSzPts val="2000"/>
              <a:buAutoNum type="arabicPeriod"/>
            </a:pPr>
            <a:r>
              <a:rPr lang="en-US"/>
              <a:t>Количество параметров</a:t>
            </a:r>
            <a:endParaRPr/>
          </a:p>
          <a:p>
            <a:pPr indent="-457200" lvl="0" marL="457200" rtl="0" algn="l">
              <a:lnSpc>
                <a:spcPct val="80000"/>
              </a:lnSpc>
              <a:spcBef>
                <a:spcPts val="1000"/>
              </a:spcBef>
              <a:spcAft>
                <a:spcPts val="0"/>
              </a:spcAft>
              <a:buClr>
                <a:srgbClr val="3F3F3F"/>
              </a:buClr>
              <a:buSzPts val="2000"/>
              <a:buAutoNum type="arabicPeriod"/>
            </a:pPr>
            <a:r>
              <a:rPr lang="en-US"/>
              <a:t>Типы параметров</a:t>
            </a:r>
            <a:endParaRPr/>
          </a:p>
          <a:p>
            <a:pPr indent="-457200" lvl="0" marL="457200" rtl="0" algn="l">
              <a:lnSpc>
                <a:spcPct val="80000"/>
              </a:lnSpc>
              <a:spcBef>
                <a:spcPts val="1000"/>
              </a:spcBef>
              <a:spcAft>
                <a:spcPts val="0"/>
              </a:spcAft>
              <a:buClr>
                <a:srgbClr val="3F3F3F"/>
              </a:buClr>
              <a:buSzPts val="2000"/>
              <a:buAutoNum type="arabicPeriod"/>
            </a:pPr>
            <a:r>
              <a:rPr lang="en-US"/>
              <a:t>Порядок параметров</a:t>
            </a:r>
            <a:endParaRPr/>
          </a:p>
          <a:p>
            <a:pPr indent="-457200" lvl="0" marL="457200" rtl="0" algn="l">
              <a:lnSpc>
                <a:spcPct val="80000"/>
              </a:lnSpc>
              <a:spcBef>
                <a:spcPts val="1000"/>
              </a:spcBef>
              <a:spcAft>
                <a:spcPts val="0"/>
              </a:spcAft>
              <a:buClr>
                <a:srgbClr val="3F3F3F"/>
              </a:buClr>
              <a:buSzPts val="2000"/>
              <a:buAutoNum type="arabicPeriod"/>
            </a:pPr>
            <a:r>
              <a:rPr lang="en-US"/>
              <a:t>Модификаторы параметров</a:t>
            </a:r>
            <a:endParaRPr/>
          </a:p>
          <a:p>
            <a:pPr indent="-228600" lvl="0" marL="228600" rtl="0" algn="l">
              <a:lnSpc>
                <a:spcPct val="80000"/>
              </a:lnSpc>
              <a:spcBef>
                <a:spcPts val="1000"/>
              </a:spcBef>
              <a:spcAft>
                <a:spcPts val="0"/>
              </a:spcAft>
              <a:buClr>
                <a:srgbClr val="FF0000"/>
              </a:buClr>
              <a:buSzPts val="2000"/>
              <a:buChar char="•"/>
            </a:pPr>
            <a:r>
              <a:rPr lang="en-US">
                <a:solidFill>
                  <a:srgbClr val="FF0000"/>
                </a:solidFill>
              </a:rPr>
              <a:t>Но названия параметров в сигнатуру НЕ входят.</a:t>
            </a:r>
            <a:endParaRPr>
              <a:solidFill>
                <a:srgbClr val="FF0000"/>
              </a:solidFill>
            </a:endParaRPr>
          </a:p>
          <a:p>
            <a:pPr indent="-101600" lvl="0" marL="228600" rtl="0" algn="l">
              <a:lnSpc>
                <a:spcPct val="80000"/>
              </a:lnSpc>
              <a:spcBef>
                <a:spcPts val="1000"/>
              </a:spcBef>
              <a:spcAft>
                <a:spcPts val="0"/>
              </a:spcAft>
              <a:buClr>
                <a:srgbClr val="3F3F3F"/>
              </a:buClr>
              <a:buSzPts val="2000"/>
              <a:buNone/>
            </a:pPr>
            <a:r>
              <a:t/>
            </a:r>
            <a:endParaRPr>
              <a:solidFill>
                <a:srgbClr val="FF0000"/>
              </a:solidFill>
            </a:endParaRPr>
          </a:p>
          <a:p>
            <a:pPr indent="-101600" lvl="0" marL="228600" rtl="0" algn="l">
              <a:lnSpc>
                <a:spcPct val="80000"/>
              </a:lnSpc>
              <a:spcBef>
                <a:spcPts val="1000"/>
              </a:spcBef>
              <a:spcAft>
                <a:spcPts val="0"/>
              </a:spcAft>
              <a:buClr>
                <a:srgbClr val="3F3F3F"/>
              </a:buClr>
              <a:buSzPts val="2000"/>
              <a:buNone/>
            </a:pPr>
            <a:r>
              <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Перегрузка методов 2/2</a:t>
            </a:r>
            <a:br>
              <a:rPr lang="en-US"/>
            </a:b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Перегрузка метода как раз заключается в том, что методы имеют разную сигнатуру, в которой совпадает только название метода. То есть методы должны отличаться по сигнатуре.</a:t>
            </a:r>
            <a:endParaRPr/>
          </a:p>
          <a:p>
            <a:pPr indent="-228600" lvl="0" marL="228600" rtl="0" algn="l">
              <a:lnSpc>
                <a:spcPct val="80000"/>
              </a:lnSpc>
              <a:spcBef>
                <a:spcPts val="1000"/>
              </a:spcBef>
              <a:spcAft>
                <a:spcPts val="0"/>
              </a:spcAft>
              <a:buClr>
                <a:srgbClr val="3F3F3F"/>
              </a:buClr>
              <a:buSzPts val="2000"/>
              <a:buChar char="•"/>
            </a:pPr>
            <a:r>
              <a:rPr lang="en-US"/>
              <a:t>Add(int, int)</a:t>
            </a:r>
            <a:endParaRPr/>
          </a:p>
          <a:p>
            <a:pPr indent="-228600" lvl="0" marL="228600" rtl="0" algn="l">
              <a:lnSpc>
                <a:spcPct val="80000"/>
              </a:lnSpc>
              <a:spcBef>
                <a:spcPts val="1000"/>
              </a:spcBef>
              <a:spcAft>
                <a:spcPts val="0"/>
              </a:spcAft>
              <a:buClr>
                <a:srgbClr val="3F3F3F"/>
              </a:buClr>
              <a:buSzPts val="2000"/>
              <a:buChar char="•"/>
            </a:pPr>
            <a:r>
              <a:rPr lang="en-US"/>
              <a:t>Add(int, int, int)</a:t>
            </a:r>
            <a:endParaRPr/>
          </a:p>
          <a:p>
            <a:pPr indent="-228600" lvl="0" marL="228600" rtl="0" algn="l">
              <a:lnSpc>
                <a:spcPct val="80000"/>
              </a:lnSpc>
              <a:spcBef>
                <a:spcPts val="1000"/>
              </a:spcBef>
              <a:spcAft>
                <a:spcPts val="0"/>
              </a:spcAft>
              <a:buClr>
                <a:srgbClr val="3F3F3F"/>
              </a:buClr>
              <a:buSzPts val="2000"/>
              <a:buChar char="•"/>
            </a:pPr>
            <a:r>
              <a:rPr lang="en-US"/>
              <a:t>Add(int, int, int, int)</a:t>
            </a:r>
            <a:endParaRPr/>
          </a:p>
          <a:p>
            <a:pPr indent="-228600" lvl="0" marL="228600" rtl="0" algn="l">
              <a:lnSpc>
                <a:spcPct val="80000"/>
              </a:lnSpc>
              <a:spcBef>
                <a:spcPts val="1000"/>
              </a:spcBef>
              <a:spcAft>
                <a:spcPts val="0"/>
              </a:spcAft>
              <a:buClr>
                <a:srgbClr val="3F3F3F"/>
              </a:buClr>
              <a:buSzPts val="2000"/>
              <a:buChar char="•"/>
            </a:pPr>
            <a:r>
              <a:rPr lang="en-US"/>
              <a:t>Add(double, double)</a:t>
            </a:r>
            <a:endParaRPr/>
          </a:p>
          <a:p>
            <a:pPr indent="-228600" lvl="0" marL="228600" rtl="0" algn="l">
              <a:lnSpc>
                <a:spcPct val="80000"/>
              </a:lnSpc>
              <a:spcBef>
                <a:spcPts val="1000"/>
              </a:spcBef>
              <a:spcAft>
                <a:spcPts val="0"/>
              </a:spcAft>
              <a:buClr>
                <a:srgbClr val="3F3F3F"/>
              </a:buClr>
              <a:buSzPts val="2000"/>
              <a:buChar char="•"/>
            </a:pPr>
            <a:r>
              <a:rPr lang="en-US"/>
              <a:t>Также перегружаемые методы могут отличаться по используемым модификаторам.</a:t>
            </a:r>
            <a:endParaRPr/>
          </a:p>
          <a:p>
            <a:pPr indent="-228600" lvl="0" marL="228600" rtl="0" algn="l">
              <a:lnSpc>
                <a:spcPct val="80000"/>
              </a:lnSpc>
              <a:spcBef>
                <a:spcPts val="1000"/>
              </a:spcBef>
              <a:spcAft>
                <a:spcPts val="0"/>
              </a:spcAft>
              <a:buClr>
                <a:srgbClr val="3F3F3F"/>
              </a:buClr>
              <a:buSzPts val="2000"/>
              <a:buChar char="•"/>
            </a:pPr>
            <a:r>
              <a:rPr lang="en-US"/>
              <a:t>Add(ref int, int)</a:t>
            </a:r>
            <a:endParaRPr/>
          </a:p>
          <a:p>
            <a:pPr indent="-228600" lvl="0" marL="228600" rtl="0" algn="l">
              <a:lnSpc>
                <a:spcPct val="80000"/>
              </a:lnSpc>
              <a:spcBef>
                <a:spcPts val="1000"/>
              </a:spcBef>
              <a:spcAft>
                <a:spcPts val="0"/>
              </a:spcAft>
              <a:buClr>
                <a:srgbClr val="3F3F3F"/>
              </a:buClr>
              <a:buSzPts val="2000"/>
              <a:buChar char="•"/>
            </a:pPr>
            <a:r>
              <a:rPr lang="en-US"/>
              <a:t>Add(int, int)</a:t>
            </a:r>
            <a:endParaRPr/>
          </a:p>
          <a:p>
            <a:pPr indent="-228600" lvl="0" marL="228600" rtl="0" algn="l">
              <a:lnSpc>
                <a:spcPct val="80000"/>
              </a:lnSpc>
              <a:spcBef>
                <a:spcPts val="1000"/>
              </a:spcBef>
              <a:spcAft>
                <a:spcPts val="0"/>
              </a:spcAft>
              <a:buClr>
                <a:srgbClr val="FF0000"/>
              </a:buClr>
              <a:buSzPts val="2000"/>
              <a:buChar char="•"/>
            </a:pPr>
            <a:r>
              <a:rPr lang="en-US">
                <a:solidFill>
                  <a:srgbClr val="FF0000"/>
                </a:solidFill>
              </a:rPr>
              <a:t>Отличие методов по возвращаемому типу или по имени параметров не является основанием для перегрузки.</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Перегрузка операторов 1/2</a:t>
            </a:r>
            <a:endParaRPr/>
          </a:p>
        </p:txBody>
      </p:sp>
      <p:sp>
        <p:nvSpPr>
          <p:cNvPr id="111" name="Google Shape;111;p17"/>
          <p:cNvSpPr txBox="1"/>
          <p:nvPr>
            <p:ph idx="1" type="body"/>
          </p:nvPr>
        </p:nvSpPr>
        <p:spPr>
          <a:xfrm>
            <a:off x="647700" y="1254760"/>
            <a:ext cx="10515600" cy="57207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Наряду с методами мы можем также перегружать операторы.</a:t>
            </a:r>
            <a:endParaRPr sz="1800"/>
          </a:p>
          <a:p>
            <a:pPr indent="-228600" lvl="0" marL="228600" rtl="0" algn="l">
              <a:lnSpc>
                <a:spcPct val="90000"/>
              </a:lnSpc>
              <a:spcBef>
                <a:spcPts val="1000"/>
              </a:spcBef>
              <a:spcAft>
                <a:spcPts val="0"/>
              </a:spcAft>
              <a:buClr>
                <a:srgbClr val="3F3F3F"/>
              </a:buClr>
              <a:buSzPts val="1800"/>
              <a:buChar char="•"/>
            </a:pPr>
            <a:r>
              <a:rPr lang="en-US" sz="1800"/>
              <a:t>Перегрузка операторов заключается в определении в классе, для объектов которого мы хотим определить оператор, специального метода:</a:t>
            </a:r>
            <a:endParaRPr sz="1800"/>
          </a:p>
          <a:p>
            <a:pPr indent="-228600" lvl="0" marL="228600" rtl="0" algn="l">
              <a:lnSpc>
                <a:spcPct val="90000"/>
              </a:lnSpc>
              <a:spcBef>
                <a:spcPts val="1000"/>
              </a:spcBef>
              <a:spcAft>
                <a:spcPts val="0"/>
              </a:spcAft>
              <a:buClr>
                <a:srgbClr val="3F3F3F"/>
              </a:buClr>
              <a:buSzPts val="1800"/>
              <a:buChar char="•"/>
            </a:pPr>
            <a:r>
              <a:rPr lang="en-US" sz="1800"/>
              <a:t>public static возвращаемый_тип operator оператор(параметры) {  }</a:t>
            </a:r>
            <a:endParaRPr sz="1800"/>
          </a:p>
          <a:p>
            <a:pPr indent="-228600" lvl="0" marL="228600" rtl="0" algn="l">
              <a:lnSpc>
                <a:spcPct val="90000"/>
              </a:lnSpc>
              <a:spcBef>
                <a:spcPts val="1000"/>
              </a:spcBef>
              <a:spcAft>
                <a:spcPts val="0"/>
              </a:spcAft>
              <a:buClr>
                <a:srgbClr val="3F3F3F"/>
              </a:buClr>
              <a:buSzPts val="1800"/>
              <a:buChar char="•"/>
            </a:pPr>
            <a:r>
              <a:rPr lang="en-US" sz="1800"/>
              <a:t>Этот метод должен иметь модификаторы public static, так как перегружаемый оператор будет использоваться для всех объектов данного класса. Далее идет название возвращаемого типа. Возвращаемый тип представляет тот тип, объекты которого мы хотим получить. К примеру, в результате сложения двух объектов мы ожидаем получить новый объект того же типа. А в результате сравнения двух мы хотим получить объект типа bool, который указывает истинно ли условное выражение или ложно. Но в зависимости от задачи возвращаемые типы могут быть любыми.</a:t>
            </a:r>
            <a:endParaRPr sz="1800"/>
          </a:p>
          <a:p>
            <a:pPr indent="-228600" lvl="0" marL="228600" rtl="0" algn="l">
              <a:lnSpc>
                <a:spcPct val="90000"/>
              </a:lnSpc>
              <a:spcBef>
                <a:spcPts val="1000"/>
              </a:spcBef>
              <a:spcAft>
                <a:spcPts val="0"/>
              </a:spcAft>
              <a:buClr>
                <a:srgbClr val="3F3F3F"/>
              </a:buClr>
              <a:buSzPts val="1800"/>
              <a:buChar char="•"/>
            </a:pPr>
            <a:r>
              <a:rPr lang="en-US" sz="1800"/>
              <a:t>Затем вместо названия метода идет ключевое слово operator и собственно сам оператор. И далее в скобках перечисляются параметры. Бинарные операторы принимают два параметра, унарные - один параметр. И в любом случае один из параметров должен представлять тот тип - класс или структуру, в котором определяется оператор.</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Перегрузка операторов 2/2</a:t>
            </a:r>
            <a:br>
              <a:rPr lang="en-US"/>
            </a:br>
            <a:endParaRPr/>
          </a:p>
        </p:txBody>
      </p:sp>
      <p:sp>
        <p:nvSpPr>
          <p:cNvPr id="117" name="Google Shape;117;p18"/>
          <p:cNvSpPr txBox="1"/>
          <p:nvPr>
            <p:ph idx="1" type="body"/>
          </p:nvPr>
        </p:nvSpPr>
        <p:spPr>
          <a:xfrm>
            <a:off x="647700" y="1066165"/>
            <a:ext cx="10515600" cy="5854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Следует учитывать, что при перегрузке не должны изменяться те объекты, которые передаются в оператор через параметры.</a:t>
            </a:r>
            <a:endParaRPr/>
          </a:p>
          <a:p>
            <a:pPr indent="-228600" lvl="0" marL="228600" rtl="0" algn="l">
              <a:lnSpc>
                <a:spcPct val="90000"/>
              </a:lnSpc>
              <a:spcBef>
                <a:spcPts val="1000"/>
              </a:spcBef>
              <a:spcAft>
                <a:spcPts val="0"/>
              </a:spcAft>
              <a:buClr>
                <a:srgbClr val="3F3F3F"/>
              </a:buClr>
              <a:buSzPts val="2000"/>
              <a:buChar char="•"/>
            </a:pPr>
            <a:r>
              <a:rPr lang="en-US"/>
              <a:t>Также стоит отметить, что мы можем переопределить операторы true и false. Эти операторы перегружаются, когда мы хотим использовать объект типа в качестве условия. </a:t>
            </a:r>
            <a:endParaRPr/>
          </a:p>
          <a:p>
            <a:pPr indent="-228600" lvl="0" marL="228600" rtl="0" algn="l">
              <a:lnSpc>
                <a:spcPct val="90000"/>
              </a:lnSpc>
              <a:spcBef>
                <a:spcPts val="1000"/>
              </a:spcBef>
              <a:spcAft>
                <a:spcPts val="0"/>
              </a:spcAft>
              <a:buClr>
                <a:srgbClr val="3F3F3F"/>
              </a:buClr>
              <a:buSzPts val="2000"/>
              <a:buChar char="•"/>
            </a:pPr>
            <a:r>
              <a:rPr lang="en-US"/>
              <a:t>При перегрузке операторов надо учитывать, что не все операторы можно перегрузить. В частности, мы можем перегрузить следующие операторы:</a:t>
            </a:r>
            <a:endParaRPr/>
          </a:p>
          <a:p>
            <a:pPr indent="-457200" lvl="0" marL="457200" rtl="0" algn="l">
              <a:lnSpc>
                <a:spcPct val="90000"/>
              </a:lnSpc>
              <a:spcBef>
                <a:spcPts val="1000"/>
              </a:spcBef>
              <a:spcAft>
                <a:spcPts val="0"/>
              </a:spcAft>
              <a:buClr>
                <a:srgbClr val="3F3F3F"/>
              </a:buClr>
              <a:buSzPts val="2000"/>
              <a:buAutoNum type="arabicPeriod"/>
            </a:pPr>
            <a:r>
              <a:rPr lang="en-US"/>
              <a:t>унарные операторы +, -, !, ~, ++, --</a:t>
            </a:r>
            <a:endParaRPr/>
          </a:p>
          <a:p>
            <a:pPr indent="-457200" lvl="0" marL="457200" rtl="0" algn="l">
              <a:lnSpc>
                <a:spcPct val="90000"/>
              </a:lnSpc>
              <a:spcBef>
                <a:spcPts val="1000"/>
              </a:spcBef>
              <a:spcAft>
                <a:spcPts val="0"/>
              </a:spcAft>
              <a:buClr>
                <a:srgbClr val="3F3F3F"/>
              </a:buClr>
              <a:buSzPts val="2000"/>
              <a:buAutoNum type="arabicPeriod"/>
            </a:pPr>
            <a:r>
              <a:rPr lang="en-US"/>
              <a:t>бинарные операторы +, -, *, /, %</a:t>
            </a:r>
            <a:endParaRPr/>
          </a:p>
          <a:p>
            <a:pPr indent="-457200" lvl="0" marL="457200" rtl="0" algn="l">
              <a:lnSpc>
                <a:spcPct val="90000"/>
              </a:lnSpc>
              <a:spcBef>
                <a:spcPts val="1000"/>
              </a:spcBef>
              <a:spcAft>
                <a:spcPts val="0"/>
              </a:spcAft>
              <a:buClr>
                <a:srgbClr val="3F3F3F"/>
              </a:buClr>
              <a:buSzPts val="2000"/>
              <a:buAutoNum type="arabicPeriod"/>
            </a:pPr>
            <a:r>
              <a:rPr lang="en-US"/>
              <a:t>операции сравнения ==, !=, &lt;, &gt;, &lt;=, &gt;=</a:t>
            </a:r>
            <a:endParaRPr/>
          </a:p>
          <a:p>
            <a:pPr indent="-457200" lvl="0" marL="457200" rtl="0" algn="l">
              <a:lnSpc>
                <a:spcPct val="90000"/>
              </a:lnSpc>
              <a:spcBef>
                <a:spcPts val="1000"/>
              </a:spcBef>
              <a:spcAft>
                <a:spcPts val="0"/>
              </a:spcAft>
              <a:buClr>
                <a:srgbClr val="3F3F3F"/>
              </a:buClr>
              <a:buSzPts val="2000"/>
              <a:buAutoNum type="arabicPeriod"/>
            </a:pPr>
            <a:r>
              <a:rPr lang="en-US"/>
              <a:t>логические операторы &amp;&amp;, ||</a:t>
            </a:r>
            <a:endParaRPr/>
          </a:p>
          <a:p>
            <a:pPr indent="-228600" lvl="0" marL="228600" rtl="0" algn="l">
              <a:lnSpc>
                <a:spcPct val="90000"/>
              </a:lnSpc>
              <a:spcBef>
                <a:spcPts val="1000"/>
              </a:spcBef>
              <a:spcAft>
                <a:spcPts val="0"/>
              </a:spcAft>
              <a:buClr>
                <a:srgbClr val="3F3F3F"/>
              </a:buClr>
              <a:buSzPts val="2000"/>
              <a:buChar char="•"/>
            </a:pPr>
            <a:r>
              <a:rPr lang="en-US"/>
              <a:t>И есть ряд операторов, которые нельзя перегрузить, например, операцию равенства = или тернарный оператор ?:, а также ряд других.</a:t>
            </a:r>
            <a:endParaRPr/>
          </a:p>
          <a:p>
            <a:pPr indent="-228600" lvl="0" marL="228600" rtl="0" algn="l">
              <a:lnSpc>
                <a:spcPct val="90000"/>
              </a:lnSpc>
              <a:spcBef>
                <a:spcPts val="1000"/>
              </a:spcBef>
              <a:spcAft>
                <a:spcPts val="0"/>
              </a:spcAft>
              <a:buClr>
                <a:srgbClr val="3F3F3F"/>
              </a:buClr>
              <a:buSzPts val="2000"/>
              <a:buChar char="•"/>
            </a:pPr>
            <a:r>
              <a:rPr lang="en-US"/>
              <a:t>При перегрузке операторов также следует помнить, что мы не можем изменить приоритет оператора, мы не можем создать новый оператор или изменить логику операторов в типах, который есть по умолчанию в .NET.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Перегрузка операций преобразования типов</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Было бы не плохо иметь возможность определять логику преобразования одних типов в другие. И с помощью перегрузки операторов мы можем это делать. Для этого в классе определяется метод следующей формы:</a:t>
            </a:r>
            <a:endParaRPr/>
          </a:p>
          <a:p>
            <a:pPr indent="-228600" lvl="0" marL="228600" rtl="0" algn="l">
              <a:lnSpc>
                <a:spcPct val="90000"/>
              </a:lnSpc>
              <a:spcBef>
                <a:spcPts val="1000"/>
              </a:spcBef>
              <a:spcAft>
                <a:spcPts val="0"/>
              </a:spcAft>
              <a:buClr>
                <a:srgbClr val="3F3F3F"/>
              </a:buClr>
              <a:buSzPts val="2000"/>
              <a:buChar char="•"/>
            </a:pPr>
            <a:r>
              <a:rPr lang="en-US"/>
              <a:t>public static implicit|explicit operator Тип_в_который_надо_преобразовать(исходный_тип param) { // логика преобразования }</a:t>
            </a:r>
            <a:endParaRPr/>
          </a:p>
          <a:p>
            <a:pPr indent="-228600" lvl="0" marL="228600" rtl="0" algn="l">
              <a:lnSpc>
                <a:spcPct val="90000"/>
              </a:lnSpc>
              <a:spcBef>
                <a:spcPts val="1000"/>
              </a:spcBef>
              <a:spcAft>
                <a:spcPts val="0"/>
              </a:spcAft>
              <a:buClr>
                <a:srgbClr val="3F3F3F"/>
              </a:buClr>
              <a:buSzPts val="2000"/>
              <a:buChar char="•"/>
            </a:pPr>
            <a:r>
              <a:rPr lang="en-US"/>
              <a:t>После модификаторов public static идет ключевое слово explicit (если преобразование явное, то есть нужна операция приведения типов) или implicit (если преобразование неявное). Затем идет ключевое слово operator и далее возвращаемый тип, в который надо преобразовать объект. В скобках в качестве параметра передается объект, который надо преобразовать.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Виртуальные методы и свойства 1/2</a:t>
            </a:r>
            <a:endParaRPr/>
          </a:p>
        </p:txBody>
      </p:sp>
      <p:sp>
        <p:nvSpPr>
          <p:cNvPr id="129" name="Google Shape;129;p20"/>
          <p:cNvSpPr txBox="1"/>
          <p:nvPr>
            <p:ph idx="1" type="body"/>
          </p:nvPr>
        </p:nvSpPr>
        <p:spPr>
          <a:xfrm>
            <a:off x="234950" y="1346835"/>
            <a:ext cx="11885930" cy="54571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При наследовании нередко возникает необходимость изменить в классе-наследнике функционал метода, который был унаследован от базового класса. В этом случае класс-наследник может переопределять методы и свойства базового класса.</a:t>
            </a:r>
            <a:endParaRPr sz="1800"/>
          </a:p>
          <a:p>
            <a:pPr indent="-228600" lvl="0" marL="228600" rtl="0" algn="l">
              <a:lnSpc>
                <a:spcPct val="90000"/>
              </a:lnSpc>
              <a:spcBef>
                <a:spcPts val="1000"/>
              </a:spcBef>
              <a:spcAft>
                <a:spcPts val="0"/>
              </a:spcAft>
              <a:buClr>
                <a:srgbClr val="3F3F3F"/>
              </a:buClr>
              <a:buSzPts val="1800"/>
              <a:buChar char="•"/>
            </a:pPr>
            <a:r>
              <a:rPr lang="en-US" sz="1800"/>
              <a:t>Те методы и свойства, которые мы хотим сделать доступными для переопределения, в базовом классе помечается модификатором virtual. Такие методы и свойства называют виртуальными.</a:t>
            </a:r>
            <a:endParaRPr sz="1800"/>
          </a:p>
          <a:p>
            <a:pPr indent="-228600" lvl="0" marL="228600" rtl="0" algn="l">
              <a:lnSpc>
                <a:spcPct val="90000"/>
              </a:lnSpc>
              <a:spcBef>
                <a:spcPts val="1000"/>
              </a:spcBef>
              <a:spcAft>
                <a:spcPts val="0"/>
              </a:spcAft>
              <a:buClr>
                <a:srgbClr val="3F3F3F"/>
              </a:buClr>
              <a:buSzPts val="1800"/>
              <a:buChar char="•"/>
            </a:pPr>
            <a:r>
              <a:rPr lang="en-US" sz="1800"/>
              <a:t>А чтобы переопределить метод в классе-наследнике, этот метод определяется с модификатором override. Переопределенный метод в классе-наследнике должен иметь тот же набор параметров, что и виртуальный метод в базовом классе.</a:t>
            </a:r>
            <a:endParaRPr sz="1800"/>
          </a:p>
          <a:p>
            <a:pPr indent="-228600" lvl="0" marL="228600" rtl="0" algn="l">
              <a:lnSpc>
                <a:spcPct val="90000"/>
              </a:lnSpc>
              <a:spcBef>
                <a:spcPts val="1000"/>
              </a:spcBef>
              <a:spcAft>
                <a:spcPts val="0"/>
              </a:spcAft>
              <a:buClr>
                <a:srgbClr val="3F3F3F"/>
              </a:buClr>
              <a:buSzPts val="1800"/>
              <a:buChar char="•"/>
            </a:pPr>
            <a:r>
              <a:rPr lang="en-US" sz="1800"/>
              <a:t>Виртуальные методы базового класса определяют интерфейс всей иерархии, то есть в любом производном классе, который не является прямым наследником от базового класса, можно переопределить виртуальные методы.</a:t>
            </a:r>
            <a:endParaRPr sz="1800"/>
          </a:p>
          <a:p>
            <a:pPr indent="-228600" lvl="0" marL="228600" rtl="0" algn="l">
              <a:lnSpc>
                <a:spcPct val="90000"/>
              </a:lnSpc>
              <a:spcBef>
                <a:spcPts val="1000"/>
              </a:spcBef>
              <a:spcAft>
                <a:spcPts val="0"/>
              </a:spcAft>
              <a:buClr>
                <a:srgbClr val="3F3F3F"/>
              </a:buClr>
              <a:buSzPts val="1800"/>
              <a:buChar char="•"/>
            </a:pPr>
            <a:r>
              <a:rPr lang="en-US" sz="1800"/>
              <a:t>При переопределении виртуальных методов следует учитывать ряд ограничений:</a:t>
            </a:r>
            <a:endParaRPr sz="1800"/>
          </a:p>
          <a:p>
            <a:pPr indent="-457200" lvl="0" marL="457200" rtl="0" algn="l">
              <a:lnSpc>
                <a:spcPct val="90000"/>
              </a:lnSpc>
              <a:spcBef>
                <a:spcPts val="1000"/>
              </a:spcBef>
              <a:spcAft>
                <a:spcPts val="0"/>
              </a:spcAft>
              <a:buClr>
                <a:srgbClr val="3F3F3F"/>
              </a:buClr>
              <a:buSzPts val="1800"/>
              <a:buAutoNum type="arabicPeriod"/>
            </a:pPr>
            <a:r>
              <a:rPr lang="en-US" sz="1800"/>
              <a:t>Виртуальный и переопределенный методы должны иметь один и тот же модификатор доступа. То есть если виртуальный метод определен с помощью модификатора public, то и переопредленный метод также должен иметь модификатор public.</a:t>
            </a:r>
            <a:endParaRPr sz="1800"/>
          </a:p>
          <a:p>
            <a:pPr indent="-457200" lvl="0" marL="457200" rtl="0" algn="l">
              <a:lnSpc>
                <a:spcPct val="90000"/>
              </a:lnSpc>
              <a:spcBef>
                <a:spcPts val="1000"/>
              </a:spcBef>
              <a:spcAft>
                <a:spcPts val="0"/>
              </a:spcAft>
              <a:buClr>
                <a:srgbClr val="3F3F3F"/>
              </a:buClr>
              <a:buSzPts val="1800"/>
              <a:buAutoNum type="arabicPeriod"/>
            </a:pPr>
            <a:r>
              <a:rPr lang="en-US" sz="1800"/>
              <a:t>Нельзя переопределить или объявить виртуальным статический метод.</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