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7103725" cy="10234275"/>
  <p:embeddedFontLs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ialBlack-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062355"/>
            <a:ext cx="9144000" cy="4566285"/>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4. Объектно-ориентированное программирование. Полиморфизм. Часть 2</a:t>
            </a: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Модификаторы доступа</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Члены интерфейса могут иметь разные модификаторы доступа. Если модификатор доступа не public, а какой-то другой, то для реализации метода, свойства или события интерфейса в классах и структурах также необходимо использовать явную реализацию интерфейса.</a:t>
            </a:r>
            <a:endParaRPr/>
          </a:p>
          <a:p>
            <a:pPr indent="-228600" lvl="0" marL="228600" rtl="0" algn="l">
              <a:lnSpc>
                <a:spcPct val="90000"/>
              </a:lnSpc>
              <a:spcBef>
                <a:spcPts val="1000"/>
              </a:spcBef>
              <a:spcAft>
                <a:spcPts val="0"/>
              </a:spcAft>
              <a:buClr>
                <a:srgbClr val="3F3F3F"/>
              </a:buClr>
              <a:buSzPts val="2000"/>
              <a:buChar char="•"/>
            </a:pPr>
            <a:r>
              <a:rPr lang="en-US"/>
              <a:t>В данном случае опять же надо учитывать, что напрямую мы можем обратиться к подобным методам, свойствам и событиям через переменную интерфейса, но не переменную класса.</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Реализация интерфейсов в базовых и производных классах</a:t>
            </a:r>
            <a:endParaRPr/>
          </a:p>
        </p:txBody>
      </p:sp>
      <p:sp>
        <p:nvSpPr>
          <p:cNvPr id="141" name="Google Shape;141;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Если класс применяет интерфейс, то этот класс должен реализовать все методы и свойства интерфейса, которые не имеют реализации по умолчанию. Однако также можно и не реализовать методы, сделав их абстрактными, переложив право их реализации на производные классы.</a:t>
            </a:r>
            <a:endParaRPr/>
          </a:p>
          <a:p>
            <a:pPr indent="-228600" lvl="0" marL="228600" rtl="0" algn="l">
              <a:lnSpc>
                <a:spcPct val="90000"/>
              </a:lnSpc>
              <a:spcBef>
                <a:spcPts val="1000"/>
              </a:spcBef>
              <a:spcAft>
                <a:spcPts val="0"/>
              </a:spcAft>
              <a:buClr>
                <a:srgbClr val="3F3F3F"/>
              </a:buClr>
              <a:buSzPts val="2000"/>
              <a:buChar char="•"/>
            </a:pPr>
            <a:r>
              <a:rPr lang="en-US"/>
              <a:t>При реализации интерфейса учитываются также методы и свойства, унаследованные от базового класса.</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Изменение реализации интерфейсов в производных классах</a:t>
            </a:r>
            <a:endParaRPr/>
          </a:p>
        </p:txBody>
      </p:sp>
      <p:sp>
        <p:nvSpPr>
          <p:cNvPr id="147" name="Google Shape;147;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Может сложиться ситуация, что базовый класс реализовал интерфейс, но в классе-наследнике необходимо изменить реализацию этого интерфейса. Что в этом случае делать? В этом случае мы можем использовать либо переопределение, либо сокрытие метода или свойства интерфейса.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Наследование интерфейсов 1/2</a:t>
            </a:r>
            <a:endParaRPr/>
          </a:p>
        </p:txBody>
      </p:sp>
      <p:sp>
        <p:nvSpPr>
          <p:cNvPr id="153" name="Google Shape;153;p2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Интерфейсы, как и классы, могут наследоваться:</a:t>
            </a:r>
            <a:endParaRPr/>
          </a:p>
        </p:txBody>
      </p:sp>
      <p:sp>
        <p:nvSpPr>
          <p:cNvPr id="154" name="Google Shape;154;p24"/>
          <p:cNvSpPr txBox="1"/>
          <p:nvPr/>
        </p:nvSpPr>
        <p:spPr>
          <a:xfrm>
            <a:off x="8189595" y="-78740"/>
            <a:ext cx="2973705" cy="70161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interface IAction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Move();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interface IRunAction : IAction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Run();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class BaseAction : IRunAction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public void Move()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Console.WriteLine("Move");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public void Run()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Console.WriteLine("Run");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Наследование интерфейсов 2/2</a:t>
            </a:r>
            <a:br>
              <a:rPr lang="en-US"/>
            </a:br>
            <a:endParaRPr/>
          </a:p>
        </p:txBody>
      </p:sp>
      <p:sp>
        <p:nvSpPr>
          <p:cNvPr id="160" name="Google Shape;160;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Однако в отличие от классов мы не можем применять к интерфейсам модификатор sealed, чтобы запретить наследование интерфейсов.</a:t>
            </a:r>
            <a:endParaRPr/>
          </a:p>
          <a:p>
            <a:pPr indent="-228600" lvl="0" marL="228600" rtl="0" algn="l">
              <a:lnSpc>
                <a:spcPct val="90000"/>
              </a:lnSpc>
              <a:spcBef>
                <a:spcPts val="1000"/>
              </a:spcBef>
              <a:spcAft>
                <a:spcPts val="0"/>
              </a:spcAft>
              <a:buClr>
                <a:srgbClr val="3F3F3F"/>
              </a:buClr>
              <a:buSzPts val="2000"/>
              <a:buChar char="•"/>
            </a:pPr>
            <a:r>
              <a:rPr lang="en-US"/>
              <a:t>Также мы не можем применять к интерфейсам модификатор abstract, поскольку интерфейс фактически итак, как правило, предоставляет абстрактный функционал, который должен быть реализован в классе или структуре (за исключением методов и свойств с реализацией по умолчанию).</a:t>
            </a:r>
            <a:endParaRPr/>
          </a:p>
          <a:p>
            <a:pPr indent="-228600" lvl="0" marL="228600" rtl="0" algn="l">
              <a:lnSpc>
                <a:spcPct val="90000"/>
              </a:lnSpc>
              <a:spcBef>
                <a:spcPts val="1000"/>
              </a:spcBef>
              <a:spcAft>
                <a:spcPts val="0"/>
              </a:spcAft>
              <a:buClr>
                <a:srgbClr val="3F3F3F"/>
              </a:buClr>
              <a:buSzPts val="2000"/>
              <a:buChar char="•"/>
            </a:pPr>
            <a:r>
              <a:rPr lang="en-US"/>
              <a:t>Однако методы интерфейсов могут использовать ключевое слово new для сокрытия методов из базового интерфейса.</a:t>
            </a:r>
            <a:endParaRPr/>
          </a:p>
          <a:p>
            <a:pPr indent="-228600" lvl="0" marL="228600" rtl="0" algn="l">
              <a:lnSpc>
                <a:spcPct val="90000"/>
              </a:lnSpc>
              <a:spcBef>
                <a:spcPts val="1000"/>
              </a:spcBef>
              <a:spcAft>
                <a:spcPts val="0"/>
              </a:spcAft>
              <a:buClr>
                <a:srgbClr val="3F3F3F"/>
              </a:buClr>
              <a:buSzPts val="2000"/>
              <a:buChar char="•"/>
            </a:pPr>
            <a:r>
              <a:rPr lang="en-US"/>
              <a:t>При наследовании интерфейсов следует учитывать, что, как и при наследовании классов, производный интерфейс должен иметь тот же уровень доступа или более строгий, чем базовый интерфейс. </a:t>
            </a:r>
            <a:r>
              <a:rPr lang="en-US">
                <a:solidFill>
                  <a:srgbClr val="FF0000"/>
                </a:solidFill>
              </a:rPr>
              <a:t>Но не наоборот. </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Интерфейсы как ограничения обобщений</a:t>
            </a:r>
            <a:endParaRPr/>
          </a:p>
        </p:txBody>
      </p:sp>
      <p:sp>
        <p:nvSpPr>
          <p:cNvPr id="166" name="Google Shape;166;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Интерфейсы могут выступать в качестве ограничений обобщений. При этом если в качестве ограничения можно указаь только один класс, то интерфейсов можно указать несколько.</a:t>
            </a:r>
            <a:endParaRPr/>
          </a:p>
          <a:p>
            <a:pPr indent="-228600" lvl="0" marL="228600" rtl="0" algn="l">
              <a:lnSpc>
                <a:spcPct val="90000"/>
              </a:lnSpc>
              <a:spcBef>
                <a:spcPts val="1000"/>
              </a:spcBef>
              <a:spcAft>
                <a:spcPts val="0"/>
              </a:spcAft>
              <a:buClr>
                <a:srgbClr val="3F3F3F"/>
              </a:buClr>
              <a:buSzPts val="2000"/>
              <a:buChar char="•"/>
            </a:pPr>
            <a:r>
              <a:rPr lang="en-US"/>
              <a:t>class имя_класса&lt;T&gt; where T: имя_интерфейса_ограничения1, имя_интерфейса_ограничения2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Обобщенные интерфейсы</a:t>
            </a:r>
            <a:endParaRPr/>
          </a:p>
        </p:txBody>
      </p:sp>
      <p:sp>
        <p:nvSpPr>
          <p:cNvPr id="172" name="Google Shape;172;p2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Как и классы, интерфейсы могут быть обобщенными:</a:t>
            </a:r>
            <a:endParaRPr/>
          </a:p>
          <a:p>
            <a:pPr indent="-228600" lvl="0" marL="228600" rtl="0" algn="l">
              <a:lnSpc>
                <a:spcPct val="90000"/>
              </a:lnSpc>
              <a:spcBef>
                <a:spcPts val="1000"/>
              </a:spcBef>
              <a:spcAft>
                <a:spcPts val="0"/>
              </a:spcAft>
              <a:buClr>
                <a:srgbClr val="3F3F3F"/>
              </a:buClr>
              <a:buSzPts val="2000"/>
              <a:buChar char="•"/>
            </a:pPr>
            <a:r>
              <a:rPr lang="en-US"/>
              <a:t>interface имя_интерфейса&lt;имя_обобщения&gt;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Копирование объектов. Интерфейс ICloneable 1/2</a:t>
            </a:r>
            <a:endParaRPr/>
          </a:p>
        </p:txBody>
      </p:sp>
      <p:sp>
        <p:nvSpPr>
          <p:cNvPr id="178" name="Google Shape;178;p28"/>
          <p:cNvSpPr txBox="1"/>
          <p:nvPr>
            <p:ph idx="1" type="body"/>
          </p:nvPr>
        </p:nvSpPr>
        <p:spPr>
          <a:xfrm>
            <a:off x="647700" y="1825625"/>
            <a:ext cx="10515600" cy="47650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Поскольку классы представляют ссылочные типы, то это накладывает некоторые ограничения на их использование. В часности, при присваивании переменной другой ссылочной переменной, мы на самом деле присваиваем лишь адрес данных в куче. Для того, чтобы действительно создавать две независимых переменных - можно использовать интерфейс ICloneable.</a:t>
            </a:r>
            <a:endParaRPr sz="1800"/>
          </a:p>
          <a:p>
            <a:pPr indent="-228600" lvl="0" marL="228600" rtl="0" algn="l">
              <a:lnSpc>
                <a:spcPct val="90000"/>
              </a:lnSpc>
              <a:spcBef>
                <a:spcPts val="1000"/>
              </a:spcBef>
              <a:spcAft>
                <a:spcPts val="0"/>
              </a:spcAft>
              <a:buClr>
                <a:srgbClr val="3F3F3F"/>
              </a:buClr>
              <a:buSzPts val="1800"/>
              <a:buChar char="•"/>
            </a:pPr>
            <a:r>
              <a:rPr lang="en-US" sz="1800"/>
              <a:t>Интерфейс ICloneable имеет лишь один метод - object Clone()</a:t>
            </a:r>
            <a:endParaRPr sz="1800"/>
          </a:p>
          <a:p>
            <a:pPr indent="-228600" lvl="0" marL="228600" rtl="0" algn="l">
              <a:lnSpc>
                <a:spcPct val="90000"/>
              </a:lnSpc>
              <a:spcBef>
                <a:spcPts val="1000"/>
              </a:spcBef>
              <a:spcAft>
                <a:spcPts val="0"/>
              </a:spcAft>
              <a:buClr>
                <a:srgbClr val="3F3F3F"/>
              </a:buClr>
              <a:buSzPts val="1800"/>
              <a:buChar char="•"/>
            </a:pPr>
            <a:r>
              <a:rPr lang="en-US" sz="1800"/>
              <a:t>Реализация интерфейса в классе Person могла бы выглядеть следующим образом:</a:t>
            </a:r>
            <a:endParaRPr sz="1800"/>
          </a:p>
          <a:p>
            <a:pPr indent="0" lvl="0" marL="0" rtl="0" algn="l">
              <a:lnSpc>
                <a:spcPct val="90000"/>
              </a:lnSpc>
              <a:spcBef>
                <a:spcPts val="1000"/>
              </a:spcBef>
              <a:spcAft>
                <a:spcPts val="0"/>
              </a:spcAft>
              <a:buClr>
                <a:srgbClr val="3F3F3F"/>
              </a:buClr>
              <a:buSzPts val="1800"/>
              <a:buNone/>
            </a:pPr>
            <a:r>
              <a:rPr lang="en-US" sz="1800"/>
              <a:t>    public object Clone()</a:t>
            </a:r>
            <a:endParaRPr sz="1800"/>
          </a:p>
          <a:p>
            <a:pPr indent="0" lvl="0" marL="0" rtl="0" algn="l">
              <a:lnSpc>
                <a:spcPct val="90000"/>
              </a:lnSpc>
              <a:spcBef>
                <a:spcPts val="1000"/>
              </a:spcBef>
              <a:spcAft>
                <a:spcPts val="0"/>
              </a:spcAft>
              <a:buClr>
                <a:srgbClr val="3F3F3F"/>
              </a:buClr>
              <a:buSzPts val="1800"/>
              <a:buNone/>
            </a:pPr>
            <a:r>
              <a:rPr lang="en-US" sz="1800"/>
              <a:t>    {</a:t>
            </a:r>
            <a:endParaRPr sz="1800"/>
          </a:p>
          <a:p>
            <a:pPr indent="0" lvl="0" marL="0" rtl="0" algn="l">
              <a:lnSpc>
                <a:spcPct val="90000"/>
              </a:lnSpc>
              <a:spcBef>
                <a:spcPts val="1000"/>
              </a:spcBef>
              <a:spcAft>
                <a:spcPts val="0"/>
              </a:spcAft>
              <a:buClr>
                <a:srgbClr val="3F3F3F"/>
              </a:buClr>
              <a:buSzPts val="1800"/>
              <a:buNone/>
            </a:pPr>
            <a:r>
              <a:rPr lang="en-US" sz="1800"/>
              <a:t>        return new Person { Name = this.Name, Age = this.Age };</a:t>
            </a:r>
            <a:endParaRPr sz="1800"/>
          </a:p>
          <a:p>
            <a:pPr indent="0" lvl="0" marL="0" rtl="0" algn="l">
              <a:lnSpc>
                <a:spcPct val="90000"/>
              </a:lnSpc>
              <a:spcBef>
                <a:spcPts val="1000"/>
              </a:spcBef>
              <a:spcAft>
                <a:spcPts val="0"/>
              </a:spcAft>
              <a:buClr>
                <a:srgbClr val="3F3F3F"/>
              </a:buClr>
              <a:buSzPts val="1800"/>
              <a:buNone/>
            </a:pPr>
            <a:r>
              <a:rPr lang="en-US" sz="1800"/>
              <a:t>    }</a:t>
            </a:r>
            <a:endParaRPr sz="1800"/>
          </a:p>
          <a:p>
            <a:pPr indent="-228600" lvl="0" marL="228600" rtl="0" algn="l">
              <a:lnSpc>
                <a:spcPct val="90000"/>
              </a:lnSpc>
              <a:spcBef>
                <a:spcPts val="1000"/>
              </a:spcBef>
              <a:spcAft>
                <a:spcPts val="0"/>
              </a:spcAft>
              <a:buClr>
                <a:srgbClr val="3F3F3F"/>
              </a:buClr>
              <a:buSzPts val="1800"/>
              <a:buChar char="•"/>
            </a:pPr>
            <a:r>
              <a:rPr lang="en-US" sz="1800"/>
              <a:t>Использование:</a:t>
            </a:r>
            <a:endParaRPr sz="1800"/>
          </a:p>
          <a:p>
            <a:pPr indent="-342900" lvl="0" marL="342900" rtl="0" algn="l">
              <a:lnSpc>
                <a:spcPct val="90000"/>
              </a:lnSpc>
              <a:spcBef>
                <a:spcPts val="1000"/>
              </a:spcBef>
              <a:spcAft>
                <a:spcPts val="0"/>
              </a:spcAft>
              <a:buClr>
                <a:srgbClr val="3F3F3F"/>
              </a:buClr>
              <a:buSzPts val="1800"/>
              <a:buAutoNum type="arabicPeriod"/>
            </a:pPr>
            <a:r>
              <a:rPr lang="en-US" sz="1800"/>
              <a:t>Person p1 = new Person { Name="Tom", Age = 23 };</a:t>
            </a:r>
            <a:endParaRPr sz="1800"/>
          </a:p>
          <a:p>
            <a:pPr indent="-342900" lvl="0" marL="342900" rtl="0" algn="l">
              <a:lnSpc>
                <a:spcPct val="90000"/>
              </a:lnSpc>
              <a:spcBef>
                <a:spcPts val="1000"/>
              </a:spcBef>
              <a:spcAft>
                <a:spcPts val="0"/>
              </a:spcAft>
              <a:buClr>
                <a:srgbClr val="3F3F3F"/>
              </a:buClr>
              <a:buSzPts val="1800"/>
              <a:buAutoNum type="arabicPeriod"/>
            </a:pPr>
            <a:r>
              <a:rPr lang="en-US" sz="1800"/>
              <a:t>Person p2 = (Person)p1.Clone();</a:t>
            </a:r>
            <a:endParaRPr sz="1800"/>
          </a:p>
          <a:p>
            <a:pPr indent="-114300" lvl="0" marL="228600" rtl="0" algn="l">
              <a:lnSpc>
                <a:spcPct val="90000"/>
              </a:lnSpc>
              <a:spcBef>
                <a:spcPts val="1000"/>
              </a:spcBef>
              <a:spcAft>
                <a:spcPts val="0"/>
              </a:spcAft>
              <a:buClr>
                <a:srgbClr val="3F3F3F"/>
              </a:buClr>
              <a:buSzPts val="180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Копирование объектов. Интерфейс ICloneable 1/2</a:t>
            </a:r>
            <a:endParaRPr/>
          </a:p>
        </p:txBody>
      </p:sp>
      <p:sp>
        <p:nvSpPr>
          <p:cNvPr id="184" name="Google Shape;184;p2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Для сокращения кода копирования мы можем использовать специальный метод MemberwiseClone(), который возвращает копию объекта</a:t>
            </a:r>
            <a:endParaRPr/>
          </a:p>
          <a:p>
            <a:pPr indent="-228600" lvl="0" marL="228600" rtl="0" algn="l">
              <a:lnSpc>
                <a:spcPct val="90000"/>
              </a:lnSpc>
              <a:spcBef>
                <a:spcPts val="1000"/>
              </a:spcBef>
              <a:spcAft>
                <a:spcPts val="0"/>
              </a:spcAft>
              <a:buClr>
                <a:srgbClr val="3F3F3F"/>
              </a:buClr>
              <a:buSzPts val="2000"/>
              <a:buChar char="•"/>
            </a:pPr>
            <a:r>
              <a:rPr lang="en-US"/>
              <a:t>Этот метод реализует поверхностное (неглубокое) копирование. Однако данного копирования может быть недостаточно. Например, если в копируемом объекте, есть другие ссылочные типы - поверхностного копирования недостаточно.</a:t>
            </a:r>
            <a:endParaRPr/>
          </a:p>
          <a:p>
            <a:pPr indent="-228600" lvl="0" marL="228600" rtl="0" algn="l">
              <a:lnSpc>
                <a:spcPct val="90000"/>
              </a:lnSpc>
              <a:spcBef>
                <a:spcPts val="1000"/>
              </a:spcBef>
              <a:spcAft>
                <a:spcPts val="0"/>
              </a:spcAft>
              <a:buClr>
                <a:srgbClr val="3F3F3F"/>
              </a:buClr>
              <a:buSzPts val="2000"/>
              <a:buChar char="•"/>
            </a:pPr>
            <a:r>
              <a:rPr lang="en-US"/>
              <a:t>Поверхностное копирование работает только для свойств, представляющих примитивные типы, но не для сложных объектов. И в этом случае надо применять глубокое копирование.</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Сортировка объектов. Интерфейс IComparable</a:t>
            </a:r>
            <a:endParaRPr/>
          </a:p>
        </p:txBody>
      </p:sp>
      <p:sp>
        <p:nvSpPr>
          <p:cNvPr id="190" name="Google Shape;190;p30"/>
          <p:cNvSpPr txBox="1"/>
          <p:nvPr>
            <p:ph idx="1" type="body"/>
          </p:nvPr>
        </p:nvSpPr>
        <p:spPr>
          <a:xfrm>
            <a:off x="647700" y="1825625"/>
            <a:ext cx="10515600" cy="466534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1800"/>
              <a:buChar char="•"/>
            </a:pPr>
            <a:r>
              <a:rPr lang="en-US" sz="1800"/>
              <a:t>Большинство встроенных в .NET классов коллекций и массивы поддерживают сортировку. С помощью одного метода, который, как правило, называется Sort() можно сразу отсортировать по возрастанию весь набор данных.</a:t>
            </a:r>
            <a:endParaRPr sz="1800"/>
          </a:p>
          <a:p>
            <a:pPr indent="-228600" lvl="0" marL="228600" rtl="0" algn="l">
              <a:lnSpc>
                <a:spcPct val="80000"/>
              </a:lnSpc>
              <a:spcBef>
                <a:spcPts val="1000"/>
              </a:spcBef>
              <a:spcAft>
                <a:spcPts val="0"/>
              </a:spcAft>
              <a:buClr>
                <a:srgbClr val="3F3F3F"/>
              </a:buClr>
              <a:buSzPts val="1800"/>
              <a:buChar char="•"/>
            </a:pPr>
            <a:r>
              <a:rPr lang="en-US" sz="1800"/>
              <a:t>Однако метод Sort по умолчанию работает только для наборов примитивных типов, как int или string. Для сортировки наборов сложных объектов применяется интерфейс IComparable. Он имеет всего один метод:</a:t>
            </a:r>
            <a:endParaRPr sz="1800"/>
          </a:p>
          <a:p>
            <a:pPr indent="-228600" lvl="0" marL="228600" rtl="0" algn="l">
              <a:lnSpc>
                <a:spcPct val="80000"/>
              </a:lnSpc>
              <a:spcBef>
                <a:spcPts val="1000"/>
              </a:spcBef>
              <a:spcAft>
                <a:spcPts val="0"/>
              </a:spcAft>
              <a:buClr>
                <a:srgbClr val="3F3F3F"/>
              </a:buClr>
              <a:buSzPts val="1800"/>
              <a:buChar char="•"/>
            </a:pPr>
            <a:r>
              <a:rPr lang="en-US" sz="1800"/>
              <a:t>int CompareTo(object o)</a:t>
            </a:r>
            <a:endParaRPr sz="1800"/>
          </a:p>
          <a:p>
            <a:pPr indent="-228600" lvl="0" marL="228600" rtl="0" algn="l">
              <a:lnSpc>
                <a:spcPct val="80000"/>
              </a:lnSpc>
              <a:spcBef>
                <a:spcPts val="1000"/>
              </a:spcBef>
              <a:spcAft>
                <a:spcPts val="0"/>
              </a:spcAft>
              <a:buClr>
                <a:srgbClr val="3F3F3F"/>
              </a:buClr>
              <a:buSzPts val="1800"/>
              <a:buChar char="•"/>
            </a:pPr>
            <a:r>
              <a:rPr lang="en-US" sz="1800"/>
              <a:t>Метод CompareTo предназначен для сравнения текущего объекта с объектом, который передается в качестве параметра object o. На выходе он возвращает целое число, которое может иметь одно из трех значений:</a:t>
            </a:r>
            <a:endParaRPr sz="1800"/>
          </a:p>
          <a:p>
            <a:pPr indent="-457200" lvl="0" marL="457200" rtl="0" algn="l">
              <a:lnSpc>
                <a:spcPct val="80000"/>
              </a:lnSpc>
              <a:spcBef>
                <a:spcPts val="1000"/>
              </a:spcBef>
              <a:spcAft>
                <a:spcPts val="0"/>
              </a:spcAft>
              <a:buClr>
                <a:srgbClr val="3F3F3F"/>
              </a:buClr>
              <a:buSzPts val="1800"/>
              <a:buAutoNum type="arabicPeriod"/>
            </a:pPr>
            <a:r>
              <a:rPr lang="en-US" sz="1800"/>
              <a:t>Меньше нуля. Значит, текущий объект должен находиться перед объектом, который передается в качестве параметра</a:t>
            </a:r>
            <a:endParaRPr sz="1800"/>
          </a:p>
          <a:p>
            <a:pPr indent="-457200" lvl="0" marL="457200" rtl="0" algn="l">
              <a:lnSpc>
                <a:spcPct val="80000"/>
              </a:lnSpc>
              <a:spcBef>
                <a:spcPts val="1000"/>
              </a:spcBef>
              <a:spcAft>
                <a:spcPts val="0"/>
              </a:spcAft>
              <a:buClr>
                <a:srgbClr val="3F3F3F"/>
              </a:buClr>
              <a:buSzPts val="1800"/>
              <a:buAutoNum type="arabicPeriod"/>
            </a:pPr>
            <a:r>
              <a:rPr lang="en-US" sz="1800"/>
              <a:t>Равен нулю. Значит, оба объекта равны</a:t>
            </a:r>
            <a:endParaRPr sz="1800"/>
          </a:p>
          <a:p>
            <a:pPr indent="-457200" lvl="0" marL="457200" rtl="0" algn="l">
              <a:lnSpc>
                <a:spcPct val="80000"/>
              </a:lnSpc>
              <a:spcBef>
                <a:spcPts val="1000"/>
              </a:spcBef>
              <a:spcAft>
                <a:spcPts val="0"/>
              </a:spcAft>
              <a:buClr>
                <a:srgbClr val="3F3F3F"/>
              </a:buClr>
              <a:buSzPts val="1800"/>
              <a:buAutoNum type="arabicPeriod"/>
            </a:pPr>
            <a:r>
              <a:rPr lang="en-US" sz="1800"/>
              <a:t>Больше нуля. Значит, текущий объект должен находиться после объекта, передаваемого в качестве параметра</a:t>
            </a:r>
            <a:endParaRPr sz="1800"/>
          </a:p>
          <a:p>
            <a:pPr indent="-228600" lvl="0" marL="228600" rtl="0" algn="l">
              <a:lnSpc>
                <a:spcPct val="80000"/>
              </a:lnSpc>
              <a:spcBef>
                <a:spcPts val="1000"/>
              </a:spcBef>
              <a:spcAft>
                <a:spcPts val="0"/>
              </a:spcAft>
              <a:buClr>
                <a:srgbClr val="3F3F3F"/>
              </a:buClr>
              <a:buSzPts val="1800"/>
              <a:buChar char="•"/>
            </a:pPr>
            <a:r>
              <a:rPr lang="en-US" sz="1800"/>
              <a:t>Интерфейс IComparable имеет обобщенную версию</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Интерфейсы в C# 1/2</a:t>
            </a:r>
            <a:endParaRPr/>
          </a:p>
        </p:txBody>
      </p:sp>
      <p:sp>
        <p:nvSpPr>
          <p:cNvPr id="87" name="Google Shape;87;p13"/>
          <p:cNvSpPr txBox="1"/>
          <p:nvPr>
            <p:ph idx="1" type="body"/>
          </p:nvPr>
        </p:nvSpPr>
        <p:spPr>
          <a:xfrm>
            <a:off x="647700" y="1271905"/>
            <a:ext cx="10874375" cy="53295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Интерфейс представляет ссылочный тип, который может определять некоторый функционал - набор методов и свойств без реализации. Затем этот функционал реализуют классы и структуры, которые применяют данные интерфейсы.</a:t>
            </a:r>
            <a:endParaRPr sz="1800"/>
          </a:p>
          <a:p>
            <a:pPr indent="-228600" lvl="0" marL="228600" rtl="0" algn="l">
              <a:lnSpc>
                <a:spcPct val="90000"/>
              </a:lnSpc>
              <a:spcBef>
                <a:spcPts val="1000"/>
              </a:spcBef>
              <a:spcAft>
                <a:spcPts val="0"/>
              </a:spcAft>
              <a:buClr>
                <a:srgbClr val="3F3F3F"/>
              </a:buClr>
              <a:buSzPts val="1800"/>
              <a:buChar char="•"/>
            </a:pPr>
            <a:r>
              <a:rPr lang="en-US" sz="1800"/>
              <a:t>Для определения интерфейса используется ключевое слово interface. Как правило, названия интерфейсов в C# начинаются с заглавной буквы I, например, IComparable, IEnumerable (так называемая венгерская нотация), однако это не обязательное требование, а больше стиль программирования.</a:t>
            </a:r>
            <a:endParaRPr sz="1800"/>
          </a:p>
          <a:p>
            <a:pPr indent="-228600" lvl="0" marL="228600" rtl="0" algn="l">
              <a:lnSpc>
                <a:spcPct val="90000"/>
              </a:lnSpc>
              <a:spcBef>
                <a:spcPts val="1000"/>
              </a:spcBef>
              <a:spcAft>
                <a:spcPts val="0"/>
              </a:spcAft>
              <a:buClr>
                <a:srgbClr val="3F3F3F"/>
              </a:buClr>
              <a:buSzPts val="1800"/>
              <a:buChar char="•"/>
            </a:pPr>
            <a:r>
              <a:rPr lang="en-US" sz="1800"/>
              <a:t>Что может определять интерфейс? В целом интерфейсы могут определять следующие сущности:</a:t>
            </a:r>
            <a:endParaRPr sz="1800"/>
          </a:p>
          <a:p>
            <a:pPr indent="-457200" lvl="0" marL="457200" rtl="0" algn="l">
              <a:lnSpc>
                <a:spcPct val="90000"/>
              </a:lnSpc>
              <a:spcBef>
                <a:spcPts val="1000"/>
              </a:spcBef>
              <a:spcAft>
                <a:spcPts val="0"/>
              </a:spcAft>
              <a:buClr>
                <a:srgbClr val="3F3F3F"/>
              </a:buClr>
              <a:buSzPts val="1800"/>
              <a:buAutoNum type="arabicPeriod"/>
            </a:pPr>
            <a:r>
              <a:rPr lang="en-US" sz="1800"/>
              <a:t>Методы</a:t>
            </a:r>
            <a:endParaRPr sz="1800"/>
          </a:p>
          <a:p>
            <a:pPr indent="-457200" lvl="0" marL="457200" rtl="0" algn="l">
              <a:lnSpc>
                <a:spcPct val="90000"/>
              </a:lnSpc>
              <a:spcBef>
                <a:spcPts val="1000"/>
              </a:spcBef>
              <a:spcAft>
                <a:spcPts val="0"/>
              </a:spcAft>
              <a:buClr>
                <a:srgbClr val="3F3F3F"/>
              </a:buClr>
              <a:buSzPts val="1800"/>
              <a:buAutoNum type="arabicPeriod"/>
            </a:pPr>
            <a:r>
              <a:rPr lang="en-US" sz="1800"/>
              <a:t>Свойства</a:t>
            </a:r>
            <a:endParaRPr sz="1800"/>
          </a:p>
          <a:p>
            <a:pPr indent="-457200" lvl="0" marL="457200" rtl="0" algn="l">
              <a:lnSpc>
                <a:spcPct val="90000"/>
              </a:lnSpc>
              <a:spcBef>
                <a:spcPts val="1000"/>
              </a:spcBef>
              <a:spcAft>
                <a:spcPts val="0"/>
              </a:spcAft>
              <a:buClr>
                <a:srgbClr val="3F3F3F"/>
              </a:buClr>
              <a:buSzPts val="1800"/>
              <a:buAutoNum type="arabicPeriod"/>
            </a:pPr>
            <a:r>
              <a:rPr lang="en-US" sz="1800"/>
              <a:t>Индексаторы</a:t>
            </a:r>
            <a:endParaRPr sz="1800"/>
          </a:p>
          <a:p>
            <a:pPr indent="-457200" lvl="0" marL="457200" rtl="0" algn="l">
              <a:lnSpc>
                <a:spcPct val="90000"/>
              </a:lnSpc>
              <a:spcBef>
                <a:spcPts val="1000"/>
              </a:spcBef>
              <a:spcAft>
                <a:spcPts val="0"/>
              </a:spcAft>
              <a:buClr>
                <a:srgbClr val="3F3F3F"/>
              </a:buClr>
              <a:buSzPts val="1800"/>
              <a:buAutoNum type="arabicPeriod"/>
            </a:pPr>
            <a:r>
              <a:rPr lang="en-US" sz="1800"/>
              <a:t>События</a:t>
            </a:r>
            <a:endParaRPr sz="1800"/>
          </a:p>
          <a:p>
            <a:pPr indent="-457200" lvl="0" marL="457200" rtl="0" algn="l">
              <a:lnSpc>
                <a:spcPct val="90000"/>
              </a:lnSpc>
              <a:spcBef>
                <a:spcPts val="1000"/>
              </a:spcBef>
              <a:spcAft>
                <a:spcPts val="0"/>
              </a:spcAft>
              <a:buClr>
                <a:srgbClr val="3F3F3F"/>
              </a:buClr>
              <a:buSzPts val="1800"/>
              <a:buAutoNum type="arabicPeriod"/>
            </a:pPr>
            <a:r>
              <a:rPr lang="en-US" sz="1800"/>
              <a:t>Статические поля и константы (начиная с версии C# 8.0)</a:t>
            </a:r>
            <a:endParaRPr sz="1800"/>
          </a:p>
          <a:p>
            <a:pPr indent="-228600" lvl="0" marL="228600" rtl="0" algn="l">
              <a:lnSpc>
                <a:spcPct val="90000"/>
              </a:lnSpc>
              <a:spcBef>
                <a:spcPts val="1000"/>
              </a:spcBef>
              <a:spcAft>
                <a:spcPts val="0"/>
              </a:spcAft>
              <a:buClr>
                <a:srgbClr val="FF0000"/>
              </a:buClr>
              <a:buSzPts val="1800"/>
              <a:buChar char="•"/>
            </a:pPr>
            <a:r>
              <a:rPr lang="en-US" sz="1800">
                <a:solidFill>
                  <a:srgbClr val="FF0000"/>
                </a:solidFill>
              </a:rPr>
              <a:t>Однако интерфейсы не могут определять нестатические переменные.</a:t>
            </a:r>
            <a:endParaRPr sz="18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Применение компаратора</a:t>
            </a:r>
            <a:endParaRPr/>
          </a:p>
        </p:txBody>
      </p:sp>
      <p:sp>
        <p:nvSpPr>
          <p:cNvPr id="196" name="Google Shape;196;p3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Кроме интерфейса IComparable платформа .NET также предоставляет интерфейс IComparer:</a:t>
            </a:r>
            <a:endParaRPr/>
          </a:p>
          <a:p>
            <a:pPr indent="-228600" lvl="0" marL="228600" rtl="0" algn="l">
              <a:lnSpc>
                <a:spcPct val="90000"/>
              </a:lnSpc>
              <a:spcBef>
                <a:spcPts val="1000"/>
              </a:spcBef>
              <a:spcAft>
                <a:spcPts val="0"/>
              </a:spcAft>
              <a:buClr>
                <a:srgbClr val="3F3F3F"/>
              </a:buClr>
              <a:buSzPts val="2000"/>
              <a:buChar char="•"/>
            </a:pPr>
            <a:r>
              <a:rPr lang="en-US"/>
              <a:t>int Compare(object o1, object o2)</a:t>
            </a:r>
            <a:endParaRPr/>
          </a:p>
          <a:p>
            <a:pPr indent="-228600" lvl="0" marL="228600" rtl="0" algn="l">
              <a:lnSpc>
                <a:spcPct val="90000"/>
              </a:lnSpc>
              <a:spcBef>
                <a:spcPts val="1000"/>
              </a:spcBef>
              <a:spcAft>
                <a:spcPts val="0"/>
              </a:spcAft>
              <a:buClr>
                <a:srgbClr val="3F3F3F"/>
              </a:buClr>
              <a:buSzPts val="2000"/>
              <a:buChar char="•"/>
            </a:pPr>
            <a:r>
              <a:rPr lang="en-US"/>
              <a:t>Метод Compare предназначен для сравнения двух объектов o1 и o2. Он также возвращает три значения, в зависимости от результата сравнения: если первый объект больше второго, то возвращается число больше 0, если меньше - то число меньше нуля; если оба объекта равны, возвращается ноль.</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Методы расширения</a:t>
            </a:r>
            <a:endParaRPr/>
          </a:p>
        </p:txBody>
      </p:sp>
      <p:sp>
        <p:nvSpPr>
          <p:cNvPr id="202" name="Google Shape;202;p32"/>
          <p:cNvSpPr txBox="1"/>
          <p:nvPr>
            <p:ph idx="1" type="body"/>
          </p:nvPr>
        </p:nvSpPr>
        <p:spPr>
          <a:xfrm>
            <a:off x="268605" y="1297305"/>
            <a:ext cx="11621135" cy="525907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Методы расширения (extension methods) позволяют добавлять новые методы в уже существующие типы без создания нового производного класса. Эта функциональность бывает особенно полезна, когда нам хочется добавить в некоторый тип новый метод, но сам тип (класс или структуру) мы изменить не можем, поскольку у нас нет доступа к исходному коду. Либо если мы не можем использовать стандартный механизм наследования, например, если классы определенны с модификатором sealed.</a:t>
            </a:r>
            <a:endParaRPr sz="1800"/>
          </a:p>
          <a:p>
            <a:pPr indent="-228600" lvl="0" marL="228600" rtl="0" algn="l">
              <a:lnSpc>
                <a:spcPct val="90000"/>
              </a:lnSpc>
              <a:spcBef>
                <a:spcPts val="1000"/>
              </a:spcBef>
              <a:spcAft>
                <a:spcPts val="0"/>
              </a:spcAft>
              <a:buClr>
                <a:srgbClr val="3F3F3F"/>
              </a:buClr>
              <a:buSzPts val="1800"/>
              <a:buChar char="•"/>
            </a:pPr>
            <a:r>
              <a:rPr lang="en-US" sz="1800"/>
              <a:t>Для того, чтобы создать метод расширения, вначале надо создать статический класс, который и будет содержать этот метод. Затем объявляем статический метод.</a:t>
            </a:r>
            <a:endParaRPr sz="1800"/>
          </a:p>
          <a:p>
            <a:pPr indent="-228600" lvl="0" marL="228600" rtl="0" algn="l">
              <a:lnSpc>
                <a:spcPct val="90000"/>
              </a:lnSpc>
              <a:spcBef>
                <a:spcPts val="1000"/>
              </a:spcBef>
              <a:spcAft>
                <a:spcPts val="0"/>
              </a:spcAft>
              <a:buClr>
                <a:srgbClr val="3F3F3F"/>
              </a:buClr>
              <a:buSzPts val="1800"/>
              <a:buChar char="•"/>
            </a:pPr>
            <a:r>
              <a:rPr lang="en-US" sz="1800"/>
              <a:t>Собственно метод расширения - это обычный статический метод, который в качестве первого параметра всегда принимает такую конструкцию: this имя_типа название_параметра.</a:t>
            </a:r>
            <a:endParaRPr sz="1800"/>
          </a:p>
          <a:p>
            <a:pPr indent="-228600" lvl="0" marL="228600" rtl="0" algn="l">
              <a:lnSpc>
                <a:spcPct val="90000"/>
              </a:lnSpc>
              <a:spcBef>
                <a:spcPts val="1000"/>
              </a:spcBef>
              <a:spcAft>
                <a:spcPts val="0"/>
              </a:spcAft>
              <a:buClr>
                <a:srgbClr val="3F3F3F"/>
              </a:buClr>
              <a:buSzPts val="1800"/>
              <a:buChar char="•"/>
            </a:pPr>
            <a:r>
              <a:rPr lang="en-US" sz="1800"/>
              <a:t>Применение методов расширения очень удобно, но при этом надо помнить, что метод расширения никогда не будет вызван, если он имеет ту же сигнатуру, что и метод, изначально определенный в типе.</a:t>
            </a:r>
            <a:endParaRPr sz="1800"/>
          </a:p>
          <a:p>
            <a:pPr indent="-228600" lvl="0" marL="228600" rtl="0" algn="l">
              <a:lnSpc>
                <a:spcPct val="90000"/>
              </a:lnSpc>
              <a:spcBef>
                <a:spcPts val="1000"/>
              </a:spcBef>
              <a:spcAft>
                <a:spcPts val="0"/>
              </a:spcAft>
              <a:buClr>
                <a:srgbClr val="3F3F3F"/>
              </a:buClr>
              <a:buSzPts val="1800"/>
              <a:buChar char="•"/>
            </a:pPr>
            <a:r>
              <a:rPr lang="en-US" sz="1800"/>
              <a:t>Также следует учитывать, что методы расширения действуют на уровне пространства имен. То есть, если добавить в проект другое пространство имен, то метод не будет применяться к строкам, и в этом случае надо будет подключить пространство имен метода через директиву using.</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Анонимные типы</a:t>
            </a:r>
            <a:endParaRPr/>
          </a:p>
        </p:txBody>
      </p:sp>
      <p:sp>
        <p:nvSpPr>
          <p:cNvPr id="208" name="Google Shape;208;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Анонимные типы позволяют создать объект с некоторым набором свойств без определения класса. Анонимный тип определяется с помощью ключевого слова var и инициализатора объектов:</a:t>
            </a:r>
            <a:endParaRPr/>
          </a:p>
          <a:p>
            <a:pPr indent="-228600" lvl="0" marL="228600" rtl="0" algn="l">
              <a:lnSpc>
                <a:spcPct val="70000"/>
              </a:lnSpc>
              <a:spcBef>
                <a:spcPts val="1000"/>
              </a:spcBef>
              <a:spcAft>
                <a:spcPts val="0"/>
              </a:spcAft>
              <a:buClr>
                <a:srgbClr val="3F3F3F"/>
              </a:buClr>
              <a:buSzPts val="2000"/>
              <a:buChar char="•"/>
            </a:pPr>
            <a:r>
              <a:rPr lang="en-US"/>
              <a:t>var user = new { Name = "Tom", Age = 34 };</a:t>
            </a:r>
            <a:endParaRPr/>
          </a:p>
          <a:p>
            <a:pPr indent="-228600" lvl="0" marL="228600" rtl="0" algn="l">
              <a:lnSpc>
                <a:spcPct val="70000"/>
              </a:lnSpc>
              <a:spcBef>
                <a:spcPts val="1000"/>
              </a:spcBef>
              <a:spcAft>
                <a:spcPts val="0"/>
              </a:spcAft>
              <a:buClr>
                <a:srgbClr val="3F3F3F"/>
              </a:buClr>
              <a:buSzPts val="2000"/>
              <a:buChar char="•"/>
            </a:pPr>
            <a:r>
              <a:rPr lang="en-US"/>
              <a:t>В данном случае user - это объект анонимного типа, у которого определены два свойства Name и Age. И мы также можем использовать его свойства, как и у обычных объектов классов. Однако тут есть ограничение - свойства анонимных типов доступны только для чтения.</a:t>
            </a:r>
            <a:endParaRPr/>
          </a:p>
          <a:p>
            <a:pPr indent="-228600" lvl="0" marL="228600" rtl="0" algn="l">
              <a:lnSpc>
                <a:spcPct val="70000"/>
              </a:lnSpc>
              <a:spcBef>
                <a:spcPts val="1000"/>
              </a:spcBef>
              <a:spcAft>
                <a:spcPts val="0"/>
              </a:spcAft>
              <a:buClr>
                <a:srgbClr val="3F3F3F"/>
              </a:buClr>
              <a:buSzPts val="2000"/>
              <a:buChar char="•"/>
            </a:pPr>
            <a:r>
              <a:rPr lang="en-US"/>
              <a:t>При этом во время компиляции компилятор сам будет создавать для него имя типа и использовать это имя при обращении к объекту. Нередко анонимные типы имеют имя наподобие "&lt;&gt;f__AnonymousType0'2".</a:t>
            </a:r>
            <a:endParaRPr/>
          </a:p>
          <a:p>
            <a:pPr indent="-228600" lvl="0" marL="228600" rtl="0" algn="l">
              <a:lnSpc>
                <a:spcPct val="70000"/>
              </a:lnSpc>
              <a:spcBef>
                <a:spcPts val="1000"/>
              </a:spcBef>
              <a:spcAft>
                <a:spcPts val="0"/>
              </a:spcAft>
              <a:buClr>
                <a:srgbClr val="3F3F3F"/>
              </a:buClr>
              <a:buSzPts val="2000"/>
              <a:buChar char="•"/>
            </a:pPr>
            <a:r>
              <a:rPr lang="en-US"/>
              <a:t>Для исполняющей среды CLR анонимные типы будут также, как и классы, представлять ссылочный тип.</a:t>
            </a:r>
            <a:endParaRPr/>
          </a:p>
          <a:p>
            <a:pPr indent="-228600" lvl="0" marL="228600" rtl="0" algn="l">
              <a:lnSpc>
                <a:spcPct val="70000"/>
              </a:lnSpc>
              <a:spcBef>
                <a:spcPts val="1000"/>
              </a:spcBef>
              <a:spcAft>
                <a:spcPts val="0"/>
              </a:spcAft>
              <a:buClr>
                <a:srgbClr val="3F3F3F"/>
              </a:buClr>
              <a:buSzPts val="2000"/>
              <a:buChar char="•"/>
            </a:pPr>
            <a:r>
              <a:rPr lang="en-US"/>
              <a:t>Если в программе используются несколько объектов анонимных типов с одинаковым набором свойств, то для них компилятор создаст одно определение анонимного типа.</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Интерфейсы в C# 2/2</a:t>
            </a:r>
            <a:br>
              <a:rPr lang="en-US"/>
            </a:br>
            <a:endParaRPr/>
          </a:p>
        </p:txBody>
      </p:sp>
      <p:sp>
        <p:nvSpPr>
          <p:cNvPr id="93" name="Google Shape;93;p14"/>
          <p:cNvSpPr txBox="1"/>
          <p:nvPr>
            <p:ph idx="1" type="body"/>
          </p:nvPr>
        </p:nvSpPr>
        <p:spPr>
          <a:xfrm>
            <a:off x="647700" y="1336675"/>
            <a:ext cx="11021060" cy="534543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Методы и свойства интерфейса могут не иметь реализации, в этом они сближаются с абстрактными методами и свойствами абстрактных классов.</a:t>
            </a:r>
            <a:endParaRPr/>
          </a:p>
          <a:p>
            <a:pPr indent="-228600" lvl="0" marL="228600" rtl="0" algn="l">
              <a:lnSpc>
                <a:spcPct val="70000"/>
              </a:lnSpc>
              <a:spcBef>
                <a:spcPts val="1000"/>
              </a:spcBef>
              <a:spcAft>
                <a:spcPts val="0"/>
              </a:spcAft>
              <a:buClr>
                <a:srgbClr val="3F3F3F"/>
              </a:buClr>
              <a:buSzPts val="2000"/>
              <a:buChar char="•"/>
            </a:pPr>
            <a:r>
              <a:rPr lang="en-US"/>
              <a:t>Еще один момент в объявлении интерфейса: если его члены - методы и свойства не имеют модификаторов доступа, но фактически по умолчанию доступ public, так как цель интерфейса - определение функционала для реализации его классом. Это касается также и констант и статических переменных, которые в классах и структурах по умолчанию имееют модификатор private. В интерфейсах же они имеют по умолчанию модификатор public.</a:t>
            </a:r>
            <a:endParaRPr/>
          </a:p>
          <a:p>
            <a:pPr indent="-228600" lvl="0" marL="228600" rtl="0" algn="l">
              <a:lnSpc>
                <a:spcPct val="70000"/>
              </a:lnSpc>
              <a:spcBef>
                <a:spcPts val="1000"/>
              </a:spcBef>
              <a:spcAft>
                <a:spcPts val="0"/>
              </a:spcAft>
              <a:buClr>
                <a:srgbClr val="3F3F3F"/>
              </a:buClr>
              <a:buSzPts val="2000"/>
              <a:buChar char="•"/>
            </a:pPr>
            <a:r>
              <a:rPr lang="en-US"/>
              <a:t>Но также, начиная с версии C# 8.0, мы можем явно указывать модификаторы доступа у компонентов интерфейса.</a:t>
            </a:r>
            <a:endParaRPr/>
          </a:p>
          <a:p>
            <a:pPr indent="-228600" lvl="0" marL="228600" rtl="0" algn="l">
              <a:lnSpc>
                <a:spcPct val="70000"/>
              </a:lnSpc>
              <a:spcBef>
                <a:spcPts val="1000"/>
              </a:spcBef>
              <a:spcAft>
                <a:spcPts val="0"/>
              </a:spcAft>
              <a:buClr>
                <a:srgbClr val="3F3F3F"/>
              </a:buClr>
              <a:buSzPts val="2000"/>
              <a:buChar char="•"/>
            </a:pPr>
            <a:r>
              <a:rPr lang="en-US"/>
              <a:t>Начиная с версии C# 8.0 интерфейсы поддерживают реализацию методов и свойств по умолчанию. Это значит, что мы можем определить в интерфейсах полноценные методы и свойства, которые имеют реализацию как в обычных классах и структурах.</a:t>
            </a:r>
            <a:endParaRPr/>
          </a:p>
          <a:p>
            <a:pPr indent="-228600" lvl="0" marL="228600" rtl="0" algn="l">
              <a:lnSpc>
                <a:spcPct val="70000"/>
              </a:lnSpc>
              <a:spcBef>
                <a:spcPts val="1000"/>
              </a:spcBef>
              <a:spcAft>
                <a:spcPts val="0"/>
              </a:spcAft>
              <a:buClr>
                <a:srgbClr val="3F3F3F"/>
              </a:buClr>
              <a:buSzPts val="2000"/>
              <a:buChar char="•"/>
            </a:pPr>
            <a:r>
              <a:rPr lang="en-US"/>
              <a:t>Стоит отметить, что если интерфейс имеет приватные методы и свойства (то есть с модификатором private), то они должны иметь реализацию по умолчанию. То же самое относится к любым статическим методам и свойствам (не обязательно приватным)</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Модификаторы доступа интерфейсов</a:t>
            </a: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Как и классы, интерфейсы по умолчанию имеют уровень доступа internal, то есть такой интерфейс доступен только в рамках текущего проекта. Но с помощью модификатора public мы можем сделать интерфейс общедоступным.</a:t>
            </a:r>
            <a:endParaRPr/>
          </a:p>
          <a:p>
            <a:pPr indent="-228600" lvl="0" marL="228600" rtl="0" algn="l">
              <a:lnSpc>
                <a:spcPct val="90000"/>
              </a:lnSpc>
              <a:spcBef>
                <a:spcPts val="1000"/>
              </a:spcBef>
              <a:spcAft>
                <a:spcPts val="0"/>
              </a:spcAft>
              <a:buClr>
                <a:srgbClr val="3F3F3F"/>
              </a:buClr>
              <a:buSzPts val="2000"/>
              <a:buChar char="•"/>
            </a:pPr>
            <a:r>
              <a:rPr lang="en-US"/>
              <a:t>модификатор interface имя_интерфейса</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Применение интерфейсов</a:t>
            </a: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Интерфейс представляет некое описание типа, набор компонентов, который должен иметь тип данных. И, собственно, мы не можем создавать объекты интерфейса напрямую с помощью конструктора, как например, в классах.</a:t>
            </a:r>
            <a:endParaRPr/>
          </a:p>
          <a:p>
            <a:pPr indent="-228600" lvl="0" marL="228600" rtl="0" algn="l">
              <a:lnSpc>
                <a:spcPct val="70000"/>
              </a:lnSpc>
              <a:spcBef>
                <a:spcPts val="1000"/>
              </a:spcBef>
              <a:spcAft>
                <a:spcPts val="0"/>
              </a:spcAft>
              <a:buClr>
                <a:srgbClr val="3F3F3F"/>
              </a:buClr>
              <a:buSzPts val="2000"/>
              <a:buChar char="•"/>
            </a:pPr>
            <a:r>
              <a:rPr lang="en-US"/>
              <a:t>В конечном счете интерфейс предназначен для реализации в классах и структурах.</a:t>
            </a:r>
            <a:endParaRPr/>
          </a:p>
          <a:p>
            <a:pPr indent="-228600" lvl="0" marL="228600" rtl="0" algn="l">
              <a:lnSpc>
                <a:spcPct val="70000"/>
              </a:lnSpc>
              <a:spcBef>
                <a:spcPts val="1000"/>
              </a:spcBef>
              <a:spcAft>
                <a:spcPts val="0"/>
              </a:spcAft>
              <a:buClr>
                <a:srgbClr val="3F3F3F"/>
              </a:buClr>
              <a:buSzPts val="2000"/>
              <a:buChar char="•"/>
            </a:pPr>
            <a:r>
              <a:rPr lang="en-US"/>
              <a:t>class имя_класса : имя_интерфейса</a:t>
            </a:r>
            <a:endParaRPr/>
          </a:p>
          <a:p>
            <a:pPr indent="-228600" lvl="0" marL="228600" rtl="0" algn="l">
              <a:lnSpc>
                <a:spcPct val="70000"/>
              </a:lnSpc>
              <a:spcBef>
                <a:spcPts val="1000"/>
              </a:spcBef>
              <a:spcAft>
                <a:spcPts val="0"/>
              </a:spcAft>
              <a:buClr>
                <a:srgbClr val="3F3F3F"/>
              </a:buClr>
              <a:buSzPts val="2000"/>
              <a:buChar char="•"/>
            </a:pPr>
            <a:r>
              <a:rPr lang="en-US"/>
              <a:t>При применении интерфейса, как и при наследовании после имени класса или структуры указывается двоеточие и затем идут названия применяемых интерфейсов. При этом класс должен реализовать все методы и свойства применяемых интерфейсов, если эти методы и свойства не имеют реализации по умолчанию.</a:t>
            </a:r>
            <a:endParaRPr/>
          </a:p>
          <a:p>
            <a:pPr indent="-228600" lvl="0" marL="228600" rtl="0" algn="l">
              <a:lnSpc>
                <a:spcPct val="70000"/>
              </a:lnSpc>
              <a:spcBef>
                <a:spcPts val="1000"/>
              </a:spcBef>
              <a:spcAft>
                <a:spcPts val="0"/>
              </a:spcAft>
              <a:buClr>
                <a:srgbClr val="3F3F3F"/>
              </a:buClr>
              <a:buSzPts val="2000"/>
              <a:buChar char="•"/>
            </a:pPr>
            <a:r>
              <a:rPr lang="en-US"/>
              <a:t>Если методы и свойства интерфейса не имеют модификатора доступа, то по умолчанию они являются публичными, при реализации этих методов и свойств в классе и структуре к ним можно применять только модификатор public.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Реализация интерфейсов по умолчанию</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Начиная с версии C# 8.0 интерфейсы поддерживают реализацию методов и свойств по умолчанию. Зачем это нужно? Допустим, у нас есть куча классов, которые реализуют некоторый интерфейс. Если мы добавим в этот интерфейс новый метод, то мы будем обязаны реализовать этот метод во всех классах, применяющих данный интерфейс. Иначе подобные классы просто не будут компилироваться. Теперь вместо реализации метода во всех классах нам достаточно определить его реализацию по умолчанию в интерфейсе. Если класс не реализует метод, будет применяться реализация по умолчанию.</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Множественная реализация интерфейсов</a:t>
            </a:r>
            <a:endParaRPr/>
          </a:p>
        </p:txBody>
      </p:sp>
      <p:sp>
        <p:nvSpPr>
          <p:cNvPr id="117" name="Google Shape;117;p1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Интерфейсы имеют еще одну важную функцию: в C# не поддерживается множественное наследование, то есть мы можем унаследовать класс только от одного класса, в отличие, скажем, от языка С++, где множественное наследование можно использовать. Интерфейсы позволяют частично обойти это ограничение, поскольку в C# класс может реализовать сразу несколько интерфейсов. Все реализуемые интерфейсы указываются через запятую:</a:t>
            </a:r>
            <a:endParaRPr/>
          </a:p>
          <a:p>
            <a:pPr indent="-228600" lvl="0" marL="228600" rtl="0" algn="l">
              <a:lnSpc>
                <a:spcPct val="90000"/>
              </a:lnSpc>
              <a:spcBef>
                <a:spcPts val="1000"/>
              </a:spcBef>
              <a:spcAft>
                <a:spcPts val="0"/>
              </a:spcAft>
              <a:buClr>
                <a:srgbClr val="3F3F3F"/>
              </a:buClr>
              <a:buSzPts val="2000"/>
              <a:buChar char="•"/>
            </a:pPr>
            <a:r>
              <a:rPr lang="en-US"/>
              <a:t>myClass: myInterface1, myInterface2, myInterface3,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Интерфейсы в преобразованиях типов</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Все сказанное в отношении преобразования типов характерно и для интерфейсов.</a:t>
            </a:r>
            <a:endParaRPr/>
          </a:p>
          <a:p>
            <a:pPr indent="-228600" lvl="0" marL="228600" rtl="0" algn="l">
              <a:lnSpc>
                <a:spcPct val="90000"/>
              </a:lnSpc>
              <a:spcBef>
                <a:spcPts val="1000"/>
              </a:spcBef>
              <a:spcAft>
                <a:spcPts val="0"/>
              </a:spcAft>
              <a:buClr>
                <a:srgbClr val="3F3F3F"/>
              </a:buClr>
              <a:buSzPts val="2000"/>
              <a:buChar char="•"/>
            </a:pPr>
            <a:r>
              <a:rPr lang="en-US"/>
              <a:t>Преобразование от класса к его интерфейсу, как и преобразование от производного типа к базовому, выполняется автоматически. </a:t>
            </a:r>
            <a:endParaRPr/>
          </a:p>
          <a:p>
            <a:pPr indent="-228600" lvl="0" marL="228600" rtl="0" algn="l">
              <a:lnSpc>
                <a:spcPct val="90000"/>
              </a:lnSpc>
              <a:spcBef>
                <a:spcPts val="1000"/>
              </a:spcBef>
              <a:spcAft>
                <a:spcPts val="0"/>
              </a:spcAft>
              <a:buClr>
                <a:srgbClr val="3F3F3F"/>
              </a:buClr>
              <a:buSzPts val="2000"/>
              <a:buChar char="•"/>
            </a:pPr>
            <a:r>
              <a:rPr lang="en-US"/>
              <a:t>Обратное преобразование - от интерфейса к реализующему его классу будет аналогично преобразованию от базового класса к производному.</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Явная реализация интерфейсов</a:t>
            </a:r>
            <a:endParaRPr/>
          </a:p>
        </p:txBody>
      </p:sp>
      <p:sp>
        <p:nvSpPr>
          <p:cNvPr id="129" name="Google Shape;129;p2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При явной реализации указывается название метода или свойства вместе с названием интерфейса, при этом мы не можем использовать модификатор public, то есть методы являются закрытыми:</a:t>
            </a:r>
            <a:endParaRPr/>
          </a:p>
          <a:p>
            <a:pPr indent="-228600" lvl="0" marL="228600" rtl="0" algn="l">
              <a:lnSpc>
                <a:spcPct val="90000"/>
              </a:lnSpc>
              <a:spcBef>
                <a:spcPts val="1000"/>
              </a:spcBef>
              <a:spcAft>
                <a:spcPts val="0"/>
              </a:spcAft>
              <a:buClr>
                <a:srgbClr val="3F3F3F"/>
              </a:buClr>
              <a:buSzPts val="2000"/>
              <a:buChar char="•"/>
            </a:pPr>
            <a:r>
              <a:rPr lang="en-US"/>
              <a:t>модификатор тип имя_интерфейса.имя_метода(параметры)</a:t>
            </a:r>
            <a:endParaRPr/>
          </a:p>
          <a:p>
            <a:pPr indent="-228600" lvl="0" marL="228600" rtl="0" algn="l">
              <a:lnSpc>
                <a:spcPct val="90000"/>
              </a:lnSpc>
              <a:spcBef>
                <a:spcPts val="1000"/>
              </a:spcBef>
              <a:spcAft>
                <a:spcPts val="0"/>
              </a:spcAft>
              <a:buClr>
                <a:srgbClr val="3F3F3F"/>
              </a:buClr>
              <a:buSzPts val="2000"/>
              <a:buChar char="•"/>
            </a:pPr>
            <a:r>
              <a:rPr lang="en-US"/>
              <a:t>Следует учитывать, что при явной реализации интерфейса его методы и свойства </a:t>
            </a:r>
            <a:r>
              <a:rPr lang="en-US">
                <a:solidFill>
                  <a:srgbClr val="FF0000"/>
                </a:solidFill>
              </a:rPr>
              <a:t>не являются</a:t>
            </a:r>
            <a:r>
              <a:rPr lang="en-US"/>
              <a:t> частью интерфейса класса. Поэтому напрямую через объект класса мы к ним обратиться не сможем</a:t>
            </a:r>
            <a:endParaRPr/>
          </a:p>
          <a:p>
            <a:pPr indent="-228600" lvl="0" marL="228600" rtl="0" algn="l">
              <a:lnSpc>
                <a:spcPct val="90000"/>
              </a:lnSpc>
              <a:spcBef>
                <a:spcPts val="1000"/>
              </a:spcBef>
              <a:spcAft>
                <a:spcPts val="0"/>
              </a:spcAft>
              <a:buClr>
                <a:srgbClr val="3F3F3F"/>
              </a:buClr>
              <a:buSzPts val="2000"/>
              <a:buChar char="•"/>
            </a:pPr>
            <a:r>
              <a:rPr lang="en-US"/>
              <a:t>В какой ситуации может действительно понадобиться явная реализация интерфейса? Например, когда класс применяет несколько интерфейсов, но они имеют один и тот же метод с одним и тем же возвращаемым результатом и одним и тем же набором параметров</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