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12192000"/>
  <p:notesSz cx="7103725" cy="10234275"/>
  <p:embeddedFontLst>
    <p:embeddedFont>
      <p:font typeface="Arial Black"/>
      <p:regular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ArialBlack-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78163" cy="51276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1pPr>
            <a:lvl2pPr lvl="1"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2pPr>
            <a:lvl3pPr lvl="2"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3pPr>
            <a:lvl4pPr lvl="3"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4pPr>
            <a:lvl5pPr lvl="4"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5pPr>
            <a:lvl6pPr lvl="5"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6pPr>
            <a:lvl7pPr lvl="6"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7pPr>
            <a:lvl8pPr lvl="7"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8pPr>
            <a:lvl9pPr lvl="8"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9pPr>
          </a:lstStyle>
          <a:p/>
        </p:txBody>
      </p:sp>
      <p:sp>
        <p:nvSpPr>
          <p:cNvPr id="4" name="Google Shape;4;n"/>
          <p:cNvSpPr txBox="1"/>
          <p:nvPr>
            <p:ph idx="10" type="dt"/>
          </p:nvPr>
        </p:nvSpPr>
        <p:spPr>
          <a:xfrm>
            <a:off x="4024313" y="0"/>
            <a:ext cx="3078162" cy="512763"/>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SimSun"/>
                <a:ea typeface="SimSun"/>
                <a:cs typeface="SimSun"/>
                <a:sym typeface="SimSun"/>
              </a:defRPr>
            </a:lvl1pPr>
            <a:lvl2pPr lvl="1"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2pPr>
            <a:lvl3pPr lvl="2"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3pPr>
            <a:lvl4pPr lvl="3"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4pPr>
            <a:lvl5pPr lvl="4"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5pPr>
            <a:lvl6pPr lvl="5"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6pPr>
            <a:lvl7pPr lvl="6"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7pPr>
            <a:lvl8pPr lvl="7"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8pPr>
            <a:lvl9pPr lvl="8"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9pPr>
          </a:lstStyle>
          <a:p/>
        </p:txBody>
      </p:sp>
      <p:sp>
        <p:nvSpPr>
          <p:cNvPr id="5" name="Google Shape;5;n"/>
          <p:cNvSpPr/>
          <p:nvPr>
            <p:ph idx="3"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11200" y="4926013"/>
            <a:ext cx="5683250" cy="402907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1pPr>
            <a:lvl2pPr indent="-228600" lvl="1" marL="9144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2pPr>
            <a:lvl3pPr indent="-228600" lvl="2" marL="13716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3pPr>
            <a:lvl4pPr indent="-228600" lvl="3" marL="18288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4pPr>
            <a:lvl5pPr indent="-228600" lvl="4" marL="22860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5pPr>
            <a:lvl6pPr indent="-228600" lvl="5" marL="27432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6pPr>
            <a:lvl7pPr indent="-228600" lvl="6" marL="32004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7pPr>
            <a:lvl8pPr indent="-228600" lvl="7" marL="36576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8pPr>
            <a:lvl9pPr indent="-228600" lvl="8" marL="41148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9pPr>
          </a:lstStyle>
          <a:p/>
        </p:txBody>
      </p:sp>
      <p:sp>
        <p:nvSpPr>
          <p:cNvPr id="7" name="Google Shape;7;n"/>
          <p:cNvSpPr txBox="1"/>
          <p:nvPr>
            <p:ph idx="11" type="ftr"/>
          </p:nvPr>
        </p:nvSpPr>
        <p:spPr>
          <a:xfrm>
            <a:off x="0" y="9721850"/>
            <a:ext cx="3078163" cy="512763"/>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1pPr>
            <a:lvl2pPr lvl="1"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2pPr>
            <a:lvl3pPr lvl="2"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3pPr>
            <a:lvl4pPr lvl="3"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4pPr>
            <a:lvl5pPr lvl="4"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5pPr>
            <a:lvl6pPr lvl="5"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6pPr>
            <a:lvl7pPr lvl="6"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7pPr>
            <a:lvl8pPr lvl="7"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8pPr>
            <a:lvl9pPr lvl="8"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9pPr>
          </a:lstStyle>
          <a:p/>
        </p:txBody>
      </p:sp>
      <p:sp>
        <p:nvSpPr>
          <p:cNvPr id="8" name="Google Shape;8;n"/>
          <p:cNvSpPr txBox="1"/>
          <p:nvPr>
            <p:ph idx="12" type="sldNum"/>
          </p:nvPr>
        </p:nvSpPr>
        <p:spPr>
          <a:xfrm>
            <a:off x="4024313" y="9721850"/>
            <a:ext cx="3078162" cy="512763"/>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SimSun"/>
                <a:ea typeface="SimSun"/>
                <a:cs typeface="SimSun"/>
                <a:sym typeface="SimSun"/>
              </a:rPr>
              <a:t>‹#›</a:t>
            </a:fld>
            <a:endParaRPr b="0" i="0" sz="1200" u="none" cap="none" strike="noStrike">
              <a:solidFill>
                <a:schemeClr val="dk1"/>
              </a:solidFill>
              <a:latin typeface="SimSun"/>
              <a:ea typeface="SimSun"/>
              <a:cs typeface="SimSun"/>
              <a:sym typeface="SimSu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1: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p1: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2: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p2: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3: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3: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4: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4: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5: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5: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6: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6: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8: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8: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322962"/>
            <a:ext cx="9144000" cy="2187001"/>
          </a:xfrm>
          <a:prstGeom prst="rect">
            <a:avLst/>
          </a:prstGeom>
          <a:noFill/>
          <a:ln>
            <a:noFill/>
          </a:ln>
        </p:spPr>
        <p:txBody>
          <a:bodyPr anchorCtr="0" anchor="b" bIns="45700" lIns="91425" spcFirstLastPara="1" rIns="91425" wrap="square" tIns="45700">
            <a:noAutofit/>
          </a:bodyPr>
          <a:lstStyle>
            <a:lvl1pPr lvl="0" algn="ctr">
              <a:lnSpc>
                <a:spcPct val="130000"/>
              </a:lnSpc>
              <a:spcBef>
                <a:spcPts val="0"/>
              </a:spcBef>
              <a:spcAft>
                <a:spcPts val="0"/>
              </a:spcAft>
              <a:buClr>
                <a:schemeClr val="dk1"/>
              </a:buClr>
              <a:buSzPts val="6000"/>
              <a:buFont typeface="Arial Black"/>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0" name="Google Shape;20;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rgbClr val="3F3F3F"/>
              </a:buClr>
              <a:buSzPts val="1800"/>
              <a:buNone/>
              <a:defRPr sz="1800">
                <a:solidFill>
                  <a:srgbClr val="3F3F3F"/>
                </a:solidFill>
                <a:latin typeface="Arial Black"/>
                <a:ea typeface="Arial Black"/>
                <a:cs typeface="Arial Black"/>
                <a:sym typeface="Arial Black"/>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p:cSld name="Content">
    <p:spTree>
      <p:nvGrpSpPr>
        <p:cNvPr id="71" name="Shape 71"/>
        <p:cNvGrpSpPr/>
        <p:nvPr/>
      </p:nvGrpSpPr>
      <p:grpSpPr>
        <a:xfrm>
          <a:off x="0" y="0"/>
          <a:ext cx="0" cy="0"/>
          <a:chOff x="0" y="0"/>
          <a:chExt cx="0" cy="0"/>
        </a:xfrm>
      </p:grpSpPr>
      <p:sp>
        <p:nvSpPr>
          <p:cNvPr id="72" name="Google Shape;7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5" name="Google Shape;75;p11"/>
          <p:cNvSpPr txBox="1"/>
          <p:nvPr>
            <p:ph idx="1" type="body"/>
          </p:nvPr>
        </p:nvSpPr>
        <p:spPr>
          <a:xfrm>
            <a:off x="838200" y="551543"/>
            <a:ext cx="10515600" cy="5558971"/>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2400"/>
              <a:buFont typeface="Arial Black"/>
              <a:buNone/>
              <a:defRPr b="1"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lvl1pPr indent="-355600" lvl="0" marL="457200" algn="l">
              <a:lnSpc>
                <a:spcPct val="90000"/>
              </a:lnSpc>
              <a:spcBef>
                <a:spcPts val="1000"/>
              </a:spcBef>
              <a:spcAft>
                <a:spcPts val="0"/>
              </a:spcAft>
              <a:buClr>
                <a:srgbClr val="3F3F3F"/>
              </a:buClr>
              <a:buSzPts val="2000"/>
              <a:buChar char="•"/>
              <a:defRPr sz="2000">
                <a:solidFill>
                  <a:srgbClr val="3F3F3F"/>
                </a:solidFill>
              </a:defRPr>
            </a:lvl1pPr>
            <a:lvl2pPr indent="-342900" lvl="1" marL="914400" algn="l">
              <a:lnSpc>
                <a:spcPct val="90000"/>
              </a:lnSpc>
              <a:spcBef>
                <a:spcPts val="500"/>
              </a:spcBef>
              <a:spcAft>
                <a:spcPts val="0"/>
              </a:spcAft>
              <a:buClr>
                <a:srgbClr val="3F3F3F"/>
              </a:buClr>
              <a:buSzPts val="1800"/>
              <a:buChar char="•"/>
              <a:defRPr sz="1800">
                <a:solidFill>
                  <a:srgbClr val="3F3F3F"/>
                </a:solidFill>
              </a:defRPr>
            </a:lvl2pPr>
            <a:lvl3pPr indent="-330200" lvl="2" marL="1371600" algn="l">
              <a:lnSpc>
                <a:spcPct val="90000"/>
              </a:lnSpc>
              <a:spcBef>
                <a:spcPts val="500"/>
              </a:spcBef>
              <a:spcAft>
                <a:spcPts val="0"/>
              </a:spcAft>
              <a:buClr>
                <a:srgbClr val="3F3F3F"/>
              </a:buClr>
              <a:buSzPts val="1600"/>
              <a:buChar char="•"/>
              <a:defRPr sz="1600">
                <a:solidFill>
                  <a:srgbClr val="3F3F3F"/>
                </a:solidFill>
              </a:defRPr>
            </a:lvl3pPr>
            <a:lvl4pPr indent="-330200" lvl="3" marL="1828800" algn="l">
              <a:lnSpc>
                <a:spcPct val="90000"/>
              </a:lnSpc>
              <a:spcBef>
                <a:spcPts val="500"/>
              </a:spcBef>
              <a:spcAft>
                <a:spcPts val="0"/>
              </a:spcAft>
              <a:buClr>
                <a:srgbClr val="3F3F3F"/>
              </a:buClr>
              <a:buSzPts val="1600"/>
              <a:buChar char="•"/>
              <a:defRPr sz="1600">
                <a:solidFill>
                  <a:srgbClr val="3F3F3F"/>
                </a:solidFill>
              </a:defRPr>
            </a:lvl4pPr>
            <a:lvl5pPr indent="-330200" lvl="4" marL="2286000" algn="l">
              <a:lnSpc>
                <a:spcPct val="90000"/>
              </a:lnSpc>
              <a:spcBef>
                <a:spcPts val="500"/>
              </a:spcBef>
              <a:spcAft>
                <a:spcPts val="0"/>
              </a:spcAft>
              <a:buClr>
                <a:srgbClr val="3F3F3F"/>
              </a:buClr>
              <a:buSzPts val="1600"/>
              <a:buChar char="•"/>
              <a:defRPr sz="1600">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3750945"/>
            <a:ext cx="9848088" cy="81153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000"/>
              <a:buFont typeface="Arial Black"/>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610028"/>
            <a:ext cx="7321550" cy="64755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800"/>
              <a:buNone/>
              <a:defRPr sz="18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2400"/>
              <a:buFont typeface="Arial Black"/>
              <a:buNone/>
              <a:defRPr b="1" i="0"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647700" y="1825625"/>
            <a:ext cx="5181600" cy="4351338"/>
          </a:xfrm>
          <a:prstGeom prst="rect">
            <a:avLst/>
          </a:prstGeom>
          <a:noFill/>
          <a:ln>
            <a:noFill/>
          </a:ln>
        </p:spPr>
        <p:txBody>
          <a:bodyPr anchorCtr="0" anchor="t" bIns="45700" lIns="91425" spcFirstLastPara="1" rIns="91425" wrap="square" tIns="45700">
            <a:noAutofit/>
          </a:bodyPr>
          <a:lstStyle>
            <a:lvl1pPr indent="-355600" lvl="0" marL="457200" algn="l">
              <a:lnSpc>
                <a:spcPct val="150000"/>
              </a:lnSpc>
              <a:spcBef>
                <a:spcPts val="1000"/>
              </a:spcBef>
              <a:spcAft>
                <a:spcPts val="0"/>
              </a:spcAft>
              <a:buClr>
                <a:srgbClr val="3F3F3F"/>
              </a:buClr>
              <a:buSzPts val="2000"/>
              <a:buChar char="•"/>
              <a:defRPr sz="2000">
                <a:solidFill>
                  <a:srgbClr val="3F3F3F"/>
                </a:solidFill>
              </a:defRPr>
            </a:lvl1pPr>
            <a:lvl2pPr indent="-342900" lvl="1" marL="914400" algn="l">
              <a:lnSpc>
                <a:spcPct val="150000"/>
              </a:lnSpc>
              <a:spcBef>
                <a:spcPts val="500"/>
              </a:spcBef>
              <a:spcAft>
                <a:spcPts val="0"/>
              </a:spcAft>
              <a:buClr>
                <a:srgbClr val="3F3F3F"/>
              </a:buClr>
              <a:buSzPts val="1800"/>
              <a:buChar char="•"/>
              <a:defRPr sz="1800">
                <a:solidFill>
                  <a:srgbClr val="3F3F3F"/>
                </a:solidFill>
              </a:defRPr>
            </a:lvl2pPr>
            <a:lvl3pPr indent="-330200" lvl="2" marL="1371600" algn="l">
              <a:lnSpc>
                <a:spcPct val="150000"/>
              </a:lnSpc>
              <a:spcBef>
                <a:spcPts val="500"/>
              </a:spcBef>
              <a:spcAft>
                <a:spcPts val="0"/>
              </a:spcAft>
              <a:buClr>
                <a:srgbClr val="3F3F3F"/>
              </a:buClr>
              <a:buSzPts val="1600"/>
              <a:buChar char="•"/>
              <a:defRPr sz="1600">
                <a:solidFill>
                  <a:srgbClr val="3F3F3F"/>
                </a:solidFill>
              </a:defRPr>
            </a:lvl3pPr>
            <a:lvl4pPr indent="-330200" lvl="3" marL="1828800" algn="l">
              <a:lnSpc>
                <a:spcPct val="150000"/>
              </a:lnSpc>
              <a:spcBef>
                <a:spcPts val="500"/>
              </a:spcBef>
              <a:spcAft>
                <a:spcPts val="0"/>
              </a:spcAft>
              <a:buClr>
                <a:srgbClr val="3F3F3F"/>
              </a:buClr>
              <a:buSzPts val="1600"/>
              <a:buChar char="•"/>
              <a:defRPr sz="1600">
                <a:solidFill>
                  <a:srgbClr val="3F3F3F"/>
                </a:solidFill>
              </a:defRPr>
            </a:lvl4pPr>
            <a:lvl5pPr indent="-330200" lvl="4" marL="2286000" algn="l">
              <a:lnSpc>
                <a:spcPct val="150000"/>
              </a:lnSpc>
              <a:spcBef>
                <a:spcPts val="500"/>
              </a:spcBef>
              <a:spcAft>
                <a:spcPts val="0"/>
              </a:spcAft>
              <a:buClr>
                <a:srgbClr val="3F3F3F"/>
              </a:buClr>
              <a:buSzPts val="1600"/>
              <a:buChar char="•"/>
              <a:defRPr sz="1600">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5981700" y="1825625"/>
            <a:ext cx="5181600" cy="4351338"/>
          </a:xfrm>
          <a:prstGeom prst="rect">
            <a:avLst/>
          </a:prstGeom>
          <a:noFill/>
          <a:ln>
            <a:noFill/>
          </a:ln>
        </p:spPr>
        <p:txBody>
          <a:bodyPr anchorCtr="0" anchor="t" bIns="45700" lIns="91425" spcFirstLastPara="1" rIns="91425" wrap="square" tIns="45700">
            <a:noAutofit/>
          </a:bodyPr>
          <a:lstStyle>
            <a:lvl1pPr indent="-355600" lvl="0" marL="457200" algn="l">
              <a:lnSpc>
                <a:spcPct val="150000"/>
              </a:lnSpc>
              <a:spcBef>
                <a:spcPts val="1000"/>
              </a:spcBef>
              <a:spcAft>
                <a:spcPts val="0"/>
              </a:spcAft>
              <a:buClr>
                <a:srgbClr val="3F3F3F"/>
              </a:buClr>
              <a:buSzPts val="2000"/>
              <a:buChar char="•"/>
              <a:defRPr sz="2000">
                <a:solidFill>
                  <a:srgbClr val="3F3F3F"/>
                </a:solidFill>
              </a:defRPr>
            </a:lvl1pPr>
            <a:lvl2pPr indent="-342900" lvl="1" marL="914400" algn="l">
              <a:lnSpc>
                <a:spcPct val="150000"/>
              </a:lnSpc>
              <a:spcBef>
                <a:spcPts val="500"/>
              </a:spcBef>
              <a:spcAft>
                <a:spcPts val="0"/>
              </a:spcAft>
              <a:buClr>
                <a:srgbClr val="3F3F3F"/>
              </a:buClr>
              <a:buSzPts val="1800"/>
              <a:buChar char="•"/>
              <a:defRPr sz="1800">
                <a:solidFill>
                  <a:srgbClr val="3F3F3F"/>
                </a:solidFill>
              </a:defRPr>
            </a:lvl2pPr>
            <a:lvl3pPr indent="-330200" lvl="2" marL="1371600" algn="l">
              <a:lnSpc>
                <a:spcPct val="150000"/>
              </a:lnSpc>
              <a:spcBef>
                <a:spcPts val="500"/>
              </a:spcBef>
              <a:spcAft>
                <a:spcPts val="0"/>
              </a:spcAft>
              <a:buClr>
                <a:srgbClr val="3F3F3F"/>
              </a:buClr>
              <a:buSzPts val="1600"/>
              <a:buChar char="•"/>
              <a:defRPr sz="1600">
                <a:solidFill>
                  <a:srgbClr val="3F3F3F"/>
                </a:solidFill>
              </a:defRPr>
            </a:lvl3pPr>
            <a:lvl4pPr indent="-330200" lvl="3" marL="1828800" algn="l">
              <a:lnSpc>
                <a:spcPct val="150000"/>
              </a:lnSpc>
              <a:spcBef>
                <a:spcPts val="500"/>
              </a:spcBef>
              <a:spcAft>
                <a:spcPts val="0"/>
              </a:spcAft>
              <a:buClr>
                <a:srgbClr val="3F3F3F"/>
              </a:buClr>
              <a:buSzPts val="1600"/>
              <a:buChar char="•"/>
              <a:defRPr sz="1600">
                <a:solidFill>
                  <a:srgbClr val="3F3F3F"/>
                </a:solidFill>
              </a:defRPr>
            </a:lvl4pPr>
            <a:lvl5pPr indent="-330200" lvl="4" marL="2286000" algn="l">
              <a:lnSpc>
                <a:spcPct val="150000"/>
              </a:lnSpc>
              <a:spcBef>
                <a:spcPts val="500"/>
              </a:spcBef>
              <a:spcAft>
                <a:spcPts val="0"/>
              </a:spcAft>
              <a:buClr>
                <a:srgbClr val="3F3F3F"/>
              </a:buClr>
              <a:buSzPts val="1600"/>
              <a:buChar char="•"/>
              <a:defRPr sz="1600">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744961"/>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615609"/>
            <a:ext cx="5157787" cy="3574054"/>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744961"/>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615609"/>
            <a:ext cx="5183188" cy="3574054"/>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2766219"/>
            <a:ext cx="10515600" cy="1325563"/>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4800"/>
              <a:buFont typeface="Arial Black"/>
              <a:buNone/>
              <a:defRPr b="0"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646747" y="127000"/>
            <a:ext cx="4165200" cy="1600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2400"/>
              <a:buFont typeface="Arial Black"/>
              <a:buNone/>
              <a:defRPr b="1"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p:nvPr>
            <p:ph idx="2" type="pic"/>
          </p:nvPr>
        </p:nvSpPr>
        <p:spPr>
          <a:xfrm>
            <a:off x="5184000" y="766354"/>
            <a:ext cx="5817375" cy="509444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1" name="Google Shape;61;p9"/>
          <p:cNvSpPr txBox="1"/>
          <p:nvPr>
            <p:ph idx="1" type="body"/>
          </p:nvPr>
        </p:nvSpPr>
        <p:spPr>
          <a:xfrm>
            <a:off x="651827" y="2057400"/>
            <a:ext cx="4165200" cy="3811588"/>
          </a:xfrm>
          <a:prstGeom prst="rect">
            <a:avLst/>
          </a:prstGeom>
          <a:noFill/>
          <a:ln>
            <a:noFill/>
          </a:ln>
        </p:spPr>
        <p:txBody>
          <a:bodyPr anchorCtr="0" anchor="t" bIns="45700" lIns="91425" spcFirstLastPara="1" rIns="91425" wrap="square" tIns="45700">
            <a:noAutofit/>
          </a:bodyPr>
          <a:lstStyle>
            <a:lvl1pPr indent="-228600" lvl="0" marL="457200" algn="l">
              <a:lnSpc>
                <a:spcPct val="15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5" name="Shape 65"/>
        <p:cNvGrpSpPr/>
        <p:nvPr/>
      </p:nvGrpSpPr>
      <p:grpSpPr>
        <a:xfrm>
          <a:off x="0" y="0"/>
          <a:ext cx="0" cy="0"/>
          <a:chOff x="0" y="0"/>
          <a:chExt cx="0" cy="0"/>
        </a:xfrm>
      </p:grpSpPr>
      <p:sp>
        <p:nvSpPr>
          <p:cNvPr id="66" name="Google Shape;66;p10"/>
          <p:cNvSpPr txBox="1"/>
          <p:nvPr>
            <p:ph type="title"/>
          </p:nvPr>
        </p:nvSpPr>
        <p:spPr>
          <a:xfrm rot="5400000">
            <a:off x="7683223" y="2506386"/>
            <a:ext cx="5811838" cy="1529316"/>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txBox="1"/>
          <p:nvPr>
            <p:ph idx="1" type="body"/>
          </p:nvPr>
        </p:nvSpPr>
        <p:spPr>
          <a:xfrm rot="5400000">
            <a:off x="2372260" y="-1168935"/>
            <a:ext cx="5811838" cy="887995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000"/>
              <a:buFont typeface="Arial Black"/>
              <a:buNone/>
              <a:defRPr b="0" i="0" sz="4000" u="none" cap="none" strike="noStrike">
                <a:solidFill>
                  <a:schemeClr val="dk1"/>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10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2"/>
          <p:cNvSpPr txBox="1"/>
          <p:nvPr>
            <p:ph type="ctrTitle"/>
          </p:nvPr>
        </p:nvSpPr>
        <p:spPr>
          <a:xfrm>
            <a:off x="1524000" y="1322962"/>
            <a:ext cx="9144000" cy="2187001"/>
          </a:xfrm>
          <a:prstGeom prst="rect">
            <a:avLst/>
          </a:prstGeom>
          <a:noFill/>
          <a:ln>
            <a:noFill/>
          </a:ln>
        </p:spPr>
        <p:txBody>
          <a:bodyPr anchorCtr="0" anchor="b" bIns="45700" lIns="91425" spcFirstLastPara="1" rIns="91425" wrap="square" tIns="45700">
            <a:noAutofit/>
          </a:bodyPr>
          <a:lstStyle/>
          <a:p>
            <a:pPr indent="0" lvl="0" marL="0" rtl="0" algn="ctr">
              <a:lnSpc>
                <a:spcPct val="130000"/>
              </a:lnSpc>
              <a:spcBef>
                <a:spcPts val="0"/>
              </a:spcBef>
              <a:spcAft>
                <a:spcPts val="0"/>
              </a:spcAft>
              <a:buClr>
                <a:schemeClr val="dk1"/>
              </a:buClr>
              <a:buSzPts val="5400"/>
              <a:buFont typeface="Arial Black"/>
              <a:buNone/>
            </a:pPr>
            <a:r>
              <a:rPr lang="en-US" sz="5400"/>
              <a:t>Урок 6. Принципы проектирования SOLID</a:t>
            </a:r>
            <a:endParaRPr sz="5400"/>
          </a:p>
        </p:txBody>
      </p:sp>
      <p:sp>
        <p:nvSpPr>
          <p:cNvPr id="81" name="Google Shape;81;p1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3F3F3F"/>
              </a:buClr>
              <a:buSzPts val="1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Что такое SOLID?</a:t>
            </a:r>
            <a:endParaRPr/>
          </a:p>
        </p:txBody>
      </p:sp>
      <p:sp>
        <p:nvSpPr>
          <p:cNvPr id="87" name="Google Shape;87;p13"/>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2000"/>
              <a:buChar char="•"/>
            </a:pPr>
            <a:r>
              <a:rPr lang="en-US"/>
              <a:t>SOLID - это 5 принципов объектно-ориентированного программирования, описывающих архитектуру программного обеспечения. Вы можете заметить, что все шаблоны проектирования (паттерны) основаны на этих принципах.</a:t>
            </a:r>
            <a:endParaRPr/>
          </a:p>
          <a:p>
            <a:pPr indent="-228600" lvl="0" marL="228600" rtl="0" algn="l">
              <a:lnSpc>
                <a:spcPct val="90000"/>
              </a:lnSpc>
              <a:spcBef>
                <a:spcPts val="1000"/>
              </a:spcBef>
              <a:spcAft>
                <a:spcPts val="0"/>
              </a:spcAft>
              <a:buClr>
                <a:srgbClr val="3F3F3F"/>
              </a:buClr>
              <a:buSzPts val="2000"/>
              <a:buChar char="•"/>
            </a:pPr>
            <a:r>
              <a:rPr lang="en-US"/>
              <a:t>При создании программных систем использование принципов SOLID способствует созданию такой системы, которую будет легко поддерживать и расширять в течение долгого времени. Принципы SOLID — это руководства, которые также могут применяться во время работы над существующим программным обеспечением для его улучшения, например, для удаления «дурно пахнущего кода».</a:t>
            </a:r>
            <a:endParaRPr/>
          </a:p>
          <a:p>
            <a:pPr indent="-101600" lvl="0" marL="228600" rtl="0" algn="l">
              <a:lnSpc>
                <a:spcPct val="90000"/>
              </a:lnSpc>
              <a:spcBef>
                <a:spcPts val="1000"/>
              </a:spcBef>
              <a:spcAft>
                <a:spcPts val="0"/>
              </a:spcAft>
              <a:buClr>
                <a:srgbClr val="3F3F3F"/>
              </a:buClr>
              <a:buSzPts val="2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Аббревиатура SOLID</a:t>
            </a:r>
            <a:endParaRPr/>
          </a:p>
        </p:txBody>
      </p:sp>
      <p:pic>
        <p:nvPicPr>
          <p:cNvPr descr="solid" id="93" name="Google Shape;93;p14"/>
          <p:cNvPicPr preferRelativeResize="0"/>
          <p:nvPr>
            <p:ph idx="1" type="body"/>
          </p:nvPr>
        </p:nvPicPr>
        <p:blipFill rotWithShape="1">
          <a:blip r:embed="rId3">
            <a:alphaModFix/>
          </a:blip>
          <a:srcRect b="0" l="0" r="0" t="0"/>
          <a:stretch/>
        </p:blipFill>
        <p:spPr>
          <a:xfrm>
            <a:off x="5387340" y="1584325"/>
            <a:ext cx="6223000" cy="4272280"/>
          </a:xfrm>
          <a:prstGeom prst="rect">
            <a:avLst/>
          </a:prstGeom>
          <a:noFill/>
          <a:ln>
            <a:noFill/>
          </a:ln>
        </p:spPr>
      </p:pic>
      <p:sp>
        <p:nvSpPr>
          <p:cNvPr id="94" name="Google Shape;94;p14"/>
          <p:cNvSpPr txBox="1"/>
          <p:nvPr/>
        </p:nvSpPr>
        <p:spPr>
          <a:xfrm>
            <a:off x="814705" y="1179195"/>
            <a:ext cx="4188460" cy="5262245"/>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600"/>
              <a:buFont typeface="Arial"/>
              <a:buAutoNum type="arabicPeriod"/>
            </a:pPr>
            <a:r>
              <a:rPr b="0" i="0" lang="en-US" sz="1600" u="none" cap="none" strike="noStrike">
                <a:solidFill>
                  <a:schemeClr val="dk1"/>
                </a:solidFill>
                <a:latin typeface="Arial"/>
                <a:ea typeface="Arial"/>
                <a:cs typeface="Arial"/>
                <a:sym typeface="Arial"/>
              </a:rPr>
              <a:t>S (The Single Responsibility Principle) - принцип единой ответственности (SRP).</a:t>
            </a:r>
            <a:endParaRPr b="0" i="0" sz="1600" u="none" cap="none" strike="noStrike">
              <a:solidFill>
                <a:schemeClr val="dk1"/>
              </a:solidFill>
              <a:latin typeface="Arial"/>
              <a:ea typeface="Arial"/>
              <a:cs typeface="Arial"/>
              <a:sym typeface="Arial"/>
            </a:endParaRPr>
          </a:p>
          <a:p>
            <a:pPr indent="-241300" lvl="0" marL="342900" marR="0" rtl="0" algn="l">
              <a:spcBef>
                <a:spcPts val="0"/>
              </a:spcBef>
              <a:spcAft>
                <a:spcPts val="0"/>
              </a:spcAft>
              <a:buClr>
                <a:schemeClr val="dk1"/>
              </a:buClr>
              <a:buSzPts val="1600"/>
              <a:buFont typeface="Arial"/>
              <a:buNone/>
            </a:pPr>
            <a:r>
              <a:t/>
            </a:r>
            <a:endParaRPr b="0" i="0" sz="16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600"/>
              <a:buFont typeface="Arial"/>
              <a:buAutoNum type="arabicPeriod"/>
            </a:pPr>
            <a:r>
              <a:rPr b="0" i="0" lang="en-US" sz="1600" u="none" cap="none" strike="noStrike">
                <a:solidFill>
                  <a:schemeClr val="dk1"/>
                </a:solidFill>
                <a:latin typeface="Arial"/>
                <a:ea typeface="Arial"/>
                <a:cs typeface="Arial"/>
                <a:sym typeface="Arial"/>
              </a:rPr>
              <a:t>O (The Open Closed Principle) - обозначает принцип открытости/закрытости (OCP).</a:t>
            </a:r>
            <a:endParaRPr b="0" i="0" sz="1600" u="none" cap="none" strike="noStrike">
              <a:solidFill>
                <a:schemeClr val="dk1"/>
              </a:solidFill>
              <a:latin typeface="Arial"/>
              <a:ea typeface="Arial"/>
              <a:cs typeface="Arial"/>
              <a:sym typeface="Arial"/>
            </a:endParaRPr>
          </a:p>
          <a:p>
            <a:pPr indent="-241300" lvl="0" marL="342900" marR="0" rtl="0" algn="l">
              <a:spcBef>
                <a:spcPts val="0"/>
              </a:spcBef>
              <a:spcAft>
                <a:spcPts val="0"/>
              </a:spcAft>
              <a:buClr>
                <a:schemeClr val="dk1"/>
              </a:buClr>
              <a:buSzPts val="1600"/>
              <a:buFont typeface="Arial"/>
              <a:buNone/>
            </a:pPr>
            <a:r>
              <a:t/>
            </a:r>
            <a:endParaRPr b="0" i="0" sz="16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600"/>
              <a:buFont typeface="Arial"/>
              <a:buAutoNum type="arabicPeriod"/>
            </a:pPr>
            <a:r>
              <a:rPr b="0" i="0" lang="en-US" sz="1600" u="none" cap="none" strike="noStrike">
                <a:solidFill>
                  <a:schemeClr val="dk1"/>
                </a:solidFill>
                <a:latin typeface="Arial"/>
                <a:ea typeface="Arial"/>
                <a:cs typeface="Arial"/>
                <a:sym typeface="Arial"/>
              </a:rPr>
              <a:t>L (The Liskov Substitution Principle) – принцип подстановки Лисков, описывающий возможности заменяемости экземпляров объектов (LSP).</a:t>
            </a:r>
            <a:endParaRPr b="0" i="0" sz="1600" u="none" cap="none" strike="noStrike">
              <a:solidFill>
                <a:schemeClr val="dk1"/>
              </a:solidFill>
              <a:latin typeface="Arial"/>
              <a:ea typeface="Arial"/>
              <a:cs typeface="Arial"/>
              <a:sym typeface="Arial"/>
            </a:endParaRPr>
          </a:p>
          <a:p>
            <a:pPr indent="-241300" lvl="0" marL="342900" marR="0" rtl="0" algn="l">
              <a:spcBef>
                <a:spcPts val="0"/>
              </a:spcBef>
              <a:spcAft>
                <a:spcPts val="0"/>
              </a:spcAft>
              <a:buClr>
                <a:schemeClr val="dk1"/>
              </a:buClr>
              <a:buSzPts val="1600"/>
              <a:buFont typeface="Arial"/>
              <a:buNone/>
            </a:pPr>
            <a:r>
              <a:t/>
            </a:r>
            <a:endParaRPr b="0" i="0" sz="16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600"/>
              <a:buFont typeface="Arial"/>
              <a:buAutoNum type="arabicPeriod"/>
            </a:pPr>
            <a:r>
              <a:rPr b="0" i="0" lang="en-US" sz="1600" u="none" cap="none" strike="noStrike">
                <a:solidFill>
                  <a:schemeClr val="dk1"/>
                </a:solidFill>
                <a:latin typeface="Arial"/>
                <a:ea typeface="Arial"/>
                <a:cs typeface="Arial"/>
                <a:sym typeface="Arial"/>
              </a:rPr>
              <a:t>I (The Interface Segregation Principle) - принцип разделения интерйесов (ISP).</a:t>
            </a:r>
            <a:endParaRPr b="0" i="0" sz="1600" u="none" cap="none" strike="noStrike">
              <a:solidFill>
                <a:schemeClr val="dk1"/>
              </a:solidFill>
              <a:latin typeface="Arial"/>
              <a:ea typeface="Arial"/>
              <a:cs typeface="Arial"/>
              <a:sym typeface="Arial"/>
            </a:endParaRPr>
          </a:p>
          <a:p>
            <a:pPr indent="-241300" lvl="0" marL="342900" marR="0" rtl="0" algn="l">
              <a:spcBef>
                <a:spcPts val="0"/>
              </a:spcBef>
              <a:spcAft>
                <a:spcPts val="0"/>
              </a:spcAft>
              <a:buClr>
                <a:schemeClr val="dk1"/>
              </a:buClr>
              <a:buSzPts val="1600"/>
              <a:buFont typeface="Arial"/>
              <a:buNone/>
            </a:pPr>
            <a:r>
              <a:t/>
            </a:r>
            <a:endParaRPr b="0" i="0" sz="16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600"/>
              <a:buFont typeface="Arial"/>
              <a:buAutoNum type="arabicPeriod"/>
            </a:pPr>
            <a:r>
              <a:rPr b="0" i="0" lang="en-US" sz="1600" u="none" cap="none" strike="noStrike">
                <a:solidFill>
                  <a:schemeClr val="dk1"/>
                </a:solidFill>
                <a:latin typeface="Arial"/>
                <a:ea typeface="Arial"/>
                <a:cs typeface="Arial"/>
                <a:sym typeface="Arial"/>
              </a:rPr>
              <a:t>D (The Dependency Inversion Principle) - принцип инверсии зависимостей (DIP).</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SRP – принцип единой ответственности</a:t>
            </a:r>
            <a:br>
              <a:rPr lang="en-US"/>
            </a:br>
            <a:r>
              <a:rPr lang="en-US" sz="1800">
                <a:solidFill>
                  <a:srgbClr val="595959"/>
                </a:solidFill>
              </a:rPr>
              <a:t>Каждый класс должен решать лишь одну задачу</a:t>
            </a:r>
            <a:endParaRPr sz="1800">
              <a:solidFill>
                <a:srgbClr val="595959"/>
              </a:solidFill>
            </a:endParaRPr>
          </a:p>
        </p:txBody>
      </p:sp>
      <p:sp>
        <p:nvSpPr>
          <p:cNvPr id="100" name="Google Shape;100;p15"/>
          <p:cNvSpPr txBox="1"/>
          <p:nvPr>
            <p:ph idx="1" type="body"/>
          </p:nvPr>
        </p:nvSpPr>
        <p:spPr>
          <a:xfrm>
            <a:off x="647700" y="1385570"/>
            <a:ext cx="5902960" cy="536194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1800"/>
              <a:buChar char="•"/>
            </a:pPr>
            <a:r>
              <a:rPr lang="en-US" sz="1800"/>
              <a:t>Класс должен быть ответственен лишь за что-то одно. Если класс отвечает за решение нескольких задач, его подсистемы, реализующие решение этих задач, оказываются связанными друг с другом. Внося изменения, касающиеся одной из операций вы, сами того не подозревая, можете затронуть и другие.</a:t>
            </a:r>
            <a:endParaRPr sz="1800"/>
          </a:p>
          <a:p>
            <a:pPr indent="-228600" lvl="0" marL="228600" rtl="0" algn="l">
              <a:lnSpc>
                <a:spcPct val="90000"/>
              </a:lnSpc>
              <a:spcBef>
                <a:spcPts val="1000"/>
              </a:spcBef>
              <a:spcAft>
                <a:spcPts val="0"/>
              </a:spcAft>
              <a:buClr>
                <a:srgbClr val="3F3F3F"/>
              </a:buClr>
              <a:buSzPts val="1800"/>
              <a:buChar char="•"/>
            </a:pPr>
            <a:r>
              <a:rPr lang="en-US" sz="1800"/>
              <a:t>Обратите внимание на то, что этот принцип применим не только к классам, но и к компонентам программного обеспечения в более широком смысле.</a:t>
            </a:r>
            <a:endParaRPr sz="1800"/>
          </a:p>
          <a:p>
            <a:pPr indent="-228600" lvl="0" marL="228600" rtl="0" algn="l">
              <a:lnSpc>
                <a:spcPct val="90000"/>
              </a:lnSpc>
              <a:spcBef>
                <a:spcPts val="1000"/>
              </a:spcBef>
              <a:spcAft>
                <a:spcPts val="0"/>
              </a:spcAft>
              <a:buClr>
                <a:srgbClr val="3F3F3F"/>
              </a:buClr>
              <a:buSzPts val="1800"/>
              <a:buChar char="•"/>
            </a:pPr>
            <a:r>
              <a:rPr lang="en-US" sz="1800"/>
              <a:t>Правильное применение принципа единственной ответственности приводит к высокой степени связности элементов внутри модуля, то есть к тому, что задачи, решаемые внутри него, хорошо соответствуют его главной цели.</a:t>
            </a:r>
            <a:endParaRPr sz="1800"/>
          </a:p>
        </p:txBody>
      </p:sp>
      <p:pic>
        <p:nvPicPr>
          <p:cNvPr descr="ug2vtsbxvspdx0elsmexemp3kxm" id="101" name="Google Shape;101;p15"/>
          <p:cNvPicPr preferRelativeResize="0"/>
          <p:nvPr/>
        </p:nvPicPr>
        <p:blipFill rotWithShape="1">
          <a:blip r:embed="rId3">
            <a:alphaModFix/>
          </a:blip>
          <a:srcRect b="0" l="0" r="0" t="0"/>
          <a:stretch/>
        </p:blipFill>
        <p:spPr>
          <a:xfrm>
            <a:off x="6445885" y="1746885"/>
            <a:ext cx="5706110" cy="388493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OCP - принцип открытости/закрытости</a:t>
            </a:r>
            <a:br>
              <a:rPr lang="en-US"/>
            </a:br>
            <a:r>
              <a:rPr lang="en-US" sz="1800">
                <a:solidFill>
                  <a:srgbClr val="595959"/>
                </a:solidFill>
              </a:rPr>
              <a:t>Программные сущности (классы, модули, функции) должны быть открыты для расширения, но не для модификации</a:t>
            </a:r>
            <a:endParaRPr sz="1800">
              <a:solidFill>
                <a:srgbClr val="595959"/>
              </a:solidFill>
            </a:endParaRPr>
          </a:p>
        </p:txBody>
      </p:sp>
      <p:sp>
        <p:nvSpPr>
          <p:cNvPr id="107" name="Google Shape;107;p16"/>
          <p:cNvSpPr txBox="1"/>
          <p:nvPr>
            <p:ph idx="1" type="body"/>
          </p:nvPr>
        </p:nvSpPr>
        <p:spPr>
          <a:xfrm>
            <a:off x="647700" y="1584325"/>
            <a:ext cx="5788660" cy="5064760"/>
          </a:xfrm>
          <a:prstGeom prst="rect">
            <a:avLst/>
          </a:prstGeom>
          <a:noFill/>
          <a:ln>
            <a:noFill/>
          </a:ln>
        </p:spPr>
        <p:txBody>
          <a:bodyPr anchorCtr="0" anchor="t" bIns="45700" lIns="91425" spcFirstLastPara="1" rIns="91425" wrap="square" tIns="45700">
            <a:noAutofit/>
          </a:bodyPr>
          <a:lstStyle/>
          <a:p>
            <a:pPr indent="-228600" lvl="0" marL="228600" rtl="0" algn="l">
              <a:lnSpc>
                <a:spcPct val="80000"/>
              </a:lnSpc>
              <a:spcBef>
                <a:spcPts val="0"/>
              </a:spcBef>
              <a:spcAft>
                <a:spcPts val="0"/>
              </a:spcAft>
              <a:buClr>
                <a:srgbClr val="3F3F3F"/>
              </a:buClr>
              <a:buSzPts val="1800"/>
              <a:buChar char="•"/>
            </a:pPr>
            <a:r>
              <a:rPr lang="en-US" sz="1800"/>
              <a:t>Когда вы меняете текущее поведение класса, эти изменения сказываются на всех системах, работающих с данным классом. Если хотите, чтобы класс выполнял больше операций, то идеальный вариант – не заменять старые на новые, а добавлять новые к уже существующим.</a:t>
            </a:r>
            <a:endParaRPr sz="1800"/>
          </a:p>
          <a:p>
            <a:pPr indent="-228600" lvl="0" marL="228600" rtl="0" algn="l">
              <a:lnSpc>
                <a:spcPct val="80000"/>
              </a:lnSpc>
              <a:spcBef>
                <a:spcPts val="1000"/>
              </a:spcBef>
              <a:spcAft>
                <a:spcPts val="0"/>
              </a:spcAft>
              <a:buClr>
                <a:srgbClr val="3F3F3F"/>
              </a:buClr>
              <a:buSzPts val="1800"/>
              <a:buChar char="•"/>
            </a:pPr>
            <a:r>
              <a:rPr lang="en-US" sz="1800"/>
              <a:t>Главной концепцией данного принципа является то, что класс должен быть открыт для расширений, но закрыт от модификаций. Наш модуль должен быть разработан так, чтобы новая функциональность могла быть добавлена только при создании новых требований. «Закрыт для модификации» означает, что мы уже разработали класс, и он прошел модульное тестирование. Мы не должны менять его, пока не найдем ошибки. Как говорится, класс должен быть открытым только для расширений и в C# мы можем использовать для этого наследование.</a:t>
            </a:r>
            <a:endParaRPr sz="1800"/>
          </a:p>
        </p:txBody>
      </p:sp>
      <p:pic>
        <p:nvPicPr>
          <p:cNvPr descr="irsmeboddq2dcx1eaky5qo83v64" id="108" name="Google Shape;108;p16"/>
          <p:cNvPicPr preferRelativeResize="0"/>
          <p:nvPr/>
        </p:nvPicPr>
        <p:blipFill rotWithShape="1">
          <a:blip r:embed="rId3">
            <a:alphaModFix/>
          </a:blip>
          <a:srcRect b="0" l="0" r="0" t="0"/>
          <a:stretch/>
        </p:blipFill>
        <p:spPr>
          <a:xfrm>
            <a:off x="6436360" y="1852295"/>
            <a:ext cx="5707380" cy="416115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LSP - принцип подстановки Барбары Лисков</a:t>
            </a:r>
            <a:br>
              <a:rPr lang="en-US"/>
            </a:br>
            <a:r>
              <a:rPr lang="en-US" sz="1800">
                <a:solidFill>
                  <a:srgbClr val="595959"/>
                </a:solidFill>
              </a:rPr>
              <a:t>Необходимо, чтобы производные могли бы служить заменой для своих родительских классов</a:t>
            </a:r>
            <a:endParaRPr sz="1800">
              <a:solidFill>
                <a:srgbClr val="595959"/>
              </a:solidFill>
            </a:endParaRPr>
          </a:p>
        </p:txBody>
      </p:sp>
      <p:sp>
        <p:nvSpPr>
          <p:cNvPr id="114" name="Google Shape;114;p17"/>
          <p:cNvSpPr txBox="1"/>
          <p:nvPr>
            <p:ph idx="1" type="body"/>
          </p:nvPr>
        </p:nvSpPr>
        <p:spPr>
          <a:xfrm>
            <a:off x="110490" y="1825625"/>
            <a:ext cx="6521450" cy="4971415"/>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1800"/>
              <a:buChar char="•"/>
            </a:pPr>
            <a:r>
              <a:rPr lang="en-US" sz="1800"/>
              <a:t>В случаях, когда класс-потомок не способен выполнять те же действия, что и класс-родитель, возникает риск появления ошибок.</a:t>
            </a:r>
            <a:endParaRPr sz="1800"/>
          </a:p>
          <a:p>
            <a:pPr indent="-228600" lvl="0" marL="228600" rtl="0" algn="l">
              <a:lnSpc>
                <a:spcPct val="90000"/>
              </a:lnSpc>
              <a:spcBef>
                <a:spcPts val="1000"/>
              </a:spcBef>
              <a:spcAft>
                <a:spcPts val="0"/>
              </a:spcAft>
              <a:buClr>
                <a:srgbClr val="3F3F3F"/>
              </a:buClr>
              <a:buSzPts val="1800"/>
              <a:buChar char="•"/>
            </a:pPr>
            <a:r>
              <a:rPr lang="en-US" sz="1800"/>
              <a:t>Необходимо, чтобы класс-потомок был способен обрабатывать те же запросы, что и родитель, и выдавать тот же результат. Или же результат может отличаться, но при этом относиться к тому же типу.</a:t>
            </a:r>
            <a:endParaRPr sz="1800"/>
          </a:p>
          <a:p>
            <a:pPr indent="-228600" lvl="0" marL="228600" rtl="0" algn="l">
              <a:lnSpc>
                <a:spcPct val="90000"/>
              </a:lnSpc>
              <a:spcBef>
                <a:spcPts val="1000"/>
              </a:spcBef>
              <a:spcAft>
                <a:spcPts val="0"/>
              </a:spcAft>
              <a:buClr>
                <a:srgbClr val="3F3F3F"/>
              </a:buClr>
              <a:buSzPts val="1800"/>
              <a:buChar char="•"/>
            </a:pPr>
            <a:r>
              <a:rPr lang="en-US" sz="1800"/>
              <a:t>Если класс-потомок не удовлетворяет этим требованиям, значит, он слишком сильно отличается от родителя и нарушает принцип.</a:t>
            </a:r>
            <a:endParaRPr sz="1800"/>
          </a:p>
          <a:p>
            <a:pPr indent="-228600" lvl="0" marL="228600" rtl="0" algn="l">
              <a:lnSpc>
                <a:spcPct val="90000"/>
              </a:lnSpc>
              <a:spcBef>
                <a:spcPts val="1000"/>
              </a:spcBef>
              <a:spcAft>
                <a:spcPts val="0"/>
              </a:spcAft>
              <a:buClr>
                <a:srgbClr val="3F3F3F"/>
              </a:buClr>
              <a:buSzPts val="1800"/>
              <a:buChar char="•"/>
            </a:pPr>
            <a:r>
              <a:rPr lang="en-US" sz="1800"/>
              <a:t>Цель этого принципа заключаются в том, чтобы классы-наследники могли бы использоваться вместо родительских классов, от которых они образованы, не нарушая работу программы. Если оказывается, что в коде проверяется тип класса, значит принцип подстановки нарушается.</a:t>
            </a:r>
            <a:endParaRPr sz="1800"/>
          </a:p>
        </p:txBody>
      </p:sp>
      <p:pic>
        <p:nvPicPr>
          <p:cNvPr descr="hjdta-bs2bvk2ga_dabxajfqjnk" id="115" name="Google Shape;115;p17"/>
          <p:cNvPicPr preferRelativeResize="0"/>
          <p:nvPr/>
        </p:nvPicPr>
        <p:blipFill rotWithShape="1">
          <a:blip r:embed="rId3">
            <a:alphaModFix/>
          </a:blip>
          <a:srcRect b="0" l="0" r="0" t="0"/>
          <a:stretch/>
        </p:blipFill>
        <p:spPr>
          <a:xfrm>
            <a:off x="6631940" y="1584325"/>
            <a:ext cx="5311775" cy="476186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ISP - принцип разделения интерфейсов</a:t>
            </a:r>
            <a:br>
              <a:rPr lang="en-US"/>
            </a:br>
            <a:r>
              <a:rPr lang="en-US" sz="1800">
                <a:solidFill>
                  <a:srgbClr val="595959"/>
                </a:solidFill>
              </a:rPr>
              <a:t>Не следует ставить клиент в зависимость от методов, которые он не использует</a:t>
            </a:r>
            <a:endParaRPr sz="1800">
              <a:solidFill>
                <a:srgbClr val="595959"/>
              </a:solidFill>
            </a:endParaRPr>
          </a:p>
        </p:txBody>
      </p:sp>
      <p:sp>
        <p:nvSpPr>
          <p:cNvPr id="121" name="Google Shape;121;p18"/>
          <p:cNvSpPr txBox="1"/>
          <p:nvPr>
            <p:ph idx="1" type="body"/>
          </p:nvPr>
        </p:nvSpPr>
        <p:spPr>
          <a:xfrm>
            <a:off x="169545" y="1478915"/>
            <a:ext cx="5855970" cy="5408295"/>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1800"/>
              <a:buChar char="•"/>
            </a:pPr>
            <a:r>
              <a:rPr lang="en-US" sz="1800"/>
              <a:t>Когда классу приходится производить действия, не несущие никакой реальной пользы, это выливается в пустую трату ресурса, а в случае, если класс выполнять эти действия не способен, ведёт к возникновению багов.</a:t>
            </a:r>
            <a:endParaRPr sz="1800"/>
          </a:p>
          <a:p>
            <a:pPr indent="-228600" lvl="0" marL="228600" rtl="0" algn="l">
              <a:lnSpc>
                <a:spcPct val="90000"/>
              </a:lnSpc>
              <a:spcBef>
                <a:spcPts val="1000"/>
              </a:spcBef>
              <a:spcAft>
                <a:spcPts val="0"/>
              </a:spcAft>
              <a:buClr>
                <a:srgbClr val="3F3F3F"/>
              </a:buClr>
              <a:buSzPts val="1800"/>
              <a:buChar char="•"/>
            </a:pPr>
            <a:r>
              <a:rPr lang="en-US" sz="1800"/>
              <a:t>Класс должен производить только те операции, которые необходимы для осуществления его функций. Все другие действия следует либо удалить совсем, либо переместить, если есть вероятность, что они понадобятся другому классу в будущем.</a:t>
            </a:r>
            <a:endParaRPr sz="1800"/>
          </a:p>
          <a:p>
            <a:pPr indent="-228600" lvl="0" marL="228600" rtl="0" algn="l">
              <a:lnSpc>
                <a:spcPct val="90000"/>
              </a:lnSpc>
              <a:spcBef>
                <a:spcPts val="1000"/>
              </a:spcBef>
              <a:spcAft>
                <a:spcPts val="0"/>
              </a:spcAft>
              <a:buClr>
                <a:srgbClr val="3F3F3F"/>
              </a:buClr>
              <a:buSzPts val="1800"/>
              <a:buChar char="•"/>
            </a:pPr>
            <a:r>
              <a:rPr lang="en-US" sz="1800"/>
              <a:t>Принцип служит для того, чтобы раздробить единый набор действий на ряд наборов поменьше – таким образом, каждый класс делает то, что от него действительно требуется, и ничего больше.</a:t>
            </a:r>
            <a:endParaRPr sz="1800"/>
          </a:p>
        </p:txBody>
      </p:sp>
      <p:pic>
        <p:nvPicPr>
          <p:cNvPr descr="v8codny8xpy355zcqvfro-7ep8a" id="122" name="Google Shape;122;p18"/>
          <p:cNvPicPr preferRelativeResize="0"/>
          <p:nvPr/>
        </p:nvPicPr>
        <p:blipFill rotWithShape="1">
          <a:blip r:embed="rId3">
            <a:alphaModFix/>
          </a:blip>
          <a:srcRect b="0" l="0" r="0" t="0"/>
          <a:stretch/>
        </p:blipFill>
        <p:spPr>
          <a:xfrm>
            <a:off x="6025515" y="1995805"/>
            <a:ext cx="6061075" cy="339598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DIP - принцип инверсии зависимостей</a:t>
            </a:r>
            <a:br>
              <a:rPr lang="en-US"/>
            </a:br>
            <a:r>
              <a:rPr lang="en-US" sz="1800">
                <a:solidFill>
                  <a:srgbClr val="595959"/>
                </a:solidFill>
              </a:rPr>
              <a:t>Объектом зависимости должна быть абстракция, а не что-то конкретное</a:t>
            </a:r>
            <a:endParaRPr sz="1800">
              <a:solidFill>
                <a:srgbClr val="595959"/>
              </a:solidFill>
            </a:endParaRPr>
          </a:p>
        </p:txBody>
      </p:sp>
      <p:sp>
        <p:nvSpPr>
          <p:cNvPr id="128" name="Google Shape;128;p19"/>
          <p:cNvSpPr txBox="1"/>
          <p:nvPr>
            <p:ph idx="1" type="body"/>
          </p:nvPr>
        </p:nvSpPr>
        <p:spPr>
          <a:xfrm>
            <a:off x="285115" y="1247775"/>
            <a:ext cx="6038215" cy="5722620"/>
          </a:xfrm>
          <a:prstGeom prst="rect">
            <a:avLst/>
          </a:prstGeom>
          <a:noFill/>
          <a:ln>
            <a:noFill/>
          </a:ln>
        </p:spPr>
        <p:txBody>
          <a:bodyPr anchorCtr="0" anchor="t" bIns="45700" lIns="91425" spcFirstLastPara="1" rIns="91425" wrap="square" tIns="45700">
            <a:noAutofit/>
          </a:bodyPr>
          <a:lstStyle/>
          <a:p>
            <a:pPr indent="-457200" lvl="0" marL="457200" rtl="0" algn="l">
              <a:lnSpc>
                <a:spcPct val="90000"/>
              </a:lnSpc>
              <a:spcBef>
                <a:spcPts val="0"/>
              </a:spcBef>
              <a:spcAft>
                <a:spcPts val="0"/>
              </a:spcAft>
              <a:buClr>
                <a:srgbClr val="3F3F3F"/>
              </a:buClr>
              <a:buSzPts val="1600"/>
              <a:buAutoNum type="arabicPeriod"/>
            </a:pPr>
            <a:r>
              <a:rPr lang="en-US" sz="1600"/>
              <a:t>Модули верхних уровней не должны зависеть от модулей нижних уровней. Оба типа модулей должны зависеть от абстракций.</a:t>
            </a:r>
            <a:endParaRPr sz="1600"/>
          </a:p>
          <a:p>
            <a:pPr indent="-457200" lvl="0" marL="457200" rtl="0" algn="l">
              <a:lnSpc>
                <a:spcPct val="90000"/>
              </a:lnSpc>
              <a:spcBef>
                <a:spcPts val="1000"/>
              </a:spcBef>
              <a:spcAft>
                <a:spcPts val="0"/>
              </a:spcAft>
              <a:buClr>
                <a:srgbClr val="3F3F3F"/>
              </a:buClr>
              <a:buSzPts val="1600"/>
              <a:buAutoNum type="arabicPeriod"/>
            </a:pPr>
            <a:r>
              <a:rPr lang="en-US" sz="1600"/>
              <a:t>Абстракции не должны зависеть от деталей. Детали должны зависеть от абстракций.</a:t>
            </a:r>
            <a:endParaRPr sz="1600"/>
          </a:p>
          <a:p>
            <a:pPr indent="-228600" lvl="0" marL="228600" rtl="0" algn="l">
              <a:lnSpc>
                <a:spcPct val="90000"/>
              </a:lnSpc>
              <a:spcBef>
                <a:spcPts val="1000"/>
              </a:spcBef>
              <a:spcAft>
                <a:spcPts val="0"/>
              </a:spcAft>
              <a:buClr>
                <a:srgbClr val="3F3F3F"/>
              </a:buClr>
              <a:buSzPts val="1600"/>
              <a:buChar char="•"/>
            </a:pPr>
            <a:r>
              <a:rPr lang="en-US" sz="1600"/>
              <a:t>В процессе разработки программного обеспечения существует момент, когда функционал приложения перестаёт помещаться в рамках одного модуля. Когда это происходит, нам приходится решать проблему зависимостей модулей. В результате, например, может оказаться так, что высокоуровневые компоненты зависят от низкоуровневых компонентов.</a:t>
            </a:r>
            <a:endParaRPr sz="1600"/>
          </a:p>
          <a:p>
            <a:pPr indent="-228600" lvl="0" marL="228600" rtl="0" algn="l">
              <a:lnSpc>
                <a:spcPct val="90000"/>
              </a:lnSpc>
              <a:spcBef>
                <a:spcPts val="1000"/>
              </a:spcBef>
              <a:spcAft>
                <a:spcPts val="0"/>
              </a:spcAft>
              <a:buClr>
                <a:srgbClr val="3F3F3F"/>
              </a:buClr>
              <a:buSzPts val="1600"/>
              <a:buChar char="•"/>
            </a:pPr>
            <a:r>
              <a:rPr lang="en-US" sz="1600"/>
              <a:t>Согласно данному принципу, класс не должен соединяться с инструментом, который применяет для выполнения операции. Вместо этого он должен быть соединён с интерфейсом, который поможет установить связь между инструментом и классом.</a:t>
            </a:r>
            <a:endParaRPr sz="1600"/>
          </a:p>
          <a:p>
            <a:pPr indent="-228600" lvl="0" marL="228600" rtl="0" algn="l">
              <a:lnSpc>
                <a:spcPct val="90000"/>
              </a:lnSpc>
              <a:spcBef>
                <a:spcPts val="1000"/>
              </a:spcBef>
              <a:spcAft>
                <a:spcPts val="0"/>
              </a:spcAft>
              <a:buClr>
                <a:srgbClr val="3F3F3F"/>
              </a:buClr>
              <a:buSzPts val="1600"/>
              <a:buChar char="•"/>
            </a:pPr>
            <a:r>
              <a:rPr lang="en-US" sz="1600"/>
              <a:t>Принцип гласит, что ни интерфейс, ни класс, не обязаны вникать в специфику работы инструмента. Напротив, это инструмент должен подходить под требования интерфейса.</a:t>
            </a:r>
            <a:endParaRPr sz="1600"/>
          </a:p>
        </p:txBody>
      </p:sp>
      <p:pic>
        <p:nvPicPr>
          <p:cNvPr descr="du7r0use6rfrrqr8wc9a2qcvf2y" id="129" name="Google Shape;129;p19"/>
          <p:cNvPicPr preferRelativeResize="0"/>
          <p:nvPr/>
        </p:nvPicPr>
        <p:blipFill rotWithShape="1">
          <a:blip r:embed="rId3">
            <a:alphaModFix/>
          </a:blip>
          <a:srcRect b="0" l="0" r="0" t="0"/>
          <a:stretch/>
        </p:blipFill>
        <p:spPr>
          <a:xfrm>
            <a:off x="6191885" y="2403475"/>
            <a:ext cx="5957570" cy="313245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