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7103725" cy="10234275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705"/>
            <a:ext cx="9144000" cy="429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/>
              <a:t>Урок 7. Паттерны проектирования. Порождающие.</a:t>
            </a:r>
            <a:br>
              <a:rPr lang="en-US" sz="5400"/>
            </a:br>
            <a:endParaRPr sz="5400"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Прототип 1/4</a:t>
            </a:r>
            <a:br>
              <a:rPr lang="en-US"/>
            </a:br>
            <a:r>
              <a:rPr lang="en-US" sz="1800"/>
              <a:t>Также известен как: Клон, Prototype</a:t>
            </a:r>
            <a:endParaRPr sz="18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Прототип — это порождающий паттерн проектирования, который позволяет копировать объекты, не вдаваясь в подробности их реализации.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У вас есть объект, который нужно скопировать. Как это сделать? Нужно создать пустой объект такого же класса, а затем поочерёдно скопировать значения всех полей из старого объекта в новый.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Прекрасно! Но есть нюанс. Не каждый объект удастся скопировать таким образом, ведь часть его состояния может быть приватной, а значит — недоступной для остального кода программы.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Но есть и другая проблема. Копирующий код станет зависим от классов копируемых объектов. Ведь, чтобы перебрать все поля объекта, нужно привязаться к его классу. Из-за этого вы не сможете копировать объекты, зная только их интерфейсы, а не конкретные классы.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Прототип 2/4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47700" y="1363345"/>
            <a:ext cx="1051560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 Прототип поручает создание копий самим копируемым объектам. Он вводит общий интерфейс для всех объектов, поддерживающих клонирование. Это позволяет копировать объекты, не привязываясь к их конкретным классам. Обычно такой интерфейс имеет всего один метод </a:t>
            </a:r>
            <a:r>
              <a:rPr i="1" lang="en-US"/>
              <a:t>clone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Реализация этого метода в разных классах очень схожа. Метод создаёт новый объект текущего класса и копирует в него значения всех полей собственного объекта. Так получится скопировать даже приватные поля, так как большинство языков программирования разрешает доступ к приватным полям любого объекта текущего класса.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Объект, который копируют, называется прототипом (откуда и название паттерна). Когда объекты программы содержат сотни полей и тысячи возможных конфигураций, прототипы могут служить своеобразной альтернативой созданию подклассов.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этом случае все возможные прототипы заготавливаются и настраиваются на этапе инициализации программы. Потом, когда программе нужен новый объект, она создаёт копию из приготовленного прототипа.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Прототип 3/4</a:t>
            </a:r>
            <a:br>
              <a:rPr lang="en-US"/>
            </a:br>
            <a:endParaRPr/>
          </a:p>
        </p:txBody>
      </p:sp>
      <p:pic>
        <p:nvPicPr>
          <p:cNvPr descr="BaseProto" id="148" name="Google Shape;14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" y="1049020"/>
            <a:ext cx="634936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redProto"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9545" y="1196975"/>
            <a:ext cx="5670550" cy="47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Прототип 4/4</a:t>
            </a:r>
            <a:br>
              <a:rPr lang="en-US"/>
            </a:br>
            <a:r>
              <a:rPr lang="en-US" sz="1800"/>
              <a:t>Шаги реализации</a:t>
            </a:r>
            <a:endParaRPr sz="18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47700" y="1231265"/>
            <a:ext cx="10515600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интерфейс прототипов с единственным методом </a:t>
            </a:r>
            <a:r>
              <a:rPr i="1" lang="en-US" sz="1800"/>
              <a:t>clone</a:t>
            </a:r>
            <a:r>
              <a:rPr lang="en-US" sz="1800"/>
              <a:t>. Если у вас уже есть иерархия продуктов, метод клонирования можно объявить непосредственно в каждом из её классов.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Добавьте в классы будущих прототипов альтернативный конструктор, принимающий в качестве аргумента объект текущего класса. Этот конструктор должен скопировать из поданного объекта значения всех полей, объявленных в рамках текущего класса, а затем передать выполнение родительскому конструктору, чтобы тот позаботился о полях, объявленных в суперклассе.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Метод клонирования обычно состоит всего из одной строки: вызова оператора new с конструктором прототипа. Все классы, поддерживающие клонирование, должны явно определить метод </a:t>
            </a:r>
            <a:r>
              <a:rPr i="1" lang="en-US" sz="1800"/>
              <a:t>clone</a:t>
            </a:r>
            <a:r>
              <a:rPr lang="en-US" sz="1800"/>
              <a:t>, чтобы использовать собственный класс с оператором new. В обратном случае результатом клонирования станет объект родительского класса.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Опционально, создайте центральное хранилище прототипов. В нём удобно хранить вариации объектов, возможно, даже одного класса, но по-разному настроенных. Вы можете разместить это хранилище либо в новом фабричном классе, либо в фабричном методе базового класса прототипов. Такой фабричный метод должен на основании входящих аргументов искать в хранилище прототипов подходящий экземпляр, а затем вызывать его метод клонирования и возвращать полученный объект.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Строитель 1/4</a:t>
            </a:r>
            <a:br>
              <a:rPr lang="en-US"/>
            </a:br>
            <a:r>
              <a:rPr lang="en-US" sz="1800"/>
              <a:t>Также известен как: Builder</a:t>
            </a:r>
            <a:endParaRPr sz="18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47700" y="1181100"/>
            <a:ext cx="10515600" cy="5838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Строитель 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Представьте сложный объект, требующий кропотливой пошаговой инициализации множества полей и вложенных объектов. Код инициализации таких объектов обычно спрятан внутри монструозного конструктора с десятком параметров. Либо ещё хуже — распылён по всему клиентскому коду.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Паттерн Строитель предлагает вынести конструирование объекта за пределы его собственного класса, поручив это дело отдельным объектам, называемым строителями.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Паттерн предлагает разбить процесс конструирования объекта на отдельные шаги. Чтобы создать объект, вам нужно поочерёдно вызывать методы строителя. Причём не нужно запускать все шаги, а только те, что нужны для производства объекта определённой конфигурации.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Зачастую один и тот же шаг строительства может отличаться для разных вариаций производимых объектов.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В этом случае вы можете создать несколько классов строителей, выполняющих одни и те же шаги по-разному. Используя этих строителей в одном и том же строительном процессе, вы сможете получать на выходе различные объекты.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Строитель 2/4</a:t>
            </a:r>
            <a:br>
              <a:rPr lang="en-US"/>
            </a:br>
            <a:r>
              <a:rPr lang="en-US" sz="1800"/>
              <a:t>Директор</a:t>
            </a:r>
            <a:endParaRPr sz="18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Вы можете пойти дальше и выделить вызовы методов строителя в отдельный класс, называемый директором. В этом случае директор будет задавать порядок шагов строительства, а строитель — выполнять их.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Отдельный класс директора не является строго обязательным. Вы можете вызывать методы строителя и напрямую из клиентского кода. Тем не менее, директор полезен, если у вас есть несколько способов конструирования продуктов, отличающихся порядком и наличием шагов конструирования. В этом случае вы сможете объединить всю эту логику в одном классе.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Такая структура классов полностью скроет от клиентского кода процесс конструирования объектов. Клиенту останется только привязать желаемого строителя к директору, а затем получить у строителя готовый результат.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Строитель 3/4</a:t>
            </a:r>
            <a:endParaRPr/>
          </a:p>
        </p:txBody>
      </p:sp>
      <p:pic>
        <p:nvPicPr>
          <p:cNvPr descr="Builder" id="173" name="Google Shape;17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082040"/>
            <a:ext cx="8272780" cy="578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Строитель 4/4</a:t>
            </a:r>
            <a:br>
              <a:rPr lang="en-US"/>
            </a:br>
            <a:r>
              <a:rPr lang="en-US" sz="1800"/>
              <a:t>Шаги реализации</a:t>
            </a:r>
            <a:br>
              <a:rPr lang="en-US"/>
            </a:b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67970" y="1099185"/>
            <a:ext cx="11588115" cy="57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Убедитесь в том, что создание разных представлений объекта можно свести к общим шагам.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Опишите эти шаги в общем интерфейсе строителей.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Для каждого из представлений объекта-продукта создайте по одному классу-строителю и реализуйте их методы строительства. Не забудьте про метод получения результата. Обычно конкретные строители определяют собственные методы получения результата строительства. Вы не можете описать эти методы в интерфейсе строителей, поскольку продукты не обязательно должны иметь общий базовый класс или интерфейс. Но вы всегда сможете добавить метод получения результата в общий интерфейс, если ваши строители производят однородные продукты с общим предком.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Подумайте о создании класса директора. Его методы будут создавать различные конфигурации продуктов, вызывая разные шаги одного и того же строителя.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Клиентский код должен будет создавать и объекты строителей, и объект директора. Перед началом строительства клиент должен связать определённого строителя с директором. Это можно сделать либо через конструктор, либо через сеттер, либо подав строителя напрямую в строительный метод директора.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Результат строительства можно вернуть из директора, но только если метод возврата продукта удалось поместить в общий интерфейс строителей. Иначе вы жёстко привяжете директора к конкретным классам строителей.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Фабричный метод 1/3</a:t>
            </a:r>
            <a:br>
              <a:rPr lang="en-US"/>
            </a:br>
            <a:r>
              <a:rPr lang="en-US" sz="1800"/>
              <a:t>Также известен как: Виртуальный конструктор, Factory Method</a:t>
            </a:r>
            <a:endParaRPr sz="18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Фабричный метод — это порождающий паттерн проектирования, который определяет общий интерфейс для создания объектов в суперклассе, позволяя подклассам изменять тип создаваемых объектов.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 Фабричный метод предлагает создавать объекты не напрямую, используя оператор new, а через вызов особого фабричного метода. Не пугайтесь, объекты всё равно будут создаваться при помощи new, но делать это будет фабричный метод.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 первый взгляд, это может показаться бессмысленным: мы просто переместили вызов конструктора из одного конца программы в другой. Но теперь вы сможете переопределить фабричный метод в подклассе, чтобы изменить тип создаваемого продукта.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Чтобы эта система заработала, все возвращаемые объекты должны иметь общий интерфейс. Подклассы смогут производить объекты различных классов, следующих одному и тому же интерфейсу.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Фабричный метод 2/3</a:t>
            </a:r>
            <a:br>
              <a:rPr lang="en-US"/>
            </a:br>
            <a:endParaRPr/>
          </a:p>
        </p:txBody>
      </p:sp>
      <p:pic>
        <p:nvPicPr>
          <p:cNvPr descr="FactoryMethod" id="191" name="Google Shape;1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795" y="892175"/>
            <a:ext cx="9647555" cy="599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Что такое Паттерн?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 проектирования — это часто встречающееся решение определённой проблемы при проектировании архитектуры программ.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отличие от готовых функций или библиотек, паттерн нельзя просто взять и скопировать в программу. 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Паттерны часто путают с алгоритмами, ведь оба понятия описывают типовые решения каких-то известных проблем. Но если алгоритм — это чёткий набор действий, то паттерн — это высокоуровневое описание решения, реализация которого может отличаться в двух разных программах.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Фабричный метод 3/3</a:t>
            </a:r>
            <a:br>
              <a:rPr lang="en-US"/>
            </a:br>
            <a:r>
              <a:rPr lang="en-US" sz="1800"/>
              <a:t>Шаги реализации</a:t>
            </a:r>
            <a:endParaRPr sz="18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67970" y="1247775"/>
            <a:ext cx="11588750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Приведите все создаваемые продукты к общему интерфейсу.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В классе, который производит продукты, создайте пустой фабричный метод. В качестве возвращаемого типа укажите общий интерфейс продукта.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Затем пройдитесь по коду класса и найдите все участки, создающие продукты. Поочерёдно замените эти участки вызовами фабричного метода, перенося в него код создания различных продуктов. В фабричный метод, возможно, придётся добавить несколько параметров, контролирующих, какой из продуктов нужно создать.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Для каждого типа продуктов заведите подкласс и переопределите в нём фабричный метод. Переместите туда код создания соответствующего продукта из суперкласса.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Если создаваемых продуктов слишком много для существующих подклассов создателя, вы можете подумать о введении параметров в фабричный метод, которые позволят возвращать различные продукты в пределах одного подкласса.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Если после всех перемещений фабричный метод стал пустым, можете сделать его абстрактным. Если в нём что-то осталось — не беда, это будет его реализацией по умолчанию.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Абстрактная фабрика 1/3</a:t>
            </a:r>
            <a:br>
              <a:rPr lang="en-US"/>
            </a:br>
            <a:r>
              <a:rPr lang="en-US" sz="1800"/>
              <a:t>Также известен как: Abstract Factory</a:t>
            </a:r>
            <a:endParaRPr sz="18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52095" y="1429385"/>
            <a:ext cx="11521440" cy="517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Абстрактная фабрика — это порождающий паттерн проектирования, который позволяет создавать семейства связанных объектов, не привязываясь к конкретным классам создаваемых объектов.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Для начала паттерн Абстрактная фабрика предлагает выделить общие интерфейсы для отдельных продуктов, составляющих семейства. 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Далее вы создаёте абстрактную фабрику — общий интерфейс, который содержит методы создания всех продуктов семейства. Эти операции должны возвращать абстрактные типы продуктов, представленные интерфейсами.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Как насчёт вариаций продуктов? Для каждой вариации семейства продуктов мы должны создать свою собственную фабрику, реализовав абстрактный интерфейс. Фабрики создают продукты одной вариации.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Клиентский код должен работать как с фабриками, так и с продуктами только через их общие интерфейсы. Это позволит подавать в ваши классы любой тип фабрики и производить любые продукты, ничего не ломая.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Осталось прояснить последний момент: кто создаёт объекты конкретных фабрик, если клиентский код работает только с интерфейсами фабрик? Обычно программа создаёт конкретный объект фабрики при запуске, причём тип фабрики выбирается, исходя из параметров окружения или конфигурации.</a:t>
            </a:r>
            <a:endParaRPr sz="1800"/>
          </a:p>
          <a:p>
            <a:pPr indent="-1143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Абстрактная фабрика 2/3</a:t>
            </a:r>
            <a:endParaRPr/>
          </a:p>
        </p:txBody>
      </p:sp>
      <p:pic>
        <p:nvPicPr>
          <p:cNvPr descr="AbstractFactory" id="209" name="Google Shape;20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60" y="1061720"/>
            <a:ext cx="8171180" cy="564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Абстрактная фабрика 3/3</a:t>
            </a:r>
            <a:br>
              <a:rPr lang="en-US"/>
            </a:br>
            <a:r>
              <a:rPr lang="en-US" sz="1800"/>
              <a:t>Шаги реализации</a:t>
            </a:r>
            <a:endParaRPr sz="18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Создайте таблицу соотношений типов продуктов к вариациям семейств продуктов.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Сведите все вариации продуктов к общим интерфейсам.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Определите интерфейс абстрактной фабрики. Он должен иметь фабричные методы для создания каждого из типов продуктов.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Создайте классы конкретных фабрик, реализовав интерфейс абстрактной фабрики. Этих классов должно быть столько же, сколько и вариаций семейств продуктов.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Измените код инициализации программы так, чтобы она создавала определённую фабрику и передавала её в клиентский код.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Замените в клиентском коде участки создания продуктов через конструктор вызовами соответствующих методов фабрики.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Из чего состоит паттерн?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Описания паттернов обычно очень формальны и чаще всего состоят из таких пунктов: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проблема, которую решает паттерн;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мотивации к решению проблемы способом, который предлагает паттерн;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структуры классов, составляющих решение;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примера на одном из языков программирования;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особенностей реализации в различных контекстах;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связей с другими паттернами.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Зачем знать паттерны?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Вы можете вполне успешно работать, не зная ни одного паттерна. Более того, вы могли уже не раз реализовать какой-то из паттернов, даже не подозревая об этом.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Но осознанное владение инструментом как раз и отличает профессионала от любителя. Вы можете забить гвоздь молотком, а можете и дрелью, если сильно постараетесь. Но профессионал знает, что главная фишка дрели совсем не в этом. Итак, зачем же знать паттерны?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Проверенные решения.</a:t>
            </a:r>
            <a:r>
              <a:rPr lang="en-US"/>
              <a:t> Вы тратите меньше времени, используя готовые решения, вместо повторного изобретения велосипеда. До некоторых решений вы смогли бы додуматься и сами, но многие могут быть для вас открытием.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Стандартизация кода. </a:t>
            </a:r>
            <a:r>
              <a:rPr lang="en-US"/>
              <a:t>Вы делаете меньше просчётов при проектировании, используя типовые унифицированные решения, так как все скрытые проблемы в них уже давно найдены.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Общий программистский словарь.</a:t>
            </a:r>
            <a:r>
              <a:rPr lang="en-US"/>
              <a:t> Вы произносите название паттерна, вместо того, чтобы час объяснять другим программистам, какой крутой дизайн вы придумали и какие классы для этого нужны.</a:t>
            </a:r>
            <a:endParaRPr/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Классификация паттернов 1/2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Паттерны отличаются по уровню сложности, детализации и охвата проектируемой системы. Проводя аналогию со строительством, вы можете повысить безопасность перекрёстка, поставив светофор, а можете заменить перекрёсток целой автомобильной развязкой с подземными переходами.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Самые низкоуровневые и простые паттерны — идиомы. Они не универсальны, поскольку применимы только в рамках одного языка программирования.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Самые универсальные — архитектурные паттерны, которые можно реализовать практически на любом языке. Они нужны для проектирования всей программы, а не отдельных её элементов.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Классификация паттернов 2/2</a:t>
            </a:r>
            <a:br>
              <a:rPr lang="en-US"/>
            </a:b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того, паттерны отличаются и предназначением. В этой книге будут рассмотрены три основные группы паттернов: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Порождающие паттерны беспокоятся о гибком создании объектов без внесения в программу лишних зависимостей.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Структурные паттерны показывают различные способы построения связей между объектами.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Поведенческие паттерны заботятся об эффективной коммуникации между объектами.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Одиночка 1/3</a:t>
            </a:r>
            <a:br>
              <a:rPr lang="en-US"/>
            </a:br>
            <a:r>
              <a:rPr lang="en-US" sz="1800"/>
              <a:t>Также известен как: Singleton</a:t>
            </a:r>
            <a:endParaRPr sz="18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Одиночка 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Одиночка решает сразу две проблемы, нарушая принцип единственной ответственности класса.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b="1" lang="en-US"/>
              <a:t>Гарантирует наличие единственного экземпляра класса.</a:t>
            </a:r>
            <a:r>
              <a:rPr lang="en-US"/>
              <a:t> Чаще всего это полезно для доступа к какому-то общему ресурсу, например, базе данных.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b="1" lang="en-US"/>
              <a:t>Предоставляет глобальную точку доступа.</a:t>
            </a:r>
            <a:r>
              <a:rPr lang="en-US"/>
              <a:t> Это не просто глобальная переменная, через которую можно достучаться к определённому объекту. Глобальные переменные не защищены от записи, поэтому любой код может подменять их значения без вашего ведома.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Одиночка 2/3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47700" y="1825625"/>
            <a:ext cx="10515600" cy="165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Все реализации одиночки сводятся к тому, чтобы скрыть конструктор по умолчанию и создать публичный статический метод, который и будет контролировать жизненный цикл объекта-одиночки.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у вас есть доступ к классу одиночки, значит, будет доступ и к этому статическому методу. Из какой точки кода вы бы его ни вызвали, он всегда будет отдавать один и тот же объект.</a:t>
            </a:r>
            <a:endParaRPr/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singleton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745" y="3289300"/>
            <a:ext cx="60579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Одиночка 3/3</a:t>
            </a:r>
            <a:br>
              <a:rPr lang="en-US"/>
            </a:br>
            <a:r>
              <a:rPr lang="en-US" sz="1800"/>
              <a:t>Шаги реализации</a:t>
            </a:r>
            <a:endParaRPr sz="18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Добавьте в класс приватное статическое поле, которое будет содержать одиночный объект.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Объявите статический создающий метод, который будет использоваться для получения одиночки.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Добавьте «ленивую инициализацию» (создание объекта при первом вызове метода) в создающий метод одиночки.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Сделайте конструктор класса приватным.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В клиентском коде замените вызовы конструктора одиночка вызовами его создающего метода.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