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7103725" cy="10234275"/>
  <p:embeddedFontLst>
    <p:embeddedFont>
      <p:font typeface="Arial Black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rialBl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322962"/>
            <a:ext cx="9144000" cy="2187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3750945"/>
            <a:ext cx="9848088" cy="811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610028"/>
            <a:ext cx="7321550" cy="647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1" i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  <a:defRPr b="0"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46747" y="127000"/>
            <a:ext cx="4165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/>
          <p:nvPr>
            <p:ph idx="2" type="pic"/>
          </p:nvPr>
        </p:nvSpPr>
        <p:spPr>
          <a:xfrm>
            <a:off x="5184000" y="766354"/>
            <a:ext cx="5817375" cy="5094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651827" y="2057400"/>
            <a:ext cx="416520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 rot="5400000">
            <a:off x="7683223" y="2506386"/>
            <a:ext cx="5811838" cy="1529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 rot="5400000">
            <a:off x="2372260" y="-1168935"/>
            <a:ext cx="5811838" cy="887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ctrTitle"/>
          </p:nvPr>
        </p:nvSpPr>
        <p:spPr>
          <a:xfrm>
            <a:off x="1524000" y="1322705"/>
            <a:ext cx="9144000" cy="33108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 Black"/>
              <a:buNone/>
            </a:pPr>
            <a:r>
              <a:rPr lang="en-US" sz="5400"/>
              <a:t>Урок 8. Паттерны проектирования. Структурные.</a:t>
            </a:r>
            <a:endParaRPr sz="5400"/>
          </a:p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Компоновщик 1/3</a:t>
            </a:r>
            <a:br>
              <a:rPr lang="en-US"/>
            </a:br>
            <a:r>
              <a:rPr lang="en-US" sz="1800"/>
              <a:t>Также известен как: Дерево, Composite</a:t>
            </a:r>
            <a:endParaRPr sz="1800"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Компоновщик — это структурный паттерн проектирования, который позволяет сгруппировать множество объектов в древовидную структуру, а затем работать с ней так, как будто это единичный объект.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Паттерн Компоновщик имеет смысл только тогда, когда основная модель вашей программы может быть структурирована в виде дерева.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Компоновщик предлагает рассматривать Содержимое и Обертку через единый интерфейс с общим методом возвращения описания или действия.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Компоновщик 2/3</a:t>
            </a:r>
            <a:endParaRPr/>
          </a:p>
        </p:txBody>
      </p:sp>
      <p:pic>
        <p:nvPicPr>
          <p:cNvPr descr="Screenshot from 2020-11-23 16-54-14"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5705" y="1214755"/>
            <a:ext cx="9307830" cy="550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Компоновщик 3/3</a:t>
            </a:r>
            <a:br>
              <a:rPr lang="en-US"/>
            </a:b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202565" y="1198245"/>
            <a:ext cx="11786870" cy="51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Убедитесь, что вашу бизнес-логику можно представить как древовидную структуру. Попытайтесь разбить её на простые компоненты и контейнеры. Помните, что контейнеры могут содержать как простые компоненты, так и другие вложенные контейнеры.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Создайте общий интерфейс компонентов, который объединит операции контейнеров и простых компонентов дерева. Интерфейс будет удачным, если вы сможете использовать его, чтобы взаимозаменять простые и составные компоненты без потери смысла.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Создайте класс компонентов-листьев, не имеющих дальнейших ответвлений. Имейте в виду, что программа может содержать несколько таких классов.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Создайте класс компонентов-контейнеров и добавьте в него массив для хранения ссылок на вложенные компоненты. Этот массив должен быть способен содержать как простые, так и составные компоненты, поэтому убедитесь, что он объявлен с типом интерфейса компонентов. Реализуйте в контейнере методы интерфейса компонентов, помня о том, что контейнеры должны делегировать основную работу своим дочерним компонентам.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Добавьте операции добавления и удаления дочерних компонентов в класс контейнеров. Имейте в виду, что методы добавления/удаления дочерних компонентов можно поместить и в интерфейс компонентов. Да, это нарушит принцип разделения интерфейса, так как реализации методов будут пустыми в компонентах-листьях. Но зато все компоненты дерева станут действительно одинаковыми для клиента.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Декоратор 1/4</a:t>
            </a:r>
            <a:br>
              <a:rPr lang="en-US"/>
            </a:br>
            <a:r>
              <a:rPr lang="en-US" sz="1800"/>
              <a:t>Также известен как: Wrapper, Обёртка, Decorator</a:t>
            </a:r>
            <a:endParaRPr sz="1800"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201930" y="1280795"/>
            <a:ext cx="1167066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Декоратор — это структурный паттерн проектирования, который позволяет динамически добавлять объектам новую функциональность, оборачивая их в полезные «обёртки».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Наследование — это первое, что приходит в голову многим программистам, когда нужно расширить какое-то существующее поведение. Но механизм наследования имеет несколько досадных проблем: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Он статичен. Вы не можете изменить поведение существующего объекта. Для этого вам надо создать новый объект, выбрав другой подкласс.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Он не разрешает наследовать поведение нескольких классов одновременно. Из-за этого вам приходится создавать множество подклассов-комбинаций для получения совмещённого поведения.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Одним из способов обойти эти проблемы является замена наследования агрегацией либо композицией . Это когда один объект содержит ссылку на другой и делегирует ему работу, вместо того чтобы самому наследовать его поведение. Как раз на этом принципе построен паттерн Декоратор.</a:t>
            </a:r>
            <a:endParaRPr/>
          </a:p>
        </p:txBody>
      </p:sp>
      <p:pic>
        <p:nvPicPr>
          <p:cNvPr descr="solution1-ru"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195" y="5210810"/>
            <a:ext cx="52387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Декоратор 2/4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Декоратор имеет альтернативное название — обёртка. Оно более точно описывает суть паттерна: вы помещаете целевой объект в другой объект-обёртку, который запускает базовое поведение объекта, а затем добавляет к результату что-то своё.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Оба объекта имеют общий интерфейс, поэтому для пользователя нет никакой разницы, с каким объектом работать — чистым или обёрнутым. Вы можете использовать несколько разных обёрток одновременно — результат будет иметь объединённое поведение всех обёрток сразу.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Декоратор 3/4</a:t>
            </a:r>
            <a:br>
              <a:rPr lang="en-US"/>
            </a:br>
            <a:endParaRPr/>
          </a:p>
        </p:txBody>
      </p:sp>
      <p:pic>
        <p:nvPicPr>
          <p:cNvPr descr="Screenshot from 2020-11-23 17-11-58" id="168" name="Google Shape;168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680" y="1082040"/>
            <a:ext cx="9740265" cy="5792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Декоратор 4/4</a:t>
            </a:r>
            <a:br>
              <a:rPr lang="en-US"/>
            </a:b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647700" y="1231900"/>
            <a:ext cx="10515600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Убедитесь, что в вашей задаче есть один основной компонент и несколько опциональных дополнений или надстроек над ним.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Создайте интерфейс компонента, который описывал бы общие методы как для основного компонента, так и для его дополнений.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Создайте класс конкретного компонента и поместите в него основную бизнес-логику.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Создайте базовый класс декораторов. Он должен иметь поле для хранения ссылки на вложенный объект-компонент. Все методы базового декоратора должны делегировать действие вложенному объекту.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И конкретный компонент, и базовый декоратор должны следовать одному и тому же интерфейсу компонента.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Теперь создайте классы конкретных декораторов, наследуя их от базового декоратора. Конкретный декоратор должен выполнять свою добавочную функцию, а затем (или перед этим) вызывать эту же операцию обёрнутого объекта.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Клиент берёт на себя ответственность за конфигурацию и порядок обёртывания объектов.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Фасад 1/3</a:t>
            </a:r>
            <a:br>
              <a:rPr lang="en-US"/>
            </a:br>
            <a:r>
              <a:rPr lang="en-US" sz="1800"/>
              <a:t>Также известен как: Facade</a:t>
            </a:r>
            <a:endParaRPr sz="1800"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647700" y="1363345"/>
            <a:ext cx="10515600" cy="52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Фасад — это структурный паттерн проектирования, который предоставляет простой интерфейс к сложной системе классов, библиотеке или фреймворку.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Проблема: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□"/>
            </a:pPr>
            <a:r>
              <a:rPr lang="en-US" sz="1800"/>
              <a:t>Вашему коду приходится работать с большим количеством объектов некой сложной библиотеки или фреймворка. Вы должны самостоятельно инициализировать эти объекты, следить за правильным порядком зависимостей и так далее. В результате бизнес-логика ваших классов тесно переплетается с деталями реализации сторонних классов. Такой код довольно сложно понимать и поддерживать.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 sz="1800"/>
              <a:t>Решение: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-US" sz="1800"/>
              <a:t>Фасад — это простой интерфейс для работы со сложной подсистемой, содержащей множество классов. Фасад может иметь урезанный интерфейс, не имеющий 100% функциональности, которой можно достичь, используя сложную подсистему напрямую. Но он предоставляет именно те фичи, которые нужны клиенту, и скрывает все остальные.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-US" sz="1800"/>
              <a:t>Фасад полезен, если вы используете какую-то сложную библиотеку со множеством подвижных частей, но вам нужна только часть её возможностей.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Фасад 2/3</a:t>
            </a:r>
            <a:endParaRPr/>
          </a:p>
        </p:txBody>
      </p:sp>
      <p:pic>
        <p:nvPicPr>
          <p:cNvPr descr="Screenshot from 2020-11-23 17-22-04" id="186" name="Google Shape;186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745" y="1215390"/>
            <a:ext cx="9534525" cy="5424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Фасад 3/3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Определите, можно ли создать более простой интерфейс, чем тот, который предоставляет сложная подсистема. Вы на правильном пути, если этот интерфейс избавит клиента от необходимости знать о подробностях подсистемы.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Создайте класс фасада, реализующий этот интерфейс. Он должен переадресовывать вызовы клиента нужным объектам подсистемы. Фасад должен будет позаботиться о том, чтобы правильно инициализировать объекты подсистемы.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Вы получите максимум пользы, если клиент будет работать только с фасадом. В этом случае изменения в подсистеме будут затрагивать только код фасада, а клиентский код останется рабочим.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Если ответственность фасада начинает размываться, подумайте о введении дополнительных фасадов.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Адаптер 1/4</a:t>
            </a:r>
            <a:br>
              <a:rPr lang="en-US"/>
            </a:br>
            <a:r>
              <a:rPr lang="en-US" sz="1800"/>
              <a:t>Также известен как: Wrapper, Обёртка, Adapter</a:t>
            </a:r>
            <a:endParaRPr sz="1800"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419100" y="1584325"/>
            <a:ext cx="11085830" cy="5064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Адаптер — это структурный паттерн проектирования, который позволяет объектам с несовместимыми интерфейсами работать вместе.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Это объект-переводчик, который трансформирует интерфейс или данные одного объекта в такой вид, чтобы он стал понятен другому объекту.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При этом адаптер оборачивает один из объектов, так что другой объект даже не знает о наличии первого. Например, вы можете обернуть объект, работающий в метрах, адаптером, который бы конвертировал данные в футы.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Адаптеры могут не только переводить данные из одного формата в другой, но и помогать объектам с разными интерфейсами работать сообща. Это работает так: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Адаптер имеет интерфейс, который совместим с одним из объектов.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Поэтому этот объект может свободно вызывать методы адаптера.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Адаптер получает эти вызовы и перенаправляет их второму объекту, но уже в том формате и последовательности, которые понятны второму объекту.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Иногда возможно создать даже двухсторонний адаптер, который работал бы в обе стороны.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Легковес 1/4</a:t>
            </a:r>
            <a:br>
              <a:rPr lang="en-US"/>
            </a:br>
            <a:r>
              <a:rPr lang="en-US" sz="1800"/>
              <a:t>Также известен как: Приспособленец, Кэш, Flyweight</a:t>
            </a:r>
            <a:endParaRPr sz="1800"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647700" y="1397000"/>
            <a:ext cx="10515600" cy="5325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Легковес — это структурный паттерн проектирования, который позволяет вместить бóльшее количество объектов в отведённую оперативную память. Легковес экономит память, разделяя общее состояние объектов между собой, вместо хранения одинаковых данных в каждом объекте.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Паттерн Легковес предлагает не хранить в классе внешнее состояние, а передавать его в те или иные методы через параметры. Таким образом, одни и те же объекты можно будет повторно использовать в различных контекстах. Но главное — понадобится гораздо меньше объектов, ведь теперь они будут отличаться только внутренним состоянием, а оно имеет не так много вариаций.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Неизменяемые данные объекта принято называть «внутренним состоянием». Все остальные данные — это «внешнее состояние».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Но куда переедет внешнее состояние? Ведь кто-то должен его хранить. Чаще всего, его перемещают в контейнер, который управлял объектами до применения паттерна. Но более элегантным решением было бы создать дополнительный класс-контекст, который бы связывал внешнее состояние с тем или иным легковесом. Это позволит обойтись только одним полем-массивом в классе контейнера.</a:t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Легковес 2/4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Так как объекты легковесов будут использованы в разных контекстах, вы должны быть уверены в том, что их состояние невозможно изменить после создания. Всё внутреннее состояние легковес должен получать через параметры конструктора. Он не должен иметь сеттеров и публичных полей.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Для удобства работы с легковесами и контекстами можно создать фабричный метод, принимающий в параметрах всё внутреннее (а иногда и внешнее) состояние желаемого объекта.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Главная польза от этого метода в том, чтобы искать уже созданные легковесы с таким же внутренним состоянием, что и требуемое. Если легковес находится, его можно повторно использовать. Если нет — просто создаём новый. Обычно этот метод добавляют в контейнер легковесов либо создают отдельный класс-фабрику. Его даже можно сделать статическим и поместить в класс легковесов.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Легковес 3/4</a:t>
            </a:r>
            <a:br>
              <a:rPr lang="en-US"/>
            </a:br>
            <a:endParaRPr/>
          </a:p>
        </p:txBody>
      </p:sp>
      <p:pic>
        <p:nvPicPr>
          <p:cNvPr descr="Screenshot from 2020-11-23 23-09-18" id="210" name="Google Shape;210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960" y="901065"/>
            <a:ext cx="6978015" cy="589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Легковес 4/4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498475" y="1330960"/>
            <a:ext cx="11010900" cy="537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Разделите поля класса, который станет легковесом, на две части: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oto Sans Symbols"/>
              <a:buChar char="▪"/>
            </a:pPr>
            <a:r>
              <a:rPr lang="en-US"/>
              <a:t>внутреннее состояние: значения этих полей одинаковы для большого числа объектов;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oto Sans Symbols"/>
              <a:buChar char="▪"/>
            </a:pPr>
            <a:r>
              <a:rPr lang="en-US"/>
              <a:t>внешнее состояние (контекст): значения полей уникальны для каждого объекта.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 Black"/>
              <a:buAutoNum type="arabicPeriod" startAt="2"/>
            </a:pPr>
            <a:r>
              <a:rPr lang="en-US"/>
              <a:t>Оставьте поля внутреннего состояния в классе, но убедитесь, что их значения неизменяемы. Эти поля должны инициализироваться только через конструктор.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 Black"/>
              <a:buAutoNum type="arabicPeriod" startAt="2"/>
            </a:pPr>
            <a:r>
              <a:rPr lang="en-US"/>
              <a:t>Превратите поля внешнего состояния в параметры методов, где эти поля использовались. Затем удалите поля из класса.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 Black"/>
              <a:buAutoNum type="arabicPeriod" startAt="2"/>
            </a:pPr>
            <a:r>
              <a:rPr lang="en-US"/>
              <a:t>Создайте фабрику, которая будет кешировать и повторно отдавать уже созданные объекты. Клиент должен запрашивать из этой фабрики легковеса с определённым внутренним состоянием, а не создавать его напрямую.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 Black"/>
              <a:buAutoNum type="arabicPeriod" startAt="2"/>
            </a:pPr>
            <a:r>
              <a:rPr lang="en-US"/>
              <a:t>Клиент должен хранить или вычислять значения внешнего состояния (контекст) и передавать его в методы объекта легковеса.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Заместитель 1/3</a:t>
            </a:r>
            <a:br>
              <a:rPr lang="en-US"/>
            </a:br>
            <a:r>
              <a:rPr lang="en-US" sz="1800"/>
              <a:t>Также известен как: Proxy</a:t>
            </a:r>
            <a:endParaRPr sz="1800"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00990" y="1313815"/>
            <a:ext cx="11423650" cy="5342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Заместитель — это структурный паттерн проектирования, который позволяет подставлять вместо реальных объектов специальные объекты-заменители. Эти объекты перехватывают вызовы к оригинальному объекту, позволяя сделать что-то до или после передачи вызова оригиналу.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Для чего вообще контролировать доступ к объектам? Рассмотрим такой пример: у вас есть внешний ресурсоёмкий объект, который нужен не все время, а изредка.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Мы могли бы создавать этот объект не в самом начале программы, а только тогда, когда он кому-то реально понадобится. Каждый клиент объекта получил бы некий код отложенной инициализации. Но, вероятно, это привело бы к множественному дублированию кода.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В идеале, этот код хотелось бы поместить прямо в служебный класс, но это не всегда возможно. Например, код класса может находиться в закрытой сторонней библиотеке.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Паттерн Заместитель предлагает создать новый класс-дублёр, имеющий тот же интерфейс, что и оригинальный служебный объект. При получении запроса от клиента объект-заместитель сам бы создавал экземпляр служебного объекта и переадресовывал бы ему всю реальную работу.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Но в чём же здесь польза? Вы могли бы поместить в класс заместителя какую-то промежуточную логику, которая выполнялась бы до (или после) вызовов этих же методов в настоящем объекте. А благодаря одинаковому интерфейсу, объект-заместитель можно передать в любой код, ожидающий сервисный объект.</a:t>
            </a:r>
            <a:endParaRPr sz="1600"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Заместитель 2/3</a:t>
            </a:r>
            <a:endParaRPr/>
          </a:p>
        </p:txBody>
      </p:sp>
      <p:pic>
        <p:nvPicPr>
          <p:cNvPr descr="Screenshot from 2020-11-23 23-26-48" id="228" name="Google Shape;228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605" y="1448435"/>
            <a:ext cx="11080115" cy="52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Заместитель 3/3</a:t>
            </a:r>
            <a:br>
              <a:rPr lang="en-US"/>
            </a:b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Определите интерфейс, который бы сделал заместитель и оригинальный объект взаимозаменяемыми.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Создайте класс заместителя. Он должен содержать ссылку на сервисный объект. Чаще всего, сервисный объект создаётся самим заместителем. В редких случаях заместитель получает готовый сервисный объект от клиента через конструктор.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Реализуйте методы заместителя в зависимости от его предназначения. В большинстве случаев, проделав какую-то полезную работу, методы заместителя должны передать запрос сервисному объекту.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Подумайте о введении фабрики, которая решала бы, какой из объектов создавать — заместитель или реальный сервисный объект. Но, с другой стороны, эта логика может быть помещена в создающий метод самого заместителя.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Подумайте, не реализовать ли вам ленивую инициализацию сервисного объекта при первом обращении клиента к методам заместителя.</a:t>
            </a:r>
            <a:endParaRPr/>
          </a:p>
          <a:p>
            <a:pPr indent="-330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Адаптер 2/4</a:t>
            </a:r>
            <a:br>
              <a:rPr lang="en-US"/>
            </a:br>
            <a:r>
              <a:rPr lang="en-US" sz="1800"/>
              <a:t>Адаптер объектов</a:t>
            </a:r>
            <a:endParaRPr sz="18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47700" y="1825625"/>
            <a:ext cx="3773170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Эта реализация использует агрегацию: объект адаптера «оборачивает», то есть содержит ссылку на служебный объект. Такой подход работает во всех языках программирования.</a:t>
            </a:r>
            <a:endParaRPr/>
          </a:p>
        </p:txBody>
      </p:sp>
      <p:pic>
        <p:nvPicPr>
          <p:cNvPr descr="Screenshot from 2020-11-23 16-39-30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0870" y="905510"/>
            <a:ext cx="7425690" cy="57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Адаптер 3/4</a:t>
            </a:r>
            <a:br>
              <a:rPr lang="en-US"/>
            </a:br>
            <a:r>
              <a:rPr lang="en-US"/>
              <a:t>Адаптер классов</a:t>
            </a:r>
            <a:br>
              <a:rPr lang="en-US"/>
            </a:b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Эта реализация базируется на наследовании: адаптер наследует оба интерфейса одновременно. Такой подход возможен только в языках, поддерживающих множественное наследование, например, C++.</a:t>
            </a:r>
            <a:endParaRPr/>
          </a:p>
        </p:txBody>
      </p:sp>
      <p:pic>
        <p:nvPicPr>
          <p:cNvPr descr="Screenshot from 2020-11-23 16-41-16"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5575" y="3003550"/>
            <a:ext cx="64198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Адаптер 4/4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175260" y="1239520"/>
            <a:ext cx="11754485" cy="555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Убедитесь, что у вас есть два класса с несовместимыми интерфейсами: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полезный сервис — служебный класс, который вы не можете изменять (он либо сторонний, либо от него зависит другой код);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один или несколько клиентов — существующих классов приложения, несовместимых с сервисом из-за неудобного или несовпадающего интерфейса.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 Black"/>
              <a:buAutoNum type="arabicPeriod" startAt="2"/>
            </a:pPr>
            <a:r>
              <a:rPr lang="en-US"/>
              <a:t>Опишите клиентский интерфейс, через который классы приложения смогли бы использовать класс сервиса.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 Black"/>
              <a:buAutoNum type="arabicPeriod" startAt="2"/>
            </a:pPr>
            <a:r>
              <a:rPr lang="en-US"/>
              <a:t>Создайте класс адаптера, реализовав этот интерфейс.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 Black"/>
              <a:buAutoNum type="arabicPeriod" startAt="2"/>
            </a:pPr>
            <a:r>
              <a:rPr lang="en-US"/>
              <a:t>Поместите в адаптер поле, которое будет хранить ссылку на объект сервиса. Обычно это поле заполняют объектом, переданным в конструктор адаптера. В случае простой адаптации этот объект можно передавать через параметры методов адаптера.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 Black"/>
              <a:buAutoNum type="arabicPeriod" startAt="2"/>
            </a:pPr>
            <a:r>
              <a:rPr lang="en-US"/>
              <a:t>Реализуйте все методы клиентского интерфейса в адаптере. Адаптер должен делегировать основную работу сервису.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 Black"/>
              <a:buAutoNum type="arabicPeriod" startAt="2"/>
            </a:pPr>
            <a:r>
              <a:rPr lang="en-US"/>
              <a:t>Приложение должно использовать адаптер только через клиентский интерфейс. Это позволит легко изменять и добавлять адаптеры в будущем.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Абстракция и Реализация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201930" y="1584325"/>
            <a:ext cx="11605260" cy="4989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Абстракция (или интерфейс) — это образный слой управления чем-либо. Он не делает работу самостоятельно, а делегирует её слою реализации (иногда называемому платформой).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Не путайте эти термины с интерфейсами или абстрактными классами из вашего языка программирования, это не одно и то же.</a:t>
            </a:r>
            <a:endParaRPr sz="1800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>
                <a:solidFill>
                  <a:srgbClr val="3F3F3F"/>
                </a:solidFill>
              </a:rPr>
              <a:t>Если говорить о реальных программах, то абстракцией может выступать графический интерфейс программы (GUI), а реализацией — низкоуровневый код операционной системы (API), к которому графический интерфейс обращается по реакции на действия пользователя.</a:t>
            </a:r>
            <a:endParaRPr sz="1800">
              <a:solidFill>
                <a:srgbClr val="3F3F3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>
                <a:solidFill>
                  <a:srgbClr val="3F3F3F"/>
                </a:solidFill>
              </a:rPr>
              <a:t>Вы можете развивать программу в двух разных направлениях:</a:t>
            </a:r>
            <a:endParaRPr sz="1800">
              <a:solidFill>
                <a:srgbClr val="3F3F3F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>
                <a:solidFill>
                  <a:srgbClr val="3F3F3F"/>
                </a:solidFill>
              </a:rPr>
              <a:t>иметь несколько видов GUI (например, для простых пользователей и администраторов);</a:t>
            </a:r>
            <a:endParaRPr sz="1800">
              <a:solidFill>
                <a:srgbClr val="3F3F3F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>
                <a:solidFill>
                  <a:srgbClr val="3F3F3F"/>
                </a:solidFill>
              </a:rPr>
              <a:t>поддерживать много видов API (например, работать под Windows, Linux и macOS).</a:t>
            </a:r>
            <a:endParaRPr sz="1800">
              <a:solidFill>
                <a:srgbClr val="3F3F3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>
                <a:solidFill>
                  <a:srgbClr val="3F3F3F"/>
                </a:solidFill>
              </a:rPr>
              <a:t>Такая программа может выглядеть как один большой клубок кода, в котором намешаны условные операторы слоёв GUI и API.</a:t>
            </a:r>
            <a:endParaRPr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Мост 1/3</a:t>
            </a:r>
            <a:br>
              <a:rPr lang="en-US"/>
            </a:br>
            <a:r>
              <a:rPr lang="en-US" sz="1800"/>
              <a:t>Также известен как: Bridge</a:t>
            </a:r>
            <a:endParaRPr sz="1800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Мост — это структурный паттерн проектирования, который разделяет один или несколько классов на две отдельные иерархии — абстракцию и реализацию, позволяя изменять их независимо друг от друга.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Паттерн Мост предлагает заменить наследование агрегацией или композицией. Для этого нужно выделить одну из таких «плоскостей» в отдельную иерархию и ссылаться на объект этой иерархии, вместо хранения его состояния и поведения внутри одного класса.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Мост 2/3</a:t>
            </a:r>
            <a:endParaRPr/>
          </a:p>
        </p:txBody>
      </p:sp>
      <p:pic>
        <p:nvPicPr>
          <p:cNvPr descr="Screenshot from 2020-11-23 16-49-06" id="125" name="Google Shape;12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0620" y="1189355"/>
            <a:ext cx="7351395" cy="5335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Мост 3/3</a:t>
            </a:r>
            <a:br>
              <a:rPr lang="en-US"/>
            </a:b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201930" y="1148715"/>
            <a:ext cx="11605260" cy="559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Определите, существует ли в ваших классах два непересекающихся измерения. Это может быть функциональность/платформа, предметная-область/инфраструктура, фронт-энд/бэк-энд или интерфейс/реализация.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Продумайте, какие операции будут нужны клиентам, и опишите их в базовом классе абстракции.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Определите поведения, доступные на всех платформах, и выделите из них ту часть, которая нужна абстракции. На основании этого опишите общий интерфейс реализации.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Для каждой платформы создайте свой класс конкретной реализации. Все они должны следовать общему интерфейсу, который мы выделили перед этим.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Добавьте в класс абстракции ссылку на объект реализации. Реализуйте методы абстракции, делегируя основную работу связанному объекту реализации.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Если у вас есть несколько вариаций абстракции, создайте для каждой из них свой подкласс.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Клиент должен подать объект реализации в конструктор абстракции, чтобы связать их воедино. После этого он может свободно использовать объект абстракции, забыв о реализации.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