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12192000"/>
  <p:notesSz cx="7103725" cy="10234275"/>
  <p:embeddedFontLst>
    <p:embeddedFont>
      <p:font typeface="Arial Black"/>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ArialBlack-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163" cy="5127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4" name="Google Shape;4;n"/>
          <p:cNvSpPr txBox="1"/>
          <p:nvPr>
            <p:ph idx="10" type="dt"/>
          </p:nvPr>
        </p:nvSpPr>
        <p:spPr>
          <a:xfrm>
            <a:off x="4024313" y="0"/>
            <a:ext cx="3078162" cy="51276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5" name="Google Shape;5;n"/>
          <p:cNvSpPr/>
          <p:nvPr>
            <p:ph idx="3"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indent="-228600" lvl="1" marL="914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2pPr>
            <a:lvl3pPr indent="-228600" lvl="2" marL="1371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3pPr>
            <a:lvl4pPr indent="-228600" lvl="3" marL="1828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4pPr>
            <a:lvl5pPr indent="-228600" lvl="4" marL="22860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5pPr>
            <a:lvl6pPr indent="-228600" lvl="5" marL="2743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6pPr>
            <a:lvl7pPr indent="-228600" lvl="6" marL="3200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7pPr>
            <a:lvl8pPr indent="-228600" lvl="7" marL="3657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8pPr>
            <a:lvl9pPr indent="-228600" lvl="8" marL="4114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9pPr>
          </a:lstStyle>
          <a:p/>
        </p:txBody>
      </p:sp>
      <p:sp>
        <p:nvSpPr>
          <p:cNvPr id="7" name="Google Shape;7;n"/>
          <p:cNvSpPr txBox="1"/>
          <p:nvPr>
            <p:ph idx="11" type="ftr"/>
          </p:nvPr>
        </p:nvSpPr>
        <p:spPr>
          <a:xfrm>
            <a:off x="0" y="9721850"/>
            <a:ext cx="3078163" cy="51276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8" name="Google Shape;8;n"/>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SimSun"/>
                <a:ea typeface="SimSun"/>
                <a:cs typeface="SimSun"/>
                <a:sym typeface="SimSun"/>
              </a:rPr>
              <a:t>‹#›</a:t>
            </a:fld>
            <a:endParaRPr b="0" i="0" sz="1200" u="none" cap="none" strike="noStrike">
              <a:solidFill>
                <a:schemeClr val="dk1"/>
              </a:solidFill>
              <a:latin typeface="SimSun"/>
              <a:ea typeface="SimSun"/>
              <a:cs typeface="SimSun"/>
              <a:sym typeface="SimSu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2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2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2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3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3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3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3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3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3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3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Autofit/>
          </a:bodyPr>
          <a:lstStyle>
            <a:lvl1pPr lvl="0" algn="ctr">
              <a:lnSpc>
                <a:spcPct val="130000"/>
              </a:lnSpc>
              <a:spcBef>
                <a:spcPts val="0"/>
              </a:spcBef>
              <a:spcAft>
                <a:spcPts val="0"/>
              </a:spcAft>
              <a:buClr>
                <a:schemeClr val="dk1"/>
              </a:buClr>
              <a:buSzPts val="6000"/>
              <a:buFont typeface="Arial Black"/>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rgbClr val="3F3F3F"/>
              </a:buClr>
              <a:buSzPts val="1800"/>
              <a:buNone/>
              <a:defRPr sz="1800">
                <a:solidFill>
                  <a:srgbClr val="3F3F3F"/>
                </a:solidFill>
                <a:latin typeface="Arial Black"/>
                <a:ea typeface="Arial Black"/>
                <a:cs typeface="Arial Black"/>
                <a:sym typeface="Arial Black"/>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71" name="Shape 71"/>
        <p:cNvGrpSpPr/>
        <p:nvPr/>
      </p:nvGrpSpPr>
      <p:grpSpPr>
        <a:xfrm>
          <a:off x="0" y="0"/>
          <a:ext cx="0" cy="0"/>
          <a:chOff x="0" y="0"/>
          <a:chExt cx="0" cy="0"/>
        </a:xfrm>
      </p:grpSpPr>
      <p:sp>
        <p:nvSpPr>
          <p:cNvPr id="72" name="Google Shape;7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11"/>
          <p:cNvSpPr txBox="1"/>
          <p:nvPr>
            <p:ph idx="1" type="body"/>
          </p:nvPr>
        </p:nvSpPr>
        <p:spPr>
          <a:xfrm>
            <a:off x="838200" y="551543"/>
            <a:ext cx="10515600" cy="555897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400"/>
              <a:buFont typeface="Arial Black"/>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1000"/>
              </a:spcBef>
              <a:spcAft>
                <a:spcPts val="0"/>
              </a:spcAft>
              <a:buClr>
                <a:srgbClr val="3F3F3F"/>
              </a:buClr>
              <a:buSzPts val="2000"/>
              <a:buChar char="•"/>
              <a:defRPr sz="2000">
                <a:solidFill>
                  <a:srgbClr val="3F3F3F"/>
                </a:solidFill>
              </a:defRPr>
            </a:lvl1pPr>
            <a:lvl2pPr indent="-342900" lvl="1" marL="914400" algn="l">
              <a:lnSpc>
                <a:spcPct val="90000"/>
              </a:lnSpc>
              <a:spcBef>
                <a:spcPts val="500"/>
              </a:spcBef>
              <a:spcAft>
                <a:spcPts val="0"/>
              </a:spcAft>
              <a:buClr>
                <a:srgbClr val="3F3F3F"/>
              </a:buClr>
              <a:buSzPts val="1800"/>
              <a:buChar char="•"/>
              <a:defRPr sz="1800">
                <a:solidFill>
                  <a:srgbClr val="3F3F3F"/>
                </a:solidFill>
              </a:defRPr>
            </a:lvl2pPr>
            <a:lvl3pPr indent="-330200" lvl="2" marL="1371600" algn="l">
              <a:lnSpc>
                <a:spcPct val="90000"/>
              </a:lnSpc>
              <a:spcBef>
                <a:spcPts val="500"/>
              </a:spcBef>
              <a:spcAft>
                <a:spcPts val="0"/>
              </a:spcAft>
              <a:buClr>
                <a:srgbClr val="3F3F3F"/>
              </a:buClr>
              <a:buSzPts val="1600"/>
              <a:buChar char="•"/>
              <a:defRPr sz="1600">
                <a:solidFill>
                  <a:srgbClr val="3F3F3F"/>
                </a:solidFill>
              </a:defRPr>
            </a:lvl3pPr>
            <a:lvl4pPr indent="-330200" lvl="3" marL="1828800" algn="l">
              <a:lnSpc>
                <a:spcPct val="90000"/>
              </a:lnSpc>
              <a:spcBef>
                <a:spcPts val="500"/>
              </a:spcBef>
              <a:spcAft>
                <a:spcPts val="0"/>
              </a:spcAft>
              <a:buClr>
                <a:srgbClr val="3F3F3F"/>
              </a:buClr>
              <a:buSzPts val="1600"/>
              <a:buChar char="•"/>
              <a:defRPr sz="1600">
                <a:solidFill>
                  <a:srgbClr val="3F3F3F"/>
                </a:solidFill>
              </a:defRPr>
            </a:lvl4pPr>
            <a:lvl5pPr indent="-330200" lvl="4" marL="2286000" algn="l">
              <a:lnSpc>
                <a:spcPct val="9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3750945"/>
            <a:ext cx="9848088" cy="81153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Arial Black"/>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610028"/>
            <a:ext cx="7321550" cy="64755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400"/>
              <a:buFont typeface="Arial Black"/>
              <a:buNone/>
              <a:defRPr b="1" i="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47700" y="1825625"/>
            <a:ext cx="5181600" cy="4351338"/>
          </a:xfrm>
          <a:prstGeom prst="rect">
            <a:avLst/>
          </a:prstGeom>
          <a:noFill/>
          <a:ln>
            <a:noFill/>
          </a:ln>
        </p:spPr>
        <p:txBody>
          <a:bodyPr anchorCtr="0" anchor="t" bIns="45700" lIns="91425" spcFirstLastPara="1" rIns="91425" wrap="square" tIns="45700">
            <a:noAutofit/>
          </a:bodyPr>
          <a:lstStyle>
            <a:lvl1pPr indent="-355600" lvl="0" marL="457200" algn="l">
              <a:lnSpc>
                <a:spcPct val="150000"/>
              </a:lnSpc>
              <a:spcBef>
                <a:spcPts val="1000"/>
              </a:spcBef>
              <a:spcAft>
                <a:spcPts val="0"/>
              </a:spcAft>
              <a:buClr>
                <a:srgbClr val="3F3F3F"/>
              </a:buClr>
              <a:buSzPts val="2000"/>
              <a:buChar char="•"/>
              <a:defRPr sz="2000">
                <a:solidFill>
                  <a:srgbClr val="3F3F3F"/>
                </a:solidFill>
              </a:defRPr>
            </a:lvl1pPr>
            <a:lvl2pPr indent="-342900" lvl="1" marL="914400" algn="l">
              <a:lnSpc>
                <a:spcPct val="150000"/>
              </a:lnSpc>
              <a:spcBef>
                <a:spcPts val="500"/>
              </a:spcBef>
              <a:spcAft>
                <a:spcPts val="0"/>
              </a:spcAft>
              <a:buClr>
                <a:srgbClr val="3F3F3F"/>
              </a:buClr>
              <a:buSzPts val="1800"/>
              <a:buChar char="•"/>
              <a:defRPr sz="1800">
                <a:solidFill>
                  <a:srgbClr val="3F3F3F"/>
                </a:solidFill>
              </a:defRPr>
            </a:lvl2pPr>
            <a:lvl3pPr indent="-330200" lvl="2" marL="1371600" algn="l">
              <a:lnSpc>
                <a:spcPct val="150000"/>
              </a:lnSpc>
              <a:spcBef>
                <a:spcPts val="500"/>
              </a:spcBef>
              <a:spcAft>
                <a:spcPts val="0"/>
              </a:spcAft>
              <a:buClr>
                <a:srgbClr val="3F3F3F"/>
              </a:buClr>
              <a:buSzPts val="1600"/>
              <a:buChar char="•"/>
              <a:defRPr sz="1600">
                <a:solidFill>
                  <a:srgbClr val="3F3F3F"/>
                </a:solidFill>
              </a:defRPr>
            </a:lvl3pPr>
            <a:lvl4pPr indent="-330200" lvl="3" marL="1828800" algn="l">
              <a:lnSpc>
                <a:spcPct val="150000"/>
              </a:lnSpc>
              <a:spcBef>
                <a:spcPts val="500"/>
              </a:spcBef>
              <a:spcAft>
                <a:spcPts val="0"/>
              </a:spcAft>
              <a:buClr>
                <a:srgbClr val="3F3F3F"/>
              </a:buClr>
              <a:buSzPts val="1600"/>
              <a:buChar char="•"/>
              <a:defRPr sz="1600">
                <a:solidFill>
                  <a:srgbClr val="3F3F3F"/>
                </a:solidFill>
              </a:defRPr>
            </a:lvl4pPr>
            <a:lvl5pPr indent="-330200" lvl="4" marL="2286000" algn="l">
              <a:lnSpc>
                <a:spcPct val="15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5981700" y="1825625"/>
            <a:ext cx="5181600" cy="4351338"/>
          </a:xfrm>
          <a:prstGeom prst="rect">
            <a:avLst/>
          </a:prstGeom>
          <a:noFill/>
          <a:ln>
            <a:noFill/>
          </a:ln>
        </p:spPr>
        <p:txBody>
          <a:bodyPr anchorCtr="0" anchor="t" bIns="45700" lIns="91425" spcFirstLastPara="1" rIns="91425" wrap="square" tIns="45700">
            <a:noAutofit/>
          </a:bodyPr>
          <a:lstStyle>
            <a:lvl1pPr indent="-355600" lvl="0" marL="457200" algn="l">
              <a:lnSpc>
                <a:spcPct val="150000"/>
              </a:lnSpc>
              <a:spcBef>
                <a:spcPts val="1000"/>
              </a:spcBef>
              <a:spcAft>
                <a:spcPts val="0"/>
              </a:spcAft>
              <a:buClr>
                <a:srgbClr val="3F3F3F"/>
              </a:buClr>
              <a:buSzPts val="2000"/>
              <a:buChar char="•"/>
              <a:defRPr sz="2000">
                <a:solidFill>
                  <a:srgbClr val="3F3F3F"/>
                </a:solidFill>
              </a:defRPr>
            </a:lvl1pPr>
            <a:lvl2pPr indent="-342900" lvl="1" marL="914400" algn="l">
              <a:lnSpc>
                <a:spcPct val="150000"/>
              </a:lnSpc>
              <a:spcBef>
                <a:spcPts val="500"/>
              </a:spcBef>
              <a:spcAft>
                <a:spcPts val="0"/>
              </a:spcAft>
              <a:buClr>
                <a:srgbClr val="3F3F3F"/>
              </a:buClr>
              <a:buSzPts val="1800"/>
              <a:buChar char="•"/>
              <a:defRPr sz="1800">
                <a:solidFill>
                  <a:srgbClr val="3F3F3F"/>
                </a:solidFill>
              </a:defRPr>
            </a:lvl2pPr>
            <a:lvl3pPr indent="-330200" lvl="2" marL="1371600" algn="l">
              <a:lnSpc>
                <a:spcPct val="150000"/>
              </a:lnSpc>
              <a:spcBef>
                <a:spcPts val="500"/>
              </a:spcBef>
              <a:spcAft>
                <a:spcPts val="0"/>
              </a:spcAft>
              <a:buClr>
                <a:srgbClr val="3F3F3F"/>
              </a:buClr>
              <a:buSzPts val="1600"/>
              <a:buChar char="•"/>
              <a:defRPr sz="1600">
                <a:solidFill>
                  <a:srgbClr val="3F3F3F"/>
                </a:solidFill>
              </a:defRPr>
            </a:lvl3pPr>
            <a:lvl4pPr indent="-330200" lvl="3" marL="1828800" algn="l">
              <a:lnSpc>
                <a:spcPct val="150000"/>
              </a:lnSpc>
              <a:spcBef>
                <a:spcPts val="500"/>
              </a:spcBef>
              <a:spcAft>
                <a:spcPts val="0"/>
              </a:spcAft>
              <a:buClr>
                <a:srgbClr val="3F3F3F"/>
              </a:buClr>
              <a:buSzPts val="1600"/>
              <a:buChar char="•"/>
              <a:defRPr sz="1600">
                <a:solidFill>
                  <a:srgbClr val="3F3F3F"/>
                </a:solidFill>
              </a:defRPr>
            </a:lvl4pPr>
            <a:lvl5pPr indent="-330200" lvl="4" marL="2286000" algn="l">
              <a:lnSpc>
                <a:spcPct val="15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744961"/>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615609"/>
            <a:ext cx="5157787" cy="357405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744961"/>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615609"/>
            <a:ext cx="5183188" cy="357405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2766219"/>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4800"/>
              <a:buFont typeface="Arial Black"/>
              <a:buNone/>
              <a:defRPr b="0"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46747" y="127000"/>
            <a:ext cx="4165200" cy="1600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400"/>
              <a:buFont typeface="Arial Black"/>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p:nvPr>
            <p:ph idx="2" type="pic"/>
          </p:nvPr>
        </p:nvSpPr>
        <p:spPr>
          <a:xfrm>
            <a:off x="5184000" y="766354"/>
            <a:ext cx="5817375" cy="509444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1" name="Google Shape;61;p9"/>
          <p:cNvSpPr txBox="1"/>
          <p:nvPr>
            <p:ph idx="1" type="body"/>
          </p:nvPr>
        </p:nvSpPr>
        <p:spPr>
          <a:xfrm>
            <a:off x="651827" y="2057400"/>
            <a:ext cx="4165200" cy="381158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5" name="Shape 65"/>
        <p:cNvGrpSpPr/>
        <p:nvPr/>
      </p:nvGrpSpPr>
      <p:grpSpPr>
        <a:xfrm>
          <a:off x="0" y="0"/>
          <a:ext cx="0" cy="0"/>
          <a:chOff x="0" y="0"/>
          <a:chExt cx="0" cy="0"/>
        </a:xfrm>
      </p:grpSpPr>
      <p:sp>
        <p:nvSpPr>
          <p:cNvPr id="66" name="Google Shape;66;p10"/>
          <p:cNvSpPr txBox="1"/>
          <p:nvPr>
            <p:ph type="title"/>
          </p:nvPr>
        </p:nvSpPr>
        <p:spPr>
          <a:xfrm rot="5400000">
            <a:off x="7683223" y="2506386"/>
            <a:ext cx="5811838" cy="152931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p:nvPr>
            <p:ph idx="1" type="body"/>
          </p:nvPr>
        </p:nvSpPr>
        <p:spPr>
          <a:xfrm rot="5400000">
            <a:off x="2372260" y="-1168935"/>
            <a:ext cx="5811838" cy="887995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000"/>
              <a:buFont typeface="Arial Black"/>
              <a:buNone/>
              <a:defRPr b="0" i="0" sz="40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2"/>
          <p:cNvSpPr txBox="1"/>
          <p:nvPr>
            <p:ph type="ctrTitle"/>
          </p:nvPr>
        </p:nvSpPr>
        <p:spPr>
          <a:xfrm>
            <a:off x="1524000" y="1322705"/>
            <a:ext cx="9144000" cy="4420870"/>
          </a:xfrm>
          <a:prstGeom prst="rect">
            <a:avLst/>
          </a:prstGeom>
          <a:noFill/>
          <a:ln>
            <a:noFill/>
          </a:ln>
        </p:spPr>
        <p:txBody>
          <a:bodyPr anchorCtr="0" anchor="b" bIns="45700" lIns="91425" spcFirstLastPara="1" rIns="91425" wrap="square" tIns="45700">
            <a:noAutofit/>
          </a:bodyPr>
          <a:lstStyle/>
          <a:p>
            <a:pPr indent="0" lvl="0" marL="0" rtl="0" algn="ctr">
              <a:lnSpc>
                <a:spcPct val="130000"/>
              </a:lnSpc>
              <a:spcBef>
                <a:spcPts val="0"/>
              </a:spcBef>
              <a:spcAft>
                <a:spcPts val="0"/>
              </a:spcAft>
              <a:buClr>
                <a:schemeClr val="dk1"/>
              </a:buClr>
              <a:buSzPts val="5400"/>
              <a:buFont typeface="Arial Black"/>
              <a:buNone/>
            </a:pPr>
            <a:r>
              <a:rPr lang="en-US" sz="5400"/>
              <a:t>Урок 9. Паттерны проектирования. Поведенческие.</a:t>
            </a:r>
            <a:br>
              <a:rPr lang="en-US" sz="5400"/>
            </a:br>
            <a:endParaRPr sz="5400"/>
          </a:p>
        </p:txBody>
      </p:sp>
      <p:sp>
        <p:nvSpPr>
          <p:cNvPr id="81" name="Google Shape;81;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3F3F3F"/>
              </a:buClr>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Состояние 2/4</a:t>
            </a:r>
            <a:endParaRPr/>
          </a:p>
        </p:txBody>
      </p:sp>
      <p:sp>
        <p:nvSpPr>
          <p:cNvPr id="135" name="Google Shape;135;p21"/>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Паттерн Состояние предлагает создать отдельные классы для каждого состояния, в котором может пребывать объект, а затем вынести туда поведения, соответствующие этим состояниям.</a:t>
            </a:r>
            <a:endParaRPr/>
          </a:p>
          <a:p>
            <a:pPr indent="-228600" lvl="0" marL="228600" rtl="0" algn="l">
              <a:lnSpc>
                <a:spcPct val="90000"/>
              </a:lnSpc>
              <a:spcBef>
                <a:spcPts val="1000"/>
              </a:spcBef>
              <a:spcAft>
                <a:spcPts val="0"/>
              </a:spcAft>
              <a:buClr>
                <a:srgbClr val="3F3F3F"/>
              </a:buClr>
              <a:buSzPts val="2000"/>
              <a:buChar char="•"/>
            </a:pPr>
            <a:r>
              <a:rPr lang="en-US"/>
              <a:t>Вместо того, чтобы хранить код всех состояний, первоначальный объект, называемый контекстом, будет содержать ссылку на один из объектов-состояний и делегировать ему работу, зависящую от состояния.</a:t>
            </a:r>
            <a:endParaRPr/>
          </a:p>
          <a:p>
            <a:pPr indent="-228600" lvl="0" marL="228600" rtl="0" algn="l">
              <a:lnSpc>
                <a:spcPct val="90000"/>
              </a:lnSpc>
              <a:spcBef>
                <a:spcPts val="1000"/>
              </a:spcBef>
              <a:spcAft>
                <a:spcPts val="0"/>
              </a:spcAft>
              <a:buClr>
                <a:srgbClr val="3F3F3F"/>
              </a:buClr>
              <a:buSzPts val="2000"/>
              <a:buChar char="•"/>
            </a:pPr>
            <a:r>
              <a:rPr lang="en-US"/>
              <a:t>Благодаря тому, что объекты состояний будут иметь общий интерфейс, контекст сможет делегировать работу состоянию, не привязываясь к его классу. Поведение контекста можно будет изменить в любой момент, подключив к нему другой объект-состояние.</a:t>
            </a:r>
            <a:endParaRPr/>
          </a:p>
          <a:p>
            <a:pPr indent="-228600" lvl="0" marL="228600" rtl="0" algn="l">
              <a:lnSpc>
                <a:spcPct val="90000"/>
              </a:lnSpc>
              <a:spcBef>
                <a:spcPts val="1000"/>
              </a:spcBef>
              <a:spcAft>
                <a:spcPts val="0"/>
              </a:spcAft>
              <a:buClr>
                <a:srgbClr val="3F3F3F"/>
              </a:buClr>
              <a:buSzPts val="2000"/>
              <a:buChar char="•"/>
            </a:pPr>
            <a:r>
              <a:rPr lang="en-US"/>
              <a:t>Очень важным нюансом, отличающим этот паттерн от Стратегии, является то, что и контекст, и сами конкретные состояния могут знать друг о друге и инициировать переходы от одного состояния к другому.</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Состояние 3/4</a:t>
            </a:r>
            <a:br>
              <a:rPr lang="en-US"/>
            </a:br>
            <a:endParaRPr/>
          </a:p>
        </p:txBody>
      </p:sp>
      <p:pic>
        <p:nvPicPr>
          <p:cNvPr descr="Screenshot from 2020-12-03 15-06-43" id="141" name="Google Shape;141;p22"/>
          <p:cNvPicPr preferRelativeResize="0"/>
          <p:nvPr>
            <p:ph idx="1" type="body"/>
          </p:nvPr>
        </p:nvPicPr>
        <p:blipFill rotWithShape="1">
          <a:blip r:embed="rId3">
            <a:alphaModFix/>
          </a:blip>
          <a:srcRect b="0" l="0" r="0" t="0"/>
          <a:stretch/>
        </p:blipFill>
        <p:spPr>
          <a:xfrm>
            <a:off x="1694180" y="950595"/>
            <a:ext cx="8803640" cy="58699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Состояние 4/4</a:t>
            </a:r>
            <a:br>
              <a:rPr lang="en-US"/>
            </a:br>
            <a:endParaRPr/>
          </a:p>
        </p:txBody>
      </p:sp>
      <p:sp>
        <p:nvSpPr>
          <p:cNvPr id="147" name="Google Shape;147;p23"/>
          <p:cNvSpPr txBox="1"/>
          <p:nvPr>
            <p:ph idx="1" type="body"/>
          </p:nvPr>
        </p:nvSpPr>
        <p:spPr>
          <a:xfrm>
            <a:off x="251460" y="933450"/>
            <a:ext cx="11538585" cy="5788660"/>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Clr>
                <a:srgbClr val="3F3F3F"/>
              </a:buClr>
              <a:buSzPts val="1600"/>
              <a:buAutoNum type="arabicPeriod"/>
            </a:pPr>
            <a:r>
              <a:rPr lang="en-US" sz="1600"/>
              <a:t>Определитесь с классом, который будет играть роль контекста. Это может быть как существующий класс, в котором уже есть зависимость от состояния, так и новый класс, если код состояний размазан по нескольким классам.</a:t>
            </a:r>
            <a:endParaRPr sz="1600"/>
          </a:p>
          <a:p>
            <a:pPr indent="-457200" lvl="0" marL="457200" rtl="0" algn="l">
              <a:lnSpc>
                <a:spcPct val="90000"/>
              </a:lnSpc>
              <a:spcBef>
                <a:spcPts val="1000"/>
              </a:spcBef>
              <a:spcAft>
                <a:spcPts val="0"/>
              </a:spcAft>
              <a:buClr>
                <a:srgbClr val="3F3F3F"/>
              </a:buClr>
              <a:buSzPts val="1600"/>
              <a:buAutoNum type="arabicPeriod"/>
            </a:pPr>
            <a:r>
              <a:rPr lang="en-US" sz="1600"/>
              <a:t>Создайте общий интерфейс состояний. Он должен описывать методы, общие для всех состояний, обнаруженных в контексте. Заметьте, что не всё поведение контекста нужно переносить в состояние, а только то, которое зависит от состояний.</a:t>
            </a:r>
            <a:endParaRPr sz="1600"/>
          </a:p>
          <a:p>
            <a:pPr indent="-457200" lvl="0" marL="457200" rtl="0" algn="l">
              <a:lnSpc>
                <a:spcPct val="90000"/>
              </a:lnSpc>
              <a:spcBef>
                <a:spcPts val="1000"/>
              </a:spcBef>
              <a:spcAft>
                <a:spcPts val="0"/>
              </a:spcAft>
              <a:buClr>
                <a:srgbClr val="3F3F3F"/>
              </a:buClr>
              <a:buSzPts val="1600"/>
              <a:buAutoNum type="arabicPeriod"/>
            </a:pPr>
            <a:r>
              <a:rPr lang="en-US" sz="1600"/>
              <a:t>Для каждого фактического состояния создайте класс, реализующий интерфейс состояния. Переместите код, связанный с конкретными состояниями в нужные классы. В конце концов, все методы интерфейса состояния должны быть реализованы во всех классах состояний. При переносе поведения из контекста вы можете столкнуться с тем, что это поведение зависит от приватных полей или методов контекста, к которым нет доступа из объекта состояния. Существует парочка способов обойти эту проблему. Самый простой — оставить поведение внутри контекста, вызывая его из объекта состояния. С другой стороны, вы можете сделать классы состояний вложенными в класс контекста, и тогда они получат доступ ко всем приватным частям контекста. Но последний способ доступен только в некоторых языках программирования. </a:t>
            </a:r>
            <a:endParaRPr sz="1600"/>
          </a:p>
          <a:p>
            <a:pPr indent="-457200" lvl="0" marL="457200" rtl="0" algn="l">
              <a:lnSpc>
                <a:spcPct val="90000"/>
              </a:lnSpc>
              <a:spcBef>
                <a:spcPts val="1000"/>
              </a:spcBef>
              <a:spcAft>
                <a:spcPts val="0"/>
              </a:spcAft>
              <a:buClr>
                <a:srgbClr val="3F3F3F"/>
              </a:buClr>
              <a:buSzPts val="1600"/>
              <a:buAutoNum type="arabicPeriod"/>
            </a:pPr>
            <a:r>
              <a:rPr lang="en-US" sz="1600"/>
              <a:t>Создайте в контексте поле для хранения объектов-состояний, а также публичный метод для изменения значения этого поля.</a:t>
            </a:r>
            <a:endParaRPr sz="1600"/>
          </a:p>
          <a:p>
            <a:pPr indent="-457200" lvl="0" marL="457200" rtl="0" algn="l">
              <a:lnSpc>
                <a:spcPct val="90000"/>
              </a:lnSpc>
              <a:spcBef>
                <a:spcPts val="1000"/>
              </a:spcBef>
              <a:spcAft>
                <a:spcPts val="0"/>
              </a:spcAft>
              <a:buClr>
                <a:srgbClr val="3F3F3F"/>
              </a:buClr>
              <a:buSzPts val="1600"/>
              <a:buAutoNum type="arabicPeriod"/>
            </a:pPr>
            <a:r>
              <a:rPr lang="en-US" sz="1600"/>
              <a:t>Старые методы контекста, в которых находился зависимый от состояния код, замените на вызовы соответствующих методов объекта-состояния.</a:t>
            </a:r>
            <a:endParaRPr sz="1600"/>
          </a:p>
          <a:p>
            <a:pPr indent="-457200" lvl="0" marL="457200" rtl="0" algn="l">
              <a:lnSpc>
                <a:spcPct val="90000"/>
              </a:lnSpc>
              <a:spcBef>
                <a:spcPts val="1000"/>
              </a:spcBef>
              <a:spcAft>
                <a:spcPts val="0"/>
              </a:spcAft>
              <a:buClr>
                <a:srgbClr val="3F3F3F"/>
              </a:buClr>
              <a:buSzPts val="1600"/>
              <a:buAutoNum type="arabicPeriod"/>
            </a:pPr>
            <a:r>
              <a:rPr lang="en-US" sz="1600"/>
              <a:t>В зависимости от бизнес-логики, разместите код, который переключает состояние контекста либо внутри контекста, либо внутри классов конкретных состояний.</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Наблюдатель 1/3</a:t>
            </a:r>
            <a:br>
              <a:rPr lang="en-US"/>
            </a:br>
            <a:r>
              <a:rPr lang="en-US" sz="1800"/>
              <a:t>Также известен как: Издатель-Подписчик, Слушатель, Observer</a:t>
            </a:r>
            <a:endParaRPr sz="1800"/>
          </a:p>
        </p:txBody>
      </p:sp>
      <p:sp>
        <p:nvSpPr>
          <p:cNvPr id="153" name="Google Shape;153;p24"/>
          <p:cNvSpPr txBox="1"/>
          <p:nvPr>
            <p:ph idx="1" type="body"/>
          </p:nvPr>
        </p:nvSpPr>
        <p:spPr>
          <a:xfrm>
            <a:off x="647700" y="1313815"/>
            <a:ext cx="10515600" cy="534289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600"/>
              <a:buChar char="•"/>
            </a:pPr>
            <a:r>
              <a:rPr lang="en-US" sz="1600"/>
              <a:t>Наблюдатель — это поведенческий паттерн проектирования, который создаёт механизм подписки, позволяющий одним объектам следить и реагировать на события, происходящие в других объектах.</a:t>
            </a:r>
            <a:endParaRPr sz="1600"/>
          </a:p>
          <a:p>
            <a:pPr indent="-228600" lvl="0" marL="228600" rtl="0" algn="l">
              <a:lnSpc>
                <a:spcPct val="90000"/>
              </a:lnSpc>
              <a:spcBef>
                <a:spcPts val="1000"/>
              </a:spcBef>
              <a:spcAft>
                <a:spcPts val="0"/>
              </a:spcAft>
              <a:buClr>
                <a:srgbClr val="3F3F3F"/>
              </a:buClr>
              <a:buSzPts val="1600"/>
              <a:buChar char="•"/>
            </a:pPr>
            <a:r>
              <a:rPr lang="en-US" sz="1600"/>
              <a:t>Давайте называть Издателями те объекты, которые содержат важное или интересное для других состояние. Остальные объекты, которые хотят отслеживать изменения этого состояния, назовём Подписчиками.</a:t>
            </a:r>
            <a:endParaRPr sz="1600"/>
          </a:p>
          <a:p>
            <a:pPr indent="-228600" lvl="0" marL="228600" rtl="0" algn="l">
              <a:lnSpc>
                <a:spcPct val="90000"/>
              </a:lnSpc>
              <a:spcBef>
                <a:spcPts val="1000"/>
              </a:spcBef>
              <a:spcAft>
                <a:spcPts val="0"/>
              </a:spcAft>
              <a:buClr>
                <a:srgbClr val="3F3F3F"/>
              </a:buClr>
              <a:buSzPts val="1600"/>
              <a:buChar char="•"/>
            </a:pPr>
            <a:r>
              <a:rPr lang="en-US" sz="1600"/>
              <a:t>Паттерн Наблюдатель предлагает хранить внутри объекта издателя список ссылок на объекты подписчиков, причём издатель не должен вести список подписки самостоятельно. Он предоставит методы, с помощью которых подписчики могли бы добавлять или убирать себя из списка.</a:t>
            </a:r>
            <a:endParaRPr sz="1600"/>
          </a:p>
          <a:p>
            <a:pPr indent="-228600" lvl="0" marL="228600" rtl="0" algn="l">
              <a:lnSpc>
                <a:spcPct val="90000"/>
              </a:lnSpc>
              <a:spcBef>
                <a:spcPts val="1000"/>
              </a:spcBef>
              <a:spcAft>
                <a:spcPts val="0"/>
              </a:spcAft>
              <a:buClr>
                <a:srgbClr val="3F3F3F"/>
              </a:buClr>
              <a:buSzPts val="1600"/>
              <a:buChar char="•"/>
            </a:pPr>
            <a:r>
              <a:rPr lang="en-US" sz="1600"/>
              <a:t>Теперь самое интересное. Когда в издателе будет происходить важное событие, он будет проходиться по списку подписчиков и оповещать их об этом, вызывая определённый метод объектов-подписчиков.</a:t>
            </a:r>
            <a:endParaRPr sz="1600"/>
          </a:p>
          <a:p>
            <a:pPr indent="-228600" lvl="0" marL="228600" rtl="0" algn="l">
              <a:lnSpc>
                <a:spcPct val="90000"/>
              </a:lnSpc>
              <a:spcBef>
                <a:spcPts val="1000"/>
              </a:spcBef>
              <a:spcAft>
                <a:spcPts val="0"/>
              </a:spcAft>
              <a:buClr>
                <a:srgbClr val="3F3F3F"/>
              </a:buClr>
              <a:buSzPts val="1600"/>
              <a:buChar char="•"/>
            </a:pPr>
            <a:r>
              <a:rPr lang="en-US" sz="1600"/>
              <a:t>Издателю безразлично, какой класс будет иметь тот или иной подписчик, так как все они должны следовать общему интерфейсу и иметь единый метод оповещения.</a:t>
            </a:r>
            <a:endParaRPr sz="1600"/>
          </a:p>
          <a:p>
            <a:pPr indent="-228600" lvl="0" marL="228600" rtl="0" algn="l">
              <a:lnSpc>
                <a:spcPct val="90000"/>
              </a:lnSpc>
              <a:spcBef>
                <a:spcPts val="1000"/>
              </a:spcBef>
              <a:spcAft>
                <a:spcPts val="0"/>
              </a:spcAft>
              <a:buClr>
                <a:srgbClr val="3F3F3F"/>
              </a:buClr>
              <a:buSzPts val="1600"/>
              <a:buChar char="•"/>
            </a:pPr>
            <a:r>
              <a:rPr lang="en-US" sz="1600"/>
              <a:t>Увидев, как складно всё работает, вы можете выделить общий интерфейс, описывающий методы подписки и отписки, и для всех издателей. После этого подписчики смогут работать с разными типами издателей, а также получать оповещения от них через один и тот же метод.</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Наблюдатель 2/3</a:t>
            </a:r>
            <a:endParaRPr/>
          </a:p>
        </p:txBody>
      </p:sp>
      <p:pic>
        <p:nvPicPr>
          <p:cNvPr descr="Screenshot from 2020-12-03 15-13-50" id="159" name="Google Shape;159;p25"/>
          <p:cNvPicPr preferRelativeResize="0"/>
          <p:nvPr>
            <p:ph idx="1" type="body"/>
          </p:nvPr>
        </p:nvPicPr>
        <p:blipFill rotWithShape="1">
          <a:blip r:embed="rId3">
            <a:alphaModFix/>
          </a:blip>
          <a:srcRect b="0" l="0" r="0" t="0"/>
          <a:stretch/>
        </p:blipFill>
        <p:spPr>
          <a:xfrm>
            <a:off x="1783715" y="1137920"/>
            <a:ext cx="8527415" cy="571627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Наблюдатель 3/3</a:t>
            </a:r>
            <a:endParaRPr/>
          </a:p>
        </p:txBody>
      </p:sp>
      <p:sp>
        <p:nvSpPr>
          <p:cNvPr id="165" name="Google Shape;165;p26"/>
          <p:cNvSpPr txBox="1"/>
          <p:nvPr>
            <p:ph idx="1" type="body"/>
          </p:nvPr>
        </p:nvSpPr>
        <p:spPr>
          <a:xfrm>
            <a:off x="172085" y="1025525"/>
            <a:ext cx="11924665" cy="5856605"/>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Clr>
                <a:srgbClr val="3F3F3F"/>
              </a:buClr>
              <a:buSzPts val="1600"/>
              <a:buAutoNum type="arabicPeriod"/>
            </a:pPr>
            <a:r>
              <a:rPr lang="en-US" sz="1600"/>
              <a:t>Разбейте вашу функциональность на две части: независимое ядро и опциональные зависимые части. Независимое ядро станет издателем. Зависимые части станут подписчиками.</a:t>
            </a:r>
            <a:endParaRPr sz="1600"/>
          </a:p>
          <a:p>
            <a:pPr indent="-457200" lvl="0" marL="457200" rtl="0" algn="l">
              <a:lnSpc>
                <a:spcPct val="90000"/>
              </a:lnSpc>
              <a:spcBef>
                <a:spcPts val="1000"/>
              </a:spcBef>
              <a:spcAft>
                <a:spcPts val="0"/>
              </a:spcAft>
              <a:buClr>
                <a:srgbClr val="3F3F3F"/>
              </a:buClr>
              <a:buSzPts val="1600"/>
              <a:buAutoNum type="arabicPeriod"/>
            </a:pPr>
            <a:r>
              <a:rPr lang="en-US" sz="1600"/>
              <a:t>Создайте интерфейс подписчиков. Обычно в нём достаточно определить единственный метод оповещения.</a:t>
            </a:r>
            <a:endParaRPr sz="1600"/>
          </a:p>
          <a:p>
            <a:pPr indent="-457200" lvl="0" marL="457200" rtl="0" algn="l">
              <a:lnSpc>
                <a:spcPct val="90000"/>
              </a:lnSpc>
              <a:spcBef>
                <a:spcPts val="1000"/>
              </a:spcBef>
              <a:spcAft>
                <a:spcPts val="0"/>
              </a:spcAft>
              <a:buClr>
                <a:srgbClr val="3F3F3F"/>
              </a:buClr>
              <a:buSzPts val="1600"/>
              <a:buAutoNum type="arabicPeriod"/>
            </a:pPr>
            <a:r>
              <a:rPr lang="en-US" sz="1600"/>
              <a:t>Создайте интерфейс издателей и опишите в нём операции управления подпиской. Помните, что издатель должен работать только с общим интерфейсом подписчиков.</a:t>
            </a:r>
            <a:endParaRPr sz="1600"/>
          </a:p>
          <a:p>
            <a:pPr indent="-457200" lvl="0" marL="457200" rtl="0" algn="l">
              <a:lnSpc>
                <a:spcPct val="90000"/>
              </a:lnSpc>
              <a:spcBef>
                <a:spcPts val="1000"/>
              </a:spcBef>
              <a:spcAft>
                <a:spcPts val="0"/>
              </a:spcAft>
              <a:buClr>
                <a:srgbClr val="3F3F3F"/>
              </a:buClr>
              <a:buSzPts val="1600"/>
              <a:buAutoNum type="arabicPeriod"/>
            </a:pPr>
            <a:r>
              <a:rPr lang="en-US" sz="1600"/>
              <a:t>Вам нужно решить, куда поместить код ведения подписки, ведь он обычно бывает одинаков для всех типов издателей. Самый очевидный способ — вынести этот код в промежуточный абстрактный класс, от которого будут наследоваться все издатели. Но если вы интегрируете паттерн в существующие классы, то создать новый базовый класс может быть затруднительно. В этом случае вы можете поместить логику подписки во вспомогательный объект и делегировать ему работу из издателей.</a:t>
            </a:r>
            <a:endParaRPr sz="1600"/>
          </a:p>
          <a:p>
            <a:pPr indent="-457200" lvl="0" marL="457200" rtl="0" algn="l">
              <a:lnSpc>
                <a:spcPct val="90000"/>
              </a:lnSpc>
              <a:spcBef>
                <a:spcPts val="1000"/>
              </a:spcBef>
              <a:spcAft>
                <a:spcPts val="0"/>
              </a:spcAft>
              <a:buClr>
                <a:srgbClr val="3F3F3F"/>
              </a:buClr>
              <a:buSzPts val="1600"/>
              <a:buAutoNum type="arabicPeriod"/>
            </a:pPr>
            <a:r>
              <a:rPr lang="en-US" sz="1600"/>
              <a:t>Создайте классы конкретных издателей. Реализуйте их так, чтобы после каждого изменения состояния они отправляли оповещения всем своим подписчикам.</a:t>
            </a:r>
            <a:endParaRPr sz="1600"/>
          </a:p>
          <a:p>
            <a:pPr indent="-457200" lvl="0" marL="457200" rtl="0" algn="l">
              <a:lnSpc>
                <a:spcPct val="90000"/>
              </a:lnSpc>
              <a:spcBef>
                <a:spcPts val="1000"/>
              </a:spcBef>
              <a:spcAft>
                <a:spcPts val="0"/>
              </a:spcAft>
              <a:buClr>
                <a:srgbClr val="3F3F3F"/>
              </a:buClr>
              <a:buSzPts val="1600"/>
              <a:buAutoNum type="arabicPeriod"/>
            </a:pPr>
            <a:r>
              <a:rPr lang="en-US" sz="1600"/>
              <a:t>Реализуйте метод оповещения в конкретных подписчиках. Не забудьте предусмотреть параметры, через которые издатель мог бы отправлять какие-то данные, связанные с происшедшим событием. Возможен и другой вариант, когда подписчик, получив оповещение, сам возьмёт из объекта издателя нужные данные. Но в этом случае вы будете вынуждены привязать класс подписчика к конкретному классу издателя.</a:t>
            </a:r>
            <a:endParaRPr sz="1600"/>
          </a:p>
          <a:p>
            <a:pPr indent="-457200" lvl="0" marL="457200" rtl="0" algn="l">
              <a:lnSpc>
                <a:spcPct val="90000"/>
              </a:lnSpc>
              <a:spcBef>
                <a:spcPts val="1000"/>
              </a:spcBef>
              <a:spcAft>
                <a:spcPts val="0"/>
              </a:spcAft>
              <a:buClr>
                <a:srgbClr val="3F3F3F"/>
              </a:buClr>
              <a:buSzPts val="1600"/>
              <a:buAutoNum type="arabicPeriod"/>
            </a:pPr>
            <a:r>
              <a:rPr lang="en-US" sz="1600"/>
              <a:t>Клиент должен создавать необходимое количество объектов подписчиков и подписывать их у издателей.</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Паттерн Наблюдатель в C# 1/2</a:t>
            </a:r>
            <a:br>
              <a:rPr lang="en-US"/>
            </a:br>
            <a:r>
              <a:rPr lang="en-US"/>
              <a:t>Делегаты</a:t>
            </a:r>
            <a:endParaRPr/>
          </a:p>
        </p:txBody>
      </p:sp>
      <p:sp>
        <p:nvSpPr>
          <p:cNvPr id="171" name="Google Shape;171;p27"/>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Делегаты представляют такие объекты, которые указывают на методы. То есть делегаты - это указатели на методы и с помощью делегатов мы можем вызвать данные методы.</a:t>
            </a:r>
            <a:endParaRPr/>
          </a:p>
          <a:p>
            <a:pPr indent="-228600" lvl="0" marL="228600" rtl="0" algn="l">
              <a:lnSpc>
                <a:spcPct val="90000"/>
              </a:lnSpc>
              <a:spcBef>
                <a:spcPts val="1000"/>
              </a:spcBef>
              <a:spcAft>
                <a:spcPts val="0"/>
              </a:spcAft>
              <a:buClr>
                <a:srgbClr val="3F3F3F"/>
              </a:buClr>
              <a:buSzPts val="2000"/>
              <a:buChar char="•"/>
            </a:pPr>
            <a:r>
              <a:rPr lang="en-US"/>
              <a:t>Для объявления делегата используется ключевое слово delegate, после которого идет возвращаемый тип, название и параметры.</a:t>
            </a:r>
            <a:endParaRPr/>
          </a:p>
          <a:p>
            <a:pPr indent="-228600" lvl="0" marL="228600" rtl="0" algn="l">
              <a:lnSpc>
                <a:spcPct val="90000"/>
              </a:lnSpc>
              <a:spcBef>
                <a:spcPts val="1000"/>
              </a:spcBef>
              <a:spcAft>
                <a:spcPts val="0"/>
              </a:spcAft>
              <a:buClr>
                <a:srgbClr val="3F3F3F"/>
              </a:buClr>
              <a:buSzPts val="2000"/>
              <a:buChar char="•"/>
            </a:pPr>
            <a:r>
              <a:rPr lang="en-US"/>
              <a:t>delegate void Message();</a:t>
            </a:r>
            <a:endParaRPr/>
          </a:p>
          <a:p>
            <a:pPr indent="-228600" lvl="0" marL="228600" rtl="0" algn="l">
              <a:lnSpc>
                <a:spcPct val="90000"/>
              </a:lnSpc>
              <a:spcBef>
                <a:spcPts val="1000"/>
              </a:spcBef>
              <a:spcAft>
                <a:spcPts val="0"/>
              </a:spcAft>
              <a:buClr>
                <a:srgbClr val="3F3F3F"/>
              </a:buClr>
              <a:buSzPts val="2000"/>
              <a:buChar char="•"/>
            </a:pPr>
            <a:r>
              <a:rPr lang="en-US"/>
              <a:t>Делегат Message в качестве возвращаемого типа имеет тип void (то есть ничего не возвращает) и не принимает никаких параметров. Это значит, что этот делегат может указывать на любой метод, который не принимает никаких параметров и ничего не возвращает.</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Паттерн Наблюдатель в C# 2/3</a:t>
            </a:r>
            <a:br>
              <a:rPr lang="en-US"/>
            </a:br>
            <a:r>
              <a:rPr lang="en-US"/>
              <a:t>События</a:t>
            </a:r>
            <a:endParaRPr/>
          </a:p>
        </p:txBody>
      </p:sp>
      <p:sp>
        <p:nvSpPr>
          <p:cNvPr id="177" name="Google Shape;177;p28"/>
          <p:cNvSpPr txBox="1"/>
          <p:nvPr>
            <p:ph idx="1" type="body"/>
          </p:nvPr>
        </p:nvSpPr>
        <p:spPr>
          <a:xfrm>
            <a:off x="647700" y="1368425"/>
            <a:ext cx="10515600" cy="545592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800"/>
              <a:buChar char="•"/>
            </a:pPr>
            <a:r>
              <a:rPr lang="en-US" sz="1800"/>
              <a:t>События сигнализируют системе о том, что произошло определенное действие. И если нам надо отследить эти действия, то как раз мы можем применять события.</a:t>
            </a:r>
            <a:endParaRPr sz="1800"/>
          </a:p>
          <a:p>
            <a:pPr indent="-228600" lvl="0" marL="228600" rtl="0" algn="l">
              <a:lnSpc>
                <a:spcPct val="90000"/>
              </a:lnSpc>
              <a:spcBef>
                <a:spcPts val="1000"/>
              </a:spcBef>
              <a:spcAft>
                <a:spcPts val="0"/>
              </a:spcAft>
              <a:buClr>
                <a:srgbClr val="3F3F3F"/>
              </a:buClr>
              <a:buSzPts val="1800"/>
              <a:buChar char="•"/>
            </a:pPr>
            <a:r>
              <a:rPr lang="en-US" sz="1800"/>
              <a:t>События объявляются в классе с помощью ключевого слова event, после которого указывается тип делегата, который представляет событие:</a:t>
            </a:r>
            <a:endParaRPr sz="1800"/>
          </a:p>
          <a:p>
            <a:pPr indent="-457200" lvl="0" marL="457200" rtl="0" algn="l">
              <a:lnSpc>
                <a:spcPct val="90000"/>
              </a:lnSpc>
              <a:spcBef>
                <a:spcPts val="1000"/>
              </a:spcBef>
              <a:spcAft>
                <a:spcPts val="0"/>
              </a:spcAft>
              <a:buClr>
                <a:srgbClr val="3F3F3F"/>
              </a:buClr>
              <a:buSzPts val="1800"/>
              <a:buAutoNum type="arabicPeriod"/>
            </a:pPr>
            <a:r>
              <a:rPr lang="en-US" sz="1800"/>
              <a:t>delegate void AccountHandler(string message);</a:t>
            </a:r>
            <a:endParaRPr sz="1800"/>
          </a:p>
          <a:p>
            <a:pPr indent="-457200" lvl="0" marL="457200" rtl="0" algn="l">
              <a:lnSpc>
                <a:spcPct val="90000"/>
              </a:lnSpc>
              <a:spcBef>
                <a:spcPts val="1000"/>
              </a:spcBef>
              <a:spcAft>
                <a:spcPts val="0"/>
              </a:spcAft>
              <a:buClr>
                <a:srgbClr val="3F3F3F"/>
              </a:buClr>
              <a:buSzPts val="1800"/>
              <a:buAutoNum type="arabicPeriod"/>
            </a:pPr>
            <a:r>
              <a:rPr lang="en-US" sz="1800"/>
              <a:t>event AccountHandler Notify;</a:t>
            </a:r>
            <a:endParaRPr sz="1800"/>
          </a:p>
          <a:p>
            <a:pPr indent="-228600" lvl="0" marL="228600" rtl="0" algn="l">
              <a:lnSpc>
                <a:spcPct val="90000"/>
              </a:lnSpc>
              <a:spcBef>
                <a:spcPts val="1000"/>
              </a:spcBef>
              <a:spcAft>
                <a:spcPts val="0"/>
              </a:spcAft>
              <a:buClr>
                <a:srgbClr val="3F3F3F"/>
              </a:buClr>
              <a:buSzPts val="1800"/>
              <a:buChar char="•"/>
            </a:pPr>
            <a:r>
              <a:rPr lang="en-US" sz="1800"/>
              <a:t>Определив событие, мы можем его вызвать в программе как метод, используя имя события:</a:t>
            </a:r>
            <a:endParaRPr sz="1800"/>
          </a:p>
          <a:p>
            <a:pPr indent="-457200" lvl="0" marL="457200" rtl="0" algn="l">
              <a:lnSpc>
                <a:spcPct val="90000"/>
              </a:lnSpc>
              <a:spcBef>
                <a:spcPts val="1000"/>
              </a:spcBef>
              <a:spcAft>
                <a:spcPts val="0"/>
              </a:spcAft>
              <a:buClr>
                <a:srgbClr val="3F3F3F"/>
              </a:buClr>
              <a:buSzPts val="1800"/>
              <a:buAutoNum type="arabicPeriod"/>
            </a:pPr>
            <a:r>
              <a:rPr lang="en-US" sz="1800"/>
              <a:t>Notify("Произошло действие");</a:t>
            </a:r>
            <a:endParaRPr sz="1800"/>
          </a:p>
          <a:p>
            <a:pPr indent="-228600" lvl="0" marL="228600" rtl="0" algn="l">
              <a:lnSpc>
                <a:spcPct val="90000"/>
              </a:lnSpc>
              <a:spcBef>
                <a:spcPts val="1000"/>
              </a:spcBef>
              <a:spcAft>
                <a:spcPts val="0"/>
              </a:spcAft>
              <a:buClr>
                <a:srgbClr val="3F3F3F"/>
              </a:buClr>
              <a:buSzPts val="1800"/>
              <a:buChar char="•"/>
            </a:pPr>
            <a:r>
              <a:rPr lang="en-US" sz="1800"/>
              <a:t>Однако при вызове событий мы можем столкнуться с тем, что событие равно null в случае, если для его не определен обработчик. Поэтому при вызове события лучше его всегда проверять на null. Например, так:</a:t>
            </a:r>
            <a:endParaRPr sz="1800"/>
          </a:p>
          <a:p>
            <a:pPr indent="-457200" lvl="0" marL="457200" rtl="0" algn="l">
              <a:lnSpc>
                <a:spcPct val="90000"/>
              </a:lnSpc>
              <a:spcBef>
                <a:spcPts val="1000"/>
              </a:spcBef>
              <a:spcAft>
                <a:spcPts val="0"/>
              </a:spcAft>
              <a:buClr>
                <a:srgbClr val="3F3F3F"/>
              </a:buClr>
              <a:buSzPts val="1800"/>
              <a:buAutoNum type="arabicPeriod"/>
            </a:pPr>
            <a:r>
              <a:rPr lang="en-US" sz="1800"/>
              <a:t>if(Notify !=null) Notify("Произошло действие");</a:t>
            </a:r>
            <a:endParaRPr sz="1800"/>
          </a:p>
          <a:p>
            <a:pPr indent="-228600" lvl="0" marL="228600" rtl="0" algn="l">
              <a:lnSpc>
                <a:spcPct val="90000"/>
              </a:lnSpc>
              <a:spcBef>
                <a:spcPts val="1000"/>
              </a:spcBef>
              <a:spcAft>
                <a:spcPts val="0"/>
              </a:spcAft>
              <a:buClr>
                <a:srgbClr val="3F3F3F"/>
              </a:buClr>
              <a:buSzPts val="1800"/>
              <a:buChar char="•"/>
            </a:pPr>
            <a:r>
              <a:rPr lang="en-US" sz="1800"/>
              <a:t>Или так:</a:t>
            </a:r>
            <a:endParaRPr sz="1800"/>
          </a:p>
          <a:p>
            <a:pPr indent="-342900" lvl="0" marL="342900" rtl="0" algn="l">
              <a:lnSpc>
                <a:spcPct val="90000"/>
              </a:lnSpc>
              <a:spcBef>
                <a:spcPts val="1000"/>
              </a:spcBef>
              <a:spcAft>
                <a:spcPts val="0"/>
              </a:spcAft>
              <a:buClr>
                <a:srgbClr val="3F3F3F"/>
              </a:buClr>
              <a:buSzPts val="1800"/>
              <a:buFont typeface="Arial Black"/>
              <a:buAutoNum type="arabicPeriod" startAt="2"/>
            </a:pPr>
            <a:r>
              <a:rPr lang="en-US" sz="1800"/>
              <a:t>Notify?.Invoke("Произошло действие");</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Паттерн Наблюдатель в C# 3/3</a:t>
            </a:r>
            <a:br>
              <a:rPr lang="en-US"/>
            </a:br>
            <a:r>
              <a:rPr lang="en-US"/>
              <a:t>Обработчик события</a:t>
            </a:r>
            <a:br>
              <a:rPr lang="en-US"/>
            </a:br>
            <a:endParaRPr/>
          </a:p>
        </p:txBody>
      </p:sp>
      <p:sp>
        <p:nvSpPr>
          <p:cNvPr id="183" name="Google Shape;183;p29"/>
          <p:cNvSpPr txBox="1"/>
          <p:nvPr>
            <p:ph idx="1" type="body"/>
          </p:nvPr>
        </p:nvSpPr>
        <p:spPr>
          <a:xfrm>
            <a:off x="228600" y="1216660"/>
            <a:ext cx="11525250" cy="5379720"/>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rgbClr val="3F3F3F"/>
              </a:buClr>
              <a:buSzPts val="2000"/>
              <a:buChar char="•"/>
            </a:pPr>
            <a:r>
              <a:rPr lang="en-US"/>
              <a:t>С событием может быть связан один или несколько обработчиков. Обработчики событий - это именно то, что выполняется при вызове событий. Нередко в качестве обработчиков событий применяются методы. Каждый обработчик событий по списку параметров и возвращаемому типу должен соответствовать делегату, который представляет событие. Для добавления обработчика события применяется операция +=:</a:t>
            </a:r>
            <a:endParaRPr/>
          </a:p>
          <a:p>
            <a:pPr indent="-457200" lvl="0" marL="457200" rtl="0" algn="l">
              <a:lnSpc>
                <a:spcPct val="70000"/>
              </a:lnSpc>
              <a:spcBef>
                <a:spcPts val="1000"/>
              </a:spcBef>
              <a:spcAft>
                <a:spcPts val="0"/>
              </a:spcAft>
              <a:buClr>
                <a:srgbClr val="3F3F3F"/>
              </a:buClr>
              <a:buSzPts val="2000"/>
              <a:buAutoNum type="arabicPeriod"/>
            </a:pPr>
            <a:r>
              <a:rPr lang="en-US"/>
              <a:t>Notify += обработчик события;</a:t>
            </a:r>
            <a:endParaRPr/>
          </a:p>
          <a:p>
            <a:pPr indent="-228600" lvl="0" marL="228600" rtl="0" algn="l">
              <a:lnSpc>
                <a:spcPct val="70000"/>
              </a:lnSpc>
              <a:spcBef>
                <a:spcPts val="1000"/>
              </a:spcBef>
              <a:spcAft>
                <a:spcPts val="0"/>
              </a:spcAft>
              <a:buClr>
                <a:srgbClr val="3F3F3F"/>
              </a:buClr>
              <a:buSzPts val="2000"/>
              <a:buChar char="•"/>
            </a:pPr>
            <a:r>
              <a:rPr lang="en-US"/>
              <a:t>Для одного события можно установить несколько обработчиков и потом в любой момент времени их удалить. Для удаления обработчиков применяется операция -=.</a:t>
            </a:r>
            <a:endParaRPr/>
          </a:p>
          <a:p>
            <a:pPr indent="-228600" lvl="0" marL="228600" rtl="0" algn="l">
              <a:lnSpc>
                <a:spcPct val="70000"/>
              </a:lnSpc>
              <a:spcBef>
                <a:spcPts val="1000"/>
              </a:spcBef>
              <a:spcAft>
                <a:spcPts val="0"/>
              </a:spcAft>
              <a:buClr>
                <a:srgbClr val="3F3F3F"/>
              </a:buClr>
              <a:buSzPts val="2000"/>
              <a:buChar char="•"/>
            </a:pPr>
            <a:r>
              <a:rPr lang="en-US"/>
              <a:t>В качестве обработчиков могут использоваться не только обычные методы, но также делегаты, анонимные методы и лямбда-выражения.</a:t>
            </a:r>
            <a:endParaRPr/>
          </a:p>
          <a:p>
            <a:pPr indent="-228600" lvl="0" marL="228600" rtl="0" algn="l">
              <a:lnSpc>
                <a:spcPct val="70000"/>
              </a:lnSpc>
              <a:spcBef>
                <a:spcPts val="1000"/>
              </a:spcBef>
              <a:spcAft>
                <a:spcPts val="0"/>
              </a:spcAft>
              <a:buClr>
                <a:srgbClr val="3F3F3F"/>
              </a:buClr>
              <a:buSzPts val="2000"/>
              <a:buChar char="•"/>
            </a:pPr>
            <a:r>
              <a:rPr lang="en-US"/>
              <a:t>С помощью специальных акссесоров add/remove мы можем управлять добавлением и удалением обработчиков. Как правило, подобная функциональность редко требуется, но тем не менее мы ее можем использовать.</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Снимок 1/4</a:t>
            </a:r>
            <a:br>
              <a:rPr lang="en-US"/>
            </a:br>
            <a:r>
              <a:rPr lang="en-US" sz="1800"/>
              <a:t>Также известен как: Хранитель, Memento</a:t>
            </a:r>
            <a:endParaRPr sz="1800"/>
          </a:p>
        </p:txBody>
      </p:sp>
      <p:sp>
        <p:nvSpPr>
          <p:cNvPr id="189" name="Google Shape;189;p30"/>
          <p:cNvSpPr txBox="1"/>
          <p:nvPr>
            <p:ph idx="1" type="body"/>
          </p:nvPr>
        </p:nvSpPr>
        <p:spPr>
          <a:xfrm>
            <a:off x="647700" y="1330960"/>
            <a:ext cx="10515600" cy="537908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800"/>
              <a:buChar char="•"/>
            </a:pPr>
            <a:r>
              <a:rPr lang="en-US" sz="1800"/>
              <a:t>Снимок — это поведенческий паттерн проектирования, который позволяет сохранять и восстанавливать прошлые состояния объектов, не раскрывая подробностей их реализации.</a:t>
            </a:r>
            <a:endParaRPr sz="1800"/>
          </a:p>
          <a:p>
            <a:pPr indent="-228600" lvl="0" marL="228600" rtl="0" algn="l">
              <a:lnSpc>
                <a:spcPct val="90000"/>
              </a:lnSpc>
              <a:spcBef>
                <a:spcPts val="1000"/>
              </a:spcBef>
              <a:spcAft>
                <a:spcPts val="0"/>
              </a:spcAft>
              <a:buClr>
                <a:srgbClr val="3F3F3F"/>
              </a:buClr>
              <a:buSzPts val="1800"/>
              <a:buChar char="•"/>
            </a:pPr>
            <a:r>
              <a:rPr lang="en-US" sz="1800"/>
              <a:t>Паттерн Снимок поручает создание копии состояния объекта самому объекту, который этим состоянием владеет. Вместо того, чтобы делать снимок «извне», наш редактор сам сделает копию своих полей, ведь ему доступны все поля, даже приватные.</a:t>
            </a:r>
            <a:endParaRPr sz="1800"/>
          </a:p>
          <a:p>
            <a:pPr indent="-228600" lvl="0" marL="228600" rtl="0" algn="l">
              <a:lnSpc>
                <a:spcPct val="90000"/>
              </a:lnSpc>
              <a:spcBef>
                <a:spcPts val="1000"/>
              </a:spcBef>
              <a:spcAft>
                <a:spcPts val="0"/>
              </a:spcAft>
              <a:buClr>
                <a:srgbClr val="3F3F3F"/>
              </a:buClr>
              <a:buSzPts val="1800"/>
              <a:buChar char="•"/>
            </a:pPr>
            <a:r>
              <a:rPr lang="en-US" sz="1800"/>
              <a:t>Паттерн предлагает держать копию состояния в специальном объекте-снимке с ограниченным интерфейсом, позволяющим, например, узнать дату изготовления или название снимка. Но, с другой стороны, снимок должен быть открыт для своего создателя, позволяя прочесть и восстановить его внутреннее состояние.</a:t>
            </a:r>
            <a:endParaRPr sz="1800"/>
          </a:p>
          <a:p>
            <a:pPr indent="-228600" lvl="0" marL="228600" rtl="0" algn="l">
              <a:lnSpc>
                <a:spcPct val="90000"/>
              </a:lnSpc>
              <a:spcBef>
                <a:spcPts val="1000"/>
              </a:spcBef>
              <a:spcAft>
                <a:spcPts val="0"/>
              </a:spcAft>
              <a:buClr>
                <a:srgbClr val="3F3F3F"/>
              </a:buClr>
              <a:buSzPts val="1800"/>
              <a:buChar char="•"/>
            </a:pPr>
            <a:r>
              <a:rPr lang="en-US" sz="1800"/>
              <a:t>Такая схема позволяет создателям производить снимки и отдавать их для хранения другим объектам, называемым опекунами. Опекунам будет доступен только ограниченный интерфейс снимка, поэтому они никак не смогут повлиять на «внутренности» самого снимка. В нужный момент опекун может попросить создателя восстановить своё состояние, передав ему соответствующий снимок.</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Стратегия 1/3</a:t>
            </a:r>
            <a:br>
              <a:rPr lang="en-US"/>
            </a:br>
            <a:r>
              <a:rPr lang="en-US" sz="1800"/>
              <a:t>Также известен как: Strategy</a:t>
            </a:r>
            <a:endParaRPr sz="1800"/>
          </a:p>
        </p:txBody>
      </p:sp>
      <p:sp>
        <p:nvSpPr>
          <p:cNvPr id="87" name="Google Shape;87;p1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rgbClr val="3F3F3F"/>
              </a:buClr>
              <a:buSzPts val="2000"/>
              <a:buChar char="•"/>
            </a:pPr>
            <a:r>
              <a:rPr lang="en-US"/>
              <a:t>Стратегия — это поведенческий паттерн проектирования, который определяет семейство схожих алгоритмов и помещает каждый из них в собственный класс, после чего алгоритмы можно взаимозаменять прямо во время исполнения программы.</a:t>
            </a:r>
            <a:endParaRPr/>
          </a:p>
          <a:p>
            <a:pPr indent="-228600" lvl="0" marL="228600" rtl="0" algn="l">
              <a:lnSpc>
                <a:spcPct val="80000"/>
              </a:lnSpc>
              <a:spcBef>
                <a:spcPts val="1000"/>
              </a:spcBef>
              <a:spcAft>
                <a:spcPts val="0"/>
              </a:spcAft>
              <a:buClr>
                <a:srgbClr val="3F3F3F"/>
              </a:buClr>
              <a:buSzPts val="2000"/>
              <a:buChar char="•"/>
            </a:pPr>
            <a:r>
              <a:rPr lang="en-US"/>
              <a:t>Паттерн Стратегия предлагает определить семейство схожих алгоритмов, которые часто изменяются или расширяются, и вынести их в собственные классы, называемые стратегиями.</a:t>
            </a:r>
            <a:endParaRPr/>
          </a:p>
          <a:p>
            <a:pPr indent="-228600" lvl="0" marL="228600" rtl="0" algn="l">
              <a:lnSpc>
                <a:spcPct val="80000"/>
              </a:lnSpc>
              <a:spcBef>
                <a:spcPts val="1000"/>
              </a:spcBef>
              <a:spcAft>
                <a:spcPts val="0"/>
              </a:spcAft>
              <a:buClr>
                <a:srgbClr val="3F3F3F"/>
              </a:buClr>
              <a:buSzPts val="2000"/>
              <a:buChar char="•"/>
            </a:pPr>
            <a:r>
              <a:rPr lang="en-US"/>
              <a:t>Вместо того, чтобы изначальный класс сам выполнял тот или иной алгоритм, он будет играть роль контекста, ссылаясь на одну из стратегий и делегируя ей выполнение работы. Чтобы сменить алгоритм, вам будет достаточно подставить в контекст другой объект-стратегию.</a:t>
            </a:r>
            <a:endParaRPr/>
          </a:p>
          <a:p>
            <a:pPr indent="-228600" lvl="0" marL="228600" rtl="0" algn="l">
              <a:lnSpc>
                <a:spcPct val="80000"/>
              </a:lnSpc>
              <a:spcBef>
                <a:spcPts val="1000"/>
              </a:spcBef>
              <a:spcAft>
                <a:spcPts val="0"/>
              </a:spcAft>
              <a:buClr>
                <a:srgbClr val="3F3F3F"/>
              </a:buClr>
              <a:buSzPts val="2000"/>
              <a:buChar char="•"/>
            </a:pPr>
            <a:r>
              <a:rPr lang="en-US"/>
              <a:t>Важно, чтобы все стратегии имели общий интерфейс. Используя этот интерфейс, контекст будет независимым от конкретных классов стратегий. С другой стороны, вы сможете изменять и добавлять новые виды алгоритмов, не трогая код контекста.</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Снимок 2/5</a:t>
            </a:r>
            <a:br>
              <a:rPr lang="en-US"/>
            </a:br>
            <a:r>
              <a:rPr lang="en-US" sz="1800"/>
              <a:t>Классическая реализация на вложенных классах</a:t>
            </a:r>
            <a:endParaRPr sz="1800"/>
          </a:p>
        </p:txBody>
      </p:sp>
      <p:sp>
        <p:nvSpPr>
          <p:cNvPr id="195" name="Google Shape;195;p31"/>
          <p:cNvSpPr txBox="1"/>
          <p:nvPr>
            <p:ph idx="1" type="body"/>
          </p:nvPr>
        </p:nvSpPr>
        <p:spPr>
          <a:xfrm>
            <a:off x="647700" y="1349375"/>
            <a:ext cx="10515600" cy="482790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Классическая реализация паттерна полагается на механизм вложенных классов, который доступен лишь в некоторых языках программирования (C++, C#, Java).</a:t>
            </a:r>
            <a:endParaRPr/>
          </a:p>
        </p:txBody>
      </p:sp>
      <p:pic>
        <p:nvPicPr>
          <p:cNvPr descr="Screenshot from 2020-12-03 15-36-23" id="196" name="Google Shape;196;p31"/>
          <p:cNvPicPr preferRelativeResize="0"/>
          <p:nvPr/>
        </p:nvPicPr>
        <p:blipFill rotWithShape="1">
          <a:blip r:embed="rId3">
            <a:alphaModFix/>
          </a:blip>
          <a:srcRect b="0" l="0" r="0" t="0"/>
          <a:stretch/>
        </p:blipFill>
        <p:spPr>
          <a:xfrm>
            <a:off x="1771650" y="2295525"/>
            <a:ext cx="8648700" cy="4438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Снимок 3/5</a:t>
            </a:r>
            <a:br>
              <a:rPr lang="en-US"/>
            </a:br>
            <a:r>
              <a:rPr lang="en-US" sz="1800"/>
              <a:t>Реализация с пустым промежуточным интерфейсом</a:t>
            </a:r>
            <a:endParaRPr sz="1800"/>
          </a:p>
        </p:txBody>
      </p:sp>
      <p:sp>
        <p:nvSpPr>
          <p:cNvPr id="202" name="Google Shape;202;p32"/>
          <p:cNvSpPr txBox="1"/>
          <p:nvPr>
            <p:ph idx="1" type="body"/>
          </p:nvPr>
        </p:nvSpPr>
        <p:spPr>
          <a:xfrm>
            <a:off x="647700" y="1253490"/>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Подходит для языков, не имеющих механизма вложенных классов (например, PHP).</a:t>
            </a:r>
            <a:endParaRPr/>
          </a:p>
        </p:txBody>
      </p:sp>
      <p:pic>
        <p:nvPicPr>
          <p:cNvPr descr="Screenshot from 2020-12-03 15-37-55" id="203" name="Google Shape;203;p32"/>
          <p:cNvPicPr preferRelativeResize="0"/>
          <p:nvPr/>
        </p:nvPicPr>
        <p:blipFill rotWithShape="1">
          <a:blip r:embed="rId3">
            <a:alphaModFix/>
          </a:blip>
          <a:srcRect b="0" l="0" r="0" t="0"/>
          <a:stretch/>
        </p:blipFill>
        <p:spPr>
          <a:xfrm>
            <a:off x="1305560" y="2100580"/>
            <a:ext cx="9199880" cy="463804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Снимок 4/5</a:t>
            </a:r>
            <a:br>
              <a:rPr lang="en-US"/>
            </a:br>
            <a:r>
              <a:rPr lang="en-US" sz="1800"/>
              <a:t>Снимки с повышенной защитой</a:t>
            </a:r>
            <a:endParaRPr sz="1800"/>
          </a:p>
        </p:txBody>
      </p:sp>
      <p:sp>
        <p:nvSpPr>
          <p:cNvPr id="209" name="Google Shape;209;p33"/>
          <p:cNvSpPr txBox="1"/>
          <p:nvPr>
            <p:ph idx="1" type="body"/>
          </p:nvPr>
        </p:nvSpPr>
        <p:spPr>
          <a:xfrm>
            <a:off x="647700" y="1253490"/>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Когда нужно полностью исключить возможность доступа к состоянию создателей и снимков.</a:t>
            </a:r>
            <a:endParaRPr/>
          </a:p>
        </p:txBody>
      </p:sp>
      <p:pic>
        <p:nvPicPr>
          <p:cNvPr descr="Screenshot from 2020-12-03 15-39-04" id="210" name="Google Shape;210;p33"/>
          <p:cNvPicPr preferRelativeResize="0"/>
          <p:nvPr/>
        </p:nvPicPr>
        <p:blipFill rotWithShape="1">
          <a:blip r:embed="rId3">
            <a:alphaModFix/>
          </a:blip>
          <a:srcRect b="0" l="0" r="0" t="0"/>
          <a:stretch/>
        </p:blipFill>
        <p:spPr>
          <a:xfrm>
            <a:off x="1301750" y="1876425"/>
            <a:ext cx="9208135" cy="4895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Снимок 5/5</a:t>
            </a:r>
            <a:endParaRPr/>
          </a:p>
        </p:txBody>
      </p:sp>
      <p:sp>
        <p:nvSpPr>
          <p:cNvPr id="216" name="Google Shape;216;p34"/>
          <p:cNvSpPr txBox="1"/>
          <p:nvPr>
            <p:ph idx="1" type="body"/>
          </p:nvPr>
        </p:nvSpPr>
        <p:spPr>
          <a:xfrm>
            <a:off x="76835" y="1197610"/>
            <a:ext cx="12038966" cy="5626735"/>
          </a:xfrm>
          <a:prstGeom prst="rect">
            <a:avLst/>
          </a:prstGeom>
          <a:noFill/>
          <a:ln>
            <a:noFill/>
          </a:ln>
        </p:spPr>
        <p:txBody>
          <a:bodyPr anchorCtr="0" anchor="t" bIns="45700" lIns="91425" spcFirstLastPara="1" rIns="91425" wrap="square" tIns="45700">
            <a:noAutofit/>
          </a:bodyPr>
          <a:lstStyle/>
          <a:p>
            <a:pPr indent="-457200" lvl="0" marL="457200" rtl="0" algn="l">
              <a:lnSpc>
                <a:spcPct val="70000"/>
              </a:lnSpc>
              <a:spcBef>
                <a:spcPts val="0"/>
              </a:spcBef>
              <a:spcAft>
                <a:spcPts val="0"/>
              </a:spcAft>
              <a:buClr>
                <a:srgbClr val="3F3F3F"/>
              </a:buClr>
              <a:buSzPts val="1800"/>
              <a:buAutoNum type="arabicPeriod"/>
            </a:pPr>
            <a:r>
              <a:rPr lang="en-US" sz="1800"/>
              <a:t>Определите класс создателя, объекты которого должны создавать снимки своего состояния.</a:t>
            </a:r>
            <a:endParaRPr sz="1800"/>
          </a:p>
          <a:p>
            <a:pPr indent="-457200" lvl="0" marL="457200" rtl="0" algn="l">
              <a:lnSpc>
                <a:spcPct val="70000"/>
              </a:lnSpc>
              <a:spcBef>
                <a:spcPts val="1000"/>
              </a:spcBef>
              <a:spcAft>
                <a:spcPts val="0"/>
              </a:spcAft>
              <a:buClr>
                <a:srgbClr val="3F3F3F"/>
              </a:buClr>
              <a:buSzPts val="1800"/>
              <a:buAutoNum type="arabicPeriod"/>
            </a:pPr>
            <a:r>
              <a:rPr lang="en-US" sz="1800"/>
              <a:t>Создайте класс снимка и опишите в нём все те же поля, которые имеются в оригинальном классе-создателе.</a:t>
            </a:r>
            <a:endParaRPr sz="1800"/>
          </a:p>
          <a:p>
            <a:pPr indent="-457200" lvl="0" marL="457200" rtl="0" algn="l">
              <a:lnSpc>
                <a:spcPct val="70000"/>
              </a:lnSpc>
              <a:spcBef>
                <a:spcPts val="1000"/>
              </a:spcBef>
              <a:spcAft>
                <a:spcPts val="0"/>
              </a:spcAft>
              <a:buClr>
                <a:srgbClr val="3F3F3F"/>
              </a:buClr>
              <a:buSzPts val="1800"/>
              <a:buAutoNum type="arabicPeriod"/>
            </a:pPr>
            <a:r>
              <a:rPr lang="en-US" sz="1800"/>
              <a:t>Сделайте объекты снимков неизменяемыми. Они должны получать начальные значения только один раз, через свой конструктор.</a:t>
            </a:r>
            <a:endParaRPr sz="1800"/>
          </a:p>
          <a:p>
            <a:pPr indent="-457200" lvl="0" marL="457200" rtl="0" algn="l">
              <a:lnSpc>
                <a:spcPct val="70000"/>
              </a:lnSpc>
              <a:spcBef>
                <a:spcPts val="1000"/>
              </a:spcBef>
              <a:spcAft>
                <a:spcPts val="0"/>
              </a:spcAft>
              <a:buClr>
                <a:srgbClr val="3F3F3F"/>
              </a:buClr>
              <a:buSzPts val="1800"/>
              <a:buAutoNum type="arabicPeriod"/>
            </a:pPr>
            <a:r>
              <a:rPr lang="en-US" sz="1800"/>
              <a:t>Если ваш язык программирования это позволяет, сделайте класс снимка вложенным в класс создателя. Если нет, извлеките из класса снимка пустой интерфейс, который будет доступен остальным объектам программы. Впоследствии вы можете добавить в этот интерфейс некоторые вспомогательные методы, дающие доступ к метаданным снимка, однако прямой доступ к данным создателя должен быть исключён.</a:t>
            </a:r>
            <a:endParaRPr sz="1800"/>
          </a:p>
          <a:p>
            <a:pPr indent="-457200" lvl="0" marL="457200" rtl="0" algn="l">
              <a:lnSpc>
                <a:spcPct val="70000"/>
              </a:lnSpc>
              <a:spcBef>
                <a:spcPts val="1000"/>
              </a:spcBef>
              <a:spcAft>
                <a:spcPts val="0"/>
              </a:spcAft>
              <a:buClr>
                <a:srgbClr val="3F3F3F"/>
              </a:buClr>
              <a:buSzPts val="1800"/>
              <a:buAutoNum type="arabicPeriod"/>
            </a:pPr>
            <a:r>
              <a:rPr lang="en-US" sz="1800"/>
              <a:t>Добавьте в класс создателя метод получения снимков. Создатель должен создавать новые объекты снимков, передавая значения своих полей через конструктор. Сигнатура метода должна возвращать снимки через ограниченный интерфейс, если он у вас есть. Сам класс должен работать с конкретным классом снимка.</a:t>
            </a:r>
            <a:endParaRPr sz="1800"/>
          </a:p>
          <a:p>
            <a:pPr indent="-457200" lvl="0" marL="457200" rtl="0" algn="l">
              <a:lnSpc>
                <a:spcPct val="70000"/>
              </a:lnSpc>
              <a:spcBef>
                <a:spcPts val="1000"/>
              </a:spcBef>
              <a:spcAft>
                <a:spcPts val="0"/>
              </a:spcAft>
              <a:buClr>
                <a:srgbClr val="3F3F3F"/>
              </a:buClr>
              <a:buSzPts val="1800"/>
              <a:buAutoNum type="arabicPeriod"/>
            </a:pPr>
            <a:r>
              <a:rPr lang="en-US" sz="1800"/>
              <a:t>Добавьте в класс создателя метод восстановления из снимка. Что касается привязки к типам, руководствуйтесь той же логикой, что и в пункте 4.</a:t>
            </a:r>
            <a:endParaRPr sz="1800"/>
          </a:p>
          <a:p>
            <a:pPr indent="-457200" lvl="0" marL="457200" rtl="0" algn="l">
              <a:lnSpc>
                <a:spcPct val="70000"/>
              </a:lnSpc>
              <a:spcBef>
                <a:spcPts val="1000"/>
              </a:spcBef>
              <a:spcAft>
                <a:spcPts val="0"/>
              </a:spcAft>
              <a:buClr>
                <a:srgbClr val="3F3F3F"/>
              </a:buClr>
              <a:buSzPts val="1800"/>
              <a:buAutoNum type="arabicPeriod"/>
            </a:pPr>
            <a:r>
              <a:rPr lang="en-US" sz="1800"/>
              <a:t>Опекуны, будь то история операций, объекты команд или нечто иное, должны знать о том, когда запрашивать снимки у создателя, где их хранить и когда восстанавливать.</a:t>
            </a:r>
            <a:endParaRPr sz="1800"/>
          </a:p>
          <a:p>
            <a:pPr indent="-457200" lvl="0" marL="457200" rtl="0" algn="l">
              <a:lnSpc>
                <a:spcPct val="70000"/>
              </a:lnSpc>
              <a:spcBef>
                <a:spcPts val="1000"/>
              </a:spcBef>
              <a:spcAft>
                <a:spcPts val="0"/>
              </a:spcAft>
              <a:buClr>
                <a:srgbClr val="3F3F3F"/>
              </a:buClr>
              <a:buSzPts val="1800"/>
              <a:buAutoNum type="arabicPeriod"/>
            </a:pPr>
            <a:r>
              <a:rPr lang="en-US" sz="1800"/>
              <a:t>Связь опекунов с создателями можно перенести внутрь снимков. В этом случае каждый снимок будет привязан к своему создателю и должен будет сам восстанавливать его состояние. Но это будет работать либо если классы снимков вложены в классы создателей, либо если создатели имеют соответствующие сеттеры для установки значений своих полей.</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Шаблонный метод 1/3</a:t>
            </a:r>
            <a:br>
              <a:rPr lang="en-US"/>
            </a:br>
            <a:r>
              <a:rPr lang="en-US" sz="1800"/>
              <a:t>Также известен как: Template Method</a:t>
            </a:r>
            <a:endParaRPr sz="1800"/>
          </a:p>
        </p:txBody>
      </p:sp>
      <p:sp>
        <p:nvSpPr>
          <p:cNvPr id="222" name="Google Shape;222;p35"/>
          <p:cNvSpPr txBox="1"/>
          <p:nvPr>
            <p:ph idx="1" type="body"/>
          </p:nvPr>
        </p:nvSpPr>
        <p:spPr>
          <a:xfrm>
            <a:off x="152400" y="1216660"/>
            <a:ext cx="11887200" cy="553148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600"/>
              <a:buChar char="•"/>
            </a:pPr>
            <a:r>
              <a:rPr lang="en-US" sz="1600"/>
              <a:t>Шаблонный метод — это поведенческий паттерн проектирования, который определяет скелет алгоритма, перекладывая ответственность за некоторые его шаги на подклассы. Паттерн позволяет подклассам переопределять шаги алгоритма, не меняя его общей структуры.</a:t>
            </a:r>
            <a:endParaRPr sz="1600"/>
          </a:p>
          <a:p>
            <a:pPr indent="-228600" lvl="0" marL="228600" rtl="0" algn="l">
              <a:lnSpc>
                <a:spcPct val="90000"/>
              </a:lnSpc>
              <a:spcBef>
                <a:spcPts val="1000"/>
              </a:spcBef>
              <a:spcAft>
                <a:spcPts val="0"/>
              </a:spcAft>
              <a:buClr>
                <a:srgbClr val="3F3F3F"/>
              </a:buClr>
              <a:buSzPts val="1600"/>
              <a:buChar char="•"/>
            </a:pPr>
            <a:r>
              <a:rPr lang="en-US" sz="1600"/>
              <a:t>Паттерн Шаблонный метод предлагает разбить алгоритм на последовательность шагов, описать эти шаги в отдельных методах и вызывать их в одном шаблонном методе друг за другом.</a:t>
            </a:r>
            <a:endParaRPr sz="1600"/>
          </a:p>
          <a:p>
            <a:pPr indent="-228600" lvl="0" marL="228600" rtl="0" algn="l">
              <a:lnSpc>
                <a:spcPct val="90000"/>
              </a:lnSpc>
              <a:spcBef>
                <a:spcPts val="1000"/>
              </a:spcBef>
              <a:spcAft>
                <a:spcPts val="0"/>
              </a:spcAft>
              <a:buClr>
                <a:srgbClr val="3F3F3F"/>
              </a:buClr>
              <a:buSzPts val="1600"/>
              <a:buChar char="•"/>
            </a:pPr>
            <a:r>
              <a:rPr lang="en-US" sz="1600"/>
              <a:t>Это позволит подклассам переопределять некоторые шаги алгоритма, оставляя без изменений его структуру и остальные шаги, которые для этого подкласса не так важны.</a:t>
            </a:r>
            <a:endParaRPr sz="1600"/>
          </a:p>
          <a:p>
            <a:pPr indent="-228600" lvl="0" marL="228600" rtl="0" algn="l">
              <a:lnSpc>
                <a:spcPct val="90000"/>
              </a:lnSpc>
              <a:spcBef>
                <a:spcPts val="1000"/>
              </a:spcBef>
              <a:spcAft>
                <a:spcPts val="0"/>
              </a:spcAft>
              <a:buClr>
                <a:srgbClr val="3F3F3F"/>
              </a:buClr>
              <a:buSzPts val="1600"/>
              <a:buChar char="•"/>
            </a:pPr>
            <a:r>
              <a:rPr lang="en-US" sz="1600"/>
              <a:t>Для начала шаги шаблонного метода можно сделать абстрактными. Из-за этого все подклассы должны будут реализовать каждый из шагов по-своему. </a:t>
            </a:r>
            <a:endParaRPr sz="1600"/>
          </a:p>
          <a:p>
            <a:pPr indent="-228600" lvl="0" marL="228600" rtl="0" algn="l">
              <a:lnSpc>
                <a:spcPct val="90000"/>
              </a:lnSpc>
              <a:spcBef>
                <a:spcPts val="1000"/>
              </a:spcBef>
              <a:spcAft>
                <a:spcPts val="0"/>
              </a:spcAft>
              <a:buClr>
                <a:srgbClr val="3F3F3F"/>
              </a:buClr>
              <a:buSzPts val="1600"/>
              <a:buChar char="•"/>
            </a:pPr>
            <a:r>
              <a:rPr lang="en-US" sz="1600"/>
              <a:t>По-настоящему важным является следующий этап. Теперь мы можем определить общее для всех классов поведение и вынести его в суперкласс. </a:t>
            </a:r>
            <a:endParaRPr sz="1600"/>
          </a:p>
          <a:p>
            <a:pPr indent="-228600" lvl="0" marL="228600" rtl="0" algn="l">
              <a:lnSpc>
                <a:spcPct val="90000"/>
              </a:lnSpc>
              <a:spcBef>
                <a:spcPts val="1000"/>
              </a:spcBef>
              <a:spcAft>
                <a:spcPts val="0"/>
              </a:spcAft>
              <a:buClr>
                <a:srgbClr val="3F3F3F"/>
              </a:buClr>
              <a:buSzPts val="1600"/>
              <a:buChar char="•"/>
            </a:pPr>
            <a:r>
              <a:rPr lang="en-US" sz="1600"/>
              <a:t>Как видите, у нас получилось два вида шагов: абстрактные, которые каждый подкласс обязательно должен реализовать, а также шаги с реализацией по умолчанию, которые можно переопределять в подклассах, но не обязательно.</a:t>
            </a:r>
            <a:endParaRPr sz="1600"/>
          </a:p>
          <a:p>
            <a:pPr indent="-228600" lvl="0" marL="228600" rtl="0" algn="l">
              <a:lnSpc>
                <a:spcPct val="90000"/>
              </a:lnSpc>
              <a:spcBef>
                <a:spcPts val="1000"/>
              </a:spcBef>
              <a:spcAft>
                <a:spcPts val="0"/>
              </a:spcAft>
              <a:buClr>
                <a:srgbClr val="3F3F3F"/>
              </a:buClr>
              <a:buSzPts val="1600"/>
              <a:buChar char="•"/>
            </a:pPr>
            <a:r>
              <a:rPr lang="en-US" sz="1600"/>
              <a:t>Но есть и третий тип шагов — хуки: их не обязательно переопределять, но они не содержат никакого кода, выглядя как обычные методы. Шаблонный метод останется рабочим, даже если ни один подкласс не переопределит такой хук. Однако, хук даёт подклассам дополнительные точки «вклинивания» в шаблонный метод.</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Шаблонный метод 2/3</a:t>
            </a:r>
            <a:endParaRPr/>
          </a:p>
        </p:txBody>
      </p:sp>
      <p:pic>
        <p:nvPicPr>
          <p:cNvPr descr="Screenshot from 2020-12-03 15-44-50" id="228" name="Google Shape;228;p36"/>
          <p:cNvPicPr preferRelativeResize="0"/>
          <p:nvPr>
            <p:ph idx="1" type="body"/>
          </p:nvPr>
        </p:nvPicPr>
        <p:blipFill rotWithShape="1">
          <a:blip r:embed="rId3">
            <a:alphaModFix/>
          </a:blip>
          <a:srcRect b="0" l="0" r="0" t="0"/>
          <a:stretch/>
        </p:blipFill>
        <p:spPr>
          <a:xfrm>
            <a:off x="1266825" y="1043305"/>
            <a:ext cx="9277350" cy="574738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Шаблонный метод 3/3</a:t>
            </a:r>
            <a:endParaRPr/>
          </a:p>
        </p:txBody>
      </p:sp>
      <p:sp>
        <p:nvSpPr>
          <p:cNvPr id="234" name="Google Shape;234;p37"/>
          <p:cNvSpPr txBox="1"/>
          <p:nvPr>
            <p:ph idx="1" type="body"/>
          </p:nvPr>
        </p:nvSpPr>
        <p:spPr>
          <a:xfrm>
            <a:off x="647700" y="1464310"/>
            <a:ext cx="10515600" cy="5245735"/>
          </a:xfrm>
          <a:prstGeom prst="rect">
            <a:avLst/>
          </a:prstGeom>
          <a:noFill/>
          <a:ln>
            <a:noFill/>
          </a:ln>
        </p:spPr>
        <p:txBody>
          <a:bodyPr anchorCtr="0" anchor="t" bIns="45700" lIns="91425" spcFirstLastPara="1" rIns="91425" wrap="square" tIns="45700">
            <a:noAutofit/>
          </a:bodyPr>
          <a:lstStyle/>
          <a:p>
            <a:pPr indent="-457200" lvl="0" marL="457200" rtl="0" algn="l">
              <a:lnSpc>
                <a:spcPct val="70000"/>
              </a:lnSpc>
              <a:spcBef>
                <a:spcPts val="0"/>
              </a:spcBef>
              <a:spcAft>
                <a:spcPts val="0"/>
              </a:spcAft>
              <a:buClr>
                <a:srgbClr val="3F3F3F"/>
              </a:buClr>
              <a:buSzPts val="2000"/>
              <a:buAutoNum type="arabicPeriod"/>
            </a:pPr>
            <a:r>
              <a:rPr lang="en-US"/>
              <a:t>Изучите алгоритм и подумайте, можно ли его разбить на шаги. Прикиньте, какие шаги будут стандартными для всех вариаций алгоритма, а какие — изменяющимися.</a:t>
            </a:r>
            <a:endParaRPr/>
          </a:p>
          <a:p>
            <a:pPr indent="-457200" lvl="0" marL="457200" rtl="0" algn="l">
              <a:lnSpc>
                <a:spcPct val="70000"/>
              </a:lnSpc>
              <a:spcBef>
                <a:spcPts val="1000"/>
              </a:spcBef>
              <a:spcAft>
                <a:spcPts val="0"/>
              </a:spcAft>
              <a:buClr>
                <a:srgbClr val="3F3F3F"/>
              </a:buClr>
              <a:buSzPts val="2000"/>
              <a:buAutoNum type="arabicPeriod"/>
            </a:pPr>
            <a:r>
              <a:rPr lang="en-US"/>
              <a:t>Создайте абстрактный базовый класс. Определите в нём шаблонный метод. Этот метод должен состоять из вызовов шагов алгоритма. Имеет смысл сделать шаблонный метод финальным, чтобы подклассы не могли переопределить его (если ваш язык программирования это позволяет).</a:t>
            </a:r>
            <a:endParaRPr/>
          </a:p>
          <a:p>
            <a:pPr indent="-457200" lvl="0" marL="457200" rtl="0" algn="l">
              <a:lnSpc>
                <a:spcPct val="70000"/>
              </a:lnSpc>
              <a:spcBef>
                <a:spcPts val="1000"/>
              </a:spcBef>
              <a:spcAft>
                <a:spcPts val="0"/>
              </a:spcAft>
              <a:buClr>
                <a:srgbClr val="3F3F3F"/>
              </a:buClr>
              <a:buSzPts val="2000"/>
              <a:buAutoNum type="arabicPeriod"/>
            </a:pPr>
            <a:r>
              <a:rPr lang="en-US"/>
              <a:t>Добавьте в абстрактный класс методы для каждого из шагов алгоритма. Вы можете сделать эти методы абстрактными или добавить какую-то реализацию по умолчанию. В первом случае все подклассы должны будут реализовать эти методы, а во втором — только если реализация шага в подклассе отличается от стандартной версии.</a:t>
            </a:r>
            <a:endParaRPr/>
          </a:p>
          <a:p>
            <a:pPr indent="-457200" lvl="0" marL="457200" rtl="0" algn="l">
              <a:lnSpc>
                <a:spcPct val="70000"/>
              </a:lnSpc>
              <a:spcBef>
                <a:spcPts val="1000"/>
              </a:spcBef>
              <a:spcAft>
                <a:spcPts val="0"/>
              </a:spcAft>
              <a:buClr>
                <a:srgbClr val="3F3F3F"/>
              </a:buClr>
              <a:buSzPts val="2000"/>
              <a:buAutoNum type="arabicPeriod"/>
            </a:pPr>
            <a:r>
              <a:rPr lang="en-US"/>
              <a:t>Подумайте о введении в алгоритм хуков. Чаще всего, хуки располагают между основными шагами алгоритма, а также до и после всех шагов.</a:t>
            </a:r>
            <a:endParaRPr/>
          </a:p>
          <a:p>
            <a:pPr indent="-457200" lvl="0" marL="457200" rtl="0" algn="l">
              <a:lnSpc>
                <a:spcPct val="70000"/>
              </a:lnSpc>
              <a:spcBef>
                <a:spcPts val="1000"/>
              </a:spcBef>
              <a:spcAft>
                <a:spcPts val="0"/>
              </a:spcAft>
              <a:buClr>
                <a:srgbClr val="3F3F3F"/>
              </a:buClr>
              <a:buSzPts val="2000"/>
              <a:buAutoNum type="arabicPeriod"/>
            </a:pPr>
            <a:r>
              <a:rPr lang="en-US"/>
              <a:t>Создайте конкретные классы, унаследовав их от абстрактного класса. Реализуйте в них все недостающие шаги и хуки.</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Итератор 1/3</a:t>
            </a:r>
            <a:br>
              <a:rPr lang="en-US"/>
            </a:br>
            <a:r>
              <a:rPr lang="en-US" sz="1800"/>
              <a:t>Также известен как: Iterator</a:t>
            </a:r>
            <a:endParaRPr sz="1800"/>
          </a:p>
        </p:txBody>
      </p:sp>
      <p:sp>
        <p:nvSpPr>
          <p:cNvPr id="240" name="Google Shape;240;p38"/>
          <p:cNvSpPr txBox="1"/>
          <p:nvPr>
            <p:ph idx="1" type="body"/>
          </p:nvPr>
        </p:nvSpPr>
        <p:spPr>
          <a:xfrm>
            <a:off x="235585" y="1198880"/>
            <a:ext cx="11769725" cy="558927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600"/>
              <a:buChar char="•"/>
            </a:pPr>
            <a:r>
              <a:rPr lang="en-US" sz="1600"/>
              <a:t>Итератор — это поведенческий паттерн проектирования, который даёт возможность последовательно обходить элементы составных объектов, не раскрывая их внутреннего представления.</a:t>
            </a:r>
            <a:endParaRPr sz="1600"/>
          </a:p>
          <a:p>
            <a:pPr indent="-228600" lvl="0" marL="228600" rtl="0" algn="l">
              <a:lnSpc>
                <a:spcPct val="90000"/>
              </a:lnSpc>
              <a:spcBef>
                <a:spcPts val="1000"/>
              </a:spcBef>
              <a:spcAft>
                <a:spcPts val="0"/>
              </a:spcAft>
              <a:buClr>
                <a:srgbClr val="3F3F3F"/>
              </a:buClr>
              <a:buSzPts val="1600"/>
              <a:buChar char="•"/>
            </a:pPr>
            <a:r>
              <a:rPr lang="en-US" sz="1600"/>
              <a:t>Коллекции — самая распространённая структура данных, которую вы можете встретить в программировании. Это набор объектов, собранный в одну кучу по каким-то критериям. Большинство коллекций выглядят как обычный список элементов. Но есть и экзотические коллекции, построенные на основе деревьев, графов и других сложных структур данных. Но как бы ни была структурирована коллекция, пользователь должен иметь возможность последовательно обходить её элементы, чтобы проделывать с ними какие-то действия. Но каким способом следует перемещаться по сложной структуре данных? Например, сегодня может быть достаточным обход дерева в глубину, но завтра потребуется возможность перемещаться по дереву в ширину. А на следующей неделе и того хуже — понадобится обход коллекции в случайном порядке. Добавляя всё новые алгоритмы в код коллекции, вы понемногу размываете её основную задачу, которая заключается в эффективном хранении данных. Некоторые алгоритмы могут быть и вовсе слишком «заточены» под определённое приложение и смотреться дико в общем классе коллекции.</a:t>
            </a:r>
            <a:endParaRPr sz="1600"/>
          </a:p>
          <a:p>
            <a:pPr indent="-228600" lvl="0" marL="228600" rtl="0" algn="l">
              <a:lnSpc>
                <a:spcPct val="90000"/>
              </a:lnSpc>
              <a:spcBef>
                <a:spcPts val="1000"/>
              </a:spcBef>
              <a:spcAft>
                <a:spcPts val="0"/>
              </a:spcAft>
              <a:buClr>
                <a:srgbClr val="3F3F3F"/>
              </a:buClr>
              <a:buSzPts val="1600"/>
              <a:buChar char="•"/>
            </a:pPr>
            <a:r>
              <a:rPr lang="en-US" sz="1600"/>
              <a:t>Идея паттерна Итератор состоит в том, чтобы вынести поведение обхода коллекции из самой коллекции в отдельный класс.</a:t>
            </a:r>
            <a:endParaRPr sz="1600"/>
          </a:p>
          <a:p>
            <a:pPr indent="-228600" lvl="0" marL="228600" rtl="0" algn="l">
              <a:lnSpc>
                <a:spcPct val="90000"/>
              </a:lnSpc>
              <a:spcBef>
                <a:spcPts val="1000"/>
              </a:spcBef>
              <a:spcAft>
                <a:spcPts val="0"/>
              </a:spcAft>
              <a:buClr>
                <a:srgbClr val="3F3F3F"/>
              </a:buClr>
              <a:buSzPts val="1600"/>
              <a:buChar char="•"/>
            </a:pPr>
            <a:r>
              <a:rPr lang="en-US" sz="1600"/>
              <a:t>Объект-итератор будет отслеживать состояние обхода, текущую позицию в коллекции и сколько элементов ещё осталось обойти. Одну и ту же коллекцию смогут одновременно обходить различные итераторы, а сама коллекция не будет даже знать об этом.</a:t>
            </a:r>
            <a:endParaRPr sz="1600"/>
          </a:p>
          <a:p>
            <a:pPr indent="-228600" lvl="0" marL="228600" rtl="0" algn="l">
              <a:lnSpc>
                <a:spcPct val="90000"/>
              </a:lnSpc>
              <a:spcBef>
                <a:spcPts val="1000"/>
              </a:spcBef>
              <a:spcAft>
                <a:spcPts val="0"/>
              </a:spcAft>
              <a:buClr>
                <a:srgbClr val="3F3F3F"/>
              </a:buClr>
              <a:buSzPts val="1600"/>
              <a:buChar char="•"/>
            </a:pPr>
            <a:r>
              <a:rPr lang="en-US" sz="1600"/>
              <a:t>К тому же, если вам понадобится добавить новый способ обхода, вы сможете создать отдельный класс итератора, не изменяя существующий код коллекции.</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Итератор 2/3</a:t>
            </a:r>
            <a:endParaRPr/>
          </a:p>
        </p:txBody>
      </p:sp>
      <p:pic>
        <p:nvPicPr>
          <p:cNvPr descr="Screenshot from 2020-12-08 12-34-44" id="246" name="Google Shape;246;p39"/>
          <p:cNvPicPr preferRelativeResize="0"/>
          <p:nvPr>
            <p:ph idx="1" type="body"/>
          </p:nvPr>
        </p:nvPicPr>
        <p:blipFill rotWithShape="1">
          <a:blip r:embed="rId3">
            <a:alphaModFix/>
          </a:blip>
          <a:srcRect b="0" l="0" r="0" t="0"/>
          <a:stretch/>
        </p:blipFill>
        <p:spPr>
          <a:xfrm>
            <a:off x="2121535" y="1198245"/>
            <a:ext cx="7948295" cy="56102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Итератор 3/3</a:t>
            </a:r>
            <a:br>
              <a:rPr lang="en-US"/>
            </a:br>
            <a:endParaRPr/>
          </a:p>
        </p:txBody>
      </p:sp>
      <p:sp>
        <p:nvSpPr>
          <p:cNvPr id="252" name="Google Shape;252;p40"/>
          <p:cNvSpPr txBox="1"/>
          <p:nvPr>
            <p:ph idx="1" type="body"/>
          </p:nvPr>
        </p:nvSpPr>
        <p:spPr>
          <a:xfrm>
            <a:off x="647700" y="1297305"/>
            <a:ext cx="10515600" cy="5227320"/>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Clr>
                <a:srgbClr val="3F3F3F"/>
              </a:buClr>
              <a:buSzPts val="1800"/>
              <a:buAutoNum type="arabicPeriod"/>
            </a:pPr>
            <a:r>
              <a:rPr lang="en-US" sz="1800"/>
              <a:t>Создайте общий интерфейс итераторов. Обязательный минимум — это операция получения следующего элемента коллекции. Но для удобства можно предусмотреть и другое. Например, методы для получения предыдущего элемента, текущей позиции, проверки окончания обхода и прочие.</a:t>
            </a:r>
            <a:endParaRPr sz="1800"/>
          </a:p>
          <a:p>
            <a:pPr indent="-457200" lvl="0" marL="457200" rtl="0" algn="l">
              <a:lnSpc>
                <a:spcPct val="90000"/>
              </a:lnSpc>
              <a:spcBef>
                <a:spcPts val="1000"/>
              </a:spcBef>
              <a:spcAft>
                <a:spcPts val="0"/>
              </a:spcAft>
              <a:buClr>
                <a:srgbClr val="3F3F3F"/>
              </a:buClr>
              <a:buSzPts val="1800"/>
              <a:buAutoNum type="arabicPeriod"/>
            </a:pPr>
            <a:r>
              <a:rPr lang="en-US" sz="1800"/>
              <a:t>Создайте интерфейс коллекции и опишите в нём метод получения итератора. Важно, чтобы сигнатура метода возвращала общий интерфейс итераторов, а не один из конкретных итераторов.</a:t>
            </a:r>
            <a:endParaRPr sz="1800"/>
          </a:p>
          <a:p>
            <a:pPr indent="-457200" lvl="0" marL="457200" rtl="0" algn="l">
              <a:lnSpc>
                <a:spcPct val="90000"/>
              </a:lnSpc>
              <a:spcBef>
                <a:spcPts val="1000"/>
              </a:spcBef>
              <a:spcAft>
                <a:spcPts val="0"/>
              </a:spcAft>
              <a:buClr>
                <a:srgbClr val="3F3F3F"/>
              </a:buClr>
              <a:buSzPts val="1800"/>
              <a:buAutoNum type="arabicPeriod"/>
            </a:pPr>
            <a:r>
              <a:rPr lang="en-US" sz="1800"/>
              <a:t>Создайте классы конкретных итераторов для тех коллекций, которые нужно обходить с помощью паттерна. Итератор должен быть привязан только к одному объекту коллекции. Обычно эта связь устанавливается через конструктор.</a:t>
            </a:r>
            <a:endParaRPr sz="1800"/>
          </a:p>
          <a:p>
            <a:pPr indent="-457200" lvl="0" marL="457200" rtl="0" algn="l">
              <a:lnSpc>
                <a:spcPct val="90000"/>
              </a:lnSpc>
              <a:spcBef>
                <a:spcPts val="1000"/>
              </a:spcBef>
              <a:spcAft>
                <a:spcPts val="0"/>
              </a:spcAft>
              <a:buClr>
                <a:srgbClr val="3F3F3F"/>
              </a:buClr>
              <a:buSzPts val="1800"/>
              <a:buAutoNum type="arabicPeriod"/>
            </a:pPr>
            <a:r>
              <a:rPr lang="en-US" sz="1800"/>
              <a:t>Реализуйте методы получения итератора в конкретных классах коллекций. Они должны создавать новый итератор того класса, который способен работать с данным типом коллекции. Коллекция должна передавать ссылку на собственный объект в конструктор итератора.</a:t>
            </a:r>
            <a:endParaRPr sz="1800"/>
          </a:p>
          <a:p>
            <a:pPr indent="-457200" lvl="0" marL="457200" rtl="0" algn="l">
              <a:lnSpc>
                <a:spcPct val="90000"/>
              </a:lnSpc>
              <a:spcBef>
                <a:spcPts val="1000"/>
              </a:spcBef>
              <a:spcAft>
                <a:spcPts val="0"/>
              </a:spcAft>
              <a:buClr>
                <a:srgbClr val="3F3F3F"/>
              </a:buClr>
              <a:buSzPts val="1800"/>
              <a:buAutoNum type="arabicPeriod"/>
            </a:pPr>
            <a:r>
              <a:rPr lang="en-US" sz="1800"/>
              <a:t>В клиентском коде и в классах коллекций не должно остаться кода обхода элементов. Клиент должен получать новый итератор из объекта коллекции каждый раз, когда ему нужно перебрать её элементы.</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Стратегия 2/3</a:t>
            </a:r>
            <a:endParaRPr/>
          </a:p>
        </p:txBody>
      </p:sp>
      <p:pic>
        <p:nvPicPr>
          <p:cNvPr descr="Screenshot from 2020-12-03 14-52-15" id="93" name="Google Shape;93;p14"/>
          <p:cNvPicPr preferRelativeResize="0"/>
          <p:nvPr>
            <p:ph idx="1" type="body"/>
          </p:nvPr>
        </p:nvPicPr>
        <p:blipFill rotWithShape="1">
          <a:blip r:embed="rId3">
            <a:alphaModFix/>
          </a:blip>
          <a:srcRect b="0" l="0" r="0" t="0"/>
          <a:stretch/>
        </p:blipFill>
        <p:spPr>
          <a:xfrm>
            <a:off x="643255" y="1222375"/>
            <a:ext cx="10521950" cy="555752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Посредник 1/3</a:t>
            </a:r>
            <a:br>
              <a:rPr lang="en-US"/>
            </a:br>
            <a:r>
              <a:rPr lang="en-US" sz="1800"/>
              <a:t>Также известен как: Intermediary, Controller, Mediator</a:t>
            </a:r>
            <a:endParaRPr sz="1800"/>
          </a:p>
        </p:txBody>
      </p:sp>
      <p:sp>
        <p:nvSpPr>
          <p:cNvPr id="258" name="Google Shape;258;p41"/>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Посредник — это поведенческий паттерн проектирования, который позволяет уменьшить связанность множества классов между собой, благодаря перемещению этих связей в один класс-посредник.</a:t>
            </a:r>
            <a:endParaRPr/>
          </a:p>
          <a:p>
            <a:pPr indent="-228600" lvl="0" marL="228600" rtl="0" algn="l">
              <a:lnSpc>
                <a:spcPct val="90000"/>
              </a:lnSpc>
              <a:spcBef>
                <a:spcPts val="1000"/>
              </a:spcBef>
              <a:spcAft>
                <a:spcPts val="0"/>
              </a:spcAft>
              <a:buClr>
                <a:srgbClr val="3F3F3F"/>
              </a:buClr>
              <a:buSzPts val="2000"/>
              <a:buChar char="•"/>
            </a:pPr>
            <a:r>
              <a:rPr lang="en-US"/>
              <a:t>Паттерн Посредник заставляет объекты общаться не напрямую друг с другом, а через отдельный объект-посредник, который знает, кому нужно перенаправить тот или иной запрос. Благодаря этому, компоненты системы будут зависеть только от посредника, а не от десятков других компонентов.</a:t>
            </a:r>
            <a:endParaRPr/>
          </a:p>
          <a:p>
            <a:pPr indent="-228600" lvl="0" marL="228600" rtl="0" algn="l">
              <a:lnSpc>
                <a:spcPct val="90000"/>
              </a:lnSpc>
              <a:spcBef>
                <a:spcPts val="1000"/>
              </a:spcBef>
              <a:spcAft>
                <a:spcPts val="0"/>
              </a:spcAft>
              <a:buClr>
                <a:srgbClr val="3F3F3F"/>
              </a:buClr>
              <a:buSzPts val="2000"/>
              <a:buChar char="•"/>
            </a:pPr>
            <a:r>
              <a:rPr lang="en-US"/>
              <a:t>Посредник скрывает в себе все сложные связи и зависимости между классами отдельных компонентов программы. А чем меньше связей имеют классы, тем проще их изменять, расширять и повторно использовать.</a:t>
            </a:r>
            <a:endParaRPr/>
          </a:p>
          <a:p>
            <a:pPr indent="-101600" lvl="0" marL="228600" rtl="0" algn="l">
              <a:lnSpc>
                <a:spcPct val="90000"/>
              </a:lnSpc>
              <a:spcBef>
                <a:spcPts val="1000"/>
              </a:spcBef>
              <a:spcAft>
                <a:spcPts val="0"/>
              </a:spcAft>
              <a:buClr>
                <a:srgbClr val="3F3F3F"/>
              </a:buClr>
              <a:buSzPts val="2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Посредник 2/3</a:t>
            </a:r>
            <a:endParaRPr/>
          </a:p>
        </p:txBody>
      </p:sp>
      <p:pic>
        <p:nvPicPr>
          <p:cNvPr descr="Screenshot from 2020-12-08 12-41-26" id="264" name="Google Shape;264;p42"/>
          <p:cNvPicPr preferRelativeResize="0"/>
          <p:nvPr>
            <p:ph idx="1" type="body"/>
          </p:nvPr>
        </p:nvPicPr>
        <p:blipFill rotWithShape="1">
          <a:blip r:embed="rId3">
            <a:alphaModFix/>
          </a:blip>
          <a:srcRect b="0" l="0" r="0" t="0"/>
          <a:stretch/>
        </p:blipFill>
        <p:spPr>
          <a:xfrm>
            <a:off x="2242185" y="1247775"/>
            <a:ext cx="7706995" cy="535876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Посредник 3/3</a:t>
            </a:r>
            <a:endParaRPr/>
          </a:p>
        </p:txBody>
      </p:sp>
      <p:sp>
        <p:nvSpPr>
          <p:cNvPr id="270" name="Google Shape;270;p43"/>
          <p:cNvSpPr txBox="1"/>
          <p:nvPr>
            <p:ph idx="1" type="body"/>
          </p:nvPr>
        </p:nvSpPr>
        <p:spPr>
          <a:xfrm>
            <a:off x="301625" y="1297940"/>
            <a:ext cx="11471910" cy="5242560"/>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Clr>
                <a:srgbClr val="3F3F3F"/>
              </a:buClr>
              <a:buSzPts val="1800"/>
              <a:buAutoNum type="arabicPeriod"/>
            </a:pPr>
            <a:r>
              <a:rPr lang="en-US" sz="1800"/>
              <a:t>Найдите группу тесно переплетённых классов, отвязав которые друг от друга, можно получить некоторую пользу. Например, чтобы повторно использовать их код в другой программе.</a:t>
            </a:r>
            <a:endParaRPr sz="1800"/>
          </a:p>
          <a:p>
            <a:pPr indent="-457200" lvl="0" marL="457200" rtl="0" algn="l">
              <a:lnSpc>
                <a:spcPct val="90000"/>
              </a:lnSpc>
              <a:spcBef>
                <a:spcPts val="1000"/>
              </a:spcBef>
              <a:spcAft>
                <a:spcPts val="0"/>
              </a:spcAft>
              <a:buClr>
                <a:srgbClr val="3F3F3F"/>
              </a:buClr>
              <a:buSzPts val="1800"/>
              <a:buAutoNum type="arabicPeriod"/>
            </a:pPr>
            <a:r>
              <a:rPr lang="en-US" sz="1800"/>
              <a:t>Создайте общий интерфейс посредников и опишите в нём методы для взаимодействия с компонентами. В простейшем случае достаточно одного метода для получения оповещений от компонентов. Этот интерфейс необходим, если вы хотите повторно использовать классы компонентов для других задач. В этом случае всё, что нужно сделать — это создать новый класс конкретного посредника.</a:t>
            </a:r>
            <a:endParaRPr sz="1800"/>
          </a:p>
          <a:p>
            <a:pPr indent="-457200" lvl="0" marL="457200" rtl="0" algn="l">
              <a:lnSpc>
                <a:spcPct val="90000"/>
              </a:lnSpc>
              <a:spcBef>
                <a:spcPts val="1000"/>
              </a:spcBef>
              <a:spcAft>
                <a:spcPts val="0"/>
              </a:spcAft>
              <a:buClr>
                <a:srgbClr val="3F3F3F"/>
              </a:buClr>
              <a:buSzPts val="1800"/>
              <a:buAutoNum type="arabicPeriod"/>
            </a:pPr>
            <a:r>
              <a:rPr lang="en-US" sz="1800"/>
              <a:t>Реализуйте этот интерфейс в классе конкретного посредника. Поместите в него поля, которые будут содержать ссылки на все объекты компонентов.</a:t>
            </a:r>
            <a:endParaRPr sz="1800"/>
          </a:p>
          <a:p>
            <a:pPr indent="-457200" lvl="0" marL="457200" rtl="0" algn="l">
              <a:lnSpc>
                <a:spcPct val="90000"/>
              </a:lnSpc>
              <a:spcBef>
                <a:spcPts val="1000"/>
              </a:spcBef>
              <a:spcAft>
                <a:spcPts val="0"/>
              </a:spcAft>
              <a:buClr>
                <a:srgbClr val="3F3F3F"/>
              </a:buClr>
              <a:buSzPts val="1800"/>
              <a:buAutoNum type="arabicPeriod"/>
            </a:pPr>
            <a:r>
              <a:rPr lang="en-US" sz="1800"/>
              <a:t>Вы можете пойти дальше и переместить код создания компонентов в класс посредника, после чего он может напоминать </a:t>
            </a:r>
            <a:r>
              <a:rPr lang="en-US" sz="1800">
                <a:solidFill>
                  <a:srgbClr val="FF0000"/>
                </a:solidFill>
              </a:rPr>
              <a:t>Фабрику </a:t>
            </a:r>
            <a:r>
              <a:rPr lang="en-US" sz="1800"/>
              <a:t>или </a:t>
            </a:r>
            <a:r>
              <a:rPr lang="en-US" sz="1800">
                <a:solidFill>
                  <a:srgbClr val="FF0000"/>
                </a:solidFill>
              </a:rPr>
              <a:t>Фасад</a:t>
            </a:r>
            <a:r>
              <a:rPr lang="en-US" sz="1800"/>
              <a:t>.</a:t>
            </a:r>
            <a:endParaRPr sz="1800"/>
          </a:p>
          <a:p>
            <a:pPr indent="-457200" lvl="0" marL="457200" rtl="0" algn="l">
              <a:lnSpc>
                <a:spcPct val="90000"/>
              </a:lnSpc>
              <a:spcBef>
                <a:spcPts val="1000"/>
              </a:spcBef>
              <a:spcAft>
                <a:spcPts val="0"/>
              </a:spcAft>
              <a:buClr>
                <a:srgbClr val="3F3F3F"/>
              </a:buClr>
              <a:buSzPts val="1800"/>
              <a:buAutoNum type="arabicPeriod"/>
            </a:pPr>
            <a:r>
              <a:rPr lang="en-US" sz="1800"/>
              <a:t>Компоненты тоже должны иметь ссылку на объект посредника. Связь между ними удобнее всего установить, подавая посредника в параметры конструктора компонентов.</a:t>
            </a:r>
            <a:endParaRPr sz="1800"/>
          </a:p>
          <a:p>
            <a:pPr indent="-457200" lvl="0" marL="457200" rtl="0" algn="l">
              <a:lnSpc>
                <a:spcPct val="90000"/>
              </a:lnSpc>
              <a:spcBef>
                <a:spcPts val="1000"/>
              </a:spcBef>
              <a:spcAft>
                <a:spcPts val="0"/>
              </a:spcAft>
              <a:buClr>
                <a:srgbClr val="3F3F3F"/>
              </a:buClr>
              <a:buSzPts val="1800"/>
              <a:buAutoNum type="arabicPeriod"/>
            </a:pPr>
            <a:r>
              <a:rPr lang="en-US" sz="1800"/>
              <a:t>Измените код компонентов так, чтобы они вызывали метод оповещения посредника, вместо методов других компонентов. С противоположной стороны, посредник должен вызывать методы нужного компонента, когда получает оповещение от компонента.</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Цепочка обязанностей 1/5</a:t>
            </a:r>
            <a:br>
              <a:rPr lang="en-US"/>
            </a:br>
            <a:r>
              <a:rPr lang="en-US" sz="1800"/>
              <a:t>Также известен как: CoR, Chain of Command, Chain of Responsibility</a:t>
            </a:r>
            <a:endParaRPr sz="1800"/>
          </a:p>
        </p:txBody>
      </p:sp>
      <p:sp>
        <p:nvSpPr>
          <p:cNvPr id="276" name="Google Shape;276;p44"/>
          <p:cNvSpPr txBox="1"/>
          <p:nvPr>
            <p:ph idx="1" type="body"/>
          </p:nvPr>
        </p:nvSpPr>
        <p:spPr>
          <a:xfrm>
            <a:off x="647700" y="1363980"/>
            <a:ext cx="10515600" cy="507682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800"/>
              <a:buChar char="•"/>
            </a:pPr>
            <a:r>
              <a:rPr lang="en-US" sz="1800"/>
              <a:t>Цепочка обязанностей — это поведенческий паттерн проектирования, который позволяет передавать запросы последовательно по цепочке обработчиков. Каждый последующий обработчик решает, может ли он обработать запрос сам и стоит ли передавать запрос дальше по цепи.</a:t>
            </a:r>
            <a:endParaRPr sz="1800"/>
          </a:p>
          <a:p>
            <a:pPr indent="-228600" lvl="0" marL="228600" rtl="0" algn="l">
              <a:lnSpc>
                <a:spcPct val="90000"/>
              </a:lnSpc>
              <a:spcBef>
                <a:spcPts val="1000"/>
              </a:spcBef>
              <a:spcAft>
                <a:spcPts val="0"/>
              </a:spcAft>
              <a:buClr>
                <a:srgbClr val="3F3F3F"/>
              </a:buClr>
              <a:buSzPts val="1800"/>
              <a:buChar char="•"/>
            </a:pPr>
            <a:r>
              <a:rPr lang="en-US" sz="1800"/>
              <a:t>Как и многие другие поведенческие паттерны, Цепочка обязанностей базируется на том, чтобы превратить отдельные поведения в объекты. В нашем случае каждая проверка переедет в отдельный класс с единственным методом выполнения. Данные запроса, над которым происходит проверка, будут передаваться в метод как аргументы.</a:t>
            </a:r>
            <a:endParaRPr sz="1800"/>
          </a:p>
          <a:p>
            <a:pPr indent="-228600" lvl="0" marL="228600" rtl="0" algn="l">
              <a:lnSpc>
                <a:spcPct val="90000"/>
              </a:lnSpc>
              <a:spcBef>
                <a:spcPts val="1000"/>
              </a:spcBef>
              <a:spcAft>
                <a:spcPts val="0"/>
              </a:spcAft>
              <a:buClr>
                <a:srgbClr val="3F3F3F"/>
              </a:buClr>
              <a:buSzPts val="1800"/>
              <a:buChar char="•"/>
            </a:pPr>
            <a:r>
              <a:rPr lang="en-US" sz="1800"/>
              <a:t>А теперь по-настоящему важный этап. Паттерн предлагает связать объекты обработчиков в одну цепь. Каждый из них будет иметь ссылку на следующий обработчик в цепи. Таким образом, при получении запроса обработчик сможет не только сам что-то с ним сделать, но и передать обработку следующему объекту в цепочке.</a:t>
            </a:r>
            <a:endParaRPr sz="1800"/>
          </a:p>
          <a:p>
            <a:pPr indent="-228600" lvl="0" marL="228600" rtl="0" algn="l">
              <a:lnSpc>
                <a:spcPct val="90000"/>
              </a:lnSpc>
              <a:spcBef>
                <a:spcPts val="1000"/>
              </a:spcBef>
              <a:spcAft>
                <a:spcPts val="0"/>
              </a:spcAft>
              <a:buClr>
                <a:srgbClr val="3F3F3F"/>
              </a:buClr>
              <a:buSzPts val="1800"/>
              <a:buChar char="•"/>
            </a:pPr>
            <a:r>
              <a:rPr lang="en-US" sz="1800"/>
              <a:t>Передавая запросы в первый обработчик цепочки, вы можете быть уверены, что все объекты в цепи смогут его обработать. При этом длина цепочки не имеет никакого значения.</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Цепочка обязанностей 2/5</a:t>
            </a:r>
            <a:endParaRPr/>
          </a:p>
        </p:txBody>
      </p:sp>
      <p:sp>
        <p:nvSpPr>
          <p:cNvPr id="282" name="Google Shape;282;p4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И последний штрих. Обработчик не обязательно должен передавать запрос дальше, причём эта особенность может быть использована по-разному.</a:t>
            </a:r>
            <a:endParaRPr/>
          </a:p>
          <a:p>
            <a:pPr indent="-101600" lvl="0" marL="228600" rtl="0" algn="l">
              <a:lnSpc>
                <a:spcPct val="90000"/>
              </a:lnSpc>
              <a:spcBef>
                <a:spcPts val="1000"/>
              </a:spcBef>
              <a:spcAft>
                <a:spcPts val="0"/>
              </a:spcAft>
              <a:buClr>
                <a:srgbClr val="3F3F3F"/>
              </a:buClr>
              <a:buSzPts val="2000"/>
              <a:buNone/>
            </a:pPr>
            <a:r>
              <a:t/>
            </a:r>
            <a:endParaRPr/>
          </a:p>
          <a:p>
            <a:pPr indent="-101600" lvl="0" marL="228600" rtl="0" algn="l">
              <a:lnSpc>
                <a:spcPct val="90000"/>
              </a:lnSpc>
              <a:spcBef>
                <a:spcPts val="1000"/>
              </a:spcBef>
              <a:spcAft>
                <a:spcPts val="0"/>
              </a:spcAft>
              <a:buClr>
                <a:srgbClr val="3F3F3F"/>
              </a:buClr>
              <a:buSzPts val="2000"/>
              <a:buNone/>
            </a:pPr>
            <a:r>
              <a:t/>
            </a:r>
            <a:endParaRPr/>
          </a:p>
          <a:p>
            <a:pPr indent="-101600" lvl="0" marL="228600" rtl="0" algn="l">
              <a:lnSpc>
                <a:spcPct val="90000"/>
              </a:lnSpc>
              <a:spcBef>
                <a:spcPts val="1000"/>
              </a:spcBef>
              <a:spcAft>
                <a:spcPts val="0"/>
              </a:spcAft>
              <a:buClr>
                <a:srgbClr val="3F3F3F"/>
              </a:buClr>
              <a:buSzPts val="2000"/>
              <a:buNone/>
            </a:pPr>
            <a:r>
              <a:t/>
            </a:r>
            <a:endParaRPr/>
          </a:p>
          <a:p>
            <a:pPr indent="-101600" lvl="0" marL="228600" rtl="0" algn="l">
              <a:lnSpc>
                <a:spcPct val="90000"/>
              </a:lnSpc>
              <a:spcBef>
                <a:spcPts val="1000"/>
              </a:spcBef>
              <a:spcAft>
                <a:spcPts val="0"/>
              </a:spcAft>
              <a:buClr>
                <a:srgbClr val="3F3F3F"/>
              </a:buClr>
              <a:buSzPts val="2000"/>
              <a:buNone/>
            </a:pPr>
            <a:r>
              <a:t/>
            </a:r>
            <a:endParaRPr/>
          </a:p>
          <a:p>
            <a:pPr indent="-228600" lvl="0" marL="228600" rtl="0" algn="l">
              <a:lnSpc>
                <a:spcPct val="90000"/>
              </a:lnSpc>
              <a:spcBef>
                <a:spcPts val="1000"/>
              </a:spcBef>
              <a:spcAft>
                <a:spcPts val="0"/>
              </a:spcAft>
              <a:buClr>
                <a:srgbClr val="3F3F3F"/>
              </a:buClr>
              <a:buSzPts val="2000"/>
              <a:buChar char="•"/>
            </a:pPr>
            <a:r>
              <a:rPr lang="en-US"/>
              <a:t>Но есть и другой подход, при котором обработчики прерывают цепь только когда они могут обработать запрос. В этом случае запрос движется по цепи, пока не найдётся обработчик, который может его обработать. Очень часто такой подход используется для передачи событий, создаваемых классами графического интерфейса в результате взаимодействия с пользователем.</a:t>
            </a:r>
            <a:endParaRPr/>
          </a:p>
          <a:p>
            <a:pPr indent="-101600" lvl="0" marL="228600" rtl="0" algn="l">
              <a:lnSpc>
                <a:spcPct val="90000"/>
              </a:lnSpc>
              <a:spcBef>
                <a:spcPts val="1000"/>
              </a:spcBef>
              <a:spcAft>
                <a:spcPts val="0"/>
              </a:spcAft>
              <a:buClr>
                <a:srgbClr val="3F3F3F"/>
              </a:buClr>
              <a:buSzPts val="2000"/>
              <a:buNone/>
            </a:pPr>
            <a:r>
              <a:t/>
            </a:r>
            <a:endParaRPr/>
          </a:p>
        </p:txBody>
      </p:sp>
      <p:pic>
        <p:nvPicPr>
          <p:cNvPr descr="solution1-ru (1)" id="283" name="Google Shape;283;p45"/>
          <p:cNvPicPr preferRelativeResize="0"/>
          <p:nvPr/>
        </p:nvPicPr>
        <p:blipFill rotWithShape="1">
          <a:blip r:embed="rId3">
            <a:alphaModFix/>
          </a:blip>
          <a:srcRect b="0" l="0" r="0" t="0"/>
          <a:stretch/>
        </p:blipFill>
        <p:spPr>
          <a:xfrm>
            <a:off x="3048000" y="2667000"/>
            <a:ext cx="6096000" cy="1524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Цепочка обязанностей 3/5</a:t>
            </a:r>
            <a:br>
              <a:rPr lang="en-US"/>
            </a:br>
            <a:endParaRPr/>
          </a:p>
        </p:txBody>
      </p:sp>
      <p:pic>
        <p:nvPicPr>
          <p:cNvPr descr="Screenshot from 2020-12-08 12-50-26" id="289" name="Google Shape;289;p46"/>
          <p:cNvPicPr preferRelativeResize="0"/>
          <p:nvPr>
            <p:ph idx="1" type="body"/>
          </p:nvPr>
        </p:nvPicPr>
        <p:blipFill rotWithShape="1">
          <a:blip r:embed="rId3">
            <a:alphaModFix/>
          </a:blip>
          <a:srcRect b="0" l="0" r="0" t="0"/>
          <a:stretch/>
        </p:blipFill>
        <p:spPr>
          <a:xfrm>
            <a:off x="1658620" y="1164590"/>
            <a:ext cx="8874125" cy="558736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Цепочка обязанностей 4/5</a:t>
            </a:r>
            <a:br>
              <a:rPr lang="en-US"/>
            </a:br>
            <a:endParaRPr/>
          </a:p>
        </p:txBody>
      </p:sp>
      <p:sp>
        <p:nvSpPr>
          <p:cNvPr id="295" name="Google Shape;295;p47"/>
          <p:cNvSpPr txBox="1"/>
          <p:nvPr>
            <p:ph idx="1" type="body"/>
          </p:nvPr>
        </p:nvSpPr>
        <p:spPr>
          <a:xfrm>
            <a:off x="285115" y="1182370"/>
            <a:ext cx="11555095" cy="5474335"/>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Clr>
                <a:srgbClr val="3F3F3F"/>
              </a:buClr>
              <a:buSzPts val="1800"/>
              <a:buAutoNum type="arabicPeriod"/>
            </a:pPr>
            <a:r>
              <a:rPr lang="en-US" sz="1800"/>
              <a:t>Создайте интерфейс обработчика и опишите в нём основной метод обработки. Продумайте, в каком виде клиент должен передавать данные запроса в обработчик. Самый гибкий способ — превратить данные запроса в объект и передавать его целиком через параметры метода обработчика.</a:t>
            </a:r>
            <a:endParaRPr sz="1800"/>
          </a:p>
          <a:p>
            <a:pPr indent="-457200" lvl="0" marL="457200" rtl="0" algn="l">
              <a:lnSpc>
                <a:spcPct val="90000"/>
              </a:lnSpc>
              <a:spcBef>
                <a:spcPts val="1000"/>
              </a:spcBef>
              <a:spcAft>
                <a:spcPts val="0"/>
              </a:spcAft>
              <a:buClr>
                <a:srgbClr val="3F3F3F"/>
              </a:buClr>
              <a:buSzPts val="1800"/>
              <a:buAutoNum type="arabicPeriod"/>
            </a:pPr>
            <a:r>
              <a:rPr lang="en-US" sz="1800"/>
              <a:t>Имеет смысл создать абстрактный базовый класс обработчиков, чтобы не дублировать реализацию метода получения следующего обработчика во всех конкретных обработчиках. Добавьте в базовый обработчик поле для хранения ссылки на следующий объект цепочки. Устанавливайте начальное значение этого поля через конструктор. Это сделает объекты обработчиков неизменяемыми. Но если программа предполагает динамическую перестройку цепочек, можете добавить и сеттер для поля. Реализуйте базовый метод обработки так, чтобы он перенаправлял запрос следующему объекту, проверив его наличие. Это позволит полностью скрыть поле-ссылку от подклассов, дав им возможность передавать запросы дальше по цепи, обращаясь к родительской реализации метода.</a:t>
            </a:r>
            <a:endParaRPr sz="1800"/>
          </a:p>
          <a:p>
            <a:pPr indent="-457200" lvl="0" marL="457200" rtl="0" algn="l">
              <a:lnSpc>
                <a:spcPct val="90000"/>
              </a:lnSpc>
              <a:spcBef>
                <a:spcPts val="1000"/>
              </a:spcBef>
              <a:spcAft>
                <a:spcPts val="0"/>
              </a:spcAft>
              <a:buClr>
                <a:srgbClr val="3F3F3F"/>
              </a:buClr>
              <a:buSzPts val="1800"/>
              <a:buAutoNum type="arabicPeriod"/>
            </a:pPr>
            <a:r>
              <a:rPr lang="en-US" sz="1800"/>
              <a:t>Один за другим создайте классы конкретных обработчиков и реализуйте в них методы обработки запросов. При получении запроса каждый обработчик должен решить:</a:t>
            </a:r>
            <a:endParaRPr sz="1800"/>
          </a:p>
          <a:p>
            <a:pPr indent="-228600" lvl="0" marL="228600" rtl="0" algn="l">
              <a:lnSpc>
                <a:spcPct val="90000"/>
              </a:lnSpc>
              <a:spcBef>
                <a:spcPts val="1000"/>
              </a:spcBef>
              <a:spcAft>
                <a:spcPts val="0"/>
              </a:spcAft>
              <a:buClr>
                <a:srgbClr val="3F3F3F"/>
              </a:buClr>
              <a:buSzPts val="1800"/>
              <a:buFont typeface="Noto Sans Symbols"/>
              <a:buChar char="□"/>
            </a:pPr>
            <a:r>
              <a:rPr lang="en-US" sz="1800"/>
              <a:t> Может ли он обработать запрос или нет?</a:t>
            </a:r>
            <a:endParaRPr sz="1800"/>
          </a:p>
          <a:p>
            <a:pPr indent="-228600" lvl="0" marL="228600" rtl="0" algn="l">
              <a:lnSpc>
                <a:spcPct val="90000"/>
              </a:lnSpc>
              <a:spcBef>
                <a:spcPts val="1000"/>
              </a:spcBef>
              <a:spcAft>
                <a:spcPts val="0"/>
              </a:spcAft>
              <a:buClr>
                <a:srgbClr val="3F3F3F"/>
              </a:buClr>
              <a:buSzPts val="1800"/>
              <a:buFont typeface="Noto Sans Symbols"/>
              <a:buChar char="□"/>
            </a:pPr>
            <a:r>
              <a:rPr lang="en-US" sz="1800"/>
              <a:t> Следует ли передать запрос следующему обработчику или нет?</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Цепочка обязанностей 5/5</a:t>
            </a:r>
            <a:endParaRPr/>
          </a:p>
        </p:txBody>
      </p:sp>
      <p:sp>
        <p:nvSpPr>
          <p:cNvPr id="301" name="Google Shape;301;p48"/>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457200" lvl="0" marL="457200" rtl="0" algn="l">
              <a:lnSpc>
                <a:spcPct val="80000"/>
              </a:lnSpc>
              <a:spcBef>
                <a:spcPts val="0"/>
              </a:spcBef>
              <a:spcAft>
                <a:spcPts val="0"/>
              </a:spcAft>
              <a:buClr>
                <a:srgbClr val="3F3F3F"/>
              </a:buClr>
              <a:buSzPts val="2000"/>
              <a:buFont typeface="Arial Black"/>
              <a:buAutoNum type="arabicPeriod" startAt="4"/>
            </a:pPr>
            <a:r>
              <a:rPr lang="en-US"/>
              <a:t>Клиент может собирать цепочку обработчиков самостоятельно, опираясь на свою бизнес-логику, либо получать уже готовые цепочки извне. В последнем случае цепочки собираются фабричными объектами, опираясь на конфигурацию приложения или параметры окружения.</a:t>
            </a:r>
            <a:endParaRPr/>
          </a:p>
          <a:p>
            <a:pPr indent="-457200" lvl="0" marL="457200" rtl="0" algn="l">
              <a:lnSpc>
                <a:spcPct val="80000"/>
              </a:lnSpc>
              <a:spcBef>
                <a:spcPts val="1000"/>
              </a:spcBef>
              <a:spcAft>
                <a:spcPts val="0"/>
              </a:spcAft>
              <a:buClr>
                <a:srgbClr val="3F3F3F"/>
              </a:buClr>
              <a:buSzPts val="2000"/>
              <a:buFont typeface="Arial Black"/>
              <a:buAutoNum type="arabicPeriod" startAt="4"/>
            </a:pPr>
            <a:r>
              <a:rPr lang="en-US"/>
              <a:t>Клиент может посылать запросы любому обработчику в цепи, а не только первому. Запрос будет передаваться по цепочке до тех пор, пока какой-то обработчик не откажется передавать его дальше, либо когда будет достигнут конец цепи.</a:t>
            </a:r>
            <a:endParaRPr/>
          </a:p>
          <a:p>
            <a:pPr indent="-457200" lvl="0" marL="457200" rtl="0" algn="l">
              <a:lnSpc>
                <a:spcPct val="80000"/>
              </a:lnSpc>
              <a:spcBef>
                <a:spcPts val="1000"/>
              </a:spcBef>
              <a:spcAft>
                <a:spcPts val="0"/>
              </a:spcAft>
              <a:buClr>
                <a:srgbClr val="3F3F3F"/>
              </a:buClr>
              <a:buSzPts val="2000"/>
              <a:buFont typeface="Arial Black"/>
              <a:buAutoNum type="arabicPeriod" startAt="4"/>
            </a:pPr>
            <a:r>
              <a:rPr lang="en-US"/>
              <a:t>Клиент должен знать о динамической природе цепочки и быть готов к таким случаям:</a:t>
            </a:r>
            <a:endParaRPr/>
          </a:p>
          <a:p>
            <a:pPr indent="-228600" lvl="0" marL="228600" rtl="0" algn="l">
              <a:lnSpc>
                <a:spcPct val="80000"/>
              </a:lnSpc>
              <a:spcBef>
                <a:spcPts val="1000"/>
              </a:spcBef>
              <a:spcAft>
                <a:spcPts val="0"/>
              </a:spcAft>
              <a:buClr>
                <a:srgbClr val="3F3F3F"/>
              </a:buClr>
              <a:buSzPts val="2000"/>
              <a:buFont typeface="Noto Sans Symbols"/>
              <a:buChar char="□"/>
            </a:pPr>
            <a:r>
              <a:rPr lang="en-US"/>
              <a:t> Цепочка может состоять из единственного объекта.</a:t>
            </a:r>
            <a:endParaRPr/>
          </a:p>
          <a:p>
            <a:pPr indent="-228600" lvl="0" marL="228600" rtl="0" algn="l">
              <a:lnSpc>
                <a:spcPct val="80000"/>
              </a:lnSpc>
              <a:spcBef>
                <a:spcPts val="1000"/>
              </a:spcBef>
              <a:spcAft>
                <a:spcPts val="0"/>
              </a:spcAft>
              <a:buClr>
                <a:srgbClr val="3F3F3F"/>
              </a:buClr>
              <a:buSzPts val="2000"/>
              <a:buFont typeface="Noto Sans Symbols"/>
              <a:buChar char="□"/>
            </a:pPr>
            <a:r>
              <a:rPr lang="en-US"/>
              <a:t> Запросы могут не достигать конца цепи.</a:t>
            </a:r>
            <a:endParaRPr/>
          </a:p>
          <a:p>
            <a:pPr indent="-228600" lvl="0" marL="228600" rtl="0" algn="l">
              <a:lnSpc>
                <a:spcPct val="80000"/>
              </a:lnSpc>
              <a:spcBef>
                <a:spcPts val="1000"/>
              </a:spcBef>
              <a:spcAft>
                <a:spcPts val="0"/>
              </a:spcAft>
              <a:buClr>
                <a:srgbClr val="3F3F3F"/>
              </a:buClr>
              <a:buSzPts val="2000"/>
              <a:buFont typeface="Noto Sans Symbols"/>
              <a:buChar char="□"/>
            </a:pPr>
            <a:r>
              <a:rPr lang="en-US"/>
              <a:t> Запросы могут достигать конца, оставаясь необработанными.</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Стратегия 3/3</a:t>
            </a:r>
            <a:br>
              <a:rPr lang="en-US"/>
            </a:br>
            <a:endParaRPr/>
          </a:p>
        </p:txBody>
      </p:sp>
      <p:sp>
        <p:nvSpPr>
          <p:cNvPr id="99" name="Google Shape;99;p1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457200" lvl="0" marL="457200" rtl="0" algn="l">
              <a:lnSpc>
                <a:spcPct val="80000"/>
              </a:lnSpc>
              <a:spcBef>
                <a:spcPts val="0"/>
              </a:spcBef>
              <a:spcAft>
                <a:spcPts val="0"/>
              </a:spcAft>
              <a:buClr>
                <a:srgbClr val="3F3F3F"/>
              </a:buClr>
              <a:buSzPts val="2000"/>
              <a:buAutoNum type="arabicPeriod"/>
            </a:pPr>
            <a:r>
              <a:rPr lang="en-US"/>
              <a:t>Определите алгоритм, который подвержен частым изменениям. Также подойдёт алгоритм, имеющий несколько вариаций, которые выбираются во время выполнения программы.</a:t>
            </a:r>
            <a:endParaRPr/>
          </a:p>
          <a:p>
            <a:pPr indent="-457200" lvl="0" marL="457200" rtl="0" algn="l">
              <a:lnSpc>
                <a:spcPct val="80000"/>
              </a:lnSpc>
              <a:spcBef>
                <a:spcPts val="1000"/>
              </a:spcBef>
              <a:spcAft>
                <a:spcPts val="0"/>
              </a:spcAft>
              <a:buClr>
                <a:srgbClr val="3F3F3F"/>
              </a:buClr>
              <a:buSzPts val="2000"/>
              <a:buAutoNum type="arabicPeriod"/>
            </a:pPr>
            <a:r>
              <a:rPr lang="en-US"/>
              <a:t>Создайте интерфейс стратегий, описывающий этот алгоритм. Он должен быть общим для всех вариантов алгоритма.</a:t>
            </a:r>
            <a:endParaRPr/>
          </a:p>
          <a:p>
            <a:pPr indent="-457200" lvl="0" marL="457200" rtl="0" algn="l">
              <a:lnSpc>
                <a:spcPct val="80000"/>
              </a:lnSpc>
              <a:spcBef>
                <a:spcPts val="1000"/>
              </a:spcBef>
              <a:spcAft>
                <a:spcPts val="0"/>
              </a:spcAft>
              <a:buClr>
                <a:srgbClr val="3F3F3F"/>
              </a:buClr>
              <a:buSzPts val="2000"/>
              <a:buAutoNum type="arabicPeriod"/>
            </a:pPr>
            <a:r>
              <a:rPr lang="en-US"/>
              <a:t>Поместите вариации алгоритма в собственные классы, которые реализуют этот интерфейс.</a:t>
            </a:r>
            <a:endParaRPr/>
          </a:p>
          <a:p>
            <a:pPr indent="-457200" lvl="0" marL="457200" rtl="0" algn="l">
              <a:lnSpc>
                <a:spcPct val="80000"/>
              </a:lnSpc>
              <a:spcBef>
                <a:spcPts val="1000"/>
              </a:spcBef>
              <a:spcAft>
                <a:spcPts val="0"/>
              </a:spcAft>
              <a:buClr>
                <a:srgbClr val="3F3F3F"/>
              </a:buClr>
              <a:buSzPts val="2000"/>
              <a:buAutoNum type="arabicPeriod"/>
            </a:pPr>
            <a:r>
              <a:rPr lang="en-US"/>
              <a:t>В классе контекста создайте поле для хранения ссылки на текущий объект-стратегию, а также метод для её изменения. Убедитесь в том, что контекст работает с этим объектом только через общий интерфейс стратегий.</a:t>
            </a:r>
            <a:endParaRPr/>
          </a:p>
          <a:p>
            <a:pPr indent="-457200" lvl="0" marL="457200" rtl="0" algn="l">
              <a:lnSpc>
                <a:spcPct val="80000"/>
              </a:lnSpc>
              <a:spcBef>
                <a:spcPts val="1000"/>
              </a:spcBef>
              <a:spcAft>
                <a:spcPts val="0"/>
              </a:spcAft>
              <a:buClr>
                <a:srgbClr val="3F3F3F"/>
              </a:buClr>
              <a:buSzPts val="2000"/>
              <a:buAutoNum type="arabicPeriod"/>
            </a:pPr>
            <a:r>
              <a:rPr lang="en-US"/>
              <a:t>Клиенты контекста должны подавать в него соответствующий объект-стратегию, когда хотят, чтобы контекст вёл себя определённым образом.</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Команда 1/4</a:t>
            </a:r>
            <a:br>
              <a:rPr lang="en-US"/>
            </a:br>
            <a:r>
              <a:rPr lang="en-US" sz="1800"/>
              <a:t>Также известен как: Действие, Транзакция, Action, Command</a:t>
            </a:r>
            <a:endParaRPr sz="1800"/>
          </a:p>
        </p:txBody>
      </p:sp>
      <p:sp>
        <p:nvSpPr>
          <p:cNvPr id="105" name="Google Shape;105;p16"/>
          <p:cNvSpPr txBox="1"/>
          <p:nvPr>
            <p:ph idx="1" type="body"/>
          </p:nvPr>
        </p:nvSpPr>
        <p:spPr>
          <a:xfrm>
            <a:off x="647700" y="1434465"/>
            <a:ext cx="10515600" cy="524764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800"/>
              <a:buChar char="•"/>
            </a:pPr>
            <a:r>
              <a:rPr lang="en-US" sz="1800"/>
              <a:t>Команда — это поведенческий паттерн проектирования, который превращает запросы в объекты, позволяя передавать их как аргументы при вызове методов, ставить запросы в очередь, логировать их, а также поддерживать отмену операций.</a:t>
            </a:r>
            <a:endParaRPr sz="1800"/>
          </a:p>
          <a:p>
            <a:pPr indent="-228600" lvl="0" marL="228600" rtl="0" algn="l">
              <a:lnSpc>
                <a:spcPct val="90000"/>
              </a:lnSpc>
              <a:spcBef>
                <a:spcPts val="1000"/>
              </a:spcBef>
              <a:spcAft>
                <a:spcPts val="0"/>
              </a:spcAft>
              <a:buClr>
                <a:srgbClr val="3F3F3F"/>
              </a:buClr>
              <a:buSzPts val="1800"/>
              <a:buChar char="•"/>
            </a:pPr>
            <a:r>
              <a:rPr lang="en-US" sz="1800"/>
              <a:t>Хорошие программы обычно структурированы в виде слоёв. Самый распространённый пример — слои пользовательского интерфейса и бизнес-логики. Первый всего лишь рисует красивую картинку для пользователя. Но когда нужно сделать что-то важное, интерфейс «просит» слой бизнес-логики заняться этим. В реальности это выглядит так: один из объектов интерфейса напрямую вызывает метод одного из объектов бизнес-логики, передавая в него какие-то параметры.</a:t>
            </a:r>
            <a:endParaRPr sz="1800"/>
          </a:p>
          <a:p>
            <a:pPr indent="-228600" lvl="0" marL="228600" rtl="0" algn="l">
              <a:lnSpc>
                <a:spcPct val="90000"/>
              </a:lnSpc>
              <a:spcBef>
                <a:spcPts val="1000"/>
              </a:spcBef>
              <a:spcAft>
                <a:spcPts val="0"/>
              </a:spcAft>
              <a:buClr>
                <a:srgbClr val="3F3F3F"/>
              </a:buClr>
              <a:buSzPts val="1800"/>
              <a:buChar char="•"/>
            </a:pPr>
            <a:r>
              <a:rPr lang="en-US" sz="1800"/>
              <a:t>Паттерн Команда предлагает больше не отправлять такие вызовы напрямую. Вместо этого каждый вызов, отличающийся от других, следует завернуть в собственный класс с единственным методом, который и будет осуществлять вызов. Такие объекты называют командами.</a:t>
            </a:r>
            <a:endParaRPr sz="1800"/>
          </a:p>
          <a:p>
            <a:pPr indent="-228600" lvl="0" marL="228600" rtl="0" algn="l">
              <a:lnSpc>
                <a:spcPct val="90000"/>
              </a:lnSpc>
              <a:spcBef>
                <a:spcPts val="1000"/>
              </a:spcBef>
              <a:spcAft>
                <a:spcPts val="0"/>
              </a:spcAft>
              <a:buClr>
                <a:srgbClr val="3F3F3F"/>
              </a:buClr>
              <a:buSzPts val="1800"/>
              <a:buChar char="•"/>
            </a:pPr>
            <a:r>
              <a:rPr lang="en-US" sz="1800"/>
              <a:t>К объекту интерфейса можно будет привязать объект команды, который знает, кому и в каком виде следует отправлять запросы. Когда объект интерфейса будет готов передать запрос, он вызовет метод команды, а та — позаботится обо всём остальном.</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Команда 2/4</a:t>
            </a:r>
            <a:endParaRPr/>
          </a:p>
        </p:txBody>
      </p:sp>
      <p:sp>
        <p:nvSpPr>
          <p:cNvPr id="111" name="Google Shape;111;p17"/>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Классы команд можно объединить под общим интерфейсом c единственным методом запуска. После этого одни и те же отправители смогут работать с различными командами, не привязываясь к их классам. Даже больше: команды можно будет взаимозаменять на лету, изменяя итоговое поведение отправителей.</a:t>
            </a:r>
            <a:endParaRPr/>
          </a:p>
          <a:p>
            <a:pPr indent="-228600" lvl="0" marL="228600" rtl="0" algn="l">
              <a:lnSpc>
                <a:spcPct val="90000"/>
              </a:lnSpc>
              <a:spcBef>
                <a:spcPts val="1000"/>
              </a:spcBef>
              <a:spcAft>
                <a:spcPts val="0"/>
              </a:spcAft>
              <a:buClr>
                <a:srgbClr val="3F3F3F"/>
              </a:buClr>
              <a:buSzPts val="2000"/>
              <a:buChar char="•"/>
            </a:pPr>
            <a:r>
              <a:rPr lang="en-US"/>
              <a:t>Параметры, с которыми должен быть вызван метод объекта получателя, можно загодя сохранить в полях объекта-команды. Благодаря этому, объекты, отправляющие запросы, могут не беспокоиться о том, чтобы собрать необходимые для получателя данные. Более того, они теперь вообще не знают, кто будет получателем запроса. Вся эта информация скрыта внутри команды.</a:t>
            </a:r>
            <a:endParaRPr/>
          </a:p>
          <a:p>
            <a:pPr indent="-228600" lvl="0" marL="228600" rtl="0" algn="l">
              <a:lnSpc>
                <a:spcPct val="90000"/>
              </a:lnSpc>
              <a:spcBef>
                <a:spcPts val="1000"/>
              </a:spcBef>
              <a:spcAft>
                <a:spcPts val="0"/>
              </a:spcAft>
              <a:buClr>
                <a:srgbClr val="3F3F3F"/>
              </a:buClr>
              <a:buSzPts val="2000"/>
              <a:buChar char="•"/>
            </a:pPr>
            <a:r>
              <a:rPr lang="en-US"/>
              <a:t>Таким образом, команды станут гибкой прослойкой между пользовательским интерфейсом и бизнес-логикой. И это лишь малая доля пользы, которую может принести паттерн Команда!</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Команда 3/4</a:t>
            </a:r>
            <a:br>
              <a:rPr lang="en-US"/>
            </a:br>
            <a:endParaRPr/>
          </a:p>
        </p:txBody>
      </p:sp>
      <p:pic>
        <p:nvPicPr>
          <p:cNvPr descr="Screenshot from 2020-12-03 14-59-35" id="117" name="Google Shape;117;p18"/>
          <p:cNvPicPr preferRelativeResize="0"/>
          <p:nvPr>
            <p:ph idx="1" type="body"/>
          </p:nvPr>
        </p:nvPicPr>
        <p:blipFill rotWithShape="1">
          <a:blip r:embed="rId3">
            <a:alphaModFix/>
          </a:blip>
          <a:srcRect b="0" l="0" r="0" t="0"/>
          <a:stretch/>
        </p:blipFill>
        <p:spPr>
          <a:xfrm>
            <a:off x="1631950" y="933450"/>
            <a:ext cx="8927465" cy="568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Команда 4/4</a:t>
            </a:r>
            <a:endParaRPr/>
          </a:p>
        </p:txBody>
      </p:sp>
      <p:sp>
        <p:nvSpPr>
          <p:cNvPr id="123" name="Google Shape;123;p19"/>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457200" lvl="0" marL="457200" rtl="0" algn="l">
              <a:lnSpc>
                <a:spcPct val="70000"/>
              </a:lnSpc>
              <a:spcBef>
                <a:spcPts val="0"/>
              </a:spcBef>
              <a:spcAft>
                <a:spcPts val="0"/>
              </a:spcAft>
              <a:buClr>
                <a:srgbClr val="3F3F3F"/>
              </a:buClr>
              <a:buSzPts val="1800"/>
              <a:buAutoNum type="arabicPeriod"/>
            </a:pPr>
            <a:r>
              <a:rPr lang="en-US" sz="1800"/>
              <a:t>Создайте общий интерфейс команд и определите в нём метод запуска.</a:t>
            </a:r>
            <a:endParaRPr sz="1800"/>
          </a:p>
          <a:p>
            <a:pPr indent="-457200" lvl="0" marL="457200" rtl="0" algn="l">
              <a:lnSpc>
                <a:spcPct val="70000"/>
              </a:lnSpc>
              <a:spcBef>
                <a:spcPts val="1000"/>
              </a:spcBef>
              <a:spcAft>
                <a:spcPts val="0"/>
              </a:spcAft>
              <a:buClr>
                <a:srgbClr val="3F3F3F"/>
              </a:buClr>
              <a:buSzPts val="1800"/>
              <a:buAutoNum type="arabicPeriod"/>
            </a:pPr>
            <a:r>
              <a:rPr lang="en-US" sz="1800"/>
              <a:t>Один за другим создайте классы конкретных команд. В каждом классе должно быть поле для хранения ссылки на один или несколько объектов-получателей, которым команда будет перенаправлять основную работу. Кроме этого, команда должна иметь поля для хранения параметров, которые нужны при вызове методов получателя. Значения всех этих полей команда должна получать через конструктор. И, наконец, реализуйте основной метод команды, вызывая в нём те или иные методы получателя.</a:t>
            </a:r>
            <a:endParaRPr sz="1800"/>
          </a:p>
          <a:p>
            <a:pPr indent="-457200" lvl="0" marL="457200" rtl="0" algn="l">
              <a:lnSpc>
                <a:spcPct val="70000"/>
              </a:lnSpc>
              <a:spcBef>
                <a:spcPts val="1000"/>
              </a:spcBef>
              <a:spcAft>
                <a:spcPts val="0"/>
              </a:spcAft>
              <a:buClr>
                <a:srgbClr val="3F3F3F"/>
              </a:buClr>
              <a:buSzPts val="1800"/>
              <a:buAutoNum type="arabicPeriod"/>
            </a:pPr>
            <a:r>
              <a:rPr lang="en-US" sz="1800"/>
              <a:t>Добавьте в классы отправителей поля для хранения команд. Обычно объекты-отправители принимают готовые объекты команд извне — через конструктор либо через сеттер поля команды.</a:t>
            </a:r>
            <a:endParaRPr sz="1800"/>
          </a:p>
          <a:p>
            <a:pPr indent="-457200" lvl="0" marL="457200" rtl="0" algn="l">
              <a:lnSpc>
                <a:spcPct val="70000"/>
              </a:lnSpc>
              <a:spcBef>
                <a:spcPts val="1000"/>
              </a:spcBef>
              <a:spcAft>
                <a:spcPts val="0"/>
              </a:spcAft>
              <a:buClr>
                <a:srgbClr val="3F3F3F"/>
              </a:buClr>
              <a:buSzPts val="1800"/>
              <a:buAutoNum type="arabicPeriod"/>
            </a:pPr>
            <a:r>
              <a:rPr lang="en-US" sz="1800"/>
              <a:t>Измените основной код отправителей так, чтобы они делегировали выполнение действия команде.</a:t>
            </a:r>
            <a:endParaRPr sz="1800"/>
          </a:p>
          <a:p>
            <a:pPr indent="-457200" lvl="0" marL="457200" rtl="0" algn="l">
              <a:lnSpc>
                <a:spcPct val="70000"/>
              </a:lnSpc>
              <a:spcBef>
                <a:spcPts val="1000"/>
              </a:spcBef>
              <a:spcAft>
                <a:spcPts val="0"/>
              </a:spcAft>
              <a:buClr>
                <a:srgbClr val="3F3F3F"/>
              </a:buClr>
              <a:buSzPts val="1800"/>
              <a:buAutoNum type="arabicPeriod"/>
            </a:pPr>
            <a:r>
              <a:rPr lang="en-US" sz="1800"/>
              <a:t>Порядок инициализации объектов должен выглядеть так:</a:t>
            </a:r>
            <a:endParaRPr sz="1800"/>
          </a:p>
          <a:p>
            <a:pPr indent="-228600" lvl="0" marL="228600" rtl="0" algn="l">
              <a:lnSpc>
                <a:spcPct val="70000"/>
              </a:lnSpc>
              <a:spcBef>
                <a:spcPts val="1000"/>
              </a:spcBef>
              <a:spcAft>
                <a:spcPts val="0"/>
              </a:spcAft>
              <a:buClr>
                <a:srgbClr val="3F3F3F"/>
              </a:buClr>
              <a:buSzPts val="1800"/>
              <a:buFont typeface="Noto Sans Symbols"/>
              <a:buChar char="□"/>
            </a:pPr>
            <a:r>
              <a:rPr lang="en-US" sz="1800"/>
              <a:t>Создаём объекты получателей.</a:t>
            </a:r>
            <a:endParaRPr sz="1800"/>
          </a:p>
          <a:p>
            <a:pPr indent="-228600" lvl="0" marL="228600" rtl="0" algn="l">
              <a:lnSpc>
                <a:spcPct val="70000"/>
              </a:lnSpc>
              <a:spcBef>
                <a:spcPts val="1000"/>
              </a:spcBef>
              <a:spcAft>
                <a:spcPts val="0"/>
              </a:spcAft>
              <a:buClr>
                <a:srgbClr val="3F3F3F"/>
              </a:buClr>
              <a:buSzPts val="1800"/>
              <a:buFont typeface="Noto Sans Symbols"/>
              <a:buChar char="□"/>
            </a:pPr>
            <a:r>
              <a:rPr lang="en-US" sz="1800"/>
              <a:t>Создаём объекты команд, связав их с получателями.</a:t>
            </a:r>
            <a:endParaRPr sz="1800"/>
          </a:p>
          <a:p>
            <a:pPr indent="-228600" lvl="0" marL="228600" rtl="0" algn="l">
              <a:lnSpc>
                <a:spcPct val="70000"/>
              </a:lnSpc>
              <a:spcBef>
                <a:spcPts val="1000"/>
              </a:spcBef>
              <a:spcAft>
                <a:spcPts val="0"/>
              </a:spcAft>
              <a:buClr>
                <a:srgbClr val="3F3F3F"/>
              </a:buClr>
              <a:buSzPts val="1800"/>
              <a:buFont typeface="Noto Sans Symbols"/>
              <a:buChar char="□"/>
            </a:pPr>
            <a:r>
              <a:rPr lang="en-US" sz="1800"/>
              <a:t>Создаём объекты отправителей, связав их с командами.</a:t>
            </a:r>
            <a:endParaRPr sz="1800"/>
          </a:p>
          <a:p>
            <a:pPr indent="-342900" lvl="0" marL="457200" rtl="0" algn="l">
              <a:lnSpc>
                <a:spcPct val="70000"/>
              </a:lnSpc>
              <a:spcBef>
                <a:spcPts val="1000"/>
              </a:spcBef>
              <a:spcAft>
                <a:spcPts val="0"/>
              </a:spcAft>
              <a:buClr>
                <a:srgbClr val="3F3F3F"/>
              </a:buClr>
              <a:buSzPts val="1800"/>
              <a:buNone/>
            </a:pPr>
            <a:r>
              <a:t/>
            </a:r>
            <a:endParaRPr sz="1800"/>
          </a:p>
          <a:p>
            <a:pPr indent="-342900" lvl="0" marL="457200" rtl="0" algn="l">
              <a:lnSpc>
                <a:spcPct val="70000"/>
              </a:lnSpc>
              <a:spcBef>
                <a:spcPts val="1000"/>
              </a:spcBef>
              <a:spcAft>
                <a:spcPts val="0"/>
              </a:spcAft>
              <a:buClr>
                <a:srgbClr val="3F3F3F"/>
              </a:buClr>
              <a:buSzPts val="1800"/>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Состояние 1/4</a:t>
            </a:r>
            <a:br>
              <a:rPr lang="en-US"/>
            </a:br>
            <a:r>
              <a:rPr lang="en-US" sz="1800"/>
              <a:t>Также известен как: State</a:t>
            </a:r>
            <a:endParaRPr sz="1800"/>
          </a:p>
        </p:txBody>
      </p:sp>
      <p:sp>
        <p:nvSpPr>
          <p:cNvPr id="129" name="Google Shape;129;p20"/>
          <p:cNvSpPr txBox="1"/>
          <p:nvPr>
            <p:ph idx="1" type="body"/>
          </p:nvPr>
        </p:nvSpPr>
        <p:spPr>
          <a:xfrm>
            <a:off x="301625" y="1347470"/>
            <a:ext cx="11687810" cy="545782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600"/>
              <a:buChar char="•"/>
            </a:pPr>
            <a:r>
              <a:rPr lang="en-US" sz="1600"/>
              <a:t>Состояние — это поведенческий паттерн проектирования, который позволяет объектам менять поведение в зависимости от своего состояния. Извне создаётся впечатление, что изменился класс объекта.</a:t>
            </a:r>
            <a:endParaRPr sz="1600"/>
          </a:p>
          <a:p>
            <a:pPr indent="-228600" lvl="0" marL="228600" rtl="0" algn="l">
              <a:lnSpc>
                <a:spcPct val="90000"/>
              </a:lnSpc>
              <a:spcBef>
                <a:spcPts val="1000"/>
              </a:spcBef>
              <a:spcAft>
                <a:spcPts val="0"/>
              </a:spcAft>
              <a:buClr>
                <a:srgbClr val="3F3F3F"/>
              </a:buClr>
              <a:buSzPts val="1600"/>
              <a:buChar char="•"/>
            </a:pPr>
            <a:r>
              <a:rPr lang="en-US" sz="1600"/>
              <a:t>Паттерн Состояние невозможно рассматривать в отрыве от концепции машины состояний, также известной как стейт-машина или конечный автомат.</a:t>
            </a:r>
            <a:endParaRPr sz="1600"/>
          </a:p>
          <a:p>
            <a:pPr indent="-228600" lvl="0" marL="228600" rtl="0" algn="l">
              <a:lnSpc>
                <a:spcPct val="90000"/>
              </a:lnSpc>
              <a:spcBef>
                <a:spcPts val="1000"/>
              </a:spcBef>
              <a:spcAft>
                <a:spcPts val="0"/>
              </a:spcAft>
              <a:buClr>
                <a:srgbClr val="3F3F3F"/>
              </a:buClr>
              <a:buSzPts val="1600"/>
              <a:buChar char="•"/>
            </a:pPr>
            <a:r>
              <a:rPr lang="en-US" sz="1600"/>
              <a:t>Основная идея в том, что программа может находиться в одном из нескольких состояний, которые всё время сменяют друг друга. Набор этих состояний, а также переходов между ними, предопределён и конечен. Находясь в разных состояниях, программа может по-разному реагировать на одни и те же события, которые происходят с ней.</a:t>
            </a:r>
            <a:endParaRPr sz="1600"/>
          </a:p>
          <a:p>
            <a:pPr indent="-228600" lvl="0" marL="228600" rtl="0" algn="l">
              <a:lnSpc>
                <a:spcPct val="90000"/>
              </a:lnSpc>
              <a:spcBef>
                <a:spcPts val="1000"/>
              </a:spcBef>
              <a:spcAft>
                <a:spcPts val="0"/>
              </a:spcAft>
              <a:buClr>
                <a:srgbClr val="3F3F3F"/>
              </a:buClr>
              <a:buSzPts val="1600"/>
              <a:buChar char="•"/>
            </a:pPr>
            <a:r>
              <a:rPr lang="en-US" sz="1600"/>
              <a:t>Машину состояний чаще всего реализуют с помощью множества условных операторов, if либо switch, которые проверяют текущее состояние объекта и выполняют соответствующее поведение. Наверняка вы уже реализовали хотя бы одну машину состояний в своей жизни, даже не зная об этом. </a:t>
            </a:r>
            <a:endParaRPr sz="1600"/>
          </a:p>
          <a:p>
            <a:pPr indent="-228600" lvl="0" marL="228600" rtl="0" algn="l">
              <a:lnSpc>
                <a:spcPct val="90000"/>
              </a:lnSpc>
              <a:spcBef>
                <a:spcPts val="1000"/>
              </a:spcBef>
              <a:spcAft>
                <a:spcPts val="0"/>
              </a:spcAft>
              <a:buClr>
                <a:srgbClr val="3F3F3F"/>
              </a:buClr>
              <a:buSzPts val="1600"/>
              <a:buChar char="•"/>
            </a:pPr>
            <a:r>
              <a:rPr lang="en-US" sz="1600"/>
              <a:t>Основная проблема такой машины состояний проявится в том случае, если в класс или метод добавить ещё десяток состояний. Каждый метод будет состоять из увесистого условного оператора, перебирающего доступные состояния. Такой код крайне сложно поддерживать. Малейшее изменение логики переходов заставит вас перепроверять работу всех методов, которые содержат условные операторы машины состояний.</a:t>
            </a:r>
            <a:endParaRPr sz="1600"/>
          </a:p>
          <a:p>
            <a:pPr indent="-228600" lvl="0" marL="228600" rtl="0" algn="l">
              <a:lnSpc>
                <a:spcPct val="90000"/>
              </a:lnSpc>
              <a:spcBef>
                <a:spcPts val="1000"/>
              </a:spcBef>
              <a:spcAft>
                <a:spcPts val="0"/>
              </a:spcAft>
              <a:buClr>
                <a:srgbClr val="3F3F3F"/>
              </a:buClr>
              <a:buSzPts val="1600"/>
              <a:buChar char="•"/>
            </a:pPr>
            <a:r>
              <a:rPr lang="en-US" sz="1600"/>
              <a:t>Путаница и нагромождение условий особенно сильно проявляется в старых проектах. Набор возможных состояний бывает трудно предопределить заранее, поэтому они всё время добавляются в процессе эволюции программы. Из-за этого решение, которое выглядело простым и эффективным в самом начале разработки, может впоследствии стать проекцией большого макаронного монстра.</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