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20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3994-5407-444B-82C5-00ED568A39A1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D5C-4032-40E9-BE42-98826B68F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88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3994-5407-444B-82C5-00ED568A39A1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D5C-4032-40E9-BE42-98826B68F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10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3994-5407-444B-82C5-00ED568A39A1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D5C-4032-40E9-BE42-98826B68F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193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3994-5407-444B-82C5-00ED568A39A1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D5C-4032-40E9-BE42-98826B68F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012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3994-5407-444B-82C5-00ED568A39A1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D5C-4032-40E9-BE42-98826B68F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565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3994-5407-444B-82C5-00ED568A39A1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D5C-4032-40E9-BE42-98826B68F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95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3994-5407-444B-82C5-00ED568A39A1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D5C-4032-40E9-BE42-98826B68F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29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3994-5407-444B-82C5-00ED568A39A1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D5C-4032-40E9-BE42-98826B68F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4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3994-5407-444B-82C5-00ED568A39A1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D5C-4032-40E9-BE42-98826B68F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8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3994-5407-444B-82C5-00ED568A39A1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D5C-4032-40E9-BE42-98826B68F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07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3994-5407-444B-82C5-00ED568A39A1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D5C-4032-40E9-BE42-98826B68F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0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3994-5407-444B-82C5-00ED568A39A1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D5C-4032-40E9-BE42-98826B68F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33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3994-5407-444B-82C5-00ED568A39A1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D5C-4032-40E9-BE42-98826B68F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01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36F3994-5407-444B-82C5-00ED568A39A1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70EFD5C-4032-40E9-BE42-98826B68F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02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36F3994-5407-444B-82C5-00ED568A39A1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70EFD5C-4032-40E9-BE42-98826B68F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038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BB5BFF-156E-4BBF-A684-74DFA07E8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618" y="804255"/>
            <a:ext cx="10572000" cy="2971051"/>
          </a:xfrm>
        </p:spPr>
        <p:txBody>
          <a:bodyPr/>
          <a:lstStyle/>
          <a:p>
            <a:r>
              <a:rPr lang="ru-RU" dirty="0"/>
              <a:t>Архитектура спортивного мобильного приложения </a:t>
            </a:r>
          </a:p>
        </p:txBody>
      </p:sp>
    </p:spTree>
    <p:extLst>
      <p:ext uri="{BB962C8B-B14F-4D97-AF65-F5344CB8AC3E}">
        <p14:creationId xmlns:p14="http://schemas.microsoft.com/office/powerpoint/2010/main" val="3971641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C66A5-0597-4C79-866D-D1EC48302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стратегии </a:t>
            </a:r>
            <a:r>
              <a:rPr lang="en-US" dirty="0"/>
              <a:t>Observability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C981D79-FBA2-456B-9BD2-AD1BFA6CD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4825715" cy="2342199"/>
          </a:xfrm>
        </p:spPr>
        <p:txBody>
          <a:bodyPr/>
          <a:lstStyle/>
          <a:p>
            <a:pPr>
              <a:lnSpc>
                <a:spcPct val="107000"/>
              </a:lnSpc>
            </a:pPr>
            <a:r>
              <a:rPr lang="ru-RU" sz="1400" dirty="0"/>
              <a:t>Выберем использование стандарта </a:t>
            </a:r>
            <a:r>
              <a:rPr lang="en-US" sz="1400" dirty="0"/>
              <a:t>OTL </a:t>
            </a:r>
            <a:r>
              <a:rPr lang="ru-RU" sz="1400" dirty="0"/>
              <a:t>и размещение коллектора рядом с установленным ПО</a:t>
            </a:r>
          </a:p>
          <a:p>
            <a:pPr>
              <a:lnSpc>
                <a:spcPct val="107000"/>
              </a:lnSpc>
            </a:pPr>
            <a:r>
              <a:rPr lang="ru-RU" sz="1400" dirty="0"/>
              <a:t>Само ПО для сбора телеметрии при таком выборе роли не играет -его в любой момент можно заменить. выберем самый популярный стек технологий: </a:t>
            </a:r>
            <a:r>
              <a:rPr lang="en-US" sz="1400" dirty="0"/>
              <a:t>Prometheus</a:t>
            </a:r>
            <a:r>
              <a:rPr lang="ru-RU" sz="1400" dirty="0"/>
              <a:t>, </a:t>
            </a:r>
            <a:r>
              <a:rPr lang="en-US" sz="1400" dirty="0"/>
              <a:t>Zabbix</a:t>
            </a:r>
            <a:r>
              <a:rPr lang="ru-RU" sz="1400" dirty="0"/>
              <a:t>, </a:t>
            </a:r>
            <a:r>
              <a:rPr lang="en-US" sz="1400" dirty="0"/>
              <a:t>Jaeger</a:t>
            </a:r>
            <a:r>
              <a:rPr lang="ru-RU" sz="1400" dirty="0"/>
              <a:t>, </a:t>
            </a:r>
            <a:r>
              <a:rPr lang="en-US" sz="1400" dirty="0"/>
              <a:t>Loki</a:t>
            </a:r>
            <a:r>
              <a:rPr lang="ru-RU" sz="1400" dirty="0"/>
              <a:t>, </a:t>
            </a:r>
            <a:r>
              <a:rPr lang="en-US" sz="1400" dirty="0"/>
              <a:t>Grafana</a:t>
            </a:r>
            <a:endParaRPr lang="ru-RU" sz="1400" dirty="0"/>
          </a:p>
          <a:p>
            <a:endParaRPr lang="ru-RU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90DBD0-9535-4B89-BD42-608203226F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22005"/>
            <a:ext cx="6058871" cy="6807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7162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80B7EBE-63CF-4FB0-A009-BD0F29CE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компонент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88636F-2B8A-4983-BA95-2379262F70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46" y="1982335"/>
            <a:ext cx="5078930" cy="47794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0863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80B7EBE-63CF-4FB0-A009-BD0F29CE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контекста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B414D6-79A8-4AEE-A06E-2BACBF74DE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092" y="2998887"/>
            <a:ext cx="9448867" cy="2737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643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8499C-51A9-4309-A416-F8F75FD7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сущностей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E073B1-7766-41EF-8362-D13FE102C8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543" y="1980647"/>
            <a:ext cx="9728668" cy="4877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0246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4D1B4F3-0771-4A5E-8AB1-A1C5658D0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017" y="1238502"/>
            <a:ext cx="6128808" cy="2645912"/>
          </a:xfrm>
        </p:spPr>
        <p:txBody>
          <a:bodyPr/>
          <a:lstStyle/>
          <a:p>
            <a:r>
              <a:rPr lang="ru-RU" dirty="0"/>
              <a:t>Пример диаграммы последовательности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489530-9335-4EDB-BC6D-82E2D9D2735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160" y="-18577"/>
            <a:ext cx="4072840" cy="68951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2733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D212F1E0-5C6C-4A02-8E59-6B9CC1C22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развертывания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DDA5CE7-41AC-41E0-BDC4-11FBA9F77A6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327" y="0"/>
            <a:ext cx="7002755" cy="67623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32BA89A-B24A-45DA-AB7F-F3F4A87F97BD}"/>
              </a:ext>
            </a:extLst>
          </p:cNvPr>
          <p:cNvSpPr txBox="1"/>
          <p:nvPr/>
        </p:nvSpPr>
        <p:spPr>
          <a:xfrm>
            <a:off x="854242" y="2632857"/>
            <a:ext cx="3871762" cy="2486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ru-RU" sz="1400" dirty="0"/>
              <a:t>Оценка требуемых ресурсов: Одно ядро </a:t>
            </a:r>
            <a:r>
              <a:rPr lang="en-US" sz="1400" dirty="0"/>
              <a:t>CPU</a:t>
            </a:r>
            <a:r>
              <a:rPr lang="ru-RU" sz="1400" dirty="0"/>
              <a:t> в среднем д</a:t>
            </a:r>
            <a:r>
              <a:rPr lang="en-US" sz="1400" dirty="0"/>
              <a:t>a</a:t>
            </a:r>
            <a:r>
              <a:rPr lang="ru-RU" sz="1400" dirty="0"/>
              <a:t>ет 200 одновременных подключений, при этом для стабильной работы требуется около 1</a:t>
            </a:r>
            <a:r>
              <a:rPr lang="en-US" sz="1400" dirty="0"/>
              <a:t>Gb</a:t>
            </a:r>
            <a:r>
              <a:rPr lang="ru-RU" sz="1400" dirty="0"/>
              <a:t> оперативной памяти.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ru-RU" sz="1400" dirty="0"/>
              <a:t>Грубая итоговая оценка всей инфраструктуры с БД</a:t>
            </a:r>
            <a:r>
              <a:rPr lang="en-US" sz="1400" dirty="0"/>
              <a:t>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ru-RU" sz="1400" dirty="0"/>
              <a:t>100 </a:t>
            </a:r>
            <a:r>
              <a:rPr lang="en-US" sz="1400" dirty="0"/>
              <a:t>CPU</a:t>
            </a:r>
            <a:r>
              <a:rPr lang="ru-RU" sz="1400" dirty="0"/>
              <a:t>, 150</a:t>
            </a:r>
            <a:r>
              <a:rPr lang="en-US" sz="1400" dirty="0"/>
              <a:t> Gb</a:t>
            </a:r>
            <a:r>
              <a:rPr lang="ru-RU" sz="1400" dirty="0"/>
              <a:t> </a:t>
            </a:r>
            <a:r>
              <a:rPr lang="en-US" sz="1400" dirty="0"/>
              <a:t>RAM</a:t>
            </a:r>
            <a:r>
              <a:rPr lang="ru-RU" sz="1400" dirty="0"/>
              <a:t>, 30</a:t>
            </a:r>
            <a:r>
              <a:rPr lang="en-US" sz="1400" dirty="0"/>
              <a:t>Tb</a:t>
            </a:r>
            <a:r>
              <a:rPr lang="ru-RU" sz="1400" dirty="0"/>
              <a:t> дискового пространства с возможностью добавить 50 </a:t>
            </a:r>
            <a:r>
              <a:rPr lang="en-US" sz="1400" dirty="0"/>
              <a:t>CPU</a:t>
            </a:r>
            <a:r>
              <a:rPr lang="ru-RU" sz="1400" dirty="0"/>
              <a:t> 100</a:t>
            </a:r>
            <a:r>
              <a:rPr lang="en-US" sz="1400" dirty="0"/>
              <a:t> GB</a:t>
            </a:r>
            <a:r>
              <a:rPr lang="ru-RU" sz="1400" dirty="0"/>
              <a:t> </a:t>
            </a:r>
            <a:r>
              <a:rPr lang="en-US" sz="1400" dirty="0"/>
              <a:t>RAM</a:t>
            </a:r>
            <a:r>
              <a:rPr lang="ru-RU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63526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D54A653-CAA6-433F-AE26-69176763AB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78800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4FDC7-9641-4C79-942C-F759FF36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типа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0C4C54-0046-4654-8482-C6162CF75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25" y="2396152"/>
            <a:ext cx="4902077" cy="3636511"/>
          </a:xfrm>
        </p:spPr>
        <p:txBody>
          <a:bodyPr/>
          <a:lstStyle/>
          <a:p>
            <a:r>
              <a:rPr lang="en-US" dirty="0"/>
              <a:t>Web-</a:t>
            </a:r>
            <a:r>
              <a:rPr lang="ru-RU" dirty="0"/>
              <a:t>приложение отпадает т. к. нужно подключать датчики</a:t>
            </a:r>
          </a:p>
          <a:p>
            <a:r>
              <a:rPr lang="ru-RU" dirty="0"/>
              <a:t>Гибридные нежелательны, т.к. предполагается работа в сети с низким уровнем подключения</a:t>
            </a:r>
          </a:p>
          <a:p>
            <a:r>
              <a:rPr lang="ru-RU" dirty="0"/>
              <a:t>Кросс-платформенные приложения нежелательны из за ограниченных функционала и поддержки фреймворков</a:t>
            </a:r>
          </a:p>
          <a:p>
            <a:r>
              <a:rPr lang="ru-RU" dirty="0"/>
              <a:t>Выберем нативные приложения для </a:t>
            </a:r>
            <a:r>
              <a:rPr lang="en-US" dirty="0"/>
              <a:t>Android </a:t>
            </a:r>
            <a:r>
              <a:rPr lang="ru-RU" dirty="0"/>
              <a:t>и </a:t>
            </a:r>
            <a:r>
              <a:rPr lang="en-US" dirty="0"/>
              <a:t>IOS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F45625-78AD-4F49-AD6F-7EB34DF83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503" y="2550680"/>
            <a:ext cx="6509085" cy="376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9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347F1-FE9D-4837-9731-45E45063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облачного подхода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DE8326E-F618-47EA-BD99-BDC8C4C1B9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147551"/>
              </p:ext>
            </p:extLst>
          </p:nvPr>
        </p:nvGraphicFramePr>
        <p:xfrm>
          <a:off x="154546" y="2217561"/>
          <a:ext cx="11874321" cy="3977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3803">
                  <a:extLst>
                    <a:ext uri="{9D8B030D-6E8A-4147-A177-3AD203B41FA5}">
                      <a16:colId xmlns:a16="http://schemas.microsoft.com/office/drawing/2014/main" val="874516738"/>
                    </a:ext>
                  </a:extLst>
                </a:gridCol>
                <a:gridCol w="2582214">
                  <a:extLst>
                    <a:ext uri="{9D8B030D-6E8A-4147-A177-3AD203B41FA5}">
                      <a16:colId xmlns:a16="http://schemas.microsoft.com/office/drawing/2014/main" val="3448595844"/>
                    </a:ext>
                  </a:extLst>
                </a:gridCol>
                <a:gridCol w="2163651">
                  <a:extLst>
                    <a:ext uri="{9D8B030D-6E8A-4147-A177-3AD203B41FA5}">
                      <a16:colId xmlns:a16="http://schemas.microsoft.com/office/drawing/2014/main" val="3169464979"/>
                    </a:ext>
                  </a:extLst>
                </a:gridCol>
                <a:gridCol w="2479183">
                  <a:extLst>
                    <a:ext uri="{9D8B030D-6E8A-4147-A177-3AD203B41FA5}">
                      <a16:colId xmlns:a16="http://schemas.microsoft.com/office/drawing/2014/main" val="3735267362"/>
                    </a:ext>
                  </a:extLst>
                </a:gridCol>
                <a:gridCol w="2395470">
                  <a:extLst>
                    <a:ext uri="{9D8B030D-6E8A-4147-A177-3AD203B41FA5}">
                      <a16:colId xmlns:a16="http://schemas.microsoft.com/office/drawing/2014/main" val="2646470673"/>
                    </a:ext>
                  </a:extLst>
                </a:gridCol>
              </a:tblGrid>
              <a:tr h="1936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9" marR="52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PaaS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9" marR="52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APaaS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9" marR="52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IaaS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9" marR="52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Гиперконвергентны е решения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9" marR="52669" marT="0" marB="0"/>
                </a:tc>
                <a:extLst>
                  <a:ext uri="{0D108BD9-81ED-4DB2-BD59-A6C34878D82A}">
                    <a16:rowId xmlns:a16="http://schemas.microsoft.com/office/drawing/2014/main" val="4264477395"/>
                  </a:ext>
                </a:extLst>
              </a:tr>
              <a:tr h="5942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Надежность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9" marR="52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Высокая надежность определяется инфраструктурой и качеством операционной поддержки со стороны провайдера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9" marR="52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9" marR="52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Высокая надежность определяется инфраструктурой и качеством операционной поддержки со стороны провайдера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9" marR="52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9" marR="52669" marT="0" marB="0"/>
                </a:tc>
                <a:extLst>
                  <a:ext uri="{0D108BD9-81ED-4DB2-BD59-A6C34878D82A}">
                    <a16:rowId xmlns:a16="http://schemas.microsoft.com/office/drawing/2014/main" val="4292598873"/>
                  </a:ext>
                </a:extLst>
              </a:tr>
              <a:tr h="5942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Масштабируемость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9" marR="52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Сокращение времени на выделение дополнительны х ресурсов (возможность масштабирования по требованию)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9" marR="52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9" marR="52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Возможность быстрого наращивания и сокращения ресурсов инфраструктуры провайдеров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9" marR="52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Возможность быстрого наращивания ресурсов за счет встроенных механизмов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9" marR="52669" marT="0" marB="0"/>
                </a:tc>
                <a:extLst>
                  <a:ext uri="{0D108BD9-81ED-4DB2-BD59-A6C34878D82A}">
                    <a16:rowId xmlns:a16="http://schemas.microsoft.com/office/drawing/2014/main" val="3425544226"/>
                  </a:ext>
                </a:extLst>
              </a:tr>
              <a:tr h="6723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Гибкость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9" marR="52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Возможность быстрого изменения объема и набора услуг по требованию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9" marR="52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Предоставление гибких инструментов для разработки по требованию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9" marR="52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Возможность гибкой конфигурации используемых инфраструктурных компонентов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9" marR="52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9" marR="52669" marT="0" marB="0"/>
                </a:tc>
                <a:extLst>
                  <a:ext uri="{0D108BD9-81ED-4DB2-BD59-A6C34878D82A}">
                    <a16:rowId xmlns:a16="http://schemas.microsoft.com/office/drawing/2014/main" val="387579324"/>
                  </a:ext>
                </a:extLst>
              </a:tr>
              <a:tr h="5942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Экономическая эффективность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9" marR="52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9" marR="52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9" marR="52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Снижение общей стоимости владения инфраструктурой за счет эффекта «экономии на масштабе»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9" marR="52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Упрощение процесса и снижение стоимости по мере расширения потребности в инфраструктуре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9" marR="52669" marT="0" marB="0"/>
                </a:tc>
                <a:extLst>
                  <a:ext uri="{0D108BD9-81ED-4DB2-BD59-A6C34878D82A}">
                    <a16:rowId xmlns:a16="http://schemas.microsoft.com/office/drawing/2014/main" val="1899878419"/>
                  </a:ext>
                </a:extLst>
              </a:tr>
              <a:tr h="5942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Инновационность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9" marR="52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Возможность использования передовых тех. стеков для организации процессов разработки и тестирования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9" marR="52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Использование инновационных технологических стеков для разработки и развертывания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9" marR="52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9" marR="52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Использование современных стеков ПО (виртуализация и др.)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9" marR="52669" marT="0" marB="0"/>
                </a:tc>
                <a:extLst>
                  <a:ext uri="{0D108BD9-81ED-4DB2-BD59-A6C34878D82A}">
                    <a16:rowId xmlns:a16="http://schemas.microsoft.com/office/drawing/2014/main" val="687441609"/>
                  </a:ext>
                </a:extLst>
              </a:tr>
              <a:tr h="3939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Операционная эффективность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9" marR="52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9" marR="52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9" marR="52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Снижение затрат на развитие и поддержку ИТ- инфраструктуры (задачи на стороне провайдера)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9" marR="52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Более простое управление за счет уменьшения числа управляемых систем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9" marR="52669" marT="0" marB="0"/>
                </a:tc>
                <a:extLst>
                  <a:ext uri="{0D108BD9-81ED-4DB2-BD59-A6C34878D82A}">
                    <a16:rowId xmlns:a16="http://schemas.microsoft.com/office/drawing/2014/main" val="13880501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CAD1D67-331C-4A26-88B4-7F644CAC519C}"/>
              </a:ext>
            </a:extLst>
          </p:cNvPr>
          <p:cNvSpPr txBox="1"/>
          <p:nvPr/>
        </p:nvSpPr>
        <p:spPr>
          <a:xfrm>
            <a:off x="74052" y="6312675"/>
            <a:ext cx="11542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Выьерем</a:t>
            </a:r>
            <a:r>
              <a:rPr lang="ru-RU" dirty="0"/>
              <a:t> </a:t>
            </a:r>
            <a:r>
              <a:rPr lang="en-US" dirty="0"/>
              <a:t>IaaS </a:t>
            </a:r>
            <a:r>
              <a:rPr lang="ru-RU" dirty="0"/>
              <a:t>как легко переносимую и финансово оптимальную модель без </a:t>
            </a:r>
            <a:r>
              <a:rPr lang="en-US" dirty="0"/>
              <a:t>vendor lock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7060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347F1-FE9D-4837-9731-45E45063E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51" y="446087"/>
            <a:ext cx="3547533" cy="1738847"/>
          </a:xfrm>
        </p:spPr>
        <p:txBody>
          <a:bodyPr/>
          <a:lstStyle/>
          <a:p>
            <a:r>
              <a:rPr lang="ru-RU" sz="4000"/>
              <a:t>Интеграция приложений через </a:t>
            </a:r>
            <a:r>
              <a:rPr lang="en-US" sz="4000"/>
              <a:t>SSO</a:t>
            </a:r>
            <a:endParaRPr lang="ru-RU" sz="4000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AA909811-B725-48FD-AEFE-AFB7707AE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/>
              <a:t>SSO</a:t>
            </a:r>
            <a:r>
              <a:rPr lang="en-US"/>
              <a:t> </a:t>
            </a:r>
            <a:r>
              <a:rPr lang="ru-RU"/>
              <a:t>позволяет осуществлять бесшовный переход между приложениями, при этом пользователю не нужно вводить логин</a:t>
            </a:r>
            <a:r>
              <a:rPr lang="en-US"/>
              <a:t>/</a:t>
            </a:r>
            <a:r>
              <a:rPr lang="ru-RU"/>
              <a:t>пароль. </a:t>
            </a:r>
            <a:r>
              <a:rPr lang="en-US"/>
              <a:t>SSO – </a:t>
            </a:r>
            <a:r>
              <a:rPr lang="ru-RU"/>
              <a:t>единая точка отказа по этому требует более высокой доступности. Использует </a:t>
            </a:r>
            <a:r>
              <a:rPr lang="en-US"/>
              <a:t>OAuth 2.0</a:t>
            </a:r>
            <a:r>
              <a:rPr lang="ru-RU"/>
              <a:t>. </a:t>
            </a:r>
            <a:r>
              <a:rPr lang="en-US"/>
              <a:t>JWT </a:t>
            </a:r>
            <a:r>
              <a:rPr lang="ru-RU"/>
              <a:t>токен доступа и </a:t>
            </a:r>
            <a:r>
              <a:rPr lang="en-US"/>
              <a:t>Refresh </a:t>
            </a:r>
            <a:r>
              <a:rPr lang="ru-RU"/>
              <a:t>токен. При каждом запросе сервисы проверяют токен в </a:t>
            </a:r>
            <a:r>
              <a:rPr lang="en-US"/>
              <a:t>SSO</a:t>
            </a:r>
            <a:r>
              <a:rPr lang="ru-RU"/>
              <a:t>. Если токен истек, но остался </a:t>
            </a:r>
            <a:r>
              <a:rPr lang="en-US"/>
              <a:t>Refresh </a:t>
            </a:r>
            <a:r>
              <a:rPr lang="ru-RU"/>
              <a:t>токен то пользователь может получить новый токен доступа в </a:t>
            </a:r>
            <a:r>
              <a:rPr lang="en-US"/>
              <a:t>SSO </a:t>
            </a:r>
            <a:r>
              <a:rPr lang="ru-RU"/>
              <a:t>без ввода логина и пароля.</a:t>
            </a:r>
          </a:p>
          <a:p>
            <a:r>
              <a:rPr lang="ru-RU"/>
              <a:t>Для перехода на конкретную страницу будет использована технология </a:t>
            </a:r>
            <a:r>
              <a:rPr lang="en-US"/>
              <a:t>DeepLink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50E76C4-089D-4317-9B3D-DF44830AA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782" y="3"/>
            <a:ext cx="53361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7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60F0FC6-F271-4D33-A11B-8629FE7C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Домены и компоненты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AD5A78-28F1-4771-A89B-E65700C7A70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866" y="2432642"/>
            <a:ext cx="7864071" cy="378272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187FB3-B6E2-4A31-9A3A-1143E75FB5B4}"/>
              </a:ext>
            </a:extLst>
          </p:cNvPr>
          <p:cNvSpPr txBox="1"/>
          <p:nvPr/>
        </p:nvSpPr>
        <p:spPr>
          <a:xfrm>
            <a:off x="211755" y="2432642"/>
            <a:ext cx="3975233" cy="4233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ru-RU" sz="1400" b="1" dirty="0"/>
              <a:t>Social</a:t>
            </a:r>
            <a:r>
              <a:rPr lang="ru-RU" sz="1400" dirty="0"/>
              <a:t> – группы, чаты, поиск пользователей, уведомления, списки друзей и групп для пользователей. Работа с этим доменом требует подключения к сети.</a:t>
            </a:r>
          </a:p>
          <a:p>
            <a:pPr>
              <a:lnSpc>
                <a:spcPct val="107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ru-RU" sz="1400" b="1" dirty="0"/>
              <a:t>Training</a:t>
            </a:r>
            <a:r>
              <a:rPr lang="ru-RU" sz="1400" dirty="0"/>
              <a:t> – тренировки и все что с ними связано: подключаемые датчики, расписание тренировок, список участников, маршрут, таблица результатов. Работа с тренировками может производиться автономно на устройстве пользователя. Так же тренировка может быть групповой – тогда требуется подключение к сети.</a:t>
            </a:r>
          </a:p>
          <a:p>
            <a:pPr>
              <a:lnSpc>
                <a:spcPct val="107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ru-RU" sz="1400" b="1" dirty="0"/>
              <a:t>Inventory</a:t>
            </a:r>
            <a:r>
              <a:rPr lang="ru-RU" sz="1400" dirty="0"/>
              <a:t> – то, что связано только с пользователем – его спортивный инвентарь.</a:t>
            </a:r>
          </a:p>
        </p:txBody>
      </p:sp>
    </p:spTree>
    <p:extLst>
      <p:ext uri="{BB962C8B-B14F-4D97-AF65-F5344CB8AC3E}">
        <p14:creationId xmlns:p14="http://schemas.microsoft.com/office/powerpoint/2010/main" val="393495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92689-A40A-4A12-8F6F-5ACE8A06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Размещение в </a:t>
            </a:r>
            <a:r>
              <a:rPr lang="en-US" dirty="0"/>
              <a:t>Kubernetes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09EF95-3ADE-4CE8-945D-CF6A25ED9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902" y="2168741"/>
            <a:ext cx="6121196" cy="43764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14B3FC-0AA5-4AF9-A158-2DC33D28CC3A}"/>
              </a:ext>
            </a:extLst>
          </p:cNvPr>
          <p:cNvSpPr txBox="1"/>
          <p:nvPr/>
        </p:nvSpPr>
        <p:spPr>
          <a:xfrm>
            <a:off x="221382" y="2491288"/>
            <a:ext cx="5024386" cy="3421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400" b="1" dirty="0"/>
              <a:t>Service Discovery</a:t>
            </a:r>
            <a:r>
              <a:rPr lang="ru-RU" sz="1400" b="1" dirty="0"/>
              <a:t> </a:t>
            </a:r>
            <a:r>
              <a:rPr lang="ru-RU" sz="1400" dirty="0"/>
              <a:t>‑ Сервисы в </a:t>
            </a:r>
            <a:r>
              <a:rPr lang="en-US" sz="1400" dirty="0"/>
              <a:t>Kubernetes </a:t>
            </a:r>
            <a:r>
              <a:rPr lang="ru-RU" sz="1400" dirty="0"/>
              <a:t>имеют динамические </a:t>
            </a:r>
            <a:r>
              <a:rPr lang="en-US" sz="1400" dirty="0"/>
              <a:t>IP</a:t>
            </a:r>
            <a:r>
              <a:rPr lang="ru-RU" sz="1400" dirty="0"/>
              <a:t> (т.е. после падения сервис восстанавливается на новом </a:t>
            </a:r>
            <a:r>
              <a:rPr lang="en-US" sz="1400" dirty="0"/>
              <a:t>IP</a:t>
            </a:r>
            <a:r>
              <a:rPr lang="ru-RU" sz="1400" dirty="0"/>
              <a:t>). </a:t>
            </a:r>
            <a:r>
              <a:rPr lang="en-US" sz="1400" dirty="0"/>
              <a:t>Service Discovery </a:t>
            </a:r>
            <a:r>
              <a:rPr lang="ru-RU" sz="1400" dirty="0"/>
              <a:t>регистрирует сервисы – если сервису 1 нужно получить доступ к сервису 2, то он обращается в </a:t>
            </a:r>
            <a:r>
              <a:rPr lang="en-US" sz="1400" dirty="0"/>
              <a:t>Service Discovery </a:t>
            </a:r>
            <a:r>
              <a:rPr lang="ru-RU" sz="1400" dirty="0"/>
              <a:t>и узнает где находятся все реплики сервиса 2</a:t>
            </a:r>
          </a:p>
          <a:p>
            <a:pPr>
              <a:lnSpc>
                <a:spcPct val="107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400" b="1" dirty="0"/>
              <a:t>API Gateway</a:t>
            </a:r>
            <a:r>
              <a:rPr lang="en-US" sz="1400" dirty="0"/>
              <a:t> </a:t>
            </a:r>
            <a:r>
              <a:rPr lang="ru-RU" sz="1400" dirty="0"/>
              <a:t>или </a:t>
            </a:r>
            <a:r>
              <a:rPr lang="en-US" sz="1400" b="1" dirty="0"/>
              <a:t>Ingress Controller</a:t>
            </a:r>
            <a:r>
              <a:rPr lang="ru-RU" sz="1400" b="1" dirty="0"/>
              <a:t> </a:t>
            </a:r>
            <a:r>
              <a:rPr lang="ru-RU" sz="1400" dirty="0"/>
              <a:t>– выполняет роль маршрутизации запросов извне к сервисам (консолидация запросов – все запросы извне идут через единую точку входа) и выполняет балансировку нагрузки между репликами сервиса. Информацию о том, где находятся сервисы он получает из </a:t>
            </a:r>
            <a:r>
              <a:rPr lang="en-US" sz="1400" dirty="0"/>
              <a:t>Service Discovery</a:t>
            </a:r>
            <a:r>
              <a:rPr lang="ru-RU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832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E1006-C5B0-4825-AF5F-F7112147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инхронное</a:t>
            </a:r>
            <a:r>
              <a:rPr lang="ru-RU" dirty="0"/>
              <a:t> </a:t>
            </a:r>
            <a:r>
              <a:rPr lang="en-US" dirty="0"/>
              <a:t>VS </a:t>
            </a:r>
            <a:r>
              <a:rPr lang="ru-RU" dirty="0"/>
              <a:t>асинхронное взаимодействие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8095DBE-A7DE-45A9-ABC9-28877553F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Предлагается использовать брокер сообщений с гарантированной доставкой (например </a:t>
            </a:r>
            <a:r>
              <a:rPr lang="en-US" dirty="0"/>
              <a:t>RabbitMQ </a:t>
            </a:r>
            <a:r>
              <a:rPr lang="ru-RU" dirty="0"/>
              <a:t>или </a:t>
            </a:r>
            <a:r>
              <a:rPr lang="en-US" dirty="0"/>
              <a:t>Apache Kafka</a:t>
            </a:r>
            <a:r>
              <a:rPr lang="ru-RU" dirty="0"/>
              <a:t>)</a:t>
            </a:r>
            <a:r>
              <a:rPr lang="en-US" dirty="0"/>
              <a:t>. </a:t>
            </a:r>
            <a:r>
              <a:rPr lang="ru-RU" dirty="0"/>
              <a:t>При этом сами сервисы могут предоставлять синхронные </a:t>
            </a:r>
            <a:r>
              <a:rPr lang="en-US" dirty="0"/>
              <a:t>REST API </a:t>
            </a:r>
            <a:r>
              <a:rPr lang="ru-RU" dirty="0"/>
              <a:t>и </a:t>
            </a:r>
            <a:r>
              <a:rPr lang="en-US" dirty="0"/>
              <a:t>API Gateway </a:t>
            </a:r>
            <a:r>
              <a:rPr lang="ru-RU" dirty="0"/>
              <a:t>может выставлять наружу синхронные </a:t>
            </a:r>
            <a:r>
              <a:rPr lang="en-US" dirty="0"/>
              <a:t>REST API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2DE414-4229-42A0-87AC-E632632FF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81" y="0"/>
            <a:ext cx="46733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5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8C2FE-B797-4AE4-82EA-A89AD040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Минимальный набор компонент для создания </a:t>
            </a:r>
            <a:r>
              <a:rPr lang="en-US" dirty="0"/>
              <a:t>ESB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EF598F-E16B-4E17-ADED-7C672B4EB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Gateway </a:t>
            </a:r>
            <a:r>
              <a:rPr lang="ru-RU" dirty="0"/>
              <a:t>выполняет маршрутизацию запросов согласно данным от </a:t>
            </a:r>
            <a:r>
              <a:rPr lang="en-US" dirty="0"/>
              <a:t>Service Discovery</a:t>
            </a:r>
            <a:r>
              <a:rPr lang="ru-RU" dirty="0"/>
              <a:t>, балансировку запросов, преобразование </a:t>
            </a:r>
            <a:r>
              <a:rPr lang="en-US" dirty="0"/>
              <a:t>REST </a:t>
            </a:r>
            <a:r>
              <a:rPr lang="ru-RU" dirty="0"/>
              <a:t>в </a:t>
            </a:r>
            <a:r>
              <a:rPr lang="en-US" dirty="0"/>
              <a:t>AMQP</a:t>
            </a:r>
            <a:r>
              <a:rPr lang="ru-RU" dirty="0"/>
              <a:t>. </a:t>
            </a:r>
            <a:r>
              <a:rPr lang="en-US" dirty="0"/>
              <a:t>Service Discovery </a:t>
            </a:r>
            <a:r>
              <a:rPr lang="ru-RU" dirty="0"/>
              <a:t>хранит данные о всех репликах всех доступных сервисов и отдает их по запросу. </a:t>
            </a:r>
            <a:r>
              <a:rPr lang="en-US" dirty="0"/>
              <a:t>Message broker </a:t>
            </a:r>
            <a:r>
              <a:rPr lang="ru-RU" dirty="0"/>
              <a:t>гарантирует доставку сообщений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4D642E-0189-41CC-982B-7E080AB46B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220" y="-148867"/>
            <a:ext cx="5012110" cy="5305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5507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4C65C73-6A70-40D0-8D99-BD59B1C2D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БД и консистентность данных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45F1728-10A9-4CDF-AB01-1F7EAABAA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18" y="2319687"/>
            <a:ext cx="5937250" cy="458162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ru-RU" sz="1400" dirty="0"/>
              <a:t>“SQL layer” выставляет наружу SQL API и конвертирует SQL-запросы в низкоуровневые запросы на чтение/запись в нижележащий “слой Key-Value”. Состоит из следующих компонент: “SQL API” – формирует пользовательский интерфейс, “Parser” – конвертирует SQL в abstract layer tree (AST), “Cost-based optimizer” – оптимизирует AST и конвертирует в логический запрос, “Physical planner” – конвертирует логический запрос в физический на одной или нескольких нодах, “SQL Execution Engine” – выполняет физический запрос – чтение/запись в следующий “Слой Key-Value”.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ru-RU" sz="1400" dirty="0"/>
              <a:t>“Transaction layer” реализует поддержку ACID транзакций, путем координации конкурентных операций. Используется протокол коммитов “Parallel Commits”.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ru-RU" sz="1400" dirty="0"/>
              <a:t>“Distribution layer” делает всю информацию в БД доступной из любой ноды.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ru-RU" sz="1400" dirty="0"/>
              <a:t>“Distribution layer” – копирует информацию между нодами для поддержания согласованности. Используется протокол консенсуса </a:t>
            </a:r>
            <a:r>
              <a:rPr lang="en-US" sz="1400" dirty="0"/>
              <a:t>Raft</a:t>
            </a:r>
            <a:r>
              <a:rPr lang="ru-RU" sz="1400" dirty="0"/>
              <a:t>.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ru-RU" sz="1400" dirty="0"/>
              <a:t>“</a:t>
            </a:r>
            <a:r>
              <a:rPr lang="en-US" sz="1400" dirty="0"/>
              <a:t>Storage Layer</a:t>
            </a:r>
            <a:r>
              <a:rPr lang="ru-RU" sz="1400" dirty="0"/>
              <a:t>” – записывает информацию на диск. Используется движок хранения информации “</a:t>
            </a:r>
            <a:r>
              <a:rPr lang="en-US" sz="1400" dirty="0"/>
              <a:t>Pebble</a:t>
            </a:r>
            <a:r>
              <a:rPr lang="ru-RU" sz="1400" dirty="0"/>
              <a:t>”. Информация хранится в формате “Ключ-значение”</a:t>
            </a:r>
          </a:p>
          <a:p>
            <a:pPr marL="0" indent="0">
              <a:buNone/>
            </a:pPr>
            <a:endParaRPr lang="ru-RU" sz="1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0C55C2-703F-463F-81BA-E4BDDCF842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088" y="1417638"/>
            <a:ext cx="5937250" cy="5429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1575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Другая 4">
      <a:dk1>
        <a:sysClr val="windowText" lastClr="000000"/>
      </a:dk1>
      <a:lt1>
        <a:srgbClr val="000000"/>
      </a:lt1>
      <a:dk2>
        <a:srgbClr val="FFFFFF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899</Words>
  <Application>Microsoft Office PowerPoint</Application>
  <PresentationFormat>Широкоэкранный</PresentationFormat>
  <Paragraphs>76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Century Gothic</vt:lpstr>
      <vt:lpstr>Times New Roman</vt:lpstr>
      <vt:lpstr>Wingdings 2</vt:lpstr>
      <vt:lpstr>Цитаты</vt:lpstr>
      <vt:lpstr>Архитектура спортивного мобильного приложения </vt:lpstr>
      <vt:lpstr>Выбор типа приложения</vt:lpstr>
      <vt:lpstr>Выбор облачного подхода</vt:lpstr>
      <vt:lpstr>Интеграция приложений через SSO</vt:lpstr>
      <vt:lpstr>Домены и компоненты</vt:lpstr>
      <vt:lpstr>Размещение в Kubernetes</vt:lpstr>
      <vt:lpstr>Cинхронное VS асинхронное взаимодействие</vt:lpstr>
      <vt:lpstr>Минимальный набор компонент для создания ESB</vt:lpstr>
      <vt:lpstr>Выбор БД и консистентность данных</vt:lpstr>
      <vt:lpstr>Выбор стратегии Observability</vt:lpstr>
      <vt:lpstr>Диаграмма компонент</vt:lpstr>
      <vt:lpstr>Диаграмма контекста</vt:lpstr>
      <vt:lpstr>Диаграмма сущностей</vt:lpstr>
      <vt:lpstr>Пример диаграммы последовательности</vt:lpstr>
      <vt:lpstr>Диаграмма развертывания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Home</dc:creator>
  <cp:lastModifiedBy>Home</cp:lastModifiedBy>
  <cp:revision>12</cp:revision>
  <dcterms:created xsi:type="dcterms:W3CDTF">2023-06-15T18:09:01Z</dcterms:created>
  <dcterms:modified xsi:type="dcterms:W3CDTF">2023-06-15T19:22:59Z</dcterms:modified>
</cp:coreProperties>
</file>