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>
        <p:scale>
          <a:sx n="110" d="100"/>
          <a:sy n="110" d="100"/>
        </p:scale>
        <p:origin x="-216" y="12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Kremena</a:t>
            </a:r>
            <a:r>
              <a:rPr lang="en-US" dirty="0" smtClean="0"/>
              <a:t> </a:t>
            </a:r>
            <a:r>
              <a:rPr lang="en-US" dirty="0" err="1" smtClean="0"/>
              <a:t>Kochanova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400" y="1219200"/>
            <a:ext cx="48006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Georgia" pitchFamily="18" charset="0"/>
              </a:rPr>
              <a:t>D a t e s</a:t>
            </a:r>
            <a:endParaRPr lang="en-US" sz="6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Georgia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4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50"/>
    </mc:Choice>
    <mc:Fallback xmlns="">
      <p:transition spd="slow" advTm="83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905000"/>
            <a:ext cx="8229600" cy="4221163"/>
          </a:xfrm>
        </p:spPr>
        <p:txBody>
          <a:bodyPr>
            <a:noAutofit/>
          </a:bodyPr>
          <a:lstStyle/>
          <a:p>
            <a:pPr fontAlgn="base"/>
            <a:endParaRPr lang="en-US" sz="1200" dirty="0" smtClean="0">
              <a:latin typeface="Palatino Linotype" pitchFamily="18" charset="0"/>
            </a:endParaRPr>
          </a:p>
          <a:p>
            <a:pPr fontAlgn="base">
              <a:buFont typeface="Wingdings" pitchFamily="2" charset="2"/>
              <a:buChar char="q"/>
            </a:pPr>
            <a:r>
              <a:rPr lang="en-US" sz="1200" b="1" dirty="0">
                <a:solidFill>
                  <a:schemeClr val="tx1"/>
                </a:solidFill>
                <a:latin typeface="Palatino Linotype" pitchFamily="18" charset="0"/>
              </a:rPr>
              <a:t>enter a date from the keyboard</a:t>
            </a:r>
            <a:r>
              <a:rPr lang="ru-RU" sz="1200" dirty="0" smtClean="0">
                <a:latin typeface="Palatino Linotype" pitchFamily="18" charset="0"/>
              </a:rPr>
              <a:t> </a:t>
            </a:r>
            <a:endParaRPr lang="ru-RU" sz="1200" dirty="0">
              <a:latin typeface="Palatino Linotype" pitchFamily="18" charset="0"/>
            </a:endParaRPr>
          </a:p>
          <a:p>
            <a:pPr marL="0" indent="0" fontAlgn="base">
              <a:buNone/>
            </a:pPr>
            <a:r>
              <a:rPr lang="ru-RU" sz="1200" dirty="0" smtClean="0">
                <a:latin typeface="Palatino Linotype" pitchFamily="18" charset="0"/>
              </a:rPr>
              <a:t>		</a:t>
            </a:r>
            <a:r>
              <a:rPr lang="en-US" sz="1200" dirty="0">
                <a:latin typeface="Palatino Linotype" pitchFamily="18" charset="0"/>
              </a:rPr>
              <a:t> correctness </a:t>
            </a:r>
            <a:r>
              <a:rPr lang="en-US" sz="1200" dirty="0" smtClean="0">
                <a:latin typeface="Palatino Linotype" pitchFamily="18" charset="0"/>
              </a:rPr>
              <a:t>check</a:t>
            </a:r>
          </a:p>
          <a:p>
            <a:pPr marL="0" indent="0" fontAlgn="base">
              <a:buNone/>
            </a:pPr>
            <a:endParaRPr lang="ru-RU" sz="1200" dirty="0">
              <a:latin typeface="Palatino Linotype" pitchFamily="18" charset="0"/>
            </a:endParaRPr>
          </a:p>
          <a:p>
            <a:pPr fontAlgn="base">
              <a:buFont typeface="Wingdings" pitchFamily="2" charset="2"/>
              <a:buChar char="q"/>
            </a:pPr>
            <a:r>
              <a:rPr lang="en-US" sz="1200" b="1" dirty="0">
                <a:solidFill>
                  <a:schemeClr val="tx1"/>
                </a:solidFill>
                <a:latin typeface="Palatino Linotype" pitchFamily="18" charset="0"/>
              </a:rPr>
              <a:t>display the date on the screen in a user-selected format</a:t>
            </a:r>
            <a:r>
              <a:rPr lang="ru-RU" sz="1200" i="1" dirty="0" smtClean="0">
                <a:latin typeface="Palatino Linotype" pitchFamily="18" charset="0"/>
              </a:rPr>
              <a:t>	</a:t>
            </a:r>
            <a:endParaRPr lang="en-US" sz="1200" i="1" dirty="0" smtClean="0">
              <a:latin typeface="Palatino Linotype" pitchFamily="18" charset="0"/>
            </a:endParaRPr>
          </a:p>
          <a:p>
            <a:pPr marL="0" indent="0">
              <a:buNone/>
            </a:pPr>
            <a:r>
              <a:rPr lang="en-US" sz="1200" i="1" dirty="0">
                <a:latin typeface="Palatino Linotype" pitchFamily="18" charset="0"/>
              </a:rPr>
              <a:t>	</a:t>
            </a:r>
            <a:r>
              <a:rPr lang="en-US" sz="1200" i="1" dirty="0" smtClean="0">
                <a:latin typeface="Palatino Linotype" pitchFamily="18" charset="0"/>
              </a:rPr>
              <a:t>	</a:t>
            </a:r>
            <a:r>
              <a:rPr lang="en-US" sz="1200" dirty="0">
                <a:latin typeface="Palatino Linotype" pitchFamily="18" charset="0"/>
              </a:rPr>
              <a:t>valid formats:</a:t>
            </a:r>
            <a:r>
              <a:rPr lang="ru-RU" sz="1200" dirty="0" smtClean="0">
                <a:latin typeface="Palatino Linotype" pitchFamily="18" charset="0"/>
              </a:rPr>
              <a:t> </a:t>
            </a:r>
            <a:endParaRPr lang="en-US" sz="1200" dirty="0" smtClean="0">
              <a:latin typeface="Palatino Linotype" pitchFamily="18" charset="0"/>
            </a:endParaRPr>
          </a:p>
          <a:p>
            <a:pPr marL="0" indent="0">
              <a:buNone/>
            </a:pPr>
            <a:endParaRPr lang="ru-RU" sz="1200" i="1" dirty="0" smtClean="0">
              <a:latin typeface="Palatino Linotype" pitchFamily="18" charset="0"/>
            </a:endParaRPr>
          </a:p>
          <a:p>
            <a:pPr marL="457200" lvl="1" indent="0">
              <a:buNone/>
            </a:pPr>
            <a:r>
              <a:rPr lang="ru-RU" sz="1200" i="1" dirty="0" smtClean="0">
                <a:latin typeface="Palatino Linotype" pitchFamily="18" charset="0"/>
              </a:rPr>
              <a:t>	dd/MM/yyyy </a:t>
            </a:r>
            <a:r>
              <a:rPr lang="ru-RU" sz="1200" i="1" dirty="0">
                <a:latin typeface="Palatino Linotype" pitchFamily="18" charset="0"/>
              </a:rPr>
              <a:t>-&gt; 20/04/2021</a:t>
            </a:r>
          </a:p>
          <a:p>
            <a:pPr marL="0" indent="0">
              <a:buNone/>
            </a:pPr>
            <a:r>
              <a:rPr lang="ru-RU" sz="1200" i="1" dirty="0">
                <a:latin typeface="Palatino Linotype" pitchFamily="18" charset="0"/>
              </a:rPr>
              <a:t>    </a:t>
            </a:r>
            <a:r>
              <a:rPr lang="ru-RU" sz="1200" i="1" dirty="0" smtClean="0">
                <a:latin typeface="Palatino Linotype" pitchFamily="18" charset="0"/>
              </a:rPr>
              <a:t>	MM/dd/yyyy </a:t>
            </a:r>
            <a:r>
              <a:rPr lang="ru-RU" sz="1200" i="1" dirty="0">
                <a:latin typeface="Palatino Linotype" pitchFamily="18" charset="0"/>
              </a:rPr>
              <a:t>-&gt; 04/20/2021</a:t>
            </a:r>
          </a:p>
          <a:p>
            <a:pPr marL="0" indent="0">
              <a:buNone/>
            </a:pPr>
            <a:r>
              <a:rPr lang="ru-RU" sz="1200" i="1" dirty="0">
                <a:latin typeface="Palatino Linotype" pitchFamily="18" charset="0"/>
              </a:rPr>
              <a:t>   </a:t>
            </a:r>
            <a:r>
              <a:rPr lang="ru-RU" sz="1200" i="1" dirty="0" smtClean="0">
                <a:latin typeface="Palatino Linotype" pitchFamily="18" charset="0"/>
              </a:rPr>
              <a:t>	</a:t>
            </a:r>
            <a:r>
              <a:rPr lang="ru-RU" sz="1200" i="1" dirty="0">
                <a:latin typeface="Palatino Linotype" pitchFamily="18" charset="0"/>
              </a:rPr>
              <a:t> dd-MMM-yyyy -&gt; 04-Feb-2021</a:t>
            </a:r>
          </a:p>
          <a:p>
            <a:pPr fontAlgn="base"/>
            <a:endParaRPr lang="ru-RU" sz="1200" dirty="0" smtClean="0">
              <a:latin typeface="Palatino Linotype" pitchFamily="18" charset="0"/>
            </a:endParaRPr>
          </a:p>
          <a:p>
            <a:pPr fontAlgn="base">
              <a:buFont typeface="Wingdings" pitchFamily="2" charset="2"/>
              <a:buChar char="q"/>
            </a:pPr>
            <a:r>
              <a:rPr lang="en-US" sz="1200" b="1" dirty="0">
                <a:solidFill>
                  <a:schemeClr val="tx1"/>
                </a:solidFill>
                <a:latin typeface="Palatino Linotype" pitchFamily="18" charset="0"/>
              </a:rPr>
              <a:t>by date to determine the day of the </a:t>
            </a:r>
            <a:r>
              <a:rPr lang="en-US" sz="1200" b="1" dirty="0" smtClean="0">
                <a:solidFill>
                  <a:schemeClr val="tx1"/>
                </a:solidFill>
                <a:latin typeface="Palatino Linotype" pitchFamily="18" charset="0"/>
              </a:rPr>
              <a:t>week</a:t>
            </a:r>
          </a:p>
          <a:p>
            <a:pPr fontAlgn="base">
              <a:buFont typeface="Wingdings" pitchFamily="2" charset="2"/>
              <a:buChar char="q"/>
            </a:pPr>
            <a:r>
              <a:rPr lang="en-US" sz="1200" b="1" dirty="0">
                <a:solidFill>
                  <a:schemeClr val="tx1"/>
                </a:solidFill>
                <a:latin typeface="Palatino Linotype" pitchFamily="18" charset="0"/>
              </a:rPr>
              <a:t>by description with a day of the week to determine the date that corresponds to it, for example</a:t>
            </a:r>
            <a:r>
              <a:rPr lang="en-US" sz="1200" b="1" dirty="0" smtClean="0">
                <a:solidFill>
                  <a:schemeClr val="tx1"/>
                </a:solidFill>
                <a:latin typeface="Palatino Linotype" pitchFamily="18" charset="0"/>
              </a:rPr>
              <a:t>:</a:t>
            </a:r>
            <a:endParaRPr lang="ru-RU" sz="1200" b="1" dirty="0">
              <a:solidFill>
                <a:schemeClr val="tx1"/>
              </a:solidFill>
              <a:latin typeface="Palatino Linotype" pitchFamily="18" charset="0"/>
            </a:endParaRPr>
          </a:p>
          <a:p>
            <a:pPr lvl="1" fontAlgn="base"/>
            <a:r>
              <a:rPr lang="en-US" sz="1200" dirty="0">
                <a:latin typeface="Palatino Linotype" pitchFamily="18" charset="0"/>
              </a:rPr>
              <a:t>the second Saturday in </a:t>
            </a:r>
            <a:r>
              <a:rPr lang="en-US" sz="1200" dirty="0" smtClean="0">
                <a:latin typeface="Palatino Linotype" pitchFamily="18" charset="0"/>
              </a:rPr>
              <a:t>February</a:t>
            </a:r>
          </a:p>
          <a:p>
            <a:pPr lvl="1" fontAlgn="base"/>
            <a:r>
              <a:rPr lang="en-US" sz="1200" dirty="0">
                <a:latin typeface="Palatino Linotype" pitchFamily="18" charset="0"/>
              </a:rPr>
              <a:t>the last Monday in January</a:t>
            </a:r>
            <a:endParaRPr lang="ru-RU" sz="1200" dirty="0">
              <a:latin typeface="Palatino Linotyp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457200"/>
            <a:ext cx="80010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u="sng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 program that supports text dialog mode,</a:t>
            </a:r>
          </a:p>
          <a:p>
            <a:pPr algn="ctr"/>
            <a:r>
              <a:rPr lang="en-US" sz="2000" b="1" u="sng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allowing convenient interactive selection of a series of operations with dates: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198" y="1524000"/>
            <a:ext cx="3326505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Palatino Linotype" pitchFamily="18" charset="0"/>
              </a:rPr>
              <a:t>FUNCTIONALITIES</a:t>
            </a:r>
            <a:endParaRPr lang="en-US" sz="1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837987" y="2413297"/>
            <a:ext cx="244602" cy="121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837987" y="3290316"/>
            <a:ext cx="244602" cy="121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276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484"/>
    </mc:Choice>
    <mc:Fallback xmlns="">
      <p:transition spd="slow" advTm="434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fontAlgn="base">
              <a:buSzPct val="200000"/>
              <a:buBlip>
                <a:blip r:embed="rId3"/>
              </a:buBlip>
            </a:pPr>
            <a:endParaRPr lang="en-US" sz="1200" dirty="0" smtClean="0">
              <a:latin typeface="Palatino Linotype" pitchFamily="18" charset="0"/>
            </a:endParaRPr>
          </a:p>
          <a:p>
            <a:pPr fontAlgn="base">
              <a:buSzPct val="400000"/>
              <a:buBlip>
                <a:blip r:embed="rId3"/>
              </a:buBlip>
            </a:pPr>
            <a:r>
              <a:rPr lang="en-US" sz="1200" b="1" dirty="0">
                <a:solidFill>
                  <a:schemeClr val="tx1"/>
                </a:solidFill>
                <a:latin typeface="Palatino Linotype" pitchFamily="18" charset="0"/>
              </a:rPr>
              <a:t>Prints a calendar for a given month</a:t>
            </a:r>
          </a:p>
          <a:p>
            <a:pPr marL="0" indent="0" fontAlgn="base">
              <a:buNone/>
            </a:pPr>
            <a:endParaRPr lang="ru-RU" sz="1200" dirty="0">
              <a:latin typeface="Palatino Linotype" pitchFamily="18" charset="0"/>
            </a:endParaRPr>
          </a:p>
          <a:p>
            <a:pPr lvl="1" fontAlgn="base">
              <a:buClr>
                <a:srgbClr val="FF0000"/>
              </a:buClr>
              <a:buSzPct val="200000"/>
              <a:buFont typeface="Palatino Linotype" pitchFamily="18" charset="0"/>
              <a:buChar char="‼"/>
            </a:pPr>
            <a:r>
              <a:rPr lang="en-US" sz="1200" i="1" dirty="0">
                <a:latin typeface="Palatino Linotype" pitchFamily="18" charset="0"/>
              </a:rPr>
              <a:t>The calendar must be clearly displayed, showing which date corresponds to which day of the week!</a:t>
            </a:r>
            <a:endParaRPr lang="ru-RU" sz="1200" dirty="0" smtClean="0">
              <a:latin typeface="Palatino Linotype" pitchFamily="18" charset="0"/>
            </a:endParaRPr>
          </a:p>
          <a:p>
            <a:endParaRPr lang="ru-RU" sz="1200" dirty="0">
              <a:latin typeface="Palatino Linotype" pitchFamily="18" charset="0"/>
            </a:endParaRPr>
          </a:p>
          <a:p>
            <a:endParaRPr lang="en-US" sz="1200" dirty="0" smtClean="0">
              <a:latin typeface="Palatino Linotype" pitchFamily="18" charset="0"/>
            </a:endParaRPr>
          </a:p>
          <a:p>
            <a:pPr>
              <a:buSzPct val="400000"/>
              <a:buBlip>
                <a:blip r:embed="rId3"/>
              </a:buBlip>
            </a:pPr>
            <a:r>
              <a:rPr lang="en-US" sz="1200" b="1" dirty="0">
                <a:solidFill>
                  <a:schemeClr val="tx1"/>
                </a:solidFill>
                <a:latin typeface="Palatino Linotype" pitchFamily="18" charset="0"/>
              </a:rPr>
              <a:t>When starting the program, the user enters which day of the week is January 1 and compared to that day the calendar is generated dynamically until the end of the year.</a:t>
            </a:r>
            <a:r>
              <a:rPr lang="ru-RU" sz="1200" dirty="0" smtClean="0">
                <a:latin typeface="Palatino Linotype" pitchFamily="18" charset="0"/>
              </a:rPr>
              <a:t> </a:t>
            </a:r>
            <a:endParaRPr lang="en-US" sz="1200" dirty="0" smtClean="0">
              <a:latin typeface="Palatino Linotype" pitchFamily="18" charset="0"/>
            </a:endParaRPr>
          </a:p>
          <a:p>
            <a:pPr marL="0" indent="0">
              <a:buSzPct val="400000"/>
              <a:buNone/>
            </a:pPr>
            <a:r>
              <a:rPr lang="en-US" sz="1200" dirty="0">
                <a:latin typeface="Palatino Linotype" pitchFamily="18" charset="0"/>
              </a:rPr>
              <a:t>	</a:t>
            </a:r>
            <a:endParaRPr lang="en-US" sz="1200" dirty="0" smtClean="0">
              <a:latin typeface="Palatino Linotype" pitchFamily="18" charset="0"/>
            </a:endParaRPr>
          </a:p>
          <a:p>
            <a:pPr lvl="1">
              <a:buClr>
                <a:srgbClr val="C00000"/>
              </a:buClr>
              <a:buSzPct val="200000"/>
              <a:buFont typeface="Palatino Linotype" pitchFamily="18" charset="0"/>
              <a:buChar char="‼"/>
            </a:pPr>
            <a:r>
              <a:rPr lang="en-US" sz="1200" i="1" dirty="0">
                <a:latin typeface="Palatino Linotype" pitchFamily="18" charset="0"/>
              </a:rPr>
              <a:t>The day is entered as a number from 1 to 7, with 1 corresponding to Monday and 7 on Sunday.</a:t>
            </a:r>
          </a:p>
          <a:p>
            <a:pPr marL="365760" lvl="1" indent="0">
              <a:buClr>
                <a:srgbClr val="C00000"/>
              </a:buClr>
              <a:buSzPct val="200000"/>
              <a:buNone/>
            </a:pPr>
            <a:r>
              <a:rPr lang="en-US" sz="1200" i="1" dirty="0" smtClean="0">
                <a:latin typeface="Palatino Linotype" pitchFamily="18" charset="0"/>
              </a:rPr>
              <a:t>	It </a:t>
            </a:r>
            <a:r>
              <a:rPr lang="en-US" sz="1200" i="1" dirty="0">
                <a:latin typeface="Palatino Linotype" pitchFamily="18" charset="0"/>
              </a:rPr>
              <a:t>is known in advance that the year </a:t>
            </a:r>
            <a:r>
              <a:rPr lang="en-US" sz="1200" i="1">
                <a:latin typeface="Palatino Linotype" pitchFamily="18" charset="0"/>
              </a:rPr>
              <a:t>is </a:t>
            </a:r>
            <a:r>
              <a:rPr lang="en-US" sz="1200" i="1" smtClean="0">
                <a:latin typeface="Palatino Linotype" pitchFamily="18" charset="0"/>
              </a:rPr>
              <a:t>leap.</a:t>
            </a:r>
            <a:endParaRPr lang="en-US" sz="1200" i="1" dirty="0">
              <a:latin typeface="Palatino Linotype" pitchFamily="18" charset="0"/>
            </a:endParaRPr>
          </a:p>
          <a:p>
            <a:endParaRPr lang="ru-RU" sz="1200" dirty="0" smtClean="0">
              <a:latin typeface="Palatino Linotype" pitchFamily="18" charset="0"/>
            </a:endParaRPr>
          </a:p>
          <a:p>
            <a:endParaRPr lang="ru-RU" sz="1200" dirty="0">
              <a:latin typeface="Palatino Linotype" pitchFamily="18" charset="0"/>
            </a:endParaRPr>
          </a:p>
          <a:p>
            <a:pPr>
              <a:buClr>
                <a:srgbClr val="C00000"/>
              </a:buClr>
              <a:buSzPct val="200000"/>
              <a:buFont typeface="Palatino Linotype" pitchFamily="18" charset="0"/>
              <a:buChar char="‼"/>
            </a:pPr>
            <a:r>
              <a:rPr lang="en-US" sz="1200" i="1" dirty="0">
                <a:latin typeface="Palatino Linotype" pitchFamily="18" charset="0"/>
              </a:rPr>
              <a:t>The implementation of all functions must be contained in a program</a:t>
            </a:r>
          </a:p>
          <a:p>
            <a:pPr marL="45720" indent="0">
              <a:buClr>
                <a:srgbClr val="C00000"/>
              </a:buClr>
              <a:buSzPct val="200000"/>
              <a:buNone/>
            </a:pPr>
            <a:r>
              <a:rPr lang="en-US" sz="1200" i="1" dirty="0" smtClean="0">
                <a:latin typeface="Palatino Linotype" pitchFamily="18" charset="0"/>
              </a:rPr>
              <a:t>the </a:t>
            </a:r>
            <a:r>
              <a:rPr lang="en-US" sz="1200" i="1" dirty="0">
                <a:latin typeface="Palatino Linotype" pitchFamily="18" charset="0"/>
              </a:rPr>
              <a:t>use of a system library for working with dates is not allowed.</a:t>
            </a:r>
          </a:p>
          <a:p>
            <a:pPr marL="0" indent="0">
              <a:buNone/>
            </a:pPr>
            <a:endParaRPr lang="ru-RU" sz="1200" dirty="0">
              <a:latin typeface="Palatino Linotype" pitchFamily="18" charset="0"/>
            </a:endParaRPr>
          </a:p>
          <a:p>
            <a:pPr marL="0" indent="0">
              <a:buNone/>
            </a:pPr>
            <a:r>
              <a:rPr lang="ru-RU" sz="1200" dirty="0">
                <a:latin typeface="Palatino Linotype" pitchFamily="18" charset="0"/>
              </a:rPr>
              <a:t/>
            </a:r>
            <a:br>
              <a:rPr lang="ru-RU" sz="1200" dirty="0">
                <a:latin typeface="Palatino Linotype" pitchFamily="18" charset="0"/>
              </a:rPr>
            </a:br>
            <a:endParaRPr lang="en-US" sz="1200" dirty="0">
              <a:latin typeface="Palatino Linotype" pitchFamily="18" charset="0"/>
            </a:endParaRPr>
          </a:p>
          <a:p>
            <a:endParaRPr lang="en-US" dirty="0" smtClean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54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044"/>
    </mc:Choice>
    <mc:Fallback xmlns="">
      <p:transition spd="slow" advTm="330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3048000"/>
            <a:ext cx="6248400" cy="121920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ru-RU" sz="1400" dirty="0">
              <a:latin typeface="Palatino Linotype" pitchFamily="18" charset="0"/>
            </a:endParaRPr>
          </a:p>
          <a:p>
            <a:pPr marL="0" indent="0">
              <a:buNone/>
            </a:pPr>
            <a:r>
              <a:rPr lang="ru-RU" sz="5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Palatino Linotype" pitchFamily="18" charset="0"/>
              </a:rPr>
              <a:t>&gt;&gt; </a:t>
            </a:r>
            <a:r>
              <a:rPr lang="en-US" sz="5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Palatino Linotype" pitchFamily="18" charset="0"/>
              </a:rPr>
              <a:t>last Monday of January</a:t>
            </a:r>
            <a:endParaRPr lang="ru-RU" sz="5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latin typeface="Palatino Linotype" pitchFamily="18" charset="0"/>
            </a:endParaRPr>
          </a:p>
          <a:p>
            <a:pPr marL="1371600" lvl="3" indent="0">
              <a:buNone/>
            </a:pPr>
            <a:r>
              <a:rPr lang="en-US" sz="5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Palatino Linotype" pitchFamily="18" charset="0"/>
              </a:rPr>
              <a:t>		</a:t>
            </a:r>
          </a:p>
          <a:p>
            <a:pPr marL="1371600" lvl="3" indent="0">
              <a:buNone/>
            </a:pPr>
            <a:r>
              <a:rPr lang="en-US" sz="5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Palatino Linotype" pitchFamily="18" charset="0"/>
              </a:rPr>
              <a:t>	</a:t>
            </a:r>
            <a:r>
              <a:rPr lang="en-US" sz="5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Palatino Linotype" pitchFamily="18" charset="0"/>
              </a:rPr>
              <a:t>			</a:t>
            </a:r>
            <a:r>
              <a:rPr lang="ru-RU" sz="5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Palatino Linotype" pitchFamily="18" charset="0"/>
              </a:rPr>
              <a:t>&lt;&lt; </a:t>
            </a:r>
            <a:r>
              <a:rPr lang="ru-RU" sz="5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Palatino Linotype" pitchFamily="18" charset="0"/>
              </a:rPr>
              <a:t>28/01</a:t>
            </a:r>
          </a:p>
          <a:p>
            <a:endParaRPr lang="en-US" sz="5600" dirty="0"/>
          </a:p>
        </p:txBody>
      </p:sp>
      <p:sp>
        <p:nvSpPr>
          <p:cNvPr id="4" name="Rectangle 3"/>
          <p:cNvSpPr/>
          <p:nvPr/>
        </p:nvSpPr>
        <p:spPr>
          <a:xfrm>
            <a:off x="914400" y="414068"/>
            <a:ext cx="632460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b="1" u="sng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Palatino Linotype" pitchFamily="18" charset="0"/>
              </a:rPr>
              <a:t>Examples</a:t>
            </a:r>
            <a:r>
              <a:rPr lang="ru-RU" b="1" u="sng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Palatino Linotype" pitchFamily="18" charset="0"/>
              </a:rPr>
              <a:t>:</a:t>
            </a:r>
            <a:endParaRPr lang="en-US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1186190"/>
            <a:ext cx="6248400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ru-RU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Palatino Linotype" pitchFamily="18" charset="0"/>
              </a:rPr>
              <a:t>&gt;&gt; </a:t>
            </a:r>
            <a:r>
              <a:rPr 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Palatino Linotype" pitchFamily="18" charset="0"/>
              </a:rPr>
              <a:t>the second Saturday in February</a:t>
            </a:r>
            <a:endParaRPr lang="en-US" sz="1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latin typeface="Palatino Linotype" pitchFamily="18" charset="0"/>
            </a:endParaRPr>
          </a:p>
          <a:p>
            <a:pPr marL="0" indent="0" algn="ctr">
              <a:buNone/>
            </a:pPr>
            <a:endParaRPr lang="ru-RU" sz="1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latin typeface="Palatino Linotype" pitchFamily="18" charset="0"/>
            </a:endParaRPr>
          </a:p>
          <a:p>
            <a:pPr marL="0" indent="0" algn="ctr">
              <a:buNone/>
            </a:pPr>
            <a:r>
              <a:rPr 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Palatino Linotype" pitchFamily="18" charset="0"/>
              </a:rPr>
              <a:t>			</a:t>
            </a:r>
            <a:r>
              <a:rPr lang="ru-RU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Palatino Linotype" pitchFamily="18" charset="0"/>
              </a:rPr>
              <a:t>&lt;&lt; </a:t>
            </a:r>
            <a:r>
              <a:rPr lang="ru-RU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Palatino Linotype" pitchFamily="18" charset="0"/>
              </a:rPr>
              <a:t>13/02</a:t>
            </a:r>
            <a:endParaRPr lang="en-US" sz="1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918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34"/>
    </mc:Choice>
    <mc:Fallback xmlns="">
      <p:transition spd="slow" advTm="110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1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3.2|2.6|5.5|2.1|4.1|2.2|2.7|3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7.3|4.9|4.2|3.2|5.4|3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.7|2.5|1.7"/>
</p:tagLst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120</TotalTime>
  <Words>105</Words>
  <Application>Microsoft Office PowerPoint</Application>
  <PresentationFormat>On-screen Show (4:3)</PresentationFormat>
  <Paragraphs>45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Slipstream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Дати  </dc:title>
  <dc:creator>Kremena Kochanova</dc:creator>
  <cp:lastModifiedBy>Kremena Kochanova</cp:lastModifiedBy>
  <cp:revision>30</cp:revision>
  <dcterms:created xsi:type="dcterms:W3CDTF">2006-08-16T00:00:00Z</dcterms:created>
  <dcterms:modified xsi:type="dcterms:W3CDTF">2022-06-15T21:11:24Z</dcterms:modified>
</cp:coreProperties>
</file>