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95" r:id="rId3"/>
    <p:sldId id="300" r:id="rId4"/>
    <p:sldId id="298" r:id="rId5"/>
    <p:sldId id="256" r:id="rId6"/>
    <p:sldId id="281" r:id="rId7"/>
    <p:sldId id="297" r:id="rId8"/>
    <p:sldId id="279" r:id="rId9"/>
    <p:sldId id="299" r:id="rId10"/>
    <p:sldId id="301" r:id="rId11"/>
    <p:sldId id="304" r:id="rId12"/>
    <p:sldId id="305" r:id="rId13"/>
    <p:sldId id="303" r:id="rId14"/>
    <p:sldId id="313" r:id="rId15"/>
    <p:sldId id="291" r:id="rId16"/>
    <p:sldId id="294" r:id="rId17"/>
    <p:sldId id="307" r:id="rId18"/>
    <p:sldId id="306" r:id="rId19"/>
    <p:sldId id="292" r:id="rId20"/>
    <p:sldId id="308" r:id="rId21"/>
    <p:sldId id="302" r:id="rId22"/>
    <p:sldId id="310" r:id="rId23"/>
    <p:sldId id="280" r:id="rId24"/>
    <p:sldId id="285" r:id="rId25"/>
    <p:sldId id="284" r:id="rId26"/>
    <p:sldId id="309" r:id="rId27"/>
    <p:sldId id="311" r:id="rId28"/>
    <p:sldId id="296" r:id="rId29"/>
    <p:sldId id="290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BDE34"/>
    <a:srgbClr val="343433"/>
    <a:srgbClr val="ECEFF1"/>
    <a:srgbClr val="F5F2F0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79" d="100"/>
          <a:sy n="79" d="100"/>
        </p:scale>
        <p:origin x="90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http://javascriptissexy.com/understand-javascripts-this-with-clarity-and-master-it/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8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writable throws</a:t>
            </a:r>
            <a:r>
              <a:rPr lang="en-US" baseline="0" dirty="0" smtClean="0"/>
              <a:t> error only in strict mode</a:t>
            </a:r>
          </a:p>
          <a:p>
            <a:r>
              <a:rPr lang="en-US" dirty="0" smtClean="0"/>
              <a:t>https://developer.mozilla.org/en-US/docs/Web/JavaScript/Reference/Global_Objects/Object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9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http://kangax.github.io/compat-table/es6/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4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program</a:t>
            </a:r>
            <a:r>
              <a:rPr lang="en-US" baseline="0" dirty="0" smtClean="0"/>
              <a:t> without knowing all that things, it’s just easier to understand, debug and </a:t>
            </a:r>
            <a:r>
              <a:rPr lang="en-US" baseline="0" dirty="0" err="1" smtClean="0"/>
              <a:t>oraganise</a:t>
            </a:r>
            <a:r>
              <a:rPr lang="en-US" baseline="0" dirty="0" smtClean="0"/>
              <a:t> the filenames, functions if you know the theory</a:t>
            </a:r>
          </a:p>
          <a:p>
            <a:r>
              <a:rPr lang="en-US" baseline="0" dirty="0" smtClean="0"/>
              <a:t>usually we use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 procedural style; in procedural we have functions which invoke other functions; we also have some starting point to start invoking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5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http://es6-features.org/#BlockScopedVariables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9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http://es6-features.org/#BlockScopedVariables</a:t>
            </a:r>
          </a:p>
          <a:p>
            <a:r>
              <a:rPr lang="en-US" dirty="0" smtClean="0"/>
              <a:t>https://nodejs.org/api/modules.html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600 notable programming</a:t>
            </a:r>
            <a:r>
              <a:rPr lang="en-US" baseline="0" dirty="0" smtClean="0"/>
              <a:t> languages for now, why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but most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questions lead to </a:t>
            </a:r>
            <a:r>
              <a:rPr lang="en-US" baseline="0" dirty="0" err="1" smtClean="0"/>
              <a:t>stackoverflow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4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6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why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what it is</a:t>
            </a:r>
            <a:endParaRPr lang="en-US" dirty="0" smtClean="0"/>
          </a:p>
          <a:p>
            <a:r>
              <a:rPr lang="en-US" dirty="0" smtClean="0"/>
              <a:t>https://en.wikipedia.org/wiki/JavaScript_engine</a:t>
            </a:r>
          </a:p>
          <a:p>
            <a:r>
              <a:rPr lang="en-US" dirty="0" smtClean="0"/>
              <a:t>spider monkey – first interpreter, V8 compiles to machine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3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https://en.wikipedia.org/wiki/Douglas_Crockford</a:t>
            </a:r>
          </a:p>
          <a:p>
            <a:r>
              <a:rPr lang="en-US" dirty="0" smtClean="0"/>
              <a:t>https://en.wikipedia.org/wiki/ECMAScript</a:t>
            </a:r>
          </a:p>
          <a:p>
            <a:r>
              <a:rPr lang="en-US" dirty="0" smtClean="0"/>
              <a:t>https://en.wikipedia.org/wiki/Ajax_(programming)</a:t>
            </a:r>
          </a:p>
          <a:p>
            <a:r>
              <a:rPr lang="en-US" dirty="0" smtClean="0"/>
              <a:t>https://www.w3.org/community/webed/wiki/A_Short_History_of_JavaScript</a:t>
            </a:r>
          </a:p>
          <a:p>
            <a:r>
              <a:rPr lang="en-US" dirty="0" smtClean="0"/>
              <a:t>https://en.wikipedia.org/wiki/Mozilla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0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make a little test over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4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https://developer.mozilla.org/en-US/docs/Web/JavaScript/Reference/Operators/delete</a:t>
            </a:r>
          </a:p>
          <a:p>
            <a:r>
              <a:rPr lang="en-US" dirty="0" smtClean="0"/>
              <a:t>http://stackoverflow.com/questions/767486/how-do-you-check-if-a-variable-is-an-array-in-javascript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9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https://developer.mozilla.org/en-US/docs/Web/JavaScript/Data_structures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btw functions</a:t>
            </a:r>
            <a:r>
              <a:rPr lang="en-US" baseline="0" dirty="0" smtClean="0"/>
              <a:t> and variables have very close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www.crockford.com/javascript/javascript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JavaScript/Reference/Global_Objects/N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28699" y="1447800"/>
            <a:ext cx="7106701" cy="2605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95400" y="1447800"/>
            <a:ext cx="6819899" cy="304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92320" y="4724400"/>
            <a:ext cx="4103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 basics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0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13396" y="3569315"/>
            <a:ext cx="458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bar is </a:t>
            </a:r>
            <a:r>
              <a:rPr lang="en-US" b="1" dirty="0" smtClean="0"/>
              <a:t>hoisted</a:t>
            </a:r>
            <a:r>
              <a:rPr lang="en-US" dirty="0" smtClean="0"/>
              <a:t> during interpretation 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584" y="4599874"/>
            <a:ext cx="27432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5584" y="1464838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8815" y="609600"/>
            <a:ext cx="3195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Another quiz</a:t>
            </a:r>
            <a:endParaRPr lang="ru-R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662517"/>
            <a:ext cx="1066800" cy="6902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05200" y="304023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210378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function </a:t>
            </a:r>
            <a:r>
              <a:rPr lang="en-US" b="1" dirty="0" smtClean="0"/>
              <a:t>declaration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616478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function </a:t>
            </a:r>
            <a:r>
              <a:rPr lang="en-US" b="1" dirty="0" smtClean="0"/>
              <a:t>expression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62200" y="1925456"/>
            <a:ext cx="1143000" cy="35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14600" y="2408450"/>
            <a:ext cx="990600" cy="11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19400" y="1695749"/>
            <a:ext cx="781050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943600" y="1509886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re-defined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2262" y="3938647"/>
            <a:ext cx="49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(function </a:t>
            </a:r>
            <a:r>
              <a:rPr lang="en-US" sz="1400" dirty="0"/>
              <a:t>and local variables </a:t>
            </a:r>
            <a:r>
              <a:rPr lang="en-US" sz="1400" dirty="0" smtClean="0"/>
              <a:t>declarations are always hoisted)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1374" y="2245202"/>
            <a:ext cx="73085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hoisted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864174" y="237987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943600" y="4495800"/>
            <a:ext cx="2743200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505200" y="5386037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  <p:bldP spid="19" grpId="0"/>
      <p:bldP spid="27" grpId="0"/>
      <p:bldP spid="31" grpId="0" animBg="1"/>
      <p:bldP spid="32" grpId="0"/>
      <p:bldP spid="25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41191" y="609600"/>
            <a:ext cx="5530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Function-level scoping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12997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block-scoping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69591" y="1951921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582885" y="1951921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1" y="3158631"/>
            <a:ext cx="3514725" cy="2190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0218" y="3435905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carName</a:t>
            </a:r>
            <a:r>
              <a:rPr lang="en-US" dirty="0" smtClean="0"/>
              <a:t> is a </a:t>
            </a:r>
            <a:r>
              <a:rPr lang="en-US" dirty="0" err="1" smtClean="0"/>
              <a:t>var</a:t>
            </a:r>
            <a:r>
              <a:rPr lang="en-US" dirty="0" smtClean="0"/>
              <a:t> of “a” </a:t>
            </a:r>
            <a:r>
              <a:rPr lang="en-US" dirty="0" err="1" smtClean="0"/>
              <a:t>fn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3193040"/>
            <a:ext cx="208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carName</a:t>
            </a:r>
            <a:r>
              <a:rPr lang="en-US" dirty="0" smtClean="0"/>
              <a:t> is a </a:t>
            </a:r>
            <a:r>
              <a:rPr lang="en-US" dirty="0" err="1" smtClean="0"/>
              <a:t>var</a:t>
            </a:r>
            <a:r>
              <a:rPr lang="en-US" dirty="0" smtClean="0"/>
              <a:t> of global scope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2017487"/>
            <a:ext cx="1028700" cy="619125"/>
          </a:xfrm>
          <a:prstGeom prst="rect">
            <a:avLst/>
          </a:prstGeom>
        </p:spPr>
      </p:pic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2512716" y="4986687"/>
            <a:ext cx="2743200" cy="14030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2" y="5229426"/>
            <a:ext cx="1181100" cy="8191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078963" y="5688212"/>
            <a:ext cx="316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7943" y="573570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227" y="5597207"/>
            <a:ext cx="49253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wat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3971" y="4496404"/>
            <a:ext cx="20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here is tricky…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37" grpId="0" animBg="1"/>
      <p:bldP spid="25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3079" y="4334068"/>
            <a:ext cx="3755758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(arg1, arg2)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arg2);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'call'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'bind'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9744" y="609600"/>
            <a:ext cx="4893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“This” is not a game</a:t>
            </a:r>
            <a:endParaRPr lang="ru-RU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3079" y="1698253"/>
            <a:ext cx="80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function executes it gets </a:t>
            </a:r>
            <a:r>
              <a:rPr lang="en-US" b="1" dirty="0" smtClean="0"/>
              <a:t>this</a:t>
            </a:r>
            <a:r>
              <a:rPr lang="en-US" dirty="0" smtClean="0"/>
              <a:t> – </a:t>
            </a:r>
            <a:r>
              <a:rPr lang="en-US" b="1" dirty="0" smtClean="0"/>
              <a:t>a value of object that invokes the function 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5746" y="3833148"/>
            <a:ext cx="41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apply, call and bind </a:t>
            </a:r>
            <a:r>
              <a:rPr lang="en-US" dirty="0" smtClean="0"/>
              <a:t>allows to change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3079" y="2166545"/>
            <a:ext cx="2743200" cy="14030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86880" y="304540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51415" y="2906908"/>
            <a:ext cx="72742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window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83266" y="3382591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7800" y="3244092"/>
            <a:ext cx="3429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function is invoked in </a:t>
            </a:r>
            <a:r>
              <a:rPr lang="en-US" sz="1200" b="1" dirty="0" smtClean="0"/>
              <a:t>window</a:t>
            </a:r>
            <a:r>
              <a:rPr lang="en-US" sz="1200" dirty="0" smtClean="0"/>
              <a:t> global scope</a:t>
            </a:r>
          </a:p>
          <a:p>
            <a:r>
              <a:rPr lang="en-US" sz="1200" b="1" dirty="0" smtClean="0"/>
              <a:t>this</a:t>
            </a:r>
            <a:r>
              <a:rPr lang="en-US" sz="1200" dirty="0" smtClean="0"/>
              <a:t> here is </a:t>
            </a:r>
            <a:r>
              <a:rPr lang="en-US" sz="1200" b="1" dirty="0" smtClean="0"/>
              <a:t>window</a:t>
            </a:r>
            <a:r>
              <a:rPr lang="en-US" sz="1200" dirty="0" smtClean="0"/>
              <a:t> object (in  browser)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1415" y="2067585"/>
            <a:ext cx="45257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919661"/>
            <a:ext cx="1266825" cy="15430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038600" y="5691186"/>
            <a:ext cx="528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2674" y="2378838"/>
            <a:ext cx="8344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57208" y="2240339"/>
            <a:ext cx="132162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Audi is in window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3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34" grpId="0"/>
      <p:bldP spid="15" grpId="0" animBg="1"/>
      <p:bldP spid="19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zmitry-varabei.github.io/bsuir-tech-week/images/iceberg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3347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51572" y="609600"/>
            <a:ext cx="1109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IIFE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12997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GREAT hack 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0216" y="1865483"/>
            <a:ext cx="3349783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privacy'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b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905" y="4408523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“iffy” for block-scoping</a:t>
            </a:r>
            <a:endParaRPr 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070695" y="2775975"/>
            <a:ext cx="2971800" cy="32650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8177" y="4038600"/>
            <a:ext cx="0" cy="34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599" y="1857100"/>
            <a:ext cx="39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parentheses creates function expression instead of declaration</a:t>
            </a:r>
            <a:endParaRPr lang="en-US" sz="3200" i="1" dirty="0"/>
          </a:p>
        </p:txBody>
      </p:sp>
      <p:sp>
        <p:nvSpPr>
          <p:cNvPr id="24" name="Rectangle 23"/>
          <p:cNvSpPr/>
          <p:nvPr/>
        </p:nvSpPr>
        <p:spPr>
          <a:xfrm>
            <a:off x="4320040" y="1769518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587" y="4785395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“iffy” as a closure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2927" y="4970061"/>
            <a:ext cx="173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7" grpId="0" animBg="1"/>
      <p:bldP spid="19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81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b="1" dirty="0" smtClean="0"/>
              <a:t>new operator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874" y="2048715"/>
            <a:ext cx="558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object is created inheriting User </a:t>
            </a:r>
            <a:r>
              <a:rPr lang="en-US" b="1" dirty="0" smtClean="0"/>
              <a:t>prototype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constructor </a:t>
            </a:r>
            <a:r>
              <a:rPr lang="en-US" b="1" dirty="0" err="1" smtClean="0"/>
              <a:t>fn</a:t>
            </a:r>
            <a:r>
              <a:rPr lang="en-US" b="1" dirty="0" smtClean="0"/>
              <a:t> </a:t>
            </a:r>
            <a:r>
              <a:rPr lang="en-US" dirty="0" smtClean="0"/>
              <a:t>User is invoked, </a:t>
            </a:r>
            <a:r>
              <a:rPr lang="en-US" b="1" dirty="0" smtClean="0"/>
              <a:t>this</a:t>
            </a:r>
            <a:r>
              <a:rPr lang="en-US" dirty="0" smtClean="0"/>
              <a:t> is bound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fn</a:t>
            </a:r>
            <a:r>
              <a:rPr lang="en-US" dirty="0" smtClean="0"/>
              <a:t> can return or not return the result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8456" y="832066"/>
            <a:ext cx="3275343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'Brendan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8456" y="4320866"/>
            <a:ext cx="3580144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Hi, Brendan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3124200"/>
            <a:ext cx="52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prototype</a:t>
            </a:r>
            <a:r>
              <a:rPr lang="en-US" dirty="0" smtClean="0"/>
              <a:t> is a special object like class </a:t>
            </a:r>
            <a:r>
              <a:rPr lang="en-US" dirty="0" err="1" smtClean="0"/>
              <a:t>Class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1" y="361503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unline</a:t>
            </a:r>
            <a:r>
              <a:rPr lang="en-US" dirty="0" smtClean="0"/>
              <a:t> java you can modify the prototype in runtime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954523"/>
            <a:ext cx="126283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constructor </a:t>
            </a:r>
            <a:r>
              <a:rPr lang="en-US" sz="1200" b="1" dirty="0" err="1" smtClean="0"/>
              <a:t>fn</a:t>
            </a:r>
            <a:endParaRPr lang="en-US" sz="1200" b="1" dirty="0"/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 flipV="1">
            <a:off x="2438400" y="1043992"/>
            <a:ext cx="838200" cy="4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4400" y="4319938"/>
            <a:ext cx="41148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[object Object]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'hack'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hack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 Nov 10 ...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37984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even hack existing prototype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5334000"/>
            <a:ext cx="132274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monkey patching</a:t>
            </a:r>
            <a:endParaRPr lang="en-US" sz="1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523145" y="4994190"/>
            <a:ext cx="277455" cy="3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9127" y="6140602"/>
            <a:ext cx="132274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prototype chain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810499" y="5791200"/>
            <a:ext cx="0" cy="33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3" grpId="0" animBg="1"/>
      <p:bldP spid="21" grpId="0"/>
      <p:bldP spid="22" grpId="0"/>
      <p:bldP spid="23" grpId="0" animBg="1"/>
      <p:bldP spid="16" grpId="0" animBg="1"/>
      <p:bldP spid="17" grpId="0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57400" y="533400"/>
            <a:ext cx="533400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Actually there are 2 OOP 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1524000"/>
            <a:ext cx="167639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class-based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98" y="2734295"/>
            <a:ext cx="7620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1524000"/>
            <a:ext cx="228600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prototype-based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175314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" name="Straight Arrow Connector 2"/>
          <p:cNvCxnSpPr>
            <a:endCxn id="20" idx="1"/>
          </p:cNvCxnSpPr>
          <p:nvPr/>
        </p:nvCxnSpPr>
        <p:spPr>
          <a:xfrm flipV="1">
            <a:off x="1295399" y="2359980"/>
            <a:ext cx="609601" cy="3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2732952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4599" y="2363620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5867401" y="2548286"/>
            <a:ext cx="457198" cy="18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2734295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34" idx="1"/>
          </p:cNvCxnSpPr>
          <p:nvPr/>
        </p:nvCxnSpPr>
        <p:spPr>
          <a:xfrm>
            <a:off x="1295399" y="2918961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3291933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295399" y="3102283"/>
            <a:ext cx="609601" cy="37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9" idx="1"/>
          </p:cNvCxnSpPr>
          <p:nvPr/>
        </p:nvCxnSpPr>
        <p:spPr>
          <a:xfrm>
            <a:off x="5867401" y="3114572"/>
            <a:ext cx="457198" cy="1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54981" y="2363620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45" name="Straight Arrow Connector 44"/>
          <p:cNvCxnSpPr>
            <a:stCxn id="30" idx="3"/>
            <a:endCxn id="44" idx="1"/>
          </p:cNvCxnSpPr>
          <p:nvPr/>
        </p:nvCxnSpPr>
        <p:spPr>
          <a:xfrm>
            <a:off x="7239000" y="2548286"/>
            <a:ext cx="5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599" y="3115892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" y="462127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Each </a:t>
            </a:r>
            <a:r>
              <a:rPr lang="en-US" sz="2800" dirty="0" err="1" smtClean="0">
                <a:latin typeface="Rockwell" panose="02060603020205020403" pitchFamily="18" charset="0"/>
              </a:rPr>
              <a:t>fn</a:t>
            </a:r>
            <a:r>
              <a:rPr lang="en-US" sz="2800" dirty="0" smtClean="0">
                <a:latin typeface="Rockwell" panose="02060603020205020403" pitchFamily="18" charset="0"/>
              </a:rPr>
              <a:t> has a prototype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" y="5214675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and each object too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4063638"/>
            <a:ext cx="52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there are </a:t>
            </a:r>
            <a:r>
              <a:rPr lang="en-US" b="1" dirty="0" smtClean="0"/>
              <a:t>objects</a:t>
            </a:r>
            <a:r>
              <a:rPr lang="en-US" dirty="0" smtClean="0"/>
              <a:t> and </a:t>
            </a: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405828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object</a:t>
            </a:r>
            <a:r>
              <a:rPr lang="en-US" dirty="0" smtClean="0"/>
              <a:t> is the top hierarchy</a:t>
            </a:r>
            <a:endParaRPr 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5011781" y="4487805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503000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is prototype for each </a:t>
            </a:r>
            <a:r>
              <a:rPr lang="en-US" dirty="0" err="1" smtClean="0"/>
              <a:t>fn</a:t>
            </a:r>
            <a:endParaRPr lang="en-US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5011780" y="5480014"/>
            <a:ext cx="375122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"return 'hello';"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29200" y="59436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although Function’s prototype is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99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8" grpId="0" animBg="1"/>
      <p:bldP spid="30" grpId="0" animBg="1"/>
      <p:bldP spid="34" grpId="0" animBg="1"/>
      <p:bldP spid="36" grpId="0" animBg="1"/>
      <p:bldP spid="44" grpId="0" animBg="1"/>
      <p:bldP spid="49" grpId="0" animBg="1"/>
      <p:bldP spid="52" grpId="0"/>
      <p:bldP spid="53" grpId="0"/>
      <p:bldP spid="55" grpId="0"/>
      <p:bldP spid="56" grpId="0"/>
      <p:bldP spid="57" grpId="0" animBg="1"/>
      <p:bldP spid="58" grpId="0"/>
      <p:bldP spid="59" grpId="0" animBg="1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i.stack.imgur.com/rcGm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18" y="1752600"/>
            <a:ext cx="56007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192052" y="609600"/>
            <a:ext cx="4628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Prototype relations</a:t>
            </a:r>
            <a:endParaRPr lang="ru-RU" sz="4000" dirty="0"/>
          </a:p>
        </p:txBody>
      </p:sp>
      <p:pic>
        <p:nvPicPr>
          <p:cNvPr id="32" name="Picture 2" descr="http://johnkpaul.github.io/presentations/html5devconf/2013/javascript-bad-parts/img/borom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97" y="5029200"/>
            <a:ext cx="166871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ototype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48785"/>
            <a:ext cx="4419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43400" y="23669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object</a:t>
            </a:r>
            <a:r>
              <a:rPr lang="en-US" dirty="0" smtClean="0"/>
              <a:t> has some build-in methods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402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create object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176932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behind the scene is</a:t>
            </a:r>
            <a:endParaRPr 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9229" y="677088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"Paul"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5364" name="Picture 4" descr="Paul Iri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6553200" y="5029201"/>
            <a:ext cx="15240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9806" y="53340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developer of the year 2014</a:t>
            </a:r>
            <a:br>
              <a:rPr lang="en-US" sz="1400" dirty="0" smtClean="0"/>
            </a:br>
            <a:r>
              <a:rPr lang="en-US" sz="1400" dirty="0" smtClean="0"/>
              <a:t>- google chrome</a:t>
            </a:r>
          </a:p>
          <a:p>
            <a:r>
              <a:rPr lang="en-US" sz="1400" dirty="0" smtClean="0"/>
              <a:t>- bower</a:t>
            </a:r>
          </a:p>
          <a:p>
            <a:r>
              <a:rPr lang="en-US" sz="1400" dirty="0" smtClean="0"/>
              <a:t>- jQuery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59228" y="2209800"/>
            <a:ext cx="3603171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"Paul"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051" y="490543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Object.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5993" y="1861656"/>
            <a:ext cx="88400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prototype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596202" y="2138655"/>
            <a:ext cx="327614" cy="146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02430" y="2715892"/>
            <a:ext cx="10590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properties</a:t>
            </a:r>
            <a:endParaRPr lang="en-US" sz="1200" b="1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>
            <a:off x="2362200" y="2854392"/>
            <a:ext cx="740230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051" y="44704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usually clone is required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051" y="55073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deep clone use JSON</a:t>
            </a:r>
            <a:endParaRPr lang="en-US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89664" y="6027495"/>
            <a:ext cx="4334735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deepClone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9" grpId="0"/>
      <p:bldP spid="40" grpId="0" animBg="1"/>
      <p:bldP spid="41" grpId="0" animBg="1"/>
      <p:bldP spid="42" grpId="0" animBg="1"/>
      <p:bldP spid="47" grpId="0" animBg="1"/>
      <p:bldP spid="51" grpId="0"/>
      <p:bldP spid="60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84086" y="2829010"/>
            <a:ext cx="2660094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OOP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360230" y="2228721"/>
            <a:ext cx="382970" cy="460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036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classes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6036" y="187455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(prototypes)</a:t>
            </a:r>
            <a:endParaRPr lang="en-US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2069" y="226418"/>
            <a:ext cx="3505200" cy="123377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609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7980" y="3939429"/>
            <a:ext cx="154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181600" y="1143000"/>
            <a:ext cx="3810000" cy="428076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'Brendan'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6356" y="3276323"/>
            <a:ext cx="539118" cy="7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20040" y="4386535"/>
            <a:ext cx="3303064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b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19400" y="3854379"/>
            <a:ext cx="125174" cy="40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07222" y="495395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1757" y="4815458"/>
            <a:ext cx="72742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closure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2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 animBg="1"/>
      <p:bldP spid="29" grpId="0"/>
      <p:bldP spid="30" grpId="0"/>
      <p:bldP spid="16" grpId="0" animBg="1"/>
      <p:bldP spid="32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657350"/>
            <a:ext cx="642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8171" y="609600"/>
            <a:ext cx="4456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It’s better with es6</a:t>
            </a:r>
            <a:endParaRPr lang="ru-RU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1404301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classes yay! but still prototype</a:t>
            </a:r>
            <a:endParaRPr lang="en-US" sz="3200" i="1" dirty="0"/>
          </a:p>
        </p:txBody>
      </p:sp>
      <p:sp>
        <p:nvSpPr>
          <p:cNvPr id="20" name="Rectangle 19"/>
          <p:cNvSpPr/>
          <p:nvPr/>
        </p:nvSpPr>
        <p:spPr>
          <a:xfrm>
            <a:off x="4701040" y="131671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1000" y="1443460"/>
            <a:ext cx="3886200" cy="309582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id)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867400"/>
            <a:ext cx="7296150" cy="695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539122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environments (Node) require strict mode</a:t>
            </a:r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701040" y="1919637"/>
            <a:ext cx="3604760" cy="309582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"Sir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4788453"/>
            <a:ext cx="164600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get/set and also static</a:t>
            </a:r>
            <a:endParaRPr lang="en-US" sz="1200" b="1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551007" y="4915047"/>
            <a:ext cx="1097193" cy="1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 animBg="1"/>
      <p:bldP spid="18" grpId="0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5480" y="609600"/>
            <a:ext cx="3001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“use strict”;</a:t>
            </a:r>
            <a:endParaRPr lang="ru-RU" sz="4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2450" y="2667000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392824"/>
            <a:ext cx="26670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47900"/>
            <a:ext cx="30861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695568"/>
            <a:ext cx="4972050" cy="190500"/>
          </a:xfrm>
          <a:prstGeom prst="rect">
            <a:avLst/>
          </a:prstGeom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2450" y="4133982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 x = 2"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5172339"/>
            <a:ext cx="3295650" cy="2095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24400" y="4133982"/>
            <a:ext cx="335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strict mode is a way of disabling backward-compatibility</a:t>
            </a:r>
            <a:endParaRPr lang="en-US" sz="3200" i="1" dirty="0"/>
          </a:p>
        </p:txBody>
      </p:sp>
      <p:sp>
        <p:nvSpPr>
          <p:cNvPr id="20" name="Rectangle 19"/>
          <p:cNvSpPr/>
          <p:nvPr/>
        </p:nvSpPr>
        <p:spPr>
          <a:xfrm>
            <a:off x="4243840" y="404640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038600" y="1392824"/>
            <a:ext cx="32766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"Audi"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2400" y="3017613"/>
            <a:ext cx="405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strict mode only constructors have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9" grpId="0"/>
      <p:bldP spid="20" grpId="0"/>
      <p:bldP spid="21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img.memecdn.com/Javascript-the-Good-Parts_o_3544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 bwMode="auto">
          <a:xfrm>
            <a:off x="1600200" y="1219200"/>
            <a:ext cx="58674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00349" y="0"/>
            <a:ext cx="365760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It’s not that bad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There are good parts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5410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David Flanagan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533711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Douglas </a:t>
            </a:r>
            <a:r>
              <a:rPr lang="en-US" sz="1400" dirty="0" err="1" smtClean="0"/>
              <a:t>Crockford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3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3124" y="5255809"/>
            <a:ext cx="3810000" cy="1104278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 =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with delayed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082" y="1981200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callback instead of waiting 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531986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495800"/>
            <a:ext cx="265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http://callbackhell.com/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250" y="609600"/>
            <a:ext cx="8442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Don’t call us – we will call you back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1775" y="5486400"/>
            <a:ext cx="38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callbacks is the only way to organize the function execution dependency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3227" y="3595300"/>
            <a:ext cx="107737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callback body</a:t>
            </a:r>
            <a:endParaRPr lang="en-US" sz="1200" b="1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33124" y="3733800"/>
            <a:ext cx="99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3227" y="2488047"/>
            <a:ext cx="138217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callback definition</a:t>
            </a:r>
            <a:endParaRPr lang="en-US" sz="1200" b="1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733125" y="2626547"/>
            <a:ext cx="9901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84586" y="1574787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there is no wait() or </a:t>
            </a:r>
            <a:r>
              <a:rPr lang="en-US" i="1" dirty="0" err="1" smtClean="0"/>
              <a:t>Thread.sleep</a:t>
            </a:r>
            <a:r>
              <a:rPr lang="en-US" i="1" dirty="0" smtClean="0"/>
              <a:t>()</a:t>
            </a:r>
            <a:endParaRPr lang="en-US" sz="3200" i="1" dirty="0"/>
          </a:p>
        </p:txBody>
      </p:sp>
      <p:sp>
        <p:nvSpPr>
          <p:cNvPr id="21" name="Rectangle 20"/>
          <p:cNvSpPr/>
          <p:nvPr/>
        </p:nvSpPr>
        <p:spPr>
          <a:xfrm>
            <a:off x="4904027" y="1487205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1995" y="3558163"/>
            <a:ext cx="339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all code is executed in a predictable order in scope of a event handler function </a:t>
            </a:r>
            <a:endParaRPr lang="en-US" dirty="0"/>
          </a:p>
        </p:txBody>
      </p:sp>
      <p:pic>
        <p:nvPicPr>
          <p:cNvPr id="21508" name="Picture 4" descr="https://www.tutorialspoint.com/nodejs/images/event_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2" y="2174710"/>
            <a:ext cx="2878386" cy="12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6" grpId="0"/>
      <p:bldP spid="2" grpId="0" animBg="1"/>
      <p:bldP spid="7" grpId="0"/>
      <p:bldP spid="10" grpId="0"/>
      <p:bldP spid="11" grpId="0" animBg="1"/>
      <p:bldP spid="17" grpId="0" animBg="1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16" y="609600"/>
            <a:ext cx="772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Single threaded, never blocking</a:t>
            </a:r>
            <a:endParaRPr lang="ru-RU" sz="4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79" y="2465303"/>
            <a:ext cx="28194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828" y="20498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call stack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782828" y="2465303"/>
            <a:ext cx="1036572" cy="6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5424684"/>
            <a:ext cx="394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queue / event loop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1" y="5105400"/>
            <a:ext cx="380999" cy="31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58291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setTimeout</a:t>
            </a:r>
            <a:r>
              <a:rPr lang="en-US" sz="1400" dirty="0" smtClean="0"/>
              <a:t> / </a:t>
            </a:r>
            <a:r>
              <a:rPr lang="en-US" sz="1400" dirty="0" err="1" smtClean="0"/>
              <a:t>setInterval</a:t>
            </a:r>
            <a:r>
              <a:rPr lang="en-US" sz="1400" dirty="0" smtClean="0"/>
              <a:t> and events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88097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starts from handler function </a:t>
            </a:r>
          </a:p>
          <a:p>
            <a:r>
              <a:rPr lang="en-US" sz="1400" dirty="0" smtClean="0"/>
              <a:t>in queue and goes down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2443" y="1524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for objects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1700" y="2160118"/>
            <a:ext cx="860744" cy="36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19400" y="26670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3700" y="26670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000" y="4724400"/>
            <a:ext cx="25908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runs-to-completion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9111" y="52817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cannot be stopped like in java, every function runs till end and nothing can stop it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4199" y="6136900"/>
            <a:ext cx="19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FPS</a:t>
            </a:r>
            <a:r>
              <a:rPr lang="en-US" dirty="0" smtClean="0"/>
              <a:t> !important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3321" y="18225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js</a:t>
            </a:r>
            <a:r>
              <a:rPr lang="en-US" sz="2400" dirty="0" smtClean="0"/>
              <a:t> engine model</a:t>
            </a:r>
            <a:endParaRPr lang="en-US" sz="2400" dirty="0"/>
          </a:p>
        </p:txBody>
      </p:sp>
      <p:pic>
        <p:nvPicPr>
          <p:cNvPr id="6148" name="Picture 4" descr="http://icons.veryicon.com/256/System/Small%20%26%20Flat/co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7" y="1739368"/>
            <a:ext cx="620871" cy="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0" grpId="0"/>
      <p:bldP spid="22" grpId="0"/>
      <p:bldP spid="32" grpId="0" animBg="1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791200" cy="438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1700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37323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queue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4400" y="5257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51039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script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1764" y="3962399"/>
            <a:ext cx="379111" cy="114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66800" y="647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63231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time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4200" y="2667000"/>
            <a:ext cx="3048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251311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14.1 </a:t>
            </a:r>
            <a:r>
              <a:rPr lang="en-US" sz="1400" b="1" dirty="0" err="1" smtClean="0"/>
              <a:t>ms</a:t>
            </a:r>
            <a:r>
              <a:rPr lang="en-US" sz="1400" b="1" dirty="0" smtClean="0"/>
              <a:t> </a:t>
            </a:r>
            <a:r>
              <a:rPr lang="en-US" sz="1400" dirty="0" smtClean="0"/>
              <a:t>is a good frame</a:t>
            </a:r>
          </a:p>
          <a:p>
            <a:r>
              <a:rPr lang="en-US" sz="1400" dirty="0" smtClean="0"/>
              <a:t>about </a:t>
            </a:r>
            <a:r>
              <a:rPr lang="en-US" sz="1400" b="1" dirty="0" smtClean="0"/>
              <a:t>71 FPS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05722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execution time should be small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024506"/>
            <a:ext cx="15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FPS &gt; 24 = 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4769" y="609600"/>
            <a:ext cx="4503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Other es6 features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98417" y="1318115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block-scoping with </a:t>
            </a:r>
            <a:r>
              <a:rPr lang="en-US" b="1" dirty="0" smtClean="0"/>
              <a:t>let</a:t>
            </a:r>
            <a:endParaRPr lang="en-US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726006"/>
            <a:ext cx="30480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847" y="1329000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block-scoped function definition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333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5869" y="1730674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 {}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594" y="2781536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 functions</a:t>
            </a:r>
            <a:endParaRPr lang="en-US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3150868"/>
            <a:ext cx="27432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[2,4,6]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" y="3981209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parameters</a:t>
            </a:r>
            <a:endParaRPr lang="en-US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9918" y="4350541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 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 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y * z;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2095" y="5729716"/>
            <a:ext cx="2953294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...y)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063" y="5360384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parameters (</a:t>
            </a:r>
            <a:r>
              <a:rPr lang="en-US" dirty="0" err="1" smtClean="0"/>
              <a:t>varargs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55869" y="2781536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Maps</a:t>
            </a:r>
            <a:r>
              <a:rPr lang="en-US" dirty="0" smtClean="0"/>
              <a:t> and </a:t>
            </a:r>
            <a:r>
              <a:rPr lang="en-US" b="1" dirty="0" smtClean="0"/>
              <a:t>Sets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7076" y="5386510"/>
            <a:ext cx="48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Proxies, Reflections, array-matching, computed property names, better regex and many more…</a:t>
            </a:r>
            <a:endParaRPr lang="en-US" b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953148" y="3150868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 animBg="1"/>
      <p:bldP spid="22" grpId="0"/>
      <p:bldP spid="23" grpId="0"/>
      <p:bldP spid="24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498" y="6455225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304800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most interesting things: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729361" y="309154"/>
            <a:ext cx="117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Rockwell" panose="02060603020205020403" pitchFamily="18" charset="0"/>
              </a:rPr>
              <a:t>Modules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09032" y="335577"/>
            <a:ext cx="335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(though not supported by browsers yet)</a:t>
            </a:r>
            <a:endParaRPr lang="en-US" sz="1400" b="1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286000" y="952488"/>
            <a:ext cx="3886200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lib/math.js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{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3.141593</a:t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someApp.js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"lib/math"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"2π =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otherApp.js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sum, pi }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"lib/math"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"2π =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sum(pi, pi))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3555" name="Picture 3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3" y="4184821"/>
            <a:ext cx="1720131" cy="10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48000" y="3509702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modules are core 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7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1694" y="609600"/>
            <a:ext cx="2769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TypeScript</a:t>
            </a:r>
            <a:endParaRPr lang="ru-R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3765898"/>
            <a:ext cx="39052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6" y="2394022"/>
            <a:ext cx="3076575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800" y="125667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en-US" strike="sngStrike" dirty="0" smtClean="0"/>
              <a:t>that scales </a:t>
            </a:r>
            <a:r>
              <a:rPr lang="en-US" dirty="0" smtClean="0"/>
              <a:t>with types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153" y="1792295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to write </a:t>
            </a:r>
            <a:r>
              <a:rPr lang="en-US" dirty="0" err="1" smtClean="0"/>
              <a:t>javascript</a:t>
            </a:r>
            <a:r>
              <a:rPr lang="en-US" dirty="0" smtClean="0"/>
              <a:t> as java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8359" y="1851078"/>
            <a:ext cx="42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 compiler (</a:t>
            </a:r>
            <a:r>
              <a:rPr lang="en-US" dirty="0" err="1" smtClean="0"/>
              <a:t>transpiler</a:t>
            </a:r>
            <a:r>
              <a:rPr lang="en-US" dirty="0" smtClean="0"/>
              <a:t>) helps as in 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8359" y="3253434"/>
            <a:ext cx="42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2050" name="Picture 2" descr="https://d262ilb51hltx0.cloudfront.net/max/622/1*grk7btEn0OJEQRKgG2Qs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31" y="5099655"/>
            <a:ext cx="2590800" cy="15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53" y="2327920"/>
            <a:ext cx="4117521" cy="32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5375" y="609600"/>
            <a:ext cx="1681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Future</a:t>
            </a:r>
            <a:endParaRPr lang="ru-RU" sz="4000" dirty="0"/>
          </a:p>
        </p:txBody>
      </p:sp>
      <p:sp>
        <p:nvSpPr>
          <p:cNvPr id="2" name="Rectangle 1"/>
          <p:cNvSpPr/>
          <p:nvPr/>
        </p:nvSpPr>
        <p:spPr>
          <a:xfrm>
            <a:off x="685800" y="178682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implements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package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yield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367488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4710" y="609600"/>
            <a:ext cx="5303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Why learn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  </a:t>
            </a:r>
            <a:r>
              <a:rPr lang="en-US" dirty="0" smtClean="0">
                <a:solidFill>
                  <a:srgbClr val="FF0000"/>
                </a:solidFill>
              </a:rPr>
              <a:t>Hot</a:t>
            </a:r>
            <a:r>
              <a:rPr lang="en-US" dirty="0" smtClean="0"/>
              <a:t> market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88014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  Bound </a:t>
            </a:r>
            <a:r>
              <a:rPr lang="en-US" dirty="0"/>
              <a:t>to web.. and web is everywhere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125" y="231249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    Beginner </a:t>
            </a:r>
            <a:r>
              <a:rPr lang="en-US" b="1" dirty="0"/>
              <a:t>Friendliness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2906" y="2980336"/>
            <a:ext cx="4871102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471155" y="3073706"/>
            <a:ext cx="469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Fantastic Community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42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2286000"/>
            <a:ext cx="2398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It’s not all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99388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enough to think about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…next station –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5800"/>
            <a:ext cx="8510136" cy="49551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43000" y="3429000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 rot="20907297">
            <a:off x="370277" y="1519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in browsers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373" y="2396321"/>
            <a:ext cx="28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1126651">
            <a:off x="654564" y="1868908"/>
            <a:ext cx="2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web pages dynamic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27" y="2936721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Object-oriented or functional ?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6161" y="3569454"/>
            <a:ext cx="292548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create a new 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6161" y="4142907"/>
            <a:ext cx="190597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578423"/>
            <a:ext cx="75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it ok?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2472" y="417368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this??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9914995">
            <a:off x="504800" y="4217662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222270">
            <a:off x="1910650" y="4531359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0365161">
            <a:off x="912701" y="4506840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7781" y="4428424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5" y="3979930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388425">
            <a:off x="2762785" y="3969473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741824">
            <a:off x="2933459" y="4118075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360207">
            <a:off x="2845648" y="4327574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69794" y="4797394"/>
            <a:ext cx="146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functions are first class citizens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4255" y="4534511"/>
            <a:ext cx="40841" cy="21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2450" y="1576432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32" name="Rectangle 31"/>
          <p:cNvSpPr/>
          <p:nvPr/>
        </p:nvSpPr>
        <p:spPr>
          <a:xfrm>
            <a:off x="4771890" y="148885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0450" y="2020044"/>
            <a:ext cx="36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support multiple </a:t>
            </a:r>
            <a:r>
              <a:rPr lang="en-US" b="1" dirty="0" smtClean="0"/>
              <a:t>browsers</a:t>
            </a:r>
            <a:endParaRPr 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pic>
        <p:nvPicPr>
          <p:cNvPr id="5122" name="Picture 2" descr="V8 JavaScript engine logo 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49567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017807" y="3727248"/>
            <a:ext cx="32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SpiderMonkey</a:t>
            </a:r>
            <a:r>
              <a:rPr lang="en-US" sz="1400" dirty="0" smtClean="0"/>
              <a:t>, Rhino, Chakra… v8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09829" y="4272800"/>
            <a:ext cx="26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Garbage collector?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6581" y="4697483"/>
            <a:ext cx="197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(with it’s own problems)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760076" y="5259849"/>
            <a:ext cx="26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Multithreaded?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5181" y="5674869"/>
            <a:ext cx="197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no, but it could be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2" grpId="0" animBg="1"/>
      <p:bldP spid="3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31" grpId="0"/>
      <p:bldP spid="32" grpId="0"/>
      <p:bldP spid="33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File:Browser Wars (en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6965"/>
            <a:ext cx="4607651" cy="3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09121" y="3899466"/>
            <a:ext cx="2662943" cy="400110"/>
          </a:xfrm>
          <a:prstGeom prst="rect">
            <a:avLst/>
          </a:prstGeom>
          <a:ln>
            <a:solidFill>
              <a:srgbClr val="FBDE3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43433"/>
                </a:solidFill>
              </a:rPr>
              <a:t>ECMAScript</a:t>
            </a:r>
            <a:r>
              <a:rPr lang="en-US" sz="2000" dirty="0" smtClean="0">
                <a:solidFill>
                  <a:srgbClr val="343433"/>
                </a:solidFill>
              </a:rPr>
              <a:t> = </a:t>
            </a:r>
            <a:r>
              <a:rPr lang="en-US" sz="2000" dirty="0" err="1" smtClean="0">
                <a:solidFill>
                  <a:srgbClr val="343433"/>
                </a:solidFill>
              </a:rPr>
              <a:t>js</a:t>
            </a:r>
            <a:r>
              <a:rPr lang="en-US" sz="2000" dirty="0" smtClean="0">
                <a:solidFill>
                  <a:srgbClr val="343433"/>
                </a:solidFill>
              </a:rPr>
              <a:t> spec</a:t>
            </a:r>
            <a:endParaRPr lang="en-US" sz="2000" dirty="0">
              <a:solidFill>
                <a:srgbClr val="343433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86200"/>
            <a:ext cx="428122" cy="4281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7336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8162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600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22426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65426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5112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7200" y="56388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4365" y="5304330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es3.1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24365" y="4420984"/>
            <a:ext cx="695888" cy="70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45938" y="4420984"/>
            <a:ext cx="592662" cy="701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3988" y="5731133"/>
            <a:ext cx="146937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Linux Libertine"/>
                <a:hlinkClick r:id="rId5"/>
              </a:rPr>
              <a:t>Douglas </a:t>
            </a:r>
            <a:r>
              <a:rPr lang="en-US" sz="1200" dirty="0" err="1">
                <a:solidFill>
                  <a:srgbClr val="000000"/>
                </a:solidFill>
                <a:latin typeface="Linux Libertine"/>
                <a:hlinkClick r:id="rId5"/>
              </a:rPr>
              <a:t>Crockford</a:t>
            </a:r>
            <a:endParaRPr lang="en-US" sz="1200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304330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6059601"/>
            <a:ext cx="467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Linux Libertine"/>
              </a:rPr>
              <a:t>ajax</a:t>
            </a:r>
            <a:endParaRPr lang="en-US" sz="1200" dirty="0">
              <a:solidFill>
                <a:srgbClr val="000000"/>
              </a:solidFill>
              <a:latin typeface="Linux Libertine"/>
            </a:endParaRPr>
          </a:p>
        </p:txBody>
      </p:sp>
      <p:pic>
        <p:nvPicPr>
          <p:cNvPr id="3084" name="Picture 12" descr="Mozilla dinosaur head 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95" y="5238244"/>
            <a:ext cx="701404" cy="5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5361217" y="56388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37417" y="5304330"/>
            <a:ext cx="59534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49854" y="5269468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10905" y="4757836"/>
            <a:ext cx="21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034831" y="4774465"/>
            <a:ext cx="43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77153" y="4773677"/>
            <a:ext cx="27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65057" y="5143826"/>
            <a:ext cx="0" cy="1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3" idx="1"/>
          </p:cNvCxnSpPr>
          <p:nvPr/>
        </p:nvCxnSpPr>
        <p:spPr>
          <a:xfrm>
            <a:off x="4098681" y="5488996"/>
            <a:ext cx="24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91458" y="5488996"/>
            <a:ext cx="3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5-Point Star 51"/>
          <p:cNvSpPr/>
          <p:nvPr/>
        </p:nvSpPr>
        <p:spPr>
          <a:xfrm>
            <a:off x="4781505" y="5370874"/>
            <a:ext cx="201383" cy="20138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03180" y="1938131"/>
            <a:ext cx="838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0050" y="2491349"/>
            <a:ext cx="1143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LiveScript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0936" y="3052494"/>
            <a:ext cx="1524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JavaScript</a:t>
            </a:r>
            <a:endParaRPr lang="en-US" sz="2400" dirty="0"/>
          </a:p>
        </p:txBody>
      </p:sp>
      <p:pic>
        <p:nvPicPr>
          <p:cNvPr id="69" name="Picture 4" descr="Image result for netscap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7071"/>
            <a:ext cx="742951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76250" y="1355271"/>
            <a:ext cx="66675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pic>
        <p:nvPicPr>
          <p:cNvPr id="71" name="Picture 10" descr="Brendan Eich Mozilla Foundation official 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914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790700" y="2485420"/>
            <a:ext cx="20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Brendan </a:t>
            </a:r>
            <a:r>
              <a:rPr lang="en-US" sz="1400" dirty="0" err="1" smtClean="0"/>
              <a:t>Eich</a:t>
            </a:r>
            <a:endParaRPr lang="en-US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135618" y="3156734"/>
            <a:ext cx="208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Smalltalk, Lisp, Scheme, 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86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4" grpId="0" animBg="1"/>
      <p:bldP spid="42" grpId="0" animBg="1"/>
      <p:bldP spid="43" grpId="0" animBg="1"/>
      <p:bldP spid="45" grpId="0" animBg="1"/>
      <p:bldP spid="48" grpId="0"/>
      <p:bldP spid="49" grpId="0" animBg="1"/>
      <p:bldP spid="50" grpId="0" animBg="1"/>
      <p:bldP spid="52" grpId="0" animBg="1"/>
      <p:bldP spid="66" grpId="0" animBg="1"/>
      <p:bldP spid="67" grpId="0" animBg="1"/>
      <p:bldP spid="68" grpId="0" animBg="1"/>
      <p:bldP spid="70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389" y="609600"/>
            <a:ext cx="308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ECMAScript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 for the JavaScript language</a:t>
            </a:r>
            <a:endParaRPr lang="en-US" dirty="0"/>
          </a:p>
        </p:txBody>
      </p:sp>
      <p:pic>
        <p:nvPicPr>
          <p:cNvPr id="1026" name="Picture 2" descr="http://shustov.su/images/items/ecm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3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cm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20312"/>
            <a:ext cx="45815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2" y="114774"/>
            <a:ext cx="2923291" cy="117812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0606" y="546613"/>
            <a:ext cx="13388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29434" y="669722"/>
            <a:ext cx="356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95" y="1210774"/>
            <a:ext cx="1981200" cy="47625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0606" y="1266467"/>
            <a:ext cx="31085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quick brown fox...'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775" y="14298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850" y="1975692"/>
            <a:ext cx="234872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"asdf"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40998" y="2074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1766532"/>
            <a:ext cx="1219200" cy="6286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40998" y="2778027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2464416"/>
            <a:ext cx="1304925" cy="89535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81850" y="2597144"/>
            <a:ext cx="220426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90606" y="3526373"/>
            <a:ext cx="24160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30570" y="4229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429000"/>
            <a:ext cx="2209800" cy="1504950"/>
          </a:xfrm>
          <a:prstGeom prst="rect">
            <a:avLst/>
          </a:prstGeom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0606" y="5143344"/>
            <a:ext cx="249299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82970" y="5728119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675" y="5409031"/>
            <a:ext cx="885825" cy="638175"/>
          </a:xfrm>
          <a:prstGeom prst="rect">
            <a:avLst/>
          </a:prstGeom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91175" y="1943083"/>
            <a:ext cx="133882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10375" y="2324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353" y="1981674"/>
            <a:ext cx="1390650" cy="685800"/>
          </a:xfrm>
          <a:prstGeom prst="rect">
            <a:avLst/>
          </a:prstGeom>
        </p:spPr>
      </p:pic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956348" y="3439104"/>
            <a:ext cx="272382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69752" y="4229574"/>
            <a:ext cx="0" cy="26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939" y="4781237"/>
            <a:ext cx="1571625" cy="6953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86362" y="5574229"/>
            <a:ext cx="271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(actually depends on environment)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9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9" grpId="0" animBg="1"/>
      <p:bldP spid="20" grpId="0" animBg="1"/>
      <p:bldP spid="24" grpId="0" animBg="1"/>
      <p:bldP spid="27" grpId="0" animBg="1"/>
      <p:bldP spid="30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4800" y="381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types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B3C40"/>
                </a:solidFill>
                <a:latin typeface="+mj-lt"/>
              </a:rPr>
              <a:t>Six data types that are </a:t>
            </a:r>
            <a:r>
              <a:rPr lang="en-US" dirty="0" smtClean="0">
                <a:solidFill>
                  <a:srgbClr val="3B3C40"/>
                </a:solidFill>
                <a:latin typeface="+mj-lt"/>
              </a:rPr>
              <a:t>primitives: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Boolean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Null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Undefined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Number (8 bytes)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String (2 byte)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Symbol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 (new in </a:t>
            </a:r>
            <a:r>
              <a:rPr lang="en-US" dirty="0" err="1">
                <a:solidFill>
                  <a:srgbClr val="3B3C40"/>
                </a:solidFill>
                <a:latin typeface="+mj-lt"/>
              </a:rPr>
              <a:t>ECMAScript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 6)</a:t>
            </a:r>
          </a:p>
          <a:p>
            <a:r>
              <a:rPr lang="en-US" dirty="0" smtClean="0">
                <a:solidFill>
                  <a:srgbClr val="3B3C40"/>
                </a:solidFill>
                <a:latin typeface="+mj-lt"/>
              </a:rPr>
              <a:t>…and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 </a:t>
            </a:r>
            <a:r>
              <a:rPr lang="en-US" dirty="0" smtClean="0">
                <a:solidFill>
                  <a:srgbClr val="3B3C40"/>
                </a:solidFill>
                <a:latin typeface="+mj-lt"/>
              </a:rPr>
              <a:t>Object</a:t>
            </a:r>
            <a:endParaRPr lang="en-US" b="0" i="0" dirty="0">
              <a:solidFill>
                <a:srgbClr val="3B3C40"/>
              </a:solidFill>
              <a:effectLst/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1" y="32343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type??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9776" y="3234392"/>
            <a:ext cx="30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nah, function is also an Object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25" y="1992362"/>
            <a:ext cx="246697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B3C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+Infinity</a:t>
            </a:r>
            <a:r>
              <a:rPr lang="en-US" altLang="en-US" sz="1200" dirty="0">
                <a:solidFill>
                  <a:srgbClr val="3B3C40"/>
                </a:solidFill>
                <a:latin typeface="Open Sans"/>
              </a:rPr>
              <a:t>, </a:t>
            </a:r>
            <a:r>
              <a:rPr lang="en-US" altLang="en-US" sz="1200" dirty="0">
                <a:solidFill>
                  <a:srgbClr val="3B3C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-Infinity</a:t>
            </a:r>
            <a:r>
              <a:rPr lang="en-US" altLang="en-US" sz="1200" dirty="0">
                <a:solidFill>
                  <a:srgbClr val="3B3C40"/>
                </a:solidFill>
                <a:latin typeface="Open Sans"/>
              </a:rPr>
              <a:t>, and </a:t>
            </a:r>
            <a:r>
              <a:rPr lang="en-US" altLang="en-US" sz="1200" dirty="0" err="1">
                <a:solidFill>
                  <a:srgbClr val="217A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NaN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410200" y="824640"/>
            <a:ext cx="3505200" cy="428076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Despite being "Not-A-Number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Symbols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'symbol'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'undefined'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'undefined'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Object.prototype.toString.call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differentiate regular objects from arrays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Date()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2100" y="419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typeof</a:t>
            </a:r>
            <a:r>
              <a:rPr lang="en-US" dirty="0" smtClean="0"/>
              <a:t> is used to determine type</a:t>
            </a:r>
            <a:endParaRPr lang="en-US" dirty="0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81000" y="3744022"/>
            <a:ext cx="3803288" cy="556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"return 'hello';"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9100" y="456875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 !== ===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" y="502149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 will </a:t>
            </a:r>
            <a:r>
              <a:rPr lang="en-US" b="1" dirty="0" smtClean="0"/>
              <a:t>not</a:t>
            </a:r>
            <a:r>
              <a:rPr lang="en-US" dirty="0" smtClean="0"/>
              <a:t> do the type conversion like == 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19100" y="5474225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76600" y="5474225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/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10444</TotalTime>
  <Words>1240</Words>
  <Application>Microsoft Office PowerPoint</Application>
  <PresentationFormat>On-screen Show (4:3)</PresentationFormat>
  <Paragraphs>309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Linux Libertine</vt:lpstr>
      <vt:lpstr>Open Sans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159</cp:revision>
  <dcterms:created xsi:type="dcterms:W3CDTF">2006-08-16T00:00:00Z</dcterms:created>
  <dcterms:modified xsi:type="dcterms:W3CDTF">2016-12-03T09:50:35Z</dcterms:modified>
</cp:coreProperties>
</file>