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79" r:id="rId3"/>
    <p:sldId id="288" r:id="rId4"/>
    <p:sldId id="295" r:id="rId5"/>
    <p:sldId id="296" r:id="rId6"/>
    <p:sldId id="297" r:id="rId7"/>
    <p:sldId id="300" r:id="rId8"/>
    <p:sldId id="301" r:id="rId9"/>
    <p:sldId id="302" r:id="rId10"/>
    <p:sldId id="299" r:id="rId11"/>
    <p:sldId id="292" r:id="rId12"/>
    <p:sldId id="303" r:id="rId13"/>
    <p:sldId id="287" r:id="rId14"/>
    <p:sldId id="291" r:id="rId15"/>
    <p:sldId id="293" r:id="rId16"/>
    <p:sldId id="289" r:id="rId17"/>
    <p:sldId id="294" r:id="rId18"/>
    <p:sldId id="290" r:id="rId19"/>
    <p:sldId id="285" r:id="rId20"/>
    <p:sldId id="286" r:id="rId21"/>
    <p:sldId id="283" r:id="rId22"/>
    <p:sldId id="258" r:id="rId23"/>
    <p:sldId id="282" r:id="rId24"/>
    <p:sldId id="275" r:id="rId25"/>
    <p:sldId id="278" r:id="rId26"/>
    <p:sldId id="276" r:id="rId27"/>
    <p:sldId id="274" r:id="rId28"/>
    <p:sldId id="277" r:id="rId29"/>
    <p:sldId id="281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  <a:srgbClr val="F9F9F9"/>
    <a:srgbClr val="F5F2F0"/>
    <a:srgbClr val="FFFFFF"/>
    <a:srgbClr val="EC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1357" autoAdjust="0"/>
  </p:normalViewPr>
  <p:slideViewPr>
    <p:cSldViewPr>
      <p:cViewPr varScale="1">
        <p:scale>
          <a:sx n="122" d="100"/>
          <a:sy n="122" d="100"/>
        </p:scale>
        <p:origin x="-13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C2BA7-0370-4E4B-9997-E70834CB9037}" type="datetimeFigureOut">
              <a:rPr lang="ru-RU" smtClean="0"/>
              <a:t>12.12.2016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CAE91-5FC7-41E5-8054-44424FFBB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665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9709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lifecycle.html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169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randomNumber</a:t>
            </a:r>
            <a:r>
              <a:rPr lang="en-US" baseline="0" dirty="0" smtClean="0"/>
              <a:t> directive, directive function has injector </a:t>
            </a:r>
            <a:r>
              <a:rPr lang="en-US" baseline="0" dirty="0" err="1" smtClean="0"/>
              <a:t>params</a:t>
            </a:r>
            <a:r>
              <a:rPr lang="en-US" baseline="0" dirty="0" smtClean="0"/>
              <a:t>, show link parameters, log the element,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3140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6280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707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36544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7059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9709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42377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41640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104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3140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9709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2091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2091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2091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2091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5903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2091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https://docs.angularjs.org/guide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455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flow.js – create custom directive, show template,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templateUrl</a:t>
            </a:r>
            <a:r>
              <a:rPr lang="en-US" baseline="0" dirty="0" smtClean="0"/>
              <a:t>, restrict: ‘ECMA’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314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</a:t>
            </a:r>
            <a:r>
              <a:rPr lang="en-US" baseline="0" dirty="0" smtClean="0"/>
              <a:t> interpolation {{ name }}  into directive,</a:t>
            </a:r>
            <a:r>
              <a:rPr lang="en-US" baseline="0" dirty="0"/>
              <a:t> </a:t>
            </a:r>
            <a:r>
              <a:rPr lang="en-US" baseline="0" dirty="0" smtClean="0"/>
              <a:t>show that it has the same scope as parent, then isolate 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314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</a:t>
            </a:r>
            <a:r>
              <a:rPr lang="en-US" baseline="0" dirty="0" smtClean="0"/>
              <a:t> interpolation {{ name }}  into directive,</a:t>
            </a:r>
            <a:r>
              <a:rPr lang="en-US" baseline="0" dirty="0"/>
              <a:t> </a:t>
            </a:r>
            <a:r>
              <a:rPr lang="en-US" baseline="0" dirty="0" smtClean="0"/>
              <a:t>show that it has the same scope as parent, then isolate scope: scope false (default), scope true - prototype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314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 my-parent in my-directive, require it</a:t>
            </a:r>
            <a:r>
              <a:rPr lang="en-US" baseline="0" dirty="0" smtClean="0"/>
              <a:t>, link is required, catch exception, add ^, require </a:t>
            </a:r>
            <a:r>
              <a:rPr lang="en-US" baseline="0" dirty="0" err="1" smtClean="0"/>
              <a:t>ngModel</a:t>
            </a:r>
            <a:r>
              <a:rPr lang="en-US" baseline="0" dirty="0" smtClean="0"/>
              <a:t> and ^,^^,?^^</a:t>
            </a:r>
          </a:p>
          <a:p>
            <a:r>
              <a:rPr lang="en-US" baseline="0" dirty="0" smtClean="0"/>
              <a:t>add </a:t>
            </a:r>
            <a:r>
              <a:rPr lang="en-US" baseline="0" dirty="0" err="1" smtClean="0"/>
              <a:t>parentProperty</a:t>
            </a:r>
            <a:r>
              <a:rPr lang="en-US" baseline="0" dirty="0" smtClean="0"/>
              <a:t> to parent controller, get it in link of child; 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314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transclude</a:t>
            </a:r>
            <a:r>
              <a:rPr lang="en-US" baseline="0" dirty="0" smtClean="0"/>
              <a:t> parent, add the &lt;h4&gt;Parent property&lt;/h4&gt;, use </a:t>
            </a:r>
            <a:r>
              <a:rPr lang="en-US" baseline="0" dirty="0" err="1" smtClean="0"/>
              <a:t>ctrlAs</a:t>
            </a:r>
            <a:r>
              <a:rPr lang="en-US" baseline="0" dirty="0" smtClean="0"/>
              <a:t>, add template &lt;ng-</a:t>
            </a:r>
            <a:r>
              <a:rPr lang="en-US" baseline="0" dirty="0" err="1" smtClean="0"/>
              <a:t>transclude</a:t>
            </a:r>
            <a:r>
              <a:rPr lang="en-US" baseline="0" dirty="0" smtClean="0"/>
              <a:t>&gt;, in child &lt;input ng-model=“</a:t>
            </a:r>
            <a:r>
              <a:rPr lang="en-US" baseline="0" dirty="0" err="1" smtClean="0"/>
              <a:t>parentProp</a:t>
            </a:r>
            <a:r>
              <a:rPr lang="en-US" baseline="0" dirty="0" smtClean="0"/>
              <a:t>”&gt; - 1way binding problem, bind to scope rather that to </a:t>
            </a:r>
            <a:r>
              <a:rPr lang="en-US" baseline="0" dirty="0" err="1" smtClean="0"/>
              <a:t>ct</a:t>
            </a:r>
            <a:endParaRPr lang="en-US" baseline="0" dirty="0" smtClean="0"/>
          </a:p>
          <a:p>
            <a:r>
              <a:rPr lang="en-US" baseline="0" dirty="0" smtClean="0"/>
              <a:t>show tabs example</a:t>
            </a:r>
          </a:p>
          <a:p>
            <a:r>
              <a:rPr lang="en-US" baseline="0" dirty="0" smtClean="0"/>
              <a:t>can we bind directly to controller this?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314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randomNumber</a:t>
            </a:r>
            <a:r>
              <a:rPr lang="en-US" dirty="0" smtClean="0"/>
              <a:t> with dommanipulate.html, isolate</a:t>
            </a:r>
            <a:r>
              <a:rPr lang="en-US" baseline="0" dirty="0" smtClean="0"/>
              <a:t> scope, watch for </a:t>
            </a:r>
            <a:r>
              <a:rPr lang="en-US" baseline="0" dirty="0" err="1" smtClean="0"/>
              <a:t>attrs.max</a:t>
            </a:r>
            <a:r>
              <a:rPr lang="en-US" baseline="0" dirty="0" smtClean="0"/>
              <a:t>, observe for ‘max’ and {{max}}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314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randomNumber</a:t>
            </a:r>
            <a:r>
              <a:rPr lang="en-US" baseline="0" dirty="0" smtClean="0"/>
              <a:t> directive, directive function has injector </a:t>
            </a:r>
            <a:r>
              <a:rPr lang="en-US" baseline="0" dirty="0" err="1" smtClean="0"/>
              <a:t>params</a:t>
            </a:r>
            <a:r>
              <a:rPr lang="en-US" baseline="0" dirty="0" smtClean="0"/>
              <a:t>, show link parameters, log the element,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314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api/ng/directiv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api/ng/directiv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bridge.com/articles/angular-vs-knockout-similarities-and-fundamental-differences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guide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guide/directiv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api/ng/service/$compil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14876112/angularjs-difference-between-the-observe-and-watch-method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evel 4"/>
          <p:cNvSpPr/>
          <p:nvPr/>
        </p:nvSpPr>
        <p:spPr>
          <a:xfrm>
            <a:off x="0" y="0"/>
            <a:ext cx="9144000" cy="6858000"/>
          </a:xfrm>
          <a:prstGeom prst="bevel">
            <a:avLst>
              <a:gd name="adj" fmla="val 1139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Picture 2" descr="http://hop.ie/talks/angular-intro/images/angularjs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99" y="2209800"/>
            <a:ext cx="7086600" cy="184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143000"/>
          </a:xfrm>
        </p:spPr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69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50504" y="1371600"/>
            <a:ext cx="7091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surprise</a:t>
            </a:r>
            <a:r>
              <a:rPr lang="en-US" dirty="0" smtClean="0"/>
              <a:t>, a, form, input, select and others are already directives in angular</a:t>
            </a:r>
            <a:endParaRPr lang="ru-RU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  <a:cs typeface="Courier New" panose="02070309020205020404" pitchFamily="49" charset="0"/>
              </a:rPr>
              <a:t>Compile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28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81001" y="452846"/>
            <a:ext cx="3657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compile parent and all children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controller </a:t>
            </a:r>
            <a:r>
              <a:rPr lang="en-US" sz="2400" dirty="0" err="1" smtClean="0"/>
              <a:t>fn</a:t>
            </a:r>
            <a:r>
              <a:rPr lang="en-US" sz="2400" dirty="0" smtClean="0"/>
              <a:t> + pre-link for parent and down to children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post-link from children up to parent</a:t>
            </a:r>
            <a:endParaRPr lang="en-US" sz="2400" dirty="0"/>
          </a:p>
        </p:txBody>
      </p:sp>
      <p:pic>
        <p:nvPicPr>
          <p:cNvPr id="2052" name="Picture 4" descr="https://assets.toptal.io/uploads/blog/image/611/toptal-blog-image-141266759440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52846"/>
            <a:ext cx="4609750" cy="5948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2"/>
          <p:cNvSpPr/>
          <p:nvPr/>
        </p:nvSpPr>
        <p:spPr>
          <a:xfrm>
            <a:off x="556733" y="3810000"/>
            <a:ext cx="3306135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after all post link the digest cycle will run and resolve the expressions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85716" y="5154447"/>
            <a:ext cx="24442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{{ expression }}</a:t>
            </a:r>
            <a:endParaRPr lang="ru-RU" sz="2800" b="1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209801" y="5677667"/>
            <a:ext cx="0" cy="3421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828801" y="6019800"/>
            <a:ext cx="8113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yay!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62622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50504" y="1371600"/>
            <a:ext cx="7091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surprise</a:t>
            </a:r>
            <a:r>
              <a:rPr lang="en-US" dirty="0" smtClean="0"/>
              <a:t>, a, form, input, select and others are already directives in angular</a:t>
            </a:r>
            <a:endParaRPr lang="ru-RU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  <a:cs typeface="Courier New" panose="02070309020205020404" pitchFamily="49" charset="0"/>
              </a:rPr>
              <a:t>Build-in directives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48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  <a:cs typeface="Courier New" panose="02070309020205020404" pitchFamily="49" charset="0"/>
              </a:rPr>
              <a:t>Compile and link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8200" y="2770882"/>
            <a:ext cx="3189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</a:t>
            </a:r>
            <a:r>
              <a:rPr lang="en-US" dirty="0" smtClean="0"/>
              <a:t>ink actually works as “</a:t>
            </a:r>
            <a:r>
              <a:rPr lang="en-US" dirty="0" err="1" smtClean="0"/>
              <a:t>postLink</a:t>
            </a:r>
            <a:r>
              <a:rPr lang="en-US" dirty="0" smtClean="0"/>
              <a:t>”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Rectangle 12"/>
          <p:cNvSpPr/>
          <p:nvPr/>
        </p:nvSpPr>
        <p:spPr>
          <a:xfrm>
            <a:off x="384352" y="2237364"/>
            <a:ext cx="68686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Linking – binding of variables in template with $scope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" name="Rectangle 12"/>
          <p:cNvSpPr/>
          <p:nvPr/>
        </p:nvSpPr>
        <p:spPr>
          <a:xfrm>
            <a:off x="3505201" y="1155842"/>
            <a:ext cx="2133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(divide and conquer)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Rectangle 12"/>
          <p:cNvSpPr/>
          <p:nvPr/>
        </p:nvSpPr>
        <p:spPr>
          <a:xfrm>
            <a:off x="384352" y="1733221"/>
            <a:ext cx="79505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Compiling – analyzing of directives in element and it’s children</a:t>
            </a:r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1026" name="Picture 2" descr="Compilation Ste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1" y="3581400"/>
            <a:ext cx="3571875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507312" y="5541818"/>
            <a:ext cx="5888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can specify priority to handle the compiling and linking order</a:t>
            </a:r>
            <a:endParaRPr lang="ru-RU" dirty="0"/>
          </a:p>
        </p:txBody>
      </p:sp>
      <p:sp>
        <p:nvSpPr>
          <p:cNvPr id="11" name="Rectangle 12"/>
          <p:cNvSpPr/>
          <p:nvPr/>
        </p:nvSpPr>
        <p:spPr>
          <a:xfrm>
            <a:off x="1377342" y="6031468"/>
            <a:ext cx="5739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Need to clean up timers, intervals to prevent memory leaks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73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81000" y="457200"/>
            <a:ext cx="4184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l</a:t>
            </a:r>
            <a:r>
              <a:rPr lang="en-US" sz="2400" dirty="0" smtClean="0"/>
              <a:t>ink actually works as “</a:t>
            </a:r>
            <a:r>
              <a:rPr lang="en-US" sz="2400" dirty="0" err="1" smtClean="0"/>
              <a:t>postLink</a:t>
            </a:r>
            <a:r>
              <a:rPr lang="en-US" sz="2400" dirty="0" smtClean="0"/>
              <a:t>”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" name="Rectangle 12"/>
          <p:cNvSpPr/>
          <p:nvPr/>
        </p:nvSpPr>
        <p:spPr>
          <a:xfrm>
            <a:off x="3886200" y="5638800"/>
            <a:ext cx="2133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(divide and conquer)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2050" name="Picture 2" descr="Compilation Ste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66800"/>
            <a:ext cx="7191375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30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81000" y="457200"/>
            <a:ext cx="27174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priority of execution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" name="Rectangle 12"/>
          <p:cNvSpPr/>
          <p:nvPr/>
        </p:nvSpPr>
        <p:spPr>
          <a:xfrm>
            <a:off x="3886200" y="5638800"/>
            <a:ext cx="2133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(divide and conquer)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2050" name="Picture 2" descr="Compilation Ste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66800"/>
            <a:ext cx="7191375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98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  <a:cs typeface="Courier New" panose="02070309020205020404" pitchFamily="49" charset="0"/>
              </a:rPr>
              <a:t>Override everything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44299" y="4759699"/>
            <a:ext cx="3581400" cy="1741603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1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myService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service is just a constructor function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that will be called with 'new'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"Hi "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name +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0376" y="2772433"/>
            <a:ext cx="3189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</a:t>
            </a:r>
            <a:r>
              <a:rPr lang="en-US" dirty="0" smtClean="0"/>
              <a:t>ink actually works as “</a:t>
            </a:r>
            <a:r>
              <a:rPr lang="en-US" dirty="0" err="1" smtClean="0"/>
              <a:t>postLink</a:t>
            </a:r>
            <a:r>
              <a:rPr lang="en-US" dirty="0" smtClean="0"/>
              <a:t>”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Rectangle 12"/>
          <p:cNvSpPr/>
          <p:nvPr/>
        </p:nvSpPr>
        <p:spPr>
          <a:xfrm>
            <a:off x="384352" y="2237364"/>
            <a:ext cx="68686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Linking – binding of variables in template with $scope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12"/>
          <p:cNvSpPr/>
          <p:nvPr/>
        </p:nvSpPr>
        <p:spPr>
          <a:xfrm>
            <a:off x="401769" y="3733800"/>
            <a:ext cx="8035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Interpolated attributes are undefined in link, so we need to $observe / $watch them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Rectangle 12"/>
          <p:cNvSpPr/>
          <p:nvPr/>
        </p:nvSpPr>
        <p:spPr>
          <a:xfrm>
            <a:off x="700376" y="4318204"/>
            <a:ext cx="5604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Link </a:t>
            </a:r>
            <a:r>
              <a:rPr lang="en-US" dirty="0" err="1" smtClean="0"/>
              <a:t>fn</a:t>
            </a:r>
            <a:r>
              <a:rPr lang="en-US" dirty="0" smtClean="0"/>
              <a:t> is the best place for watchers, not the controller </a:t>
            </a:r>
            <a:r>
              <a:rPr lang="en-US" dirty="0" err="1" smtClean="0"/>
              <a:t>fn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Rectangle 12"/>
          <p:cNvSpPr/>
          <p:nvPr/>
        </p:nvSpPr>
        <p:spPr>
          <a:xfrm>
            <a:off x="2951107" y="1176683"/>
            <a:ext cx="3241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(even usual tags as &lt;p&gt; or &lt;div&gt;)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Rectangle 12"/>
          <p:cNvSpPr/>
          <p:nvPr/>
        </p:nvSpPr>
        <p:spPr>
          <a:xfrm>
            <a:off x="384352" y="1733221"/>
            <a:ext cx="79505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Compiling – analyzing of directives in element and it’s children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56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  <a:cs typeface="Courier New" panose="02070309020205020404" pitchFamily="49" charset="0"/>
              </a:rPr>
              <a:t>component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419600" y="4267200"/>
            <a:ext cx="3581400" cy="1741603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1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myService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service is just a constructor function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that will be called with 'new'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"Hi "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name +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pic>
        <p:nvPicPr>
          <p:cNvPr id="2050" name="Picture 2" descr="http://www.veteranstoday.com/wp-content/uploads/2015/03/suga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303" y="2057400"/>
            <a:ext cx="2971800" cy="1854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981200" y="1219200"/>
            <a:ext cx="5316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“sweet” directive which has bound controller and view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83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44299" y="4759699"/>
            <a:ext cx="3581400" cy="1741603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1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myService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service is just a constructor function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that will be called with 'new'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"Hi "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name +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9" name="Rectangle 12"/>
          <p:cNvSpPr/>
          <p:nvPr/>
        </p:nvSpPr>
        <p:spPr>
          <a:xfrm>
            <a:off x="3962400" y="2057400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linking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Rectangle 12"/>
          <p:cNvSpPr/>
          <p:nvPr/>
        </p:nvSpPr>
        <p:spPr>
          <a:xfrm>
            <a:off x="401769" y="457200"/>
            <a:ext cx="3277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evaluation order is the following: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Rectangle 12"/>
          <p:cNvSpPr/>
          <p:nvPr/>
        </p:nvSpPr>
        <p:spPr>
          <a:xfrm>
            <a:off x="4944299" y="3962400"/>
            <a:ext cx="3241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(even usual tags as &lt;p&gt; or &lt;div&gt;)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002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  <a:cs typeface="Courier New" panose="02070309020205020404" pitchFamily="49" charset="0"/>
              </a:rPr>
              <a:t>Clean up please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44299" y="4759699"/>
            <a:ext cx="3581400" cy="1741603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1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myService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service is just a constructor function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that will be called with 'new'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"Hi "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name +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6" name="Rectangle 12"/>
          <p:cNvSpPr/>
          <p:nvPr/>
        </p:nvSpPr>
        <p:spPr>
          <a:xfrm>
            <a:off x="1717533" y="1825387"/>
            <a:ext cx="5419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$destroy event is triggered when the scope is destroyed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Rectangle 12"/>
          <p:cNvSpPr/>
          <p:nvPr/>
        </p:nvSpPr>
        <p:spPr>
          <a:xfrm>
            <a:off x="561755" y="3107877"/>
            <a:ext cx="5739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Need to clean up timers, intervals to prevent memory leaks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69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  <a:cs typeface="Courier New" panose="02070309020205020404" pitchFamily="49" charset="0"/>
              </a:rPr>
              <a:t>The 2</a:t>
            </a:r>
            <a:r>
              <a:rPr lang="en-US" baseline="30000" dirty="0" smtClean="0">
                <a:latin typeface="Rockwell" panose="02060603020205020403" pitchFamily="18" charset="0"/>
                <a:cs typeface="Courier New" panose="02070309020205020404" pitchFamily="49" charset="0"/>
              </a:rPr>
              <a:t>nd</a:t>
            </a:r>
            <a:r>
              <a:rPr lang="en-US" dirty="0" smtClean="0">
                <a:latin typeface="Rockwell" panose="02060603020205020403" pitchFamily="18" charset="0"/>
                <a:cs typeface="Courier New" panose="02070309020205020404" pitchFamily="49" charset="0"/>
              </a:rPr>
              <a:t> heart of angular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45980" y="1219200"/>
            <a:ext cx="258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(1</a:t>
            </a:r>
            <a:r>
              <a:rPr lang="en-US" baseline="30000" dirty="0" smtClean="0"/>
              <a:t>st</a:t>
            </a:r>
            <a:r>
              <a:rPr lang="en-US" dirty="0" smtClean="0"/>
              <a:t> is 2-way data binding)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026" name="Picture 2" descr="https://udemy-images.udemy.com/course/750x422/420652_c7e0_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7400"/>
            <a:ext cx="714375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64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  <a:cs typeface="Courier New" panose="02070309020205020404" pitchFamily="49" charset="0"/>
              </a:rPr>
              <a:t>Isolated scope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44299" y="4759699"/>
            <a:ext cx="3581400" cy="1741603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1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myService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service is just a constructor function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that will be called with 'new'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"Hi "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name +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6" name="Rectangle 12"/>
          <p:cNvSpPr/>
          <p:nvPr/>
        </p:nvSpPr>
        <p:spPr>
          <a:xfrm>
            <a:off x="1143000" y="1504885"/>
            <a:ext cx="5419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$destroy event is triggered when the scope is destroyed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Rectangle 12"/>
          <p:cNvSpPr/>
          <p:nvPr/>
        </p:nvSpPr>
        <p:spPr>
          <a:xfrm>
            <a:off x="561755" y="3107877"/>
            <a:ext cx="5739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Need to clean up timers, intervals to prevent memory leaks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16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lets do this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724400" y="2317653"/>
            <a:ext cx="4038600" cy="1910880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factory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1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myFactory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factory returns an object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you can run some code before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"Hi "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name +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21934" y="2486930"/>
            <a:ext cx="3581400" cy="1741603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1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myService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service is just a constructor function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that will be called with 'new'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"Hi "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name +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1472555"/>
            <a:ext cx="33716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service is a constructor </a:t>
            </a:r>
            <a:r>
              <a:rPr lang="en-US" sz="2400" dirty="0" err="1" smtClean="0"/>
              <a:t>fn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64488" y="1472555"/>
            <a:ext cx="3710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factory returns object as API</a:t>
            </a:r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2050" name="Picture 2" descr="http://www.veteranstoday.com/wp-content/uploads/2015/03/suga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648200"/>
            <a:ext cx="2971800" cy="1854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74622" y="1934220"/>
            <a:ext cx="2536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(also accepts es6 classes)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114800" y="34290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65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Application lifecycle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1839949"/>
            <a:ext cx="77724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Bootstrap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685801" y="2937042"/>
            <a:ext cx="7772399" cy="46166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HTML compilation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85800" y="4034135"/>
            <a:ext cx="7772400" cy="461665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Runtime</a:t>
            </a:r>
            <a:endParaRPr lang="en-US" sz="2400" dirty="0"/>
          </a:p>
        </p:txBody>
      </p:sp>
      <p:sp>
        <p:nvSpPr>
          <p:cNvPr id="10" name="Down Arrow 9"/>
          <p:cNvSpPr/>
          <p:nvPr/>
        </p:nvSpPr>
        <p:spPr>
          <a:xfrm>
            <a:off x="4267200" y="2390728"/>
            <a:ext cx="457200" cy="4572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4267200" y="3483356"/>
            <a:ext cx="457200" cy="457200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-Turn Arrow 12"/>
          <p:cNvSpPr/>
          <p:nvPr/>
        </p:nvSpPr>
        <p:spPr>
          <a:xfrm rot="10800000">
            <a:off x="3657600" y="4589379"/>
            <a:ext cx="914400" cy="838200"/>
          </a:xfrm>
          <a:prstGeom prst="uturn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79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$$watchers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05796" y="1295400"/>
            <a:ext cx="50276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each $scope has collection of watchers</a:t>
            </a:r>
            <a:endParaRPr lang="en-US" sz="2400" dirty="0"/>
          </a:p>
        </p:txBody>
      </p:sp>
      <p:pic>
        <p:nvPicPr>
          <p:cNvPr id="1026" name="Picture 2" descr="https://docs.angularjs.org/img/guide/concepts-scope-watch-strategi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753" y="1981200"/>
            <a:ext cx="527685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7315200" y="2362200"/>
            <a:ext cx="1407565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400" dirty="0" err="1" smtClean="0"/>
              <a:t>watchExpression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>
            <a:off x="5943600" y="2516089"/>
            <a:ext cx="1371600" cy="4557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533743" y="3525173"/>
            <a:ext cx="1275286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400" dirty="0" smtClean="0"/>
              <a:t>watch function</a:t>
            </a:r>
            <a:endParaRPr lang="en-US" sz="1400" dirty="0"/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 flipV="1">
            <a:off x="6400807" y="3110256"/>
            <a:ext cx="1132936" cy="5688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489675" y="4910717"/>
            <a:ext cx="1116589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400" dirty="0" smtClean="0"/>
              <a:t>deep watch?</a:t>
            </a:r>
            <a:endParaRPr lang="en-US" sz="1400" dirty="0"/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>
            <a:off x="6843861" y="5064606"/>
            <a:ext cx="6458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27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$digest cycle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122" name="Picture 2" descr="http://techiejs.com/Content/img/PublicImages/e2f5e1b1-7fc2-4cd3-8027-55d7f792088a_origin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8296515" cy="471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76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dirty checking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447800"/>
            <a:ext cx="69844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dirty checking is done “in 1 transaction” of digest cycle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939592" y="2057400"/>
            <a:ext cx="70864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hlinkClick r:id="rId3"/>
              </a:rPr>
              <a:t>opposed to </a:t>
            </a:r>
            <a:r>
              <a:rPr lang="en-US" sz="2400" dirty="0" smtClean="0"/>
              <a:t>change listeners in </a:t>
            </a:r>
            <a:r>
              <a:rPr lang="en-US" sz="2400" dirty="0" err="1" smtClean="0"/>
              <a:t>KnockoutJS</a:t>
            </a:r>
            <a:r>
              <a:rPr lang="en-US" sz="2400" dirty="0" smtClean="0"/>
              <a:t> or Backbone</a:t>
            </a:r>
            <a:br>
              <a:rPr lang="en-US" sz="2400" dirty="0" smtClean="0"/>
            </a:br>
            <a:r>
              <a:rPr lang="en-US" sz="2400" dirty="0" smtClean="0"/>
              <a:t>which could create inconsistent state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66593" y="2971800"/>
            <a:ext cx="33281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/>
              <a:t>(but with dependency tracking it’s ok)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7834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$apply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819400" y="2819400"/>
            <a:ext cx="2895600" cy="1741603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ru-RU" altLang="ru-RU" sz="11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$apply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(expr) {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try 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$eval(expr);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 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catch 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(e) {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altLang="ru-RU" sz="11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$exceptionHandler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(e);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 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finally 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altLang="ru-RU" sz="1100" b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$root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ru-RU" altLang="ru-RU" sz="1100" dirty="0">
                <a:solidFill>
                  <a:srgbClr val="7A7A43"/>
                </a:solidFill>
                <a:latin typeface="Courier New" pitchFamily="49" charset="0"/>
                <a:cs typeface="Courier New" pitchFamily="49" charset="0"/>
              </a:rPr>
              <a:t>$digest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alt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6393" y="2133600"/>
            <a:ext cx="59159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used if some code is executed outside </a:t>
            </a:r>
            <a:r>
              <a:rPr lang="en-US" sz="2400" dirty="0" smtClean="0">
                <a:solidFill>
                  <a:srgbClr val="C00000"/>
                </a:solidFill>
              </a:rPr>
              <a:t>angular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6393" y="1524000"/>
            <a:ext cx="5551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all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$scope </a:t>
            </a:r>
            <a:r>
              <a:rPr lang="en-US" sz="2400" dirty="0" smtClean="0"/>
              <a:t>functions run in apply context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75031" y="4724400"/>
            <a:ext cx="2152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always runs from top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75031" y="5072320"/>
            <a:ext cx="4452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(because ng doesn’t know what you’re doing)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495800" y="4191000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066800" y="5725133"/>
            <a:ext cx="7225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!important   </a:t>
            </a:r>
            <a:r>
              <a:rPr lang="en-US" sz="2400" dirty="0" smtClean="0"/>
              <a:t>angular changes DOM elements in template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16340" y="6175873"/>
            <a:ext cx="4726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(not bare strings transformed to DOM elements)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76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/>
      <p:bldP spid="10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internal events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https://www.sitepoint.com/premium/books/angularjs-novice-to-ninja/preview/figures/IMGCh03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339482"/>
            <a:ext cx="5715000" cy="49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35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[Dependency injection]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30" name="Picture 6" descr="Sơ đồ hoạt động của $injec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2" y="1600200"/>
            <a:ext cx="7229475" cy="455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01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  <a:cs typeface="Courier New" panose="02070309020205020404" pitchFamily="49" charset="0"/>
              </a:rPr>
              <a:t>Homework!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3200400"/>
            <a:ext cx="3228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https://docs.angularjs.org/guide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443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  <a:cs typeface="Courier New" panose="02070309020205020404" pitchFamily="49" charset="0"/>
              </a:rPr>
              <a:t>Purpose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12"/>
          <p:cNvSpPr/>
          <p:nvPr/>
        </p:nvSpPr>
        <p:spPr>
          <a:xfrm>
            <a:off x="561755" y="2281535"/>
            <a:ext cx="19096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Templating</a:t>
            </a:r>
            <a:endParaRPr lang="en-US" sz="2400" dirty="0" smtClean="0"/>
          </a:p>
        </p:txBody>
      </p:sp>
      <p:sp>
        <p:nvSpPr>
          <p:cNvPr id="8" name="Rectangle 12"/>
          <p:cNvSpPr/>
          <p:nvPr/>
        </p:nvSpPr>
        <p:spPr>
          <a:xfrm>
            <a:off x="739273" y="2866699"/>
            <a:ext cx="1933543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/>
              <a:t>either simple or angular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45980" y="1219200"/>
            <a:ext cx="3332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directives have multiple purposes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1755" y="3272135"/>
            <a:ext cx="5512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Adding custom behavior to any element</a:t>
            </a:r>
            <a:endParaRPr lang="en-US" sz="2400" dirty="0"/>
          </a:p>
        </p:txBody>
      </p:sp>
      <p:sp>
        <p:nvSpPr>
          <p:cNvPr id="11" name="Rectangle 12"/>
          <p:cNvSpPr/>
          <p:nvPr/>
        </p:nvSpPr>
        <p:spPr>
          <a:xfrm>
            <a:off x="2895600" y="2088329"/>
            <a:ext cx="3121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direct – re-using common parts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Rectangle 12"/>
          <p:cNvSpPr/>
          <p:nvPr/>
        </p:nvSpPr>
        <p:spPr>
          <a:xfrm>
            <a:off x="2895600" y="2651256"/>
            <a:ext cx="527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reverse, using </a:t>
            </a:r>
            <a:r>
              <a:rPr lang="en-US" dirty="0" err="1" smtClean="0"/>
              <a:t>transclude</a:t>
            </a:r>
            <a:r>
              <a:rPr lang="en-US" dirty="0"/>
              <a:t> </a:t>
            </a:r>
            <a:r>
              <a:rPr lang="en-US" dirty="0" smtClean="0"/>
              <a:t>– making re-usable wrappers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6" idx="3"/>
            <a:endCxn id="11" idx="1"/>
          </p:cNvCxnSpPr>
          <p:nvPr/>
        </p:nvCxnSpPr>
        <p:spPr>
          <a:xfrm flipV="1">
            <a:off x="2471445" y="2272995"/>
            <a:ext cx="424155" cy="2393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2" idx="1"/>
          </p:cNvCxnSpPr>
          <p:nvPr/>
        </p:nvCxnSpPr>
        <p:spPr>
          <a:xfrm>
            <a:off x="2471445" y="2651256"/>
            <a:ext cx="424155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2"/>
          <p:cNvSpPr/>
          <p:nvPr/>
        </p:nvSpPr>
        <p:spPr>
          <a:xfrm>
            <a:off x="1094511" y="4487911"/>
            <a:ext cx="6297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all you need to know about directives is in </a:t>
            </a:r>
            <a:r>
              <a:rPr lang="en-US" dirty="0" smtClean="0">
                <a:hlinkClick r:id="rId3"/>
              </a:rPr>
              <a:t>official documentation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17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  <a:cs typeface="Courier New" panose="02070309020205020404" pitchFamily="49" charset="0"/>
              </a:rPr>
              <a:t>Templating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28908" y="2510436"/>
            <a:ext cx="3733800" cy="387386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100" b="1" i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App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ru-RU" altLang="ru-RU" sz="1100" b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directive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11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'myDirective'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{</a:t>
            </a:r>
            <a:endParaRPr lang="ru-RU" alt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1644134"/>
            <a:ext cx="1447800" cy="106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register a directive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87279" y="1644134"/>
            <a:ext cx="3847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use either “template” or “</a:t>
            </a:r>
            <a:r>
              <a:rPr lang="en-US" dirty="0" err="1"/>
              <a:t>templateUrl</a:t>
            </a:r>
            <a:r>
              <a:rPr lang="en-US" dirty="0"/>
              <a:t>”</a:t>
            </a:r>
            <a:endParaRPr lang="ru-RU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362200" y="1828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882871" y="2013466"/>
            <a:ext cx="5461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!</a:t>
            </a:r>
            <a:r>
              <a:rPr lang="en-US" sz="1400" dirty="0" smtClean="0"/>
              <a:t> directive is registered with </a:t>
            </a:r>
            <a:r>
              <a:rPr lang="en-US" sz="1400" dirty="0" err="1" smtClean="0"/>
              <a:t>camelCase</a:t>
            </a:r>
            <a:r>
              <a:rPr lang="en-US" sz="1400" dirty="0" smtClean="0"/>
              <a:t> but usually used with kebab-case</a:t>
            </a:r>
            <a:endParaRPr lang="ru-RU" sz="1400" dirty="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3028908" y="3124200"/>
            <a:ext cx="2762292" cy="387386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my-directive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my-directive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alt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45345" y="3726872"/>
            <a:ext cx="24824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/>
              <a:t>or any other normalized name:</a:t>
            </a:r>
            <a:endParaRPr lang="ru-RU" sz="1400" dirty="0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3028908" y="3812305"/>
            <a:ext cx="2762292" cy="1064495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div </a:t>
            </a:r>
            <a:r>
              <a:rPr lang="ru-RU" altLang="ru-RU" sz="11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my-directive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div </a:t>
            </a:r>
            <a:r>
              <a:rPr lang="ru-RU" altLang="ru-RU" sz="11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my_directive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div </a:t>
            </a:r>
            <a:r>
              <a:rPr lang="ru-RU" altLang="ru-RU" sz="11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data-my-directive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div </a:t>
            </a:r>
            <a:r>
              <a:rPr lang="ru-RU" altLang="ru-RU" sz="11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x-my-directive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div </a:t>
            </a:r>
            <a:r>
              <a:rPr lang="ru-RU" altLang="ru-RU" sz="1100" b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my</a:t>
            </a:r>
            <a:r>
              <a:rPr lang="ru-RU" altLang="ru-RU" sz="11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:directive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alt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73404" y="5181600"/>
            <a:ext cx="24263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/>
              <a:t>or even as a class or comment:</a:t>
            </a:r>
            <a:endParaRPr lang="ru-RU" sz="1400" dirty="0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3028907" y="5096961"/>
            <a:ext cx="2990894" cy="556664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div </a:t>
            </a:r>
            <a:r>
              <a:rPr lang="ru-RU" altLang="ru-RU" sz="11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class=</a:t>
            </a:r>
            <a:r>
              <a:rPr lang="ru-RU" altLang="ru-RU" sz="11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"my-directive"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&lt;!-- directive: my-directive --&gt;</a:t>
            </a:r>
            <a:endParaRPr lang="ru-RU" alt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12"/>
          <p:cNvSpPr/>
          <p:nvPr/>
        </p:nvSpPr>
        <p:spPr>
          <a:xfrm>
            <a:off x="6629400" y="5375293"/>
            <a:ext cx="2276842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/>
              <a:t>no DOM changes in this case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5" idx="1"/>
          </p:cNvCxnSpPr>
          <p:nvPr/>
        </p:nvCxnSpPr>
        <p:spPr>
          <a:xfrm flipH="1" flipV="1">
            <a:off x="5867400" y="5489378"/>
            <a:ext cx="762000" cy="398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61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3" grpId="0" animBg="1"/>
      <p:bldP spid="30" grpId="0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38630" y="392668"/>
            <a:ext cx="4177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directives inherit the scope from container</a:t>
            </a:r>
            <a:endParaRPr lang="ru-RU" dirty="0"/>
          </a:p>
        </p:txBody>
      </p:sp>
      <p:sp>
        <p:nvSpPr>
          <p:cNvPr id="24" name="Rectangle 23"/>
          <p:cNvSpPr/>
          <p:nvPr/>
        </p:nvSpPr>
        <p:spPr>
          <a:xfrm>
            <a:off x="1010613" y="4495800"/>
            <a:ext cx="69445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/>
              <a:t>isolated scope has $parent which is NOT it’s prototype</a:t>
            </a:r>
            <a:endParaRPr lang="ru-RU" sz="2400" dirty="0"/>
          </a:p>
        </p:txBody>
      </p:sp>
      <p:sp>
        <p:nvSpPr>
          <p:cNvPr id="17" name="Rectangle 16"/>
          <p:cNvSpPr/>
          <p:nvPr/>
        </p:nvSpPr>
        <p:spPr>
          <a:xfrm>
            <a:off x="5192449" y="392668"/>
            <a:ext cx="2732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…until we </a:t>
            </a:r>
            <a:r>
              <a:rPr lang="en-US" b="1" dirty="0" smtClean="0"/>
              <a:t>isolate</a:t>
            </a:r>
            <a:r>
              <a:rPr lang="en-US" dirty="0" smtClean="0"/>
              <a:t> the scope</a:t>
            </a:r>
            <a:endParaRPr lang="ru-RU" dirty="0"/>
          </a:p>
        </p:txBody>
      </p:sp>
      <p:pic>
        <p:nvPicPr>
          <p:cNvPr id="4098" name="Picture 2" descr="https://www.webpt.com/sites/default/files/images/resources/201602_blog_whyyoushouldnttrackoutcomesinisolation_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304" y="990600"/>
            <a:ext cx="6656099" cy="318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2591815" y="5010307"/>
            <a:ext cx="3782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/>
              <a:t>unless we say scope: true – in this case prototype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82500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50504" y="1371600"/>
            <a:ext cx="6307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isolated scope can have bindings with parent scope via attributes</a:t>
            </a:r>
            <a:endParaRPr lang="ru-RU" dirty="0"/>
          </a:p>
        </p:txBody>
      </p:sp>
      <p:sp>
        <p:nvSpPr>
          <p:cNvPr id="17" name="Rectangle 16"/>
          <p:cNvSpPr/>
          <p:nvPr/>
        </p:nvSpPr>
        <p:spPr>
          <a:xfrm>
            <a:off x="1018170" y="2997704"/>
            <a:ext cx="1033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/>
              <a:t>2-way</a:t>
            </a:r>
            <a:endParaRPr lang="ru-RU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  <a:cs typeface="Courier New" panose="02070309020205020404" pitchFamily="49" charset="0"/>
              </a:rPr>
              <a:t>Exposing directiv</a:t>
            </a:r>
            <a:r>
              <a:rPr lang="en-US" dirty="0" smtClean="0">
                <a:latin typeface="Rockwell" panose="02060603020205020403" pitchFamily="18" charset="0"/>
                <a:cs typeface="Courier New" panose="02070309020205020404" pitchFamily="49" charset="0"/>
              </a:rPr>
              <a:t>e API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438400" y="2819400"/>
            <a:ext cx="1495447" cy="725941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scope: {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1100" b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ru-RU" altLang="ru-RU" sz="11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'='</a:t>
            </a:r>
            <a:br>
              <a:rPr lang="ru-RU" altLang="ru-RU" sz="11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endParaRPr lang="ru-RU" alt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52227" y="1828800"/>
            <a:ext cx="3733800" cy="387386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my-directive </a:t>
            </a:r>
            <a:r>
              <a:rPr lang="ru-RU" altLang="ru-RU" sz="11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name=</a:t>
            </a:r>
            <a:r>
              <a:rPr lang="ru-RU" altLang="ru-RU" sz="11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"name"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my-directive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alt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9600" y="2351494"/>
            <a:ext cx="3563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there are different types of bindings</a:t>
            </a:r>
            <a:endParaRPr lang="ru-RU" dirty="0"/>
          </a:p>
        </p:txBody>
      </p:sp>
      <p:sp>
        <p:nvSpPr>
          <p:cNvPr id="18" name="Rectangle 17"/>
          <p:cNvSpPr/>
          <p:nvPr/>
        </p:nvSpPr>
        <p:spPr>
          <a:xfrm>
            <a:off x="1018170" y="3937209"/>
            <a:ext cx="2275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string interpolation</a:t>
            </a:r>
            <a:endParaRPr lang="ru-RU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3293473" y="3752607"/>
            <a:ext cx="1495447" cy="725941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scope: {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1100" b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ru-RU" altLang="ru-RU" sz="11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ru-RU" sz="11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ru-RU" altLang="ru-RU" sz="11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ru-RU" altLang="ru-RU" sz="11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altLang="ru-RU" sz="11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endParaRPr lang="ru-RU" alt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632805" y="6096000"/>
            <a:ext cx="59036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/>
              <a:t>it’s not easy to remember, read the good </a:t>
            </a:r>
            <a:r>
              <a:rPr lang="en-US" sz="2400" dirty="0" smtClean="0">
                <a:hlinkClick r:id="rId3"/>
              </a:rPr>
              <a:t>docs</a:t>
            </a:r>
            <a:endParaRPr lang="ru-RU" sz="2400" dirty="0"/>
          </a:p>
        </p:txBody>
      </p:sp>
      <p:sp>
        <p:nvSpPr>
          <p:cNvPr id="21" name="Rectangle 20"/>
          <p:cNvSpPr/>
          <p:nvPr/>
        </p:nvSpPr>
        <p:spPr>
          <a:xfrm>
            <a:off x="1016003" y="4982467"/>
            <a:ext cx="1252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/>
              <a:t>optional</a:t>
            </a:r>
            <a:endParaRPr lang="ru-RU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2545749" y="4804163"/>
            <a:ext cx="1495447" cy="725941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scope: {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1100" b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ru-RU" altLang="ru-RU" sz="11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ru-RU" sz="11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ru-RU" altLang="ru-RU" sz="11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ru-RU" altLang="ru-RU" sz="11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altLang="ru-RU" sz="11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endParaRPr lang="ru-RU" alt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590170" y="2997704"/>
            <a:ext cx="1033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1</a:t>
            </a:r>
            <a:r>
              <a:rPr lang="en-US" dirty="0" smtClean="0"/>
              <a:t>-way</a:t>
            </a:r>
            <a:endParaRPr lang="ru-RU" dirty="0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010400" y="2819400"/>
            <a:ext cx="1495447" cy="725941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scope: {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1100" b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ru-RU" altLang="ru-RU" sz="11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ru-RU" sz="11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altLang="ru-RU" sz="11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ru-RU" altLang="ru-RU" sz="11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altLang="ru-RU" sz="11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endParaRPr lang="ru-RU" alt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590170" y="3930910"/>
            <a:ext cx="1258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function</a:t>
            </a:r>
            <a:endParaRPr lang="ru-RU" dirty="0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7010399" y="3758904"/>
            <a:ext cx="1495447" cy="725941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scope: {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1100" b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ru-RU" altLang="ru-RU" sz="11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altLang="ru-RU" sz="11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ru-RU" altLang="ru-RU" sz="11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ru-RU" altLang="ru-RU" sz="11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altLang="ru-RU" sz="11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endParaRPr lang="ru-RU" altLang="ru-RU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350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9" grpId="0" animBg="1"/>
      <p:bldP spid="22" grpId="0" animBg="1"/>
      <p:bldP spid="25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02265" y="353921"/>
            <a:ext cx="422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you can also put directives inside directives</a:t>
            </a:r>
            <a:endParaRPr lang="ru-RU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92395" y="2215082"/>
            <a:ext cx="2514600" cy="387386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100" b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require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ru-RU" altLang="ru-RU" sz="11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'^myParent'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</a:t>
            </a:r>
            <a:endParaRPr lang="ru-RU" alt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92395" y="914400"/>
            <a:ext cx="4191000" cy="725941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my-parent</a:t>
            </a:r>
            <a:r>
              <a:rPr lang="ru-RU" altLang="ru-RU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my-directive </a:t>
            </a:r>
            <a:r>
              <a:rPr lang="ru-RU" altLang="ru-RU" sz="11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ru-RU" altLang="ru-RU" sz="11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ru-RU" altLang="ru-RU" sz="11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"name</a:t>
            </a:r>
            <a:r>
              <a:rPr lang="ru-RU" altLang="ru-RU" sz="11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altLang="ru-RU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my-directive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my-parent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alt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02265" y="1752600"/>
            <a:ext cx="3556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 directive may require another one</a:t>
            </a:r>
            <a:endParaRPr lang="ru-RU" dirty="0"/>
          </a:p>
        </p:txBody>
      </p:sp>
      <p:sp>
        <p:nvSpPr>
          <p:cNvPr id="26" name="Rectangle 25"/>
          <p:cNvSpPr/>
          <p:nvPr/>
        </p:nvSpPr>
        <p:spPr>
          <a:xfrm>
            <a:off x="402265" y="2754868"/>
            <a:ext cx="522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required directives (controllers) are available in link </a:t>
            </a:r>
            <a:r>
              <a:rPr lang="en-US" dirty="0" err="1" smtClean="0"/>
              <a:t>fn</a:t>
            </a:r>
            <a:endParaRPr lang="ru-RU" dirty="0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3809999" y="2221468"/>
            <a:ext cx="5105401" cy="387386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100" dirty="0">
                <a:solidFill>
                  <a:srgbClr val="7A7A43"/>
                </a:solidFill>
                <a:latin typeface="Courier New" pitchFamily="49" charset="0"/>
                <a:cs typeface="Courier New" pitchFamily="49" charset="0"/>
              </a:rPr>
              <a:t>link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(scope, element, attributes, controllers) {</a:t>
            </a:r>
            <a:endParaRPr lang="ru-RU" altLang="ru-RU" sz="2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283195" y="2415161"/>
            <a:ext cx="4506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02265" y="3209427"/>
            <a:ext cx="6314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require can be </a:t>
            </a:r>
            <a:r>
              <a:rPr lang="en-US" b="1" dirty="0" smtClean="0"/>
              <a:t>optional</a:t>
            </a:r>
            <a:r>
              <a:rPr lang="en-US" dirty="0" smtClean="0"/>
              <a:t> as well and can search in different </a:t>
            </a:r>
            <a:r>
              <a:rPr lang="en-US" b="1" dirty="0" smtClean="0"/>
              <a:t>depths</a:t>
            </a:r>
            <a:endParaRPr lang="ru-RU" b="1" dirty="0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6858000" y="3200400"/>
            <a:ext cx="1447800" cy="387386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1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'^'</a:t>
            </a:r>
            <a:r>
              <a:rPr lang="ru-RU" altLang="ru-RU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ru-RU" altLang="ru-RU" sz="11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'^^'</a:t>
            </a:r>
            <a:r>
              <a:rPr lang="ru-RU" altLang="ru-RU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ru-RU" altLang="ru-RU" sz="11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'?^^'</a:t>
            </a:r>
            <a:endParaRPr lang="ru-RU" alt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62129" y="5791200"/>
            <a:ext cx="70747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require is a way for directives to share data without API</a:t>
            </a:r>
            <a:endParaRPr lang="ru-RU" sz="2400" dirty="0"/>
          </a:p>
        </p:txBody>
      </p:sp>
      <p:sp>
        <p:nvSpPr>
          <p:cNvPr id="38" name="Rectangle 37"/>
          <p:cNvSpPr/>
          <p:nvPr/>
        </p:nvSpPr>
        <p:spPr>
          <a:xfrm>
            <a:off x="430157" y="3810000"/>
            <a:ext cx="813870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require can be: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string – single directive dependency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array – multiple 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object – name / value where name – dependency name, value – depth parameter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042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27" grpId="0" animBg="1"/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Rockwell" panose="02060603020205020403" pitchFamily="18" charset="0"/>
                <a:cs typeface="Courier New" panose="02070309020205020404" pitchFamily="49" charset="0"/>
              </a:rPr>
              <a:t>Transclude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218" name="Picture 2" descr="https://static.thinkster.io/transclude-scop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041" y="1828800"/>
            <a:ext cx="5316150" cy="398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558553" y="1137332"/>
            <a:ext cx="2053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wrapping templates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509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02265" y="353921"/>
            <a:ext cx="7064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link function is a best-fit for registering $watchers and manipulating DOM</a:t>
            </a:r>
            <a:endParaRPr lang="ru-RU" dirty="0"/>
          </a:p>
        </p:txBody>
      </p:sp>
      <p:sp>
        <p:nvSpPr>
          <p:cNvPr id="14" name="Rectangle 12"/>
          <p:cNvSpPr/>
          <p:nvPr/>
        </p:nvSpPr>
        <p:spPr>
          <a:xfrm>
            <a:off x="386634" y="3733800"/>
            <a:ext cx="66078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!</a:t>
            </a:r>
            <a:r>
              <a:rPr lang="en-US" dirty="0" smtClean="0"/>
              <a:t> u</a:t>
            </a:r>
            <a:r>
              <a:rPr lang="en-US" dirty="0" smtClean="0"/>
              <a:t>se </a:t>
            </a:r>
            <a:r>
              <a:rPr lang="en-US" dirty="0" smtClean="0"/>
              <a:t>$observe to “watch” the DOM attributes with interpolation </a:t>
            </a:r>
            <a:r>
              <a:rPr lang="en-US" dirty="0" smtClean="0"/>
              <a:t>{{ }}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09600" y="822304"/>
            <a:ext cx="4953000" cy="1064495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100" dirty="0">
                <a:solidFill>
                  <a:srgbClr val="7A7A43"/>
                </a:solidFill>
                <a:latin typeface="Courier New" pitchFamily="49" charset="0"/>
                <a:cs typeface="Courier New" pitchFamily="49" charset="0"/>
              </a:rPr>
              <a:t>link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(scope, element, attrs, controller) {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scope.</a:t>
            </a:r>
            <a:r>
              <a:rPr lang="ru-RU" altLang="ru-RU" sz="1100" dirty="0">
                <a:solidFill>
                  <a:srgbClr val="7A7A43"/>
                </a:solidFill>
                <a:latin typeface="Courier New" pitchFamily="49" charset="0"/>
                <a:cs typeface="Courier New" pitchFamily="49" charset="0"/>
              </a:rPr>
              <a:t>$watch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(attrs.</a:t>
            </a:r>
            <a:r>
              <a:rPr lang="ru-RU" altLang="ru-RU" sz="1100" dirty="0">
                <a:solidFill>
                  <a:srgbClr val="7A7A43"/>
                </a:solidFill>
                <a:latin typeface="Courier New" pitchFamily="49" charset="0"/>
                <a:cs typeface="Courier New" pitchFamily="49" charset="0"/>
              </a:rPr>
              <a:t>max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(val) {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element.</a:t>
            </a:r>
            <a:r>
              <a:rPr lang="ru-RU" altLang="ru-RU" sz="1100" dirty="0">
                <a:solidFill>
                  <a:srgbClr val="7A7A43"/>
                </a:solidFill>
                <a:latin typeface="Courier New" pitchFamily="49" charset="0"/>
                <a:cs typeface="Courier New" pitchFamily="49" charset="0"/>
              </a:rPr>
              <a:t>find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11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'span'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).</a:t>
            </a:r>
            <a:r>
              <a:rPr lang="ru-RU" altLang="ru-RU" sz="1100" dirty="0">
                <a:solidFill>
                  <a:srgbClr val="7A7A43"/>
                </a:solidFill>
                <a:latin typeface="Courier New" pitchFamily="49" charset="0"/>
                <a:cs typeface="Courier New" pitchFamily="49" charset="0"/>
              </a:rPr>
              <a:t>text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1100" b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Math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ru-RU" altLang="ru-RU" sz="1100" dirty="0">
                <a:solidFill>
                  <a:srgbClr val="7A7A43"/>
                </a:solidFill>
                <a:latin typeface="Courier New" pitchFamily="49" charset="0"/>
                <a:cs typeface="Courier New" pitchFamily="49" charset="0"/>
              </a:rPr>
              <a:t>random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* val);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});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alt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27665" y="2051538"/>
            <a:ext cx="5480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$watch is also possible on attributes passed to directives</a:t>
            </a:r>
            <a:endParaRPr lang="ru-RU" dirty="0"/>
          </a:p>
        </p:txBody>
      </p:sp>
      <p:sp>
        <p:nvSpPr>
          <p:cNvPr id="9" name="Rectangle 8"/>
          <p:cNvSpPr/>
          <p:nvPr/>
        </p:nvSpPr>
        <p:spPr>
          <a:xfrm>
            <a:off x="2209800" y="2667000"/>
            <a:ext cx="1676400" cy="533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scope.$watch</a:t>
            </a:r>
            <a:endParaRPr lang="ru-RU" dirty="0"/>
          </a:p>
        </p:txBody>
      </p:sp>
      <p:sp>
        <p:nvSpPr>
          <p:cNvPr id="18" name="Rectangle 17"/>
          <p:cNvSpPr/>
          <p:nvPr/>
        </p:nvSpPr>
        <p:spPr>
          <a:xfrm>
            <a:off x="5105400" y="26670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attrs</a:t>
            </a:r>
            <a:r>
              <a:rPr lang="en-US" dirty="0" smtClean="0"/>
              <a:t>.$observe</a:t>
            </a:r>
            <a:endParaRPr lang="ru-RU" dirty="0"/>
          </a:p>
        </p:txBody>
      </p:sp>
      <p:sp>
        <p:nvSpPr>
          <p:cNvPr id="19" name="Rectangle 12"/>
          <p:cNvSpPr/>
          <p:nvPr/>
        </p:nvSpPr>
        <p:spPr>
          <a:xfrm>
            <a:off x="2349443" y="3218449"/>
            <a:ext cx="13971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(watches model)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0" name="Rectangle 12"/>
          <p:cNvSpPr/>
          <p:nvPr/>
        </p:nvSpPr>
        <p:spPr>
          <a:xfrm>
            <a:off x="5209647" y="3218449"/>
            <a:ext cx="13169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(watches DOM)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Rectangle 12"/>
          <p:cNvSpPr/>
          <p:nvPr/>
        </p:nvSpPr>
        <p:spPr>
          <a:xfrm>
            <a:off x="427665" y="4325705"/>
            <a:ext cx="8186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interpolated </a:t>
            </a:r>
            <a:r>
              <a:rPr lang="en-US" dirty="0" smtClean="0"/>
              <a:t>attributes are undefined </a:t>
            </a:r>
            <a:r>
              <a:rPr lang="en-US" dirty="0" smtClean="0"/>
              <a:t>during linking, </a:t>
            </a:r>
            <a:r>
              <a:rPr lang="en-US" dirty="0" smtClean="0"/>
              <a:t>so we need to </a:t>
            </a:r>
            <a:r>
              <a:rPr lang="en-US" dirty="0"/>
              <a:t>$watch </a:t>
            </a:r>
            <a:r>
              <a:rPr lang="en-US" dirty="0" smtClean="0"/>
              <a:t>/ $</a:t>
            </a:r>
            <a:r>
              <a:rPr lang="en-US" dirty="0"/>
              <a:t>observe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2" name="Rectangle 12"/>
          <p:cNvSpPr/>
          <p:nvPr/>
        </p:nvSpPr>
        <p:spPr>
          <a:xfrm>
            <a:off x="3044663" y="6178006"/>
            <a:ext cx="5569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read </a:t>
            </a:r>
            <a:r>
              <a:rPr lang="en-US" dirty="0" smtClean="0">
                <a:hlinkClick r:id="rId3"/>
              </a:rPr>
              <a:t>this answer </a:t>
            </a:r>
            <a:r>
              <a:rPr lang="en-US" dirty="0" smtClean="0"/>
              <a:t>to better understand watch and observe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0243" name="Picture 3" descr="http://cs5.pikabu.ru/images/previews_comm/2014-09_3/1410508362974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76" y="4888495"/>
            <a:ext cx="1482969" cy="148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14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7399</TotalTime>
  <Words>1213</Words>
  <Application>Microsoft Office PowerPoint</Application>
  <PresentationFormat>On-screen Show (4:3)</PresentationFormat>
  <Paragraphs>197</Paragraphs>
  <Slides>29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PowerPoint Presentation</vt:lpstr>
      <vt:lpstr>The 2nd heart of angular</vt:lpstr>
      <vt:lpstr>Purpose</vt:lpstr>
      <vt:lpstr>Templating</vt:lpstr>
      <vt:lpstr>PowerPoint Presentation</vt:lpstr>
      <vt:lpstr>Exposing directive API</vt:lpstr>
      <vt:lpstr>PowerPoint Presentation</vt:lpstr>
      <vt:lpstr>Transclude</vt:lpstr>
      <vt:lpstr>PowerPoint Presentation</vt:lpstr>
      <vt:lpstr>Compile</vt:lpstr>
      <vt:lpstr>PowerPoint Presentation</vt:lpstr>
      <vt:lpstr>Build-in directives</vt:lpstr>
      <vt:lpstr>Compile and link</vt:lpstr>
      <vt:lpstr>PowerPoint Presentation</vt:lpstr>
      <vt:lpstr>PowerPoint Presentation</vt:lpstr>
      <vt:lpstr>Override everything</vt:lpstr>
      <vt:lpstr>component</vt:lpstr>
      <vt:lpstr>PowerPoint Presentation</vt:lpstr>
      <vt:lpstr>Clean up please</vt:lpstr>
      <vt:lpstr>Isolated scope</vt:lpstr>
      <vt:lpstr>lets do this</vt:lpstr>
      <vt:lpstr>Application lifecycle</vt:lpstr>
      <vt:lpstr>$$watchers</vt:lpstr>
      <vt:lpstr>$digest cycle</vt:lpstr>
      <vt:lpstr>dirty checking</vt:lpstr>
      <vt:lpstr>$apply</vt:lpstr>
      <vt:lpstr>internal events</vt:lpstr>
      <vt:lpstr>[Dependency injection]</vt:lpstr>
      <vt:lpstr>Homework!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Matveev, Alexey</dc:creator>
  <cp:lastModifiedBy>Matveev, Alexey</cp:lastModifiedBy>
  <cp:revision>90</cp:revision>
  <dcterms:created xsi:type="dcterms:W3CDTF">2006-08-16T00:00:00Z</dcterms:created>
  <dcterms:modified xsi:type="dcterms:W3CDTF">2016-12-12T19:09:22Z</dcterms:modified>
</cp:coreProperties>
</file>