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7" r:id="rId2"/>
    <p:sldId id="256" r:id="rId3"/>
    <p:sldId id="288" r:id="rId4"/>
    <p:sldId id="290" r:id="rId5"/>
    <p:sldId id="280" r:id="rId6"/>
    <p:sldId id="285" r:id="rId7"/>
    <p:sldId id="284" r:id="rId8"/>
    <p:sldId id="287" r:id="rId9"/>
    <p:sldId id="286" r:id="rId10"/>
    <p:sldId id="282" r:id="rId11"/>
    <p:sldId id="289" r:id="rId12"/>
    <p:sldId id="281" r:id="rId13"/>
    <p:sldId id="283" r:id="rId14"/>
    <p:sldId id="279" r:id="rId15"/>
    <p:sldId id="278" r:id="rId16"/>
    <p:sldId id="276" r:id="rId17"/>
    <p:sldId id="275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DE34"/>
    <a:srgbClr val="343433"/>
    <a:srgbClr val="ECEFF1"/>
    <a:srgbClr val="F5F2F0"/>
    <a:srgbClr val="607D8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C2BA7-0370-4E4B-9997-E70834CB9037}" type="datetimeFigureOut">
              <a:rPr lang="ru-RU" smtClean="0"/>
              <a:t>21.11.2016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CAE91-5FC7-41E5-8054-44424FFBB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665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4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808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410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277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674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callbackhell.com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hop.ie/talks/angular-intro/images/angularjs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99" y="2209800"/>
            <a:ext cx="7086600" cy="184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 flipV="1">
            <a:off x="1028699" y="1447800"/>
            <a:ext cx="7106701" cy="260503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295400" y="1447800"/>
            <a:ext cx="6819899" cy="3048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592320" y="4724400"/>
            <a:ext cx="41038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err="1" smtClean="0">
                <a:latin typeface="Rockwell" panose="02060603020205020403" pitchFamily="18" charset="0"/>
              </a:rPr>
              <a:t>Javascript</a:t>
            </a:r>
            <a:r>
              <a:rPr lang="en-US" sz="4000" dirty="0" smtClean="0">
                <a:latin typeface="Rockwell" panose="02060603020205020403" pitchFamily="18" charset="0"/>
              </a:rPr>
              <a:t> basics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66058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514600" y="1317486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Every JavaScript object has a prototype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70928" y="609600"/>
            <a:ext cx="24708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smtClean="0">
                <a:latin typeface="Rockwell" panose="02060603020205020403" pitchFamily="18" charset="0"/>
              </a:rPr>
              <a:t>Prototype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46070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43082" y="1524000"/>
            <a:ext cx="4305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special types: null, undefined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71482" y="609600"/>
            <a:ext cx="42698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smtClean="0">
                <a:latin typeface="Rockwell" panose="02060603020205020403" pitchFamily="18" charset="0"/>
              </a:rPr>
              <a:t>Browser vs Node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54069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61389" y="609600"/>
            <a:ext cx="30899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err="1" smtClean="0">
                <a:latin typeface="Rockwell" panose="02060603020205020403" pitchFamily="18" charset="0"/>
              </a:rPr>
              <a:t>ECMAScript</a:t>
            </a:r>
            <a:endParaRPr lang="ru-RU" sz="4000" dirty="0"/>
          </a:p>
        </p:txBody>
      </p:sp>
      <p:sp>
        <p:nvSpPr>
          <p:cNvPr id="15" name="TextBox 14"/>
          <p:cNvSpPr txBox="1"/>
          <p:nvPr/>
        </p:nvSpPr>
        <p:spPr>
          <a:xfrm>
            <a:off x="2514600" y="1317486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specification for the </a:t>
            </a:r>
            <a:r>
              <a:rPr lang="en-US" dirty="0" err="1" smtClean="0"/>
              <a:t>Javascript</a:t>
            </a:r>
            <a:r>
              <a:rPr lang="en-US" dirty="0" smtClean="0"/>
              <a:t> language</a:t>
            </a:r>
            <a:endParaRPr lang="en-US" dirty="0"/>
          </a:p>
        </p:txBody>
      </p:sp>
      <p:pic>
        <p:nvPicPr>
          <p:cNvPr id="1026" name="Picture 2" descr="http://shustov.su/images/items/ecm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20312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ecma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020312"/>
            <a:ext cx="4581525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33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46453" y="609600"/>
            <a:ext cx="31198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smtClean="0">
                <a:latin typeface="Rockwell" panose="02060603020205020403" pitchFamily="18" charset="0"/>
              </a:rPr>
              <a:t>Event queue</a:t>
            </a:r>
            <a:endParaRPr lang="ru-RU" sz="4000" dirty="0"/>
          </a:p>
        </p:txBody>
      </p:sp>
      <p:pic>
        <p:nvPicPr>
          <p:cNvPr id="4098" name="Picture 2" descr="Photograph of drivers running to their cars, Ards Tourist Trophy Race, 1929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4" t="4017" r="3768" b="5804"/>
          <a:stretch/>
        </p:blipFill>
        <p:spPr bwMode="auto">
          <a:xfrm>
            <a:off x="2743200" y="2362200"/>
            <a:ext cx="3982552" cy="295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24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0775" y="609600"/>
            <a:ext cx="84911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smtClean="0">
                <a:latin typeface="Rockwell" panose="02060603020205020403" pitchFamily="18" charset="0"/>
              </a:rPr>
              <a:t>What do we know about </a:t>
            </a:r>
            <a:r>
              <a:rPr lang="en-US" sz="4000" dirty="0" err="1" smtClean="0">
                <a:latin typeface="Rockwell" panose="02060603020205020403" pitchFamily="18" charset="0"/>
              </a:rPr>
              <a:t>javascript</a:t>
            </a:r>
            <a:r>
              <a:rPr lang="en-US" sz="4000" dirty="0" smtClean="0">
                <a:latin typeface="Rockwell" panose="02060603020205020403" pitchFamily="18" charset="0"/>
              </a:rPr>
              <a:t>?</a:t>
            </a:r>
            <a:endParaRPr lang="ru-RU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1655921"/>
            <a:ext cx="4348741" cy="1752600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62115" y="2286000"/>
            <a:ext cx="1338828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'hello'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438400" y="2409110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3886199"/>
            <a:ext cx="1981200" cy="476250"/>
          </a:xfrm>
          <a:prstGeom prst="rect">
            <a:avLst/>
          </a:prstGeom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18280" y="4001214"/>
            <a:ext cx="3108543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'the quick brown fox...'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581400" y="4124324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91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2221136"/>
            <a:ext cx="4572000" cy="609600"/>
          </a:xfrm>
        </p:spPr>
        <p:txBody>
          <a:bodyPr/>
          <a:lstStyle/>
          <a:p>
            <a:r>
              <a:rPr lang="en-US" dirty="0" smtClean="0"/>
              <a:t>Basics</a:t>
            </a:r>
            <a:endParaRPr lang="ru-RU" dirty="0"/>
          </a:p>
        </p:txBody>
      </p:sp>
      <p:sp>
        <p:nvSpPr>
          <p:cNvPr id="4" name="Snip Single Corner Rectangle 3"/>
          <p:cNvSpPr/>
          <p:nvPr/>
        </p:nvSpPr>
        <p:spPr>
          <a:xfrm>
            <a:off x="0" y="1143000"/>
            <a:ext cx="8763000" cy="1066800"/>
          </a:xfrm>
          <a:prstGeom prst="snip1Rect">
            <a:avLst/>
          </a:prstGeom>
          <a:solidFill>
            <a:srgbClr val="607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err="1" smtClean="0">
                <a:latin typeface="Rockwell" panose="02060603020205020403" pitchFamily="18" charset="0"/>
              </a:rPr>
              <a:t>Javascript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205531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Single Corner Rectangle 4"/>
          <p:cNvSpPr/>
          <p:nvPr/>
        </p:nvSpPr>
        <p:spPr>
          <a:xfrm>
            <a:off x="430120" y="1143000"/>
            <a:ext cx="8283759" cy="914400"/>
          </a:xfrm>
          <a:prstGeom prst="snip1Rect">
            <a:avLst>
              <a:gd name="adj" fmla="val 0"/>
            </a:avLst>
          </a:prstGeom>
          <a:solidFill>
            <a:srgbClr val="607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object-oriented  or functional?</a:t>
            </a:r>
          </a:p>
        </p:txBody>
      </p:sp>
    </p:spTree>
    <p:extLst>
      <p:ext uri="{BB962C8B-B14F-4D97-AF65-F5344CB8AC3E}">
        <p14:creationId xmlns:p14="http://schemas.microsoft.com/office/powerpoint/2010/main" val="242644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43000" y="2514600"/>
            <a:ext cx="5109091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sex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addPersonData.sex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'DESCENDANT'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scope.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clanFieldDisabled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sex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'PREDECESSOR'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scope.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clanFieldDisabled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'SIBLING'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scope.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clanFieldDisabled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'ACTUAL_MARRIAGE'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'BROKEN_MARRIAGE'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scope.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clanFieldDisabled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64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81200" y="1447800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execute outside browser?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5850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28800" y="1447800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multithreading in </a:t>
            </a:r>
            <a:r>
              <a:rPr lang="en-US" sz="3600" dirty="0" err="1" smtClean="0"/>
              <a:t>javascript</a:t>
            </a:r>
            <a:r>
              <a:rPr lang="en-US" sz="3600" dirty="0" smtClean="0"/>
              <a:t>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1148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2292906" y="2980336"/>
            <a:ext cx="4871102" cy="894627"/>
          </a:xfrm>
          <a:prstGeom prst="rect">
            <a:avLst/>
          </a:prstGeom>
          <a:solidFill>
            <a:srgbClr val="ECE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Rectangle 4"/>
          <p:cNvSpPr/>
          <p:nvPr/>
        </p:nvSpPr>
        <p:spPr>
          <a:xfrm>
            <a:off x="260775" y="609600"/>
            <a:ext cx="84911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smtClean="0">
                <a:latin typeface="Rockwell" panose="02060603020205020403" pitchFamily="18" charset="0"/>
              </a:rPr>
              <a:t>What do we know about </a:t>
            </a:r>
            <a:r>
              <a:rPr lang="en-US" sz="4000" dirty="0" err="1" smtClean="0">
                <a:latin typeface="Rockwell" panose="02060603020205020403" pitchFamily="18" charset="0"/>
              </a:rPr>
              <a:t>javascript</a:t>
            </a:r>
            <a:r>
              <a:rPr lang="en-US" sz="4000" dirty="0" smtClean="0">
                <a:latin typeface="Rockwell" panose="02060603020205020403" pitchFamily="18" charset="0"/>
              </a:rPr>
              <a:t>?</a:t>
            </a:r>
            <a:endParaRPr lang="ru-RU" sz="4000" dirty="0"/>
          </a:p>
        </p:txBody>
      </p:sp>
      <p:sp>
        <p:nvSpPr>
          <p:cNvPr id="14" name="TextBox 13"/>
          <p:cNvSpPr txBox="1"/>
          <p:nvPr/>
        </p:nvSpPr>
        <p:spPr>
          <a:xfrm rot="20907297">
            <a:off x="370277" y="151926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runs in browsers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96373" y="2396321"/>
            <a:ext cx="280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Interpreted, not compiled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21126651">
            <a:off x="654564" y="1868908"/>
            <a:ext cx="2877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Makes web pages dynamic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3047" y="4665256"/>
            <a:ext cx="4335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Object-oriented or functional ??</a:t>
            </a:r>
            <a:endParaRPr lang="en-US" sz="24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49380" y="5401941"/>
            <a:ext cx="2925481" cy="338554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a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67F59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urier New" pitchFamily="49" charset="0"/>
                <a:cs typeface="Courier New" pitchFamily="49" charset="0"/>
              </a:rPr>
              <a:t>{};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708090"/>
                </a:solidFill>
                <a:effectLst/>
                <a:latin typeface="Courier New" pitchFamily="49" charset="0"/>
                <a:cs typeface="Courier New" pitchFamily="49" charset="0"/>
              </a:rPr>
              <a:t>// create a new object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endParaRPr kumimoji="0" lang="en-US" altLang="ru-RU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a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67F59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urier New" pitchFamily="49" charset="0"/>
                <a:cs typeface="Courier New" pitchFamily="49" charset="0"/>
              </a:rPr>
              <a:t>'hello'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949380" y="5975394"/>
            <a:ext cx="1905971" cy="338554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a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67F59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urier New" pitchFamily="49" charset="0"/>
                <a:cs typeface="Courier New" pitchFamily="49" charset="0"/>
              </a:rPr>
              <a:t>function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urier New" pitchFamily="49" charset="0"/>
                <a:cs typeface="Courier New" pitchFamily="49" charset="0"/>
              </a:rPr>
              <a:t>{};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endParaRPr kumimoji="0" lang="en-US" altLang="ru-RU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a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67F59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urier New" pitchFamily="49" charset="0"/>
                <a:cs typeface="Courier New" pitchFamily="49" charset="0"/>
              </a:rPr>
              <a:t>'hello'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39233" y="5401941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is it ok?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255691" y="6006171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and this??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 rot="19914995">
            <a:off x="568019" y="6050149"/>
            <a:ext cx="388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?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 rot="222270">
            <a:off x="1973869" y="6363846"/>
            <a:ext cx="388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?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 rot="20365161">
            <a:off x="975920" y="6339327"/>
            <a:ext cx="388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?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381000" y="6260911"/>
            <a:ext cx="388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?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575344" y="5812417"/>
            <a:ext cx="388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?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 rot="388425">
            <a:off x="2826004" y="5801960"/>
            <a:ext cx="388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?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 rot="741824">
            <a:off x="2996678" y="5950562"/>
            <a:ext cx="388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?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 rot="2360207">
            <a:off x="2908867" y="6160061"/>
            <a:ext cx="388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?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932091" y="6000972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functions are object</a:t>
            </a:r>
            <a:endParaRPr lang="en-US" sz="14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225509" y="6144671"/>
            <a:ext cx="609600" cy="153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977433" y="6296383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(first class citizens)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4195056" y="1424406"/>
            <a:ext cx="2662943" cy="400110"/>
          </a:xfrm>
          <a:prstGeom prst="rect">
            <a:avLst/>
          </a:prstGeom>
          <a:ln>
            <a:solidFill>
              <a:srgbClr val="FBDE34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343433"/>
                </a:solidFill>
              </a:rPr>
              <a:t>ECMAScript</a:t>
            </a:r>
            <a:r>
              <a:rPr lang="en-US" sz="2000" dirty="0" smtClean="0">
                <a:solidFill>
                  <a:srgbClr val="343433"/>
                </a:solidFill>
              </a:rPr>
              <a:t> = </a:t>
            </a:r>
            <a:r>
              <a:rPr lang="en-US" sz="2000" dirty="0" err="1" smtClean="0">
                <a:solidFill>
                  <a:srgbClr val="343433"/>
                </a:solidFill>
              </a:rPr>
              <a:t>js</a:t>
            </a:r>
            <a:r>
              <a:rPr lang="en-US" sz="2000" dirty="0" smtClean="0">
                <a:solidFill>
                  <a:srgbClr val="343433"/>
                </a:solidFill>
              </a:rPr>
              <a:t> spec</a:t>
            </a:r>
            <a:endParaRPr lang="en-US" sz="2000" dirty="0">
              <a:solidFill>
                <a:srgbClr val="343433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71155" y="3073706"/>
            <a:ext cx="46928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Fantastic Community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935" y="1411140"/>
            <a:ext cx="428122" cy="428122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51782" y="4145610"/>
            <a:ext cx="8158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Interpreted, not compiled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69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4" grpId="0"/>
      <p:bldP spid="15" grpId="0"/>
      <p:bldP spid="16" grpId="0"/>
      <p:bldP spid="6" grpId="0"/>
      <p:bldP spid="2" grpId="0" animBg="1"/>
      <p:bldP spid="3" grpId="0" animBg="1"/>
      <p:bldP spid="9" grpId="0"/>
      <p:bldP spid="10" grpId="0"/>
      <p:bldP spid="11" grpId="0"/>
      <p:bldP spid="12" grpId="0"/>
      <p:bldP spid="13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 animBg="1"/>
      <p:bldP spid="25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60314" y="609600"/>
            <a:ext cx="76921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latin typeface="Rockwell" panose="02060603020205020403" pitchFamily="18" charset="0"/>
              </a:rPr>
              <a:t>f</a:t>
            </a:r>
            <a:r>
              <a:rPr lang="en-US" sz="4000" dirty="0" smtClean="0">
                <a:latin typeface="Rockwell" panose="02060603020205020403" pitchFamily="18" charset="0"/>
              </a:rPr>
              <a:t>unction </a:t>
            </a:r>
            <a:r>
              <a:rPr lang="en-US" sz="4000" dirty="0" err="1" smtClean="0">
                <a:latin typeface="Rockwell" panose="02060603020205020403" pitchFamily="18" charset="0"/>
              </a:rPr>
              <a:t>Function</a:t>
            </a:r>
            <a:r>
              <a:rPr lang="en-US" sz="4000" dirty="0" smtClean="0">
                <a:latin typeface="Rockwell" panose="02060603020205020403" pitchFamily="18" charset="0"/>
              </a:rPr>
              <a:t>, object </a:t>
            </a:r>
            <a:r>
              <a:rPr lang="en-US" sz="4000" dirty="0" err="1" smtClean="0">
                <a:latin typeface="Rockwell" panose="02060603020205020403" pitchFamily="18" charset="0"/>
              </a:rPr>
              <a:t>Object</a:t>
            </a:r>
            <a:endParaRPr lang="ru-RU" sz="4000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676400" y="3962400"/>
            <a:ext cx="3050515" cy="1862048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urier New" pitchFamily="49" charset="0"/>
                <a:cs typeface="Courier New" pitchFamily="49" charset="0"/>
              </a:rPr>
              <a:t>function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urier New" pitchFamily="49" charset="0"/>
                <a:cs typeface="Courier New" pitchFamily="49" charset="0"/>
              </a:rPr>
              <a:t>doIfTrue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isTrue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whatToDo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endParaRPr kumimoji="0" lang="en-US" altLang="ru-RU" sz="11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ru-RU" sz="11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isTrue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ru-RU" altLang="ru-RU" sz="1100" dirty="0">
                <a:solidFill>
                  <a:srgbClr val="999999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kumimoji="0" lang="en-US" altLang="ru-RU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ru-RU" sz="11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urier New" pitchFamily="49" charset="0"/>
                <a:cs typeface="Courier New" pitchFamily="49" charset="0"/>
              </a:rPr>
              <a:t>whatToDo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endParaRPr kumimoji="0" lang="en-US" altLang="ru-RU" sz="11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1100" dirty="0" smtClean="0">
                <a:solidFill>
                  <a:srgbClr val="9999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ru-RU" altLang="ru-RU" sz="1100" dirty="0" smtClean="0">
                <a:solidFill>
                  <a:srgbClr val="999999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kumimoji="0" lang="en-US" altLang="ru-RU" sz="11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endParaRPr kumimoji="0" lang="en-US" altLang="ru-RU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urier New" pitchFamily="49" charset="0"/>
                <a:cs typeface="Courier New" pitchFamily="49" charset="0"/>
              </a:rPr>
              <a:t>doIfTrue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urier New" pitchFamily="49" charset="0"/>
                <a:cs typeface="Courier New" pitchFamily="49" charset="0"/>
              </a:rPr>
              <a:t>function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endParaRPr kumimoji="0" lang="en-US" altLang="ru-RU" sz="11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1100" dirty="0">
                <a:solidFill>
                  <a:srgbClr val="9999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1100" dirty="0" smtClean="0">
                <a:solidFill>
                  <a:srgbClr val="9999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urier New" pitchFamily="49" charset="0"/>
                <a:cs typeface="Courier New" pitchFamily="49" charset="0"/>
              </a:rPr>
              <a:t>alert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urier New" pitchFamily="49" charset="0"/>
                <a:cs typeface="Courier New" pitchFamily="49" charset="0"/>
              </a:rPr>
              <a:t>'hello'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lang="ru-RU" altLang="ru-RU" sz="1100" dirty="0">
                <a:solidFill>
                  <a:srgbClr val="708090"/>
                </a:solidFill>
                <a:latin typeface="Courier New" pitchFamily="49" charset="0"/>
                <a:cs typeface="Courier New" pitchFamily="49" charset="0"/>
              </a:rPr>
              <a:t> // alerts "world"</a:t>
            </a:r>
            <a:r>
              <a:rPr lang="ru-RU" altLang="ru-RU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altLang="ru-RU" sz="11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urier New" pitchFamily="49" charset="0"/>
                <a:cs typeface="Courier New" pitchFamily="49" charset="0"/>
              </a:rPr>
              <a:t>});</a:t>
            </a:r>
            <a:endParaRPr kumimoji="0" lang="en-US" altLang="ru-RU" sz="11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urier New" pitchFamily="49" charset="0"/>
                <a:cs typeface="Courier New" pitchFamily="49" charset="0"/>
              </a:rPr>
              <a:t>doIfTrue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urier New" pitchFamily="49" charset="0"/>
                <a:cs typeface="Courier New" pitchFamily="49" charset="0"/>
              </a:rPr>
              <a:t>function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endParaRPr kumimoji="0" lang="en-US" altLang="ru-RU" sz="11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1100" dirty="0">
                <a:solidFill>
                  <a:srgbClr val="9999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1100" dirty="0" smtClean="0">
                <a:solidFill>
                  <a:srgbClr val="9999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urier New" pitchFamily="49" charset="0"/>
                <a:cs typeface="Courier New" pitchFamily="49" charset="0"/>
              </a:rPr>
              <a:t>alert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urier New" pitchFamily="49" charset="0"/>
                <a:cs typeface="Courier New" pitchFamily="49" charset="0"/>
              </a:rPr>
              <a:t>'world'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708090"/>
                </a:solidFill>
                <a:effectLst/>
                <a:latin typeface="Courier New" pitchFamily="49" charset="0"/>
                <a:cs typeface="Courier New" pitchFamily="49" charset="0"/>
              </a:rPr>
              <a:t>// does nothing</a:t>
            </a:r>
            <a:endParaRPr kumimoji="0" lang="en-US" altLang="ru-RU" sz="1100" b="0" i="0" u="none" strike="noStrike" cap="none" normalizeH="0" baseline="0" dirty="0" smtClean="0">
              <a:ln>
                <a:noFill/>
              </a:ln>
              <a:solidFill>
                <a:srgbClr val="70809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100" dirty="0" smtClean="0">
                <a:solidFill>
                  <a:srgbClr val="999999"/>
                </a:solidFill>
                <a:latin typeface="Courier New" pitchFamily="49" charset="0"/>
                <a:cs typeface="Courier New" pitchFamily="49" charset="0"/>
              </a:rPr>
              <a:t>});</a:t>
            </a:r>
            <a:endParaRPr kumimoji="0" lang="en-US" altLang="ru-RU" sz="1100" b="0" i="0" u="none" strike="noStrike" cap="none" normalizeH="0" baseline="0" dirty="0" smtClean="0">
              <a:ln>
                <a:noFill/>
              </a:ln>
              <a:solidFill>
                <a:srgbClr val="708090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7748" y="1752600"/>
            <a:ext cx="333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 </a:t>
            </a:r>
            <a:r>
              <a:rPr lang="en-US" dirty="0" err="1" smtClean="0"/>
              <a:t>Function</a:t>
            </a:r>
            <a:r>
              <a:rPr lang="en-US" dirty="0" smtClean="0"/>
              <a:t>, </a:t>
            </a:r>
            <a:r>
              <a:rPr lang="en-US" dirty="0" smtClean="0"/>
              <a:t>object </a:t>
            </a:r>
            <a:r>
              <a:rPr lang="en-US" dirty="0" err="1" smtClean="0"/>
              <a:t>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52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90281" y="609600"/>
            <a:ext cx="16321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smtClean="0">
                <a:latin typeface="Rockwell" panose="02060603020205020403" pitchFamily="18" charset="0"/>
              </a:rPr>
              <a:t>Scope</a:t>
            </a:r>
            <a:endParaRPr lang="ru-RU" sz="4000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676400" y="3962400"/>
            <a:ext cx="3050515" cy="1862048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urier New" pitchFamily="49" charset="0"/>
                <a:cs typeface="Courier New" pitchFamily="49" charset="0"/>
              </a:rPr>
              <a:t>function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urier New" pitchFamily="49" charset="0"/>
                <a:cs typeface="Courier New" pitchFamily="49" charset="0"/>
              </a:rPr>
              <a:t>doIfTrue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isTrue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whatToDo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endParaRPr kumimoji="0" lang="en-US" altLang="ru-RU" sz="11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ru-RU" sz="11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isTrue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ru-RU" altLang="ru-RU" sz="1100" dirty="0">
                <a:solidFill>
                  <a:srgbClr val="999999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kumimoji="0" lang="en-US" altLang="ru-RU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ru-RU" sz="11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urier New" pitchFamily="49" charset="0"/>
                <a:cs typeface="Courier New" pitchFamily="49" charset="0"/>
              </a:rPr>
              <a:t>whatToDo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endParaRPr kumimoji="0" lang="en-US" altLang="ru-RU" sz="11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1100" dirty="0" smtClean="0">
                <a:solidFill>
                  <a:srgbClr val="9999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ru-RU" altLang="ru-RU" sz="1100" dirty="0" smtClean="0">
                <a:solidFill>
                  <a:srgbClr val="999999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kumimoji="0" lang="en-US" altLang="ru-RU" sz="11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endParaRPr kumimoji="0" lang="en-US" altLang="ru-RU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urier New" pitchFamily="49" charset="0"/>
                <a:cs typeface="Courier New" pitchFamily="49" charset="0"/>
              </a:rPr>
              <a:t>doIfTrue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urier New" pitchFamily="49" charset="0"/>
                <a:cs typeface="Courier New" pitchFamily="49" charset="0"/>
              </a:rPr>
              <a:t>function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endParaRPr kumimoji="0" lang="en-US" altLang="ru-RU" sz="11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1100" dirty="0">
                <a:solidFill>
                  <a:srgbClr val="9999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1100" dirty="0" smtClean="0">
                <a:solidFill>
                  <a:srgbClr val="9999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urier New" pitchFamily="49" charset="0"/>
                <a:cs typeface="Courier New" pitchFamily="49" charset="0"/>
              </a:rPr>
              <a:t>alert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urier New" pitchFamily="49" charset="0"/>
                <a:cs typeface="Courier New" pitchFamily="49" charset="0"/>
              </a:rPr>
              <a:t>'hello'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lang="ru-RU" altLang="ru-RU" sz="1100" dirty="0">
                <a:solidFill>
                  <a:srgbClr val="708090"/>
                </a:solidFill>
                <a:latin typeface="Courier New" pitchFamily="49" charset="0"/>
                <a:cs typeface="Courier New" pitchFamily="49" charset="0"/>
              </a:rPr>
              <a:t> // alerts "world"</a:t>
            </a:r>
            <a:r>
              <a:rPr lang="ru-RU" altLang="ru-RU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altLang="ru-RU" sz="11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urier New" pitchFamily="49" charset="0"/>
                <a:cs typeface="Courier New" pitchFamily="49" charset="0"/>
              </a:rPr>
              <a:t>});</a:t>
            </a:r>
            <a:endParaRPr kumimoji="0" lang="en-US" altLang="ru-RU" sz="11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urier New" pitchFamily="49" charset="0"/>
                <a:cs typeface="Courier New" pitchFamily="49" charset="0"/>
              </a:rPr>
              <a:t>doIfTrue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urier New" pitchFamily="49" charset="0"/>
                <a:cs typeface="Courier New" pitchFamily="49" charset="0"/>
              </a:rPr>
              <a:t>function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endParaRPr kumimoji="0" lang="en-US" altLang="ru-RU" sz="11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1100" dirty="0">
                <a:solidFill>
                  <a:srgbClr val="9999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1100" dirty="0" smtClean="0">
                <a:solidFill>
                  <a:srgbClr val="9999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urier New" pitchFamily="49" charset="0"/>
                <a:cs typeface="Courier New" pitchFamily="49" charset="0"/>
              </a:rPr>
              <a:t>alert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urier New" pitchFamily="49" charset="0"/>
                <a:cs typeface="Courier New" pitchFamily="49" charset="0"/>
              </a:rPr>
              <a:t>'world'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708090"/>
                </a:solidFill>
                <a:effectLst/>
                <a:latin typeface="Courier New" pitchFamily="49" charset="0"/>
                <a:cs typeface="Courier New" pitchFamily="49" charset="0"/>
              </a:rPr>
              <a:t>// does nothing</a:t>
            </a:r>
            <a:endParaRPr kumimoji="0" lang="en-US" altLang="ru-RU" sz="1100" b="0" i="0" u="none" strike="noStrike" cap="none" normalizeH="0" baseline="0" dirty="0" smtClean="0">
              <a:ln>
                <a:noFill/>
              </a:ln>
              <a:solidFill>
                <a:srgbClr val="70809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100" dirty="0" smtClean="0">
                <a:solidFill>
                  <a:srgbClr val="999999"/>
                </a:solidFill>
                <a:latin typeface="Courier New" pitchFamily="49" charset="0"/>
                <a:cs typeface="Courier New" pitchFamily="49" charset="0"/>
              </a:rPr>
              <a:t>});</a:t>
            </a:r>
            <a:endParaRPr kumimoji="0" lang="en-US" altLang="ru-RU" sz="1100" b="0" i="0" u="none" strike="noStrike" cap="none" normalizeH="0" baseline="0" dirty="0" smtClean="0">
              <a:ln>
                <a:noFill/>
              </a:ln>
              <a:solidFill>
                <a:srgbClr val="708090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9600" y="1371600"/>
            <a:ext cx="333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 scoping via “</a:t>
            </a:r>
            <a:r>
              <a:rPr lang="en-US" dirty="0" err="1" smtClean="0"/>
              <a:t>var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4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33124" y="5255809"/>
            <a:ext cx="3810000" cy="1104278"/>
          </a:xfrm>
          <a:prstGeom prst="rect">
            <a:avLst/>
          </a:prstGeom>
          <a:solidFill>
            <a:srgbClr val="ECE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343082" y="1524000"/>
            <a:ext cx="4305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callback = </a:t>
            </a:r>
            <a:r>
              <a:rPr lang="en-US" dirty="0" smtClean="0">
                <a:solidFill>
                  <a:srgbClr val="FF0000"/>
                </a:solidFill>
              </a:rPr>
              <a:t>function</a:t>
            </a:r>
            <a:r>
              <a:rPr lang="en-US" dirty="0" smtClean="0"/>
              <a:t> with delayed execution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3082" y="1981200"/>
            <a:ext cx="3314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 callback instead of waiting </a:t>
            </a: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09600" y="2527825"/>
            <a:ext cx="3493264" cy="1631216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function 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getData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(callback)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console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'long process start...'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setTimeout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function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console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'...long process end'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callback();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2000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getData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function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(data)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console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'The data is: '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data);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4495800"/>
            <a:ext cx="2656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http://callbackhell.com/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5250" y="609600"/>
            <a:ext cx="844224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smtClean="0">
                <a:latin typeface="Rockwell" panose="02060603020205020403" pitchFamily="18" charset="0"/>
              </a:rPr>
              <a:t>Don’t call us – we will call you back</a:t>
            </a:r>
            <a:endParaRPr lang="ru-RU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2861775" y="5486400"/>
            <a:ext cx="3819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callbacks is the only way to organize the function execution dependency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885865" y="1611868"/>
            <a:ext cx="3314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is no wait()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7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/>
      <p:bldP spid="6" grpId="0"/>
      <p:bldP spid="2" grpId="0" animBg="1"/>
      <p:bldP spid="7" grpId="0"/>
      <p:bldP spid="10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6316" y="609600"/>
            <a:ext cx="77201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smtClean="0">
                <a:latin typeface="Rockwell" panose="02060603020205020403" pitchFamily="18" charset="0"/>
              </a:rPr>
              <a:t>Single threaded, never blocking</a:t>
            </a:r>
            <a:endParaRPr lang="ru-RU" sz="4000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679" y="2465303"/>
            <a:ext cx="281940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58828" y="2049804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functions call stack</a:t>
            </a:r>
            <a:endParaRPr lang="en-US" sz="2400" dirty="0"/>
          </a:p>
        </p:txBody>
      </p:sp>
      <p:cxnSp>
        <p:nvCxnSpPr>
          <p:cNvPr id="8" name="Straight Arrow Connector 7"/>
          <p:cNvCxnSpPr>
            <a:stCxn id="12" idx="3"/>
          </p:cNvCxnSpPr>
          <p:nvPr/>
        </p:nvCxnSpPr>
        <p:spPr>
          <a:xfrm>
            <a:off x="1782828" y="2465303"/>
            <a:ext cx="1036572" cy="63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00600" y="5424684"/>
            <a:ext cx="394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message queue / event loop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5791201" y="5105400"/>
            <a:ext cx="380999" cy="3192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81600" y="5829123"/>
            <a:ext cx="29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setTimeout</a:t>
            </a:r>
            <a:r>
              <a:rPr lang="en-US" sz="1400" dirty="0" smtClean="0"/>
              <a:t> / </a:t>
            </a:r>
            <a:r>
              <a:rPr lang="en-US" sz="1400" dirty="0" err="1" smtClean="0"/>
              <a:t>setInterval</a:t>
            </a:r>
            <a:r>
              <a:rPr lang="en-US" sz="1400" dirty="0" smtClean="0"/>
              <a:t> and events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228600" y="2880973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starts from handler function </a:t>
            </a:r>
          </a:p>
          <a:p>
            <a:r>
              <a:rPr lang="en-US" sz="1400" dirty="0" smtClean="0"/>
              <a:t>in queue and goes down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842443" y="1524000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memory for objects</a:t>
            </a:r>
            <a:endParaRPr lang="en-US" sz="2400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5981700" y="2160118"/>
            <a:ext cx="860744" cy="368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819400" y="2667000"/>
            <a:ext cx="0" cy="1905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933700" y="2667000"/>
            <a:ext cx="0" cy="1981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81000" y="4724400"/>
            <a:ext cx="2590800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runs-to-completion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379111" y="5281731"/>
            <a:ext cx="2971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cannot be stopped like in java, every function runs till end and nothing can stop it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614199" y="6136900"/>
            <a:ext cx="190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FPS</a:t>
            </a:r>
            <a:r>
              <a:rPr lang="en-US" dirty="0" smtClean="0"/>
              <a:t> !important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173321" y="1822502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js</a:t>
            </a:r>
            <a:r>
              <a:rPr lang="en-US" sz="2400" dirty="0" smtClean="0"/>
              <a:t> engine model</a:t>
            </a:r>
            <a:endParaRPr lang="en-US" sz="2400" dirty="0"/>
          </a:p>
        </p:txBody>
      </p:sp>
      <p:pic>
        <p:nvPicPr>
          <p:cNvPr id="6148" name="Picture 4" descr="http://icons.veryicon.com/256/System/Small%20%26%20Flat/cog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207" y="1739368"/>
            <a:ext cx="620871" cy="62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29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9" grpId="0"/>
      <p:bldP spid="20" grpId="0"/>
      <p:bldP spid="22" grpId="0"/>
      <p:bldP spid="32" grpId="0" animBg="1"/>
      <p:bldP spid="33" grpId="0"/>
      <p:bldP spid="34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09800"/>
            <a:ext cx="5791200" cy="4387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8600" y="411700"/>
            <a:ext cx="3493264" cy="1631216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function 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getData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(callback)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console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'long process start...'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setTimeout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function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console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'...long process end'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callback();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2000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getData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function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(data)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console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'The data is: '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data);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867400" y="38862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29400" y="3732311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message queue</a:t>
            </a:r>
            <a:endParaRPr lang="en-US" sz="14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914400" y="52578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00200" y="5103911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our script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221764" y="3962399"/>
            <a:ext cx="379111" cy="11415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066800" y="64770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828800" y="6323111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execution time</a:t>
            </a:r>
            <a:endParaRPr lang="en-US" sz="1400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124200" y="2667000"/>
            <a:ext cx="304800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24600" y="2513111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14.1 </a:t>
            </a:r>
            <a:r>
              <a:rPr lang="en-US" sz="1400" b="1" dirty="0" err="1" smtClean="0"/>
              <a:t>ms</a:t>
            </a:r>
            <a:r>
              <a:rPr lang="en-US" sz="1400" b="1" dirty="0" smtClean="0"/>
              <a:t> </a:t>
            </a:r>
            <a:r>
              <a:rPr lang="en-US" sz="1400" dirty="0" smtClean="0"/>
              <a:t>is a good frame</a:t>
            </a:r>
          </a:p>
          <a:p>
            <a:r>
              <a:rPr lang="en-US" sz="1400" dirty="0" smtClean="0"/>
              <a:t>about </a:t>
            </a:r>
            <a:r>
              <a:rPr lang="en-US" sz="1400" b="1" dirty="0" smtClean="0"/>
              <a:t>71 FPS</a:t>
            </a:r>
            <a:endParaRPr lang="en-US" sz="1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905722" y="56388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function execution time should be small 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114800" y="6024506"/>
            <a:ext cx="150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FPS &gt; 24 = OK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73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/>
      <p:bldP spid="18" grpId="0"/>
      <p:bldP spid="22" grpId="0"/>
      <p:bldP spid="25" grpId="0"/>
      <p:bldP spid="26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43082" y="1524000"/>
            <a:ext cx="4305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special types: null, undefined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20224" y="609600"/>
            <a:ext cx="47723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smtClean="0">
                <a:latin typeface="Rockwell" panose="02060603020205020403" pitchFamily="18" charset="0"/>
              </a:rPr>
              <a:t>JavaScript engine??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0020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43082" y="1524000"/>
            <a:ext cx="4305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special types: null, undefined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16232" y="609600"/>
            <a:ext cx="298030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smtClean="0">
                <a:latin typeface="Rockwell" panose="02060603020205020403" pitchFamily="18" charset="0"/>
              </a:rPr>
              <a:t>== !== ===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94528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7074</TotalTime>
  <Words>433</Words>
  <Application>Microsoft Office PowerPoint</Application>
  <PresentationFormat>On-screen Show (4:3)</PresentationFormat>
  <Paragraphs>107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Consolas</vt:lpstr>
      <vt:lpstr>Courier New</vt:lpstr>
      <vt:lpstr>Rockwell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Matveev, Alexey</dc:creator>
  <cp:lastModifiedBy>david</cp:lastModifiedBy>
  <cp:revision>66</cp:revision>
  <dcterms:created xsi:type="dcterms:W3CDTF">2006-08-16T00:00:00Z</dcterms:created>
  <dcterms:modified xsi:type="dcterms:W3CDTF">2016-11-21T22:44:05Z</dcterms:modified>
</cp:coreProperties>
</file>