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
  </p:notesMasterIdLst>
  <p:sldIdLst>
    <p:sldId id="256" r:id="rId2"/>
    <p:sldId id="258" r:id="rId3"/>
    <p:sldId id="257" r:id="rId4"/>
    <p:sldId id="265" r:id="rId5"/>
    <p:sldId id="259" r:id="rId6"/>
    <p:sldId id="263" r:id="rId7"/>
    <p:sldId id="266" r:id="rId8"/>
    <p:sldId id="268" r:id="rId9"/>
    <p:sldId id="267" r:id="rId10"/>
    <p:sldId id="26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6A9E40"/>
    <a:srgbClr val="E855A5"/>
    <a:srgbClr val="FE677D"/>
    <a:srgbClr val="934DEC"/>
    <a:srgbClr val="FEB157"/>
    <a:srgbClr val="FF677C"/>
    <a:srgbClr val="D8D7E9"/>
    <a:srgbClr val="A3C735"/>
    <a:srgbClr val="E4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nshi Garg" userId="5f429cfee25effb7" providerId="LiveId" clId="{63D48DE9-1DE4-407D-98FF-4F3D5A5BE167}"/>
    <pc:docChg chg="delSld modSld sldOrd">
      <pc:chgData name="Deepanshi Garg" userId="5f429cfee25effb7" providerId="LiveId" clId="{63D48DE9-1DE4-407D-98FF-4F3D5A5BE167}" dt="2024-02-19T06:42:25.032" v="2" actId="2696"/>
      <pc:docMkLst>
        <pc:docMk/>
      </pc:docMkLst>
      <pc:sldChg chg="del">
        <pc:chgData name="Deepanshi Garg" userId="5f429cfee25effb7" providerId="LiveId" clId="{63D48DE9-1DE4-407D-98FF-4F3D5A5BE167}" dt="2024-02-19T06:42:25.032" v="2" actId="2696"/>
        <pc:sldMkLst>
          <pc:docMk/>
          <pc:sldMk cId="2905804306" sldId="264"/>
        </pc:sldMkLst>
      </pc:sldChg>
      <pc:sldChg chg="ord">
        <pc:chgData name="Deepanshi Garg" userId="5f429cfee25effb7" providerId="LiveId" clId="{63D48DE9-1DE4-407D-98FF-4F3D5A5BE167}" dt="2024-02-19T06:33:16.397" v="1"/>
        <pc:sldMkLst>
          <pc:docMk/>
          <pc:sldMk cId="3289938813" sldId="26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10:38:37.410"/>
    </inkml:context>
    <inkml:brush xml:id="br0">
      <inkml:brushProperty name="width" value="0.35" units="cm"/>
      <inkml:brushProperty name="height" value="0.35" units="cm"/>
      <inkml:brushProperty name="color" value="#FFFFFF"/>
    </inkml:brush>
  </inkml:definitions>
  <inkml:trace contextRef="#ctx0" brushRef="#br0">295 0 24575,'-2'0'0,"1"1"0,-1-1 0,1 1 0,-1 0 0,0 0 0,1-1 0,-1 1 0,1 0 0,0 0 0,-1 0 0,1 1 0,0-1 0,0 0 0,-1 0 0,1 1 0,0-1 0,0 0 0,1 1 0,-1-1 0,-1 3 0,-17 38 0,15-33 0,-68 162 0,-31 117 0,77-157 0,21-103 0,1 1 0,1 30 0,2-32 0,-2 1 0,-7 38 0,3-21 0,2 0 0,2 1 0,2 0 0,4 49 0,0 10 0,-5-41 0,0-34 0,2-1 0,5 48 0,-5-77 0,0 0 0,0 1 0,0-1 0,0 1 0,0-1 0,0 0 0,0 1 0,0-1 0,0 0 0,1 1 0,-1-1 0,0 0 0,0 1 0,0-1 0,0 0 0,1 1 0,-1-1 0,0 0 0,0 1 0,1-1 0,-1 0 0,0 0 0,1 0 0,-1 1 0,0-1 0,1 0 0,-1 0 0,0 0 0,1 1 0,-1-1 0,0 0 0,1 0 0,-1 0 0,1 0 0,-1 0 0,15-7 0,15-23 0,-26 26 0,10-10 0,0 2 0,29-20 0,-30 23 0,0-1 0,0 0 0,-1 0 0,18-21 0,-26 24 0,1 0 0,-2 0 0,1 0 0,-1-1 0,0 1 0,-1-1 0,0 0 0,0 0 0,0 0 0,-1 0 0,0-10 0,0-17 0,-5-46 0,1 20 0,3-829-1365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83DA4-0A8B-4B56-8F65-129EA2D9C066}" type="datetimeFigureOut">
              <a:rPr lang="en-CA" smtClean="0"/>
              <a:t>2024-02-19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6D5EC-4BE4-4B36-A9DE-58909D02F7A9}" type="slidenum">
              <a:rPr lang="en-CA" smtClean="0"/>
              <a:t>‹#›</a:t>
            </a:fld>
            <a:endParaRPr lang="en-CA"/>
          </a:p>
        </p:txBody>
      </p:sp>
    </p:spTree>
    <p:extLst>
      <p:ext uri="{BB962C8B-B14F-4D97-AF65-F5344CB8AC3E}">
        <p14:creationId xmlns:p14="http://schemas.microsoft.com/office/powerpoint/2010/main" val="206235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75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3084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9139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4804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2295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5602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82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6897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8590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2125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2/19/2024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2183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2/19/2024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12821236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descr="A colorful logo with white text&#10;&#10;Description automatically generated">
            <a:extLst>
              <a:ext uri="{FF2B5EF4-FFF2-40B4-BE49-F238E27FC236}">
                <a16:creationId xmlns:a16="http://schemas.microsoft.com/office/drawing/2014/main" id="{39233D41-A08E-2C05-CCD2-6CD058A5B0E0}"/>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4334" r="2298"/>
          <a:stretch/>
        </p:blipFill>
        <p:spPr>
          <a:xfrm>
            <a:off x="-10" y="2511"/>
            <a:ext cx="12192000" cy="6855480"/>
          </a:xfrm>
          <a:prstGeom prst="rect">
            <a:avLst/>
          </a:prstGeom>
        </p:spPr>
      </p:pic>
      <p:sp useBgFill="1">
        <p:nvSpPr>
          <p:cNvPr id="120" name="Rectangle 119">
            <a:extLst>
              <a:ext uri="{FF2B5EF4-FFF2-40B4-BE49-F238E27FC236}">
                <a16:creationId xmlns:a16="http://schemas.microsoft.com/office/drawing/2014/main" id="{AFF52CA6-0F1C-4393-B3A6-930C4BA72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1" y="762000"/>
            <a:ext cx="10664150" cy="53339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descr="A van with a christmas tree on top&#10;&#10;Description automatically generated">
            <a:extLst>
              <a:ext uri="{FF2B5EF4-FFF2-40B4-BE49-F238E27FC236}">
                <a16:creationId xmlns:a16="http://schemas.microsoft.com/office/drawing/2014/main" id="{CF5C158D-D55D-5F70-926B-5CA2C4093D5C}"/>
              </a:ext>
            </a:extLst>
          </p:cNvPr>
          <p:cNvPicPr>
            <a:picLocks noChangeAspect="1"/>
          </p:cNvPicPr>
          <p:nvPr/>
        </p:nvPicPr>
        <p:blipFill rotWithShape="1">
          <a:blip r:embed="rId3">
            <a:extLst>
              <a:ext uri="{28A0092B-C50C-407E-A947-70E740481C1C}">
                <a14:useLocalDpi xmlns:a14="http://schemas.microsoft.com/office/drawing/2010/main" val="0"/>
              </a:ext>
            </a:extLst>
          </a:blip>
          <a:srcRect l="352" r="2397" b="-1"/>
          <a:stretch/>
        </p:blipFill>
        <p:spPr>
          <a:xfrm>
            <a:off x="6770136" y="1423723"/>
            <a:ext cx="3994685" cy="3994685"/>
          </a:xfrm>
          <a:custGeom>
            <a:avLst/>
            <a:gdLst/>
            <a:ahLst/>
            <a:cxnLst/>
            <a:rect l="l" t="t" r="r" b="b"/>
            <a:pathLst>
              <a:path w="3486864" h="3486864">
                <a:moveTo>
                  <a:pt x="1743432" y="0"/>
                </a:moveTo>
                <a:cubicBezTo>
                  <a:pt x="2706303" y="0"/>
                  <a:pt x="3486864" y="780561"/>
                  <a:pt x="3486864" y="1743432"/>
                </a:cubicBezTo>
                <a:cubicBezTo>
                  <a:pt x="3486864" y="2706303"/>
                  <a:pt x="2706303" y="3486864"/>
                  <a:pt x="1743432" y="3486864"/>
                </a:cubicBezTo>
                <a:cubicBezTo>
                  <a:pt x="780561" y="3486864"/>
                  <a:pt x="0" y="2706303"/>
                  <a:pt x="0" y="1743432"/>
                </a:cubicBezTo>
                <a:cubicBezTo>
                  <a:pt x="0" y="780561"/>
                  <a:pt x="780561" y="0"/>
                  <a:pt x="1743432" y="0"/>
                </a:cubicBezTo>
                <a:close/>
              </a:path>
            </a:pathLst>
          </a:custGeom>
        </p:spPr>
      </p:pic>
      <p:cxnSp>
        <p:nvCxnSpPr>
          <p:cNvPr id="122" name="Straight Connector 121">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3E11D84A-7662-3FBB-921C-4C3B29A9183D}"/>
              </a:ext>
            </a:extLst>
          </p:cNvPr>
          <p:cNvSpPr/>
          <p:nvPr/>
        </p:nvSpPr>
        <p:spPr>
          <a:xfrm>
            <a:off x="1427179" y="4241138"/>
            <a:ext cx="2146338" cy="893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5" name="TextBox 94">
            <a:extLst>
              <a:ext uri="{FF2B5EF4-FFF2-40B4-BE49-F238E27FC236}">
                <a16:creationId xmlns:a16="http://schemas.microsoft.com/office/drawing/2014/main" id="{54B0994A-E665-2BB6-C235-8DA5BA9FE932}"/>
              </a:ext>
            </a:extLst>
          </p:cNvPr>
          <p:cNvSpPr txBox="1"/>
          <p:nvPr/>
        </p:nvSpPr>
        <p:spPr>
          <a:xfrm>
            <a:off x="761996" y="2279236"/>
            <a:ext cx="6008135" cy="2280432"/>
          </a:xfrm>
          <a:prstGeom prst="rect">
            <a:avLst/>
          </a:prstGeom>
          <a:noFill/>
        </p:spPr>
        <p:txBody>
          <a:bodyPr wrap="square" rtlCol="0">
            <a:spAutoFit/>
          </a:bodyPr>
          <a:lstStyle/>
          <a:p>
            <a:pPr algn="ctr"/>
            <a:r>
              <a:rPr lang="en-CA" sz="7200" dirty="0">
                <a:latin typeface="Aldhabi" panose="01000000000000000000" pitchFamily="2" charset="-78"/>
                <a:cs typeface="Aldhabi" panose="01000000000000000000" pitchFamily="2" charset="-78"/>
              </a:rPr>
              <a:t>ROSE  </a:t>
            </a:r>
            <a:r>
              <a:rPr lang="en-CA" sz="7200" dirty="0" err="1">
                <a:latin typeface="Aldhabi" panose="01000000000000000000" pitchFamily="2" charset="-78"/>
                <a:cs typeface="Aldhabi" panose="01000000000000000000" pitchFamily="2" charset="-78"/>
              </a:rPr>
              <a:t>LifeScience</a:t>
            </a:r>
            <a:r>
              <a:rPr lang="en-CA" sz="7200" dirty="0">
                <a:latin typeface="Aldhabi" panose="01000000000000000000" pitchFamily="2" charset="-78"/>
                <a:cs typeface="Aldhabi" panose="01000000000000000000" pitchFamily="2" charset="-78"/>
              </a:rPr>
              <a:t>  Inc.</a:t>
            </a:r>
          </a:p>
          <a:p>
            <a:pPr algn="ctr"/>
            <a:endParaRPr lang="en-CA" dirty="0">
              <a:latin typeface="Aldhabi" panose="01000000000000000000" pitchFamily="2" charset="-78"/>
              <a:cs typeface="Aldhabi" panose="01000000000000000000" pitchFamily="2" charset="-78"/>
            </a:endParaRPr>
          </a:p>
          <a:p>
            <a:pPr algn="ctr">
              <a:lnSpc>
                <a:spcPts val="6000"/>
              </a:lnSpc>
            </a:pPr>
            <a:r>
              <a:rPr lang="en-CA" sz="7200" dirty="0">
                <a:latin typeface="Aldhabi" panose="01000000000000000000" pitchFamily="2" charset="-78"/>
                <a:cs typeface="Aldhabi" panose="01000000000000000000" pitchFamily="2" charset="-78"/>
              </a:rPr>
              <a:t>Case Study</a:t>
            </a:r>
          </a:p>
        </p:txBody>
      </p:sp>
      <p:sp>
        <p:nvSpPr>
          <p:cNvPr id="99" name="TextBox 98">
            <a:extLst>
              <a:ext uri="{FF2B5EF4-FFF2-40B4-BE49-F238E27FC236}">
                <a16:creationId xmlns:a16="http://schemas.microsoft.com/office/drawing/2014/main" id="{B7F48114-F42F-4123-BDA7-12924D08FC9C}"/>
              </a:ext>
            </a:extLst>
          </p:cNvPr>
          <p:cNvSpPr txBox="1"/>
          <p:nvPr/>
        </p:nvSpPr>
        <p:spPr>
          <a:xfrm>
            <a:off x="8854952" y="5853995"/>
            <a:ext cx="3333200" cy="923330"/>
          </a:xfrm>
          <a:prstGeom prst="rect">
            <a:avLst/>
          </a:prstGeom>
          <a:noFill/>
        </p:spPr>
        <p:txBody>
          <a:bodyPr wrap="square" rtlCol="0">
            <a:spAutoFit/>
          </a:bodyPr>
          <a:lstStyle/>
          <a:p>
            <a:r>
              <a:rPr lang="en-CA" sz="5400" dirty="0">
                <a:latin typeface="Aldhabi" panose="01000000000000000000" pitchFamily="2" charset="-78"/>
                <a:cs typeface="Aldhabi" panose="01000000000000000000" pitchFamily="2" charset="-78"/>
              </a:rPr>
              <a:t>Kapil Sharma</a:t>
            </a:r>
          </a:p>
        </p:txBody>
      </p:sp>
    </p:spTree>
    <p:extLst>
      <p:ext uri="{BB962C8B-B14F-4D97-AF65-F5344CB8AC3E}">
        <p14:creationId xmlns:p14="http://schemas.microsoft.com/office/powerpoint/2010/main" val="1130383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BE1F7E-8D81-425E-A546-F57DADBDB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962985-9714-A104-46D9-E74873719373}"/>
              </a:ext>
            </a:extLst>
          </p:cNvPr>
          <p:cNvSpPr txBox="1"/>
          <p:nvPr/>
        </p:nvSpPr>
        <p:spPr>
          <a:xfrm>
            <a:off x="2752922" y="107905"/>
            <a:ext cx="6686156" cy="769441"/>
          </a:xfrm>
          <a:prstGeom prst="rect">
            <a:avLst/>
          </a:prstGeom>
          <a:noFill/>
        </p:spPr>
        <p:txBody>
          <a:bodyPr wrap="square" rtlCol="0">
            <a:spAutoFit/>
          </a:bodyPr>
          <a:lstStyle/>
          <a:p>
            <a:pPr algn="ctr"/>
            <a:r>
              <a:rPr lang="en-CA" sz="4400" b="1" dirty="0">
                <a:solidFill>
                  <a:schemeClr val="bg1"/>
                </a:solidFill>
                <a:latin typeface="Aldhabi" panose="01000000000000000000" pitchFamily="2" charset="-78"/>
                <a:cs typeface="Aldhabi" panose="01000000000000000000" pitchFamily="2" charset="-78"/>
              </a:rPr>
              <a:t>What caught your attention</a:t>
            </a:r>
          </a:p>
        </p:txBody>
      </p:sp>
      <p:sp>
        <p:nvSpPr>
          <p:cNvPr id="2" name="TextBox 1">
            <a:extLst>
              <a:ext uri="{FF2B5EF4-FFF2-40B4-BE49-F238E27FC236}">
                <a16:creationId xmlns:a16="http://schemas.microsoft.com/office/drawing/2014/main" id="{54315FB4-769A-3C8C-2EF4-8011D78E7AEA}"/>
              </a:ext>
            </a:extLst>
          </p:cNvPr>
          <p:cNvSpPr txBox="1"/>
          <p:nvPr/>
        </p:nvSpPr>
        <p:spPr>
          <a:xfrm>
            <a:off x="549897" y="1905506"/>
            <a:ext cx="11067068" cy="3046988"/>
          </a:xfrm>
          <a:prstGeom prst="rect">
            <a:avLst/>
          </a:prstGeom>
          <a:noFill/>
        </p:spPr>
        <p:txBody>
          <a:bodyPr wrap="square" rtlCol="0">
            <a:spAutoFit/>
          </a:bodyPr>
          <a:lstStyle/>
          <a:p>
            <a:r>
              <a:rPr lang="en-CA" sz="2400" dirty="0">
                <a:solidFill>
                  <a:schemeClr val="bg1"/>
                </a:solidFill>
                <a:latin typeface="Aldhabi" panose="01000000000000000000" pitchFamily="2" charset="-78"/>
                <a:cs typeface="Aldhabi" panose="01000000000000000000" pitchFamily="2" charset="-78"/>
              </a:rPr>
              <a:t>While doing this exercise, building dashboards, and generating insights about the cannabis industry, I found some really interesting facts which caught my attention:</a:t>
            </a:r>
          </a:p>
          <a:p>
            <a:endParaRPr lang="en-CA" sz="2400" dirty="0">
              <a:solidFill>
                <a:schemeClr val="bg1"/>
              </a:solidFill>
              <a:latin typeface="Aldhabi" panose="01000000000000000000" pitchFamily="2" charset="-78"/>
              <a:cs typeface="Aldhabi" panose="01000000000000000000" pitchFamily="2" charset="-78"/>
            </a:endParaRPr>
          </a:p>
          <a:p>
            <a:pPr marL="457200" indent="-457200">
              <a:buFont typeface="+mj-lt"/>
              <a:buAutoNum type="arabicPeriod"/>
            </a:pPr>
            <a:r>
              <a:rPr lang="en-CA" sz="2400" dirty="0">
                <a:solidFill>
                  <a:schemeClr val="bg1"/>
                </a:solidFill>
                <a:latin typeface="Aldhabi" panose="01000000000000000000" pitchFamily="2" charset="-78"/>
                <a:cs typeface="Aldhabi" panose="01000000000000000000" pitchFamily="2" charset="-78"/>
              </a:rPr>
              <a:t>While cannabis is mostly related with generating ‘High’ or with ‘stimulating’ effects, cannabis has a lot of medicinal benefits as well. Depending on the strain, the dosage and the individual, both CBD (Cannabidiol) and THC (Tetrahydrocannabinol) compounds present in cannabis can help an individual  in multiple ways.</a:t>
            </a:r>
          </a:p>
          <a:p>
            <a:pPr marL="457200" indent="-457200">
              <a:buFont typeface="+mj-lt"/>
              <a:buAutoNum type="arabicPeriod"/>
            </a:pPr>
            <a:r>
              <a:rPr lang="en-CA" sz="2400" dirty="0">
                <a:solidFill>
                  <a:schemeClr val="bg1"/>
                </a:solidFill>
                <a:latin typeface="Aldhabi" panose="01000000000000000000" pitchFamily="2" charset="-78"/>
                <a:cs typeface="Aldhabi" panose="01000000000000000000" pitchFamily="2" charset="-78"/>
              </a:rPr>
              <a:t>Cannabis can be categorized into a lot of different segments and come in a lot of different formats. Some of the categories which are new to my knowledge are sublingual strips and ready-to-drink formats.</a:t>
            </a:r>
          </a:p>
        </p:txBody>
      </p:sp>
    </p:spTree>
    <p:extLst>
      <p:ext uri="{BB962C8B-B14F-4D97-AF65-F5344CB8AC3E}">
        <p14:creationId xmlns:p14="http://schemas.microsoft.com/office/powerpoint/2010/main" val="5527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A77628E-ADE7-0775-3941-BD10C02578E3}"/>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5BE1F7E-8D81-425E-A546-F57DADBDB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pink and orange square&#10;&#10;Description automatically generated">
            <a:extLst>
              <a:ext uri="{FF2B5EF4-FFF2-40B4-BE49-F238E27FC236}">
                <a16:creationId xmlns:a16="http://schemas.microsoft.com/office/drawing/2014/main" id="{ECB89AFC-A327-F91C-168F-0BFE70B40EF1}"/>
              </a:ext>
            </a:extLst>
          </p:cNvPr>
          <p:cNvPicPr>
            <a:picLocks noChangeAspect="1"/>
          </p:cNvPicPr>
          <p:nvPr/>
        </p:nvPicPr>
        <p:blipFill rotWithShape="1">
          <a:blip r:embed="rId2">
            <a:extLst>
              <a:ext uri="{28A0092B-C50C-407E-A947-70E740481C1C}">
                <a14:useLocalDpi xmlns:a14="http://schemas.microsoft.com/office/drawing/2010/main" val="0"/>
              </a:ext>
            </a:extLst>
          </a:blip>
          <a:srcRect r="19278"/>
          <a:stretch/>
        </p:blipFill>
        <p:spPr>
          <a:xfrm>
            <a:off x="-1" y="4953000"/>
            <a:ext cx="9841585" cy="19050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ED10437-F358-4059-937B-011038C3543F}"/>
                  </a:ext>
                </a:extLst>
              </p14:cNvPr>
              <p14:cNvContentPartPr/>
              <p14:nvPr/>
            </p14:nvContentPartPr>
            <p14:xfrm>
              <a:off x="9697584" y="6080419"/>
              <a:ext cx="106560" cy="537840"/>
            </p14:xfrm>
          </p:contentPart>
        </mc:Choice>
        <mc:Fallback xmlns="">
          <p:pic>
            <p:nvPicPr>
              <p:cNvPr id="5" name="Ink 4">
                <a:extLst>
                  <a:ext uri="{FF2B5EF4-FFF2-40B4-BE49-F238E27FC236}">
                    <a16:creationId xmlns:a16="http://schemas.microsoft.com/office/drawing/2014/main" id="{1ED10437-F358-4059-937B-011038C3543F}"/>
                  </a:ext>
                </a:extLst>
              </p:cNvPr>
              <p:cNvPicPr/>
              <p:nvPr/>
            </p:nvPicPr>
            <p:blipFill>
              <a:blip r:embed="rId4"/>
              <a:stretch>
                <a:fillRect/>
              </a:stretch>
            </p:blipFill>
            <p:spPr>
              <a:xfrm>
                <a:off x="9634584" y="6017419"/>
                <a:ext cx="232200" cy="663480"/>
              </a:xfrm>
              <a:prstGeom prst="rect">
                <a:avLst/>
              </a:prstGeom>
            </p:spPr>
          </p:pic>
        </mc:Fallback>
      </mc:AlternateContent>
      <p:pic>
        <p:nvPicPr>
          <p:cNvPr id="7" name="Picture 6" descr="A logo for a company&#10;&#10;Description automatically generated">
            <a:extLst>
              <a:ext uri="{FF2B5EF4-FFF2-40B4-BE49-F238E27FC236}">
                <a16:creationId xmlns:a16="http://schemas.microsoft.com/office/drawing/2014/main" id="{5F39E7EF-1D4F-BF67-D15E-F70605490A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6692" y="5081587"/>
            <a:ext cx="1600200" cy="1647825"/>
          </a:xfrm>
          <a:prstGeom prst="rect">
            <a:avLst/>
          </a:prstGeom>
        </p:spPr>
      </p:pic>
      <p:pic>
        <p:nvPicPr>
          <p:cNvPr id="10" name="Picture 9" descr="A green leaf with black text&#10;&#10;Description automatically generated">
            <a:extLst>
              <a:ext uri="{FF2B5EF4-FFF2-40B4-BE49-F238E27FC236}">
                <a16:creationId xmlns:a16="http://schemas.microsoft.com/office/drawing/2014/main" id="{29C9E95A-9B8A-845E-B11B-AAC4AAD024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753" y="2017689"/>
            <a:ext cx="5471247" cy="3063898"/>
          </a:xfrm>
          <a:prstGeom prst="rect">
            <a:avLst/>
          </a:prstGeom>
        </p:spPr>
      </p:pic>
    </p:spTree>
    <p:extLst>
      <p:ext uri="{BB962C8B-B14F-4D97-AF65-F5344CB8AC3E}">
        <p14:creationId xmlns:p14="http://schemas.microsoft.com/office/powerpoint/2010/main" val="25706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DDBEA6-FDBA-10DE-4DD5-9FE1BB0533F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E3A3184-0686-D96D-6B7C-CC8AAFFF9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125D9C0-D506-8012-5F98-94A61F4EF790}"/>
              </a:ext>
            </a:extLst>
          </p:cNvPr>
          <p:cNvSpPr txBox="1"/>
          <p:nvPr/>
        </p:nvSpPr>
        <p:spPr>
          <a:xfrm>
            <a:off x="0" y="0"/>
            <a:ext cx="12192000" cy="769441"/>
          </a:xfrm>
          <a:prstGeom prst="rect">
            <a:avLst/>
          </a:prstGeom>
          <a:noFill/>
        </p:spPr>
        <p:txBody>
          <a:bodyPr wrap="square" rtlCol="0">
            <a:spAutoFit/>
          </a:bodyPr>
          <a:lstStyle/>
          <a:p>
            <a:pPr algn="ctr"/>
            <a:r>
              <a:rPr lang="en-CA" sz="4400" b="1" dirty="0">
                <a:solidFill>
                  <a:schemeClr val="bg1"/>
                </a:solidFill>
                <a:latin typeface="Aldhabi" panose="01000000000000000000" pitchFamily="2" charset="-78"/>
                <a:cs typeface="Aldhabi" panose="01000000000000000000" pitchFamily="2" charset="-78"/>
              </a:rPr>
              <a:t>Key Performance Indicators (KPIs) Dashboard</a:t>
            </a:r>
          </a:p>
        </p:txBody>
      </p:sp>
      <p:pic>
        <p:nvPicPr>
          <p:cNvPr id="5" name="Picture 4" descr="A screenshot of a computer">
            <a:extLst>
              <a:ext uri="{FF2B5EF4-FFF2-40B4-BE49-F238E27FC236}">
                <a16:creationId xmlns:a16="http://schemas.microsoft.com/office/drawing/2014/main" id="{5A1F9739-1DA9-940E-CF7B-AAAD8563A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7" y="789846"/>
            <a:ext cx="9642765" cy="5428519"/>
          </a:xfrm>
          <a:prstGeom prst="rect">
            <a:avLst/>
          </a:prstGeom>
        </p:spPr>
      </p:pic>
      <p:sp>
        <p:nvSpPr>
          <p:cNvPr id="2" name="TextBox 1">
            <a:extLst>
              <a:ext uri="{FF2B5EF4-FFF2-40B4-BE49-F238E27FC236}">
                <a16:creationId xmlns:a16="http://schemas.microsoft.com/office/drawing/2014/main" id="{EF16C4D4-343E-87C7-EB64-1152624D14AB}"/>
              </a:ext>
            </a:extLst>
          </p:cNvPr>
          <p:cNvSpPr txBox="1"/>
          <p:nvPr/>
        </p:nvSpPr>
        <p:spPr>
          <a:xfrm>
            <a:off x="1274617" y="6159096"/>
            <a:ext cx="6684843" cy="369332"/>
          </a:xfrm>
          <a:prstGeom prst="rect">
            <a:avLst/>
          </a:prstGeom>
          <a:noFill/>
        </p:spPr>
        <p:txBody>
          <a:bodyPr wrap="none" rtlCol="0">
            <a:spAutoFit/>
          </a:bodyPr>
          <a:lstStyle/>
          <a:p>
            <a:r>
              <a:rPr lang="en-CA" i="1" dirty="0">
                <a:solidFill>
                  <a:schemeClr val="bg1"/>
                </a:solidFill>
                <a:latin typeface="Aldhabi" panose="01000000000000000000" pitchFamily="2" charset="-78"/>
                <a:cs typeface="Aldhabi" panose="01000000000000000000" pitchFamily="2" charset="-78"/>
              </a:rPr>
              <a:t>*The dashboard and all visualizations in it are made using May 2023 SKUs Dataset provided by the company.</a:t>
            </a:r>
          </a:p>
        </p:txBody>
      </p:sp>
    </p:spTree>
    <p:extLst>
      <p:ext uri="{BB962C8B-B14F-4D97-AF65-F5344CB8AC3E}">
        <p14:creationId xmlns:p14="http://schemas.microsoft.com/office/powerpoint/2010/main" val="122586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E9D7B4-B303-418D-82A2-7990FD75E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E72BFC8-F1A2-FC12-BFA2-A1DEA1FE4A15}"/>
              </a:ext>
            </a:extLst>
          </p:cNvPr>
          <p:cNvSpPr txBox="1"/>
          <p:nvPr/>
        </p:nvSpPr>
        <p:spPr>
          <a:xfrm>
            <a:off x="198120" y="0"/>
            <a:ext cx="11795760" cy="769441"/>
          </a:xfrm>
          <a:prstGeom prst="rect">
            <a:avLst/>
          </a:prstGeom>
          <a:noFill/>
        </p:spPr>
        <p:txBody>
          <a:bodyPr wrap="square" rtlCol="0">
            <a:spAutoFit/>
          </a:bodyPr>
          <a:lstStyle/>
          <a:p>
            <a:pPr algn="ctr"/>
            <a:r>
              <a:rPr lang="en-CA" sz="4400" b="1" dirty="0">
                <a:solidFill>
                  <a:schemeClr val="bg1"/>
                </a:solidFill>
                <a:latin typeface="Aldhabi" panose="01000000000000000000" pitchFamily="2" charset="-78"/>
                <a:cs typeface="Aldhabi" panose="01000000000000000000" pitchFamily="2" charset="-78"/>
              </a:rPr>
              <a:t>Key Performance Indicators (KPIs) for Cannabis Market</a:t>
            </a:r>
          </a:p>
        </p:txBody>
      </p:sp>
      <p:pic>
        <p:nvPicPr>
          <p:cNvPr id="14" name="Picture 13" descr="A hand holding a plant&#10;&#10;Description automatically generated">
            <a:extLst>
              <a:ext uri="{FF2B5EF4-FFF2-40B4-BE49-F238E27FC236}">
                <a16:creationId xmlns:a16="http://schemas.microsoft.com/office/drawing/2014/main" id="{285D266B-B20C-52FF-3505-0E47BD432537}"/>
              </a:ext>
            </a:extLst>
          </p:cNvPr>
          <p:cNvPicPr>
            <a:picLocks noChangeAspect="1"/>
          </p:cNvPicPr>
          <p:nvPr/>
        </p:nvPicPr>
        <p:blipFill rotWithShape="1">
          <a:blip r:embed="rId2">
            <a:extLst>
              <a:ext uri="{28A0092B-C50C-407E-A947-70E740481C1C}">
                <a14:useLocalDpi xmlns:a14="http://schemas.microsoft.com/office/drawing/2010/main" val="0"/>
              </a:ext>
            </a:extLst>
          </a:blip>
          <a:srcRect l="3274" t="18815" r="48009" b="4296"/>
          <a:stretch/>
        </p:blipFill>
        <p:spPr>
          <a:xfrm>
            <a:off x="3561079" y="1533770"/>
            <a:ext cx="5069841" cy="4500880"/>
          </a:xfrm>
          <a:prstGeom prst="rect">
            <a:avLst/>
          </a:prstGeom>
        </p:spPr>
      </p:pic>
      <p:sp>
        <p:nvSpPr>
          <p:cNvPr id="30" name="Arc 29">
            <a:extLst>
              <a:ext uri="{FF2B5EF4-FFF2-40B4-BE49-F238E27FC236}">
                <a16:creationId xmlns:a16="http://schemas.microsoft.com/office/drawing/2014/main" id="{25604EDF-3AA7-8A16-D291-022D7BA097E1}"/>
              </a:ext>
            </a:extLst>
          </p:cNvPr>
          <p:cNvSpPr/>
          <p:nvPr/>
        </p:nvSpPr>
        <p:spPr>
          <a:xfrm rot="8602707">
            <a:off x="7725760" y="1295025"/>
            <a:ext cx="2711889" cy="1920626"/>
          </a:xfrm>
          <a:prstGeom prst="arc">
            <a:avLst>
              <a:gd name="adj1" fmla="val 15861469"/>
              <a:gd name="adj2" fmla="val 21282875"/>
            </a:avLst>
          </a:prstGeom>
          <a:ln w="38100">
            <a:solidFill>
              <a:srgbClr val="ED7D3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2" name="Arc 1">
            <a:extLst>
              <a:ext uri="{FF2B5EF4-FFF2-40B4-BE49-F238E27FC236}">
                <a16:creationId xmlns:a16="http://schemas.microsoft.com/office/drawing/2014/main" id="{89EF70BC-7293-9A51-759C-876B242EEFBE}"/>
              </a:ext>
            </a:extLst>
          </p:cNvPr>
          <p:cNvSpPr/>
          <p:nvPr/>
        </p:nvSpPr>
        <p:spPr>
          <a:xfrm rot="6832402">
            <a:off x="1792303" y="3260805"/>
            <a:ext cx="2711889" cy="1920626"/>
          </a:xfrm>
          <a:prstGeom prst="arc">
            <a:avLst/>
          </a:prstGeom>
          <a:ln w="38100">
            <a:solidFill>
              <a:srgbClr val="ED7D3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3" name="Arc 2">
            <a:extLst>
              <a:ext uri="{FF2B5EF4-FFF2-40B4-BE49-F238E27FC236}">
                <a16:creationId xmlns:a16="http://schemas.microsoft.com/office/drawing/2014/main" id="{310195A4-29E1-BC10-7998-163E9BCA9ECC}"/>
              </a:ext>
            </a:extLst>
          </p:cNvPr>
          <p:cNvSpPr/>
          <p:nvPr/>
        </p:nvSpPr>
        <p:spPr>
          <a:xfrm rot="9250287">
            <a:off x="2004257" y="1340185"/>
            <a:ext cx="2711889" cy="1920626"/>
          </a:xfrm>
          <a:prstGeom prst="arc">
            <a:avLst/>
          </a:prstGeom>
          <a:ln w="38100">
            <a:solidFill>
              <a:srgbClr val="ED7D3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4" name="Arc 3">
            <a:extLst>
              <a:ext uri="{FF2B5EF4-FFF2-40B4-BE49-F238E27FC236}">
                <a16:creationId xmlns:a16="http://schemas.microsoft.com/office/drawing/2014/main" id="{C560E358-4AA6-4C95-0CB1-8AEAFBD831B3}"/>
              </a:ext>
            </a:extLst>
          </p:cNvPr>
          <p:cNvSpPr/>
          <p:nvPr/>
        </p:nvSpPr>
        <p:spPr>
          <a:xfrm rot="10800000">
            <a:off x="7817740" y="3478457"/>
            <a:ext cx="2711889" cy="1920626"/>
          </a:xfrm>
          <a:prstGeom prst="arc">
            <a:avLst/>
          </a:prstGeom>
          <a:ln w="38100">
            <a:solidFill>
              <a:srgbClr val="ED7D3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 name="TextBox 7">
            <a:extLst>
              <a:ext uri="{FF2B5EF4-FFF2-40B4-BE49-F238E27FC236}">
                <a16:creationId xmlns:a16="http://schemas.microsoft.com/office/drawing/2014/main" id="{B301B41B-02C1-5364-A482-DB77D1E25576}"/>
              </a:ext>
            </a:extLst>
          </p:cNvPr>
          <p:cNvSpPr txBox="1"/>
          <p:nvPr/>
        </p:nvSpPr>
        <p:spPr>
          <a:xfrm>
            <a:off x="883919" y="2327650"/>
            <a:ext cx="2421166" cy="646331"/>
          </a:xfrm>
          <a:prstGeom prst="rect">
            <a:avLst/>
          </a:prstGeom>
          <a:noFill/>
        </p:spPr>
        <p:txBody>
          <a:bodyPr wrap="square" rtlCol="0">
            <a:spAutoFit/>
          </a:bodyPr>
          <a:lstStyle/>
          <a:p>
            <a:pPr algn="ctr"/>
            <a:r>
              <a:rPr lang="en-CA" sz="3600" b="1" dirty="0">
                <a:solidFill>
                  <a:srgbClr val="6A9E40"/>
                </a:solidFill>
                <a:latin typeface="Aldhabi" panose="01000000000000000000" pitchFamily="2" charset="-78"/>
                <a:cs typeface="Aldhabi" panose="01000000000000000000" pitchFamily="2" charset="-78"/>
              </a:rPr>
              <a:t>Total $ Sales</a:t>
            </a:r>
          </a:p>
        </p:txBody>
      </p:sp>
      <p:sp>
        <p:nvSpPr>
          <p:cNvPr id="9" name="TextBox 8">
            <a:extLst>
              <a:ext uri="{FF2B5EF4-FFF2-40B4-BE49-F238E27FC236}">
                <a16:creationId xmlns:a16="http://schemas.microsoft.com/office/drawing/2014/main" id="{F55D8535-62EC-41E0-7ECD-CE95DAAA11DC}"/>
              </a:ext>
            </a:extLst>
          </p:cNvPr>
          <p:cNvSpPr txBox="1"/>
          <p:nvPr/>
        </p:nvSpPr>
        <p:spPr>
          <a:xfrm>
            <a:off x="508627" y="4933597"/>
            <a:ext cx="2421166" cy="646331"/>
          </a:xfrm>
          <a:prstGeom prst="rect">
            <a:avLst/>
          </a:prstGeom>
          <a:noFill/>
        </p:spPr>
        <p:txBody>
          <a:bodyPr wrap="square" rtlCol="0">
            <a:spAutoFit/>
          </a:bodyPr>
          <a:lstStyle/>
          <a:p>
            <a:pPr algn="ctr"/>
            <a:r>
              <a:rPr lang="en-CA" sz="3600" b="1" dirty="0">
                <a:solidFill>
                  <a:srgbClr val="6A9E40"/>
                </a:solidFill>
                <a:latin typeface="Aldhabi" panose="01000000000000000000" pitchFamily="2" charset="-78"/>
                <a:cs typeface="Aldhabi" panose="01000000000000000000" pitchFamily="2" charset="-78"/>
              </a:rPr>
              <a:t>SOM by Product</a:t>
            </a:r>
          </a:p>
        </p:txBody>
      </p:sp>
      <p:sp>
        <p:nvSpPr>
          <p:cNvPr id="10" name="TextBox 9">
            <a:extLst>
              <a:ext uri="{FF2B5EF4-FFF2-40B4-BE49-F238E27FC236}">
                <a16:creationId xmlns:a16="http://schemas.microsoft.com/office/drawing/2014/main" id="{0ED302FF-EF87-6F63-BFBB-40A2C7DAE854}"/>
              </a:ext>
            </a:extLst>
          </p:cNvPr>
          <p:cNvSpPr txBox="1"/>
          <p:nvPr/>
        </p:nvSpPr>
        <p:spPr>
          <a:xfrm>
            <a:off x="8688248" y="2361214"/>
            <a:ext cx="2421166" cy="646331"/>
          </a:xfrm>
          <a:prstGeom prst="rect">
            <a:avLst/>
          </a:prstGeom>
          <a:noFill/>
        </p:spPr>
        <p:txBody>
          <a:bodyPr wrap="square" rtlCol="0">
            <a:spAutoFit/>
          </a:bodyPr>
          <a:lstStyle/>
          <a:p>
            <a:pPr algn="ctr"/>
            <a:r>
              <a:rPr lang="en-CA" sz="3600" b="1" dirty="0">
                <a:solidFill>
                  <a:srgbClr val="6A9E40"/>
                </a:solidFill>
                <a:latin typeface="Aldhabi" panose="01000000000000000000" pitchFamily="2" charset="-78"/>
                <a:cs typeface="Aldhabi" panose="01000000000000000000" pitchFamily="2" charset="-78"/>
              </a:rPr>
              <a:t>Sales (Units)</a:t>
            </a:r>
          </a:p>
        </p:txBody>
      </p:sp>
      <p:sp>
        <p:nvSpPr>
          <p:cNvPr id="12" name="TextBox 11">
            <a:extLst>
              <a:ext uri="{FF2B5EF4-FFF2-40B4-BE49-F238E27FC236}">
                <a16:creationId xmlns:a16="http://schemas.microsoft.com/office/drawing/2014/main" id="{5712755F-A8A5-A209-B1DE-D10FC0F61308}"/>
              </a:ext>
            </a:extLst>
          </p:cNvPr>
          <p:cNvSpPr txBox="1"/>
          <p:nvPr/>
        </p:nvSpPr>
        <p:spPr>
          <a:xfrm>
            <a:off x="8772205" y="4867092"/>
            <a:ext cx="2421166" cy="646331"/>
          </a:xfrm>
          <a:prstGeom prst="rect">
            <a:avLst/>
          </a:prstGeom>
          <a:noFill/>
        </p:spPr>
        <p:txBody>
          <a:bodyPr wrap="square" rtlCol="0">
            <a:spAutoFit/>
          </a:bodyPr>
          <a:lstStyle/>
          <a:p>
            <a:pPr algn="ctr"/>
            <a:r>
              <a:rPr lang="en-CA" sz="3600" b="1" dirty="0">
                <a:solidFill>
                  <a:srgbClr val="6A9E40"/>
                </a:solidFill>
                <a:latin typeface="Aldhabi" panose="01000000000000000000" pitchFamily="2" charset="-78"/>
                <a:cs typeface="Aldhabi" panose="01000000000000000000" pitchFamily="2" charset="-78"/>
              </a:rPr>
              <a:t>Sales (KG)</a:t>
            </a:r>
          </a:p>
        </p:txBody>
      </p:sp>
      <p:sp>
        <p:nvSpPr>
          <p:cNvPr id="15" name="TextBox 14">
            <a:extLst>
              <a:ext uri="{FF2B5EF4-FFF2-40B4-BE49-F238E27FC236}">
                <a16:creationId xmlns:a16="http://schemas.microsoft.com/office/drawing/2014/main" id="{3047E70A-FC07-3923-DB86-3C034881A840}"/>
              </a:ext>
            </a:extLst>
          </p:cNvPr>
          <p:cNvSpPr txBox="1"/>
          <p:nvPr/>
        </p:nvSpPr>
        <p:spPr>
          <a:xfrm>
            <a:off x="4885416" y="811519"/>
            <a:ext cx="2421166" cy="646331"/>
          </a:xfrm>
          <a:prstGeom prst="rect">
            <a:avLst/>
          </a:prstGeom>
          <a:noFill/>
        </p:spPr>
        <p:txBody>
          <a:bodyPr wrap="square" rtlCol="0">
            <a:spAutoFit/>
          </a:bodyPr>
          <a:lstStyle/>
          <a:p>
            <a:pPr algn="ctr"/>
            <a:r>
              <a:rPr lang="en-CA" sz="3600" b="1" dirty="0">
                <a:solidFill>
                  <a:srgbClr val="6A9E40"/>
                </a:solidFill>
                <a:latin typeface="Aldhabi" panose="01000000000000000000" pitchFamily="2" charset="-78"/>
                <a:cs typeface="Aldhabi" panose="01000000000000000000" pitchFamily="2" charset="-78"/>
              </a:rPr>
              <a:t>% Stores in Stock</a:t>
            </a:r>
          </a:p>
        </p:txBody>
      </p:sp>
      <p:cxnSp>
        <p:nvCxnSpPr>
          <p:cNvPr id="17" name="Connector: Curved 16">
            <a:extLst>
              <a:ext uri="{FF2B5EF4-FFF2-40B4-BE49-F238E27FC236}">
                <a16:creationId xmlns:a16="http://schemas.microsoft.com/office/drawing/2014/main" id="{5AB1BCD6-3FFE-F0E4-58DC-F6B891CC2A15}"/>
              </a:ext>
            </a:extLst>
          </p:cNvPr>
          <p:cNvCxnSpPr>
            <a:cxnSpLocks/>
          </p:cNvCxnSpPr>
          <p:nvPr/>
        </p:nvCxnSpPr>
        <p:spPr>
          <a:xfrm rot="5400000">
            <a:off x="5683180" y="1452195"/>
            <a:ext cx="425271" cy="400369"/>
          </a:xfrm>
          <a:prstGeom prst="curvedConnector3">
            <a:avLst>
              <a:gd name="adj1" fmla="val 71289"/>
            </a:avLst>
          </a:prstGeom>
          <a:ln w="38100">
            <a:solidFill>
              <a:srgbClr val="ED7D3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10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81C210-3C36-C4E3-EF73-5EC4C2E7F7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90B0C1F-69AF-1B3C-1612-24D074400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lorful logo with white text&#10;&#10;Description automatically generated">
            <a:extLst>
              <a:ext uri="{FF2B5EF4-FFF2-40B4-BE49-F238E27FC236}">
                <a16:creationId xmlns:a16="http://schemas.microsoft.com/office/drawing/2014/main" id="{4FAC074E-B8AB-D5AF-80D2-E77323465ECA}"/>
              </a:ext>
            </a:extLst>
          </p:cNvPr>
          <p:cNvPicPr>
            <a:picLocks noChangeAspect="1"/>
          </p:cNvPicPr>
          <p:nvPr/>
        </p:nvPicPr>
        <p:blipFill rotWithShape="1">
          <a:blip r:embed="rId2">
            <a:extLst>
              <a:ext uri="{28A0092B-C50C-407E-A947-70E740481C1C}">
                <a14:useLocalDpi xmlns:a14="http://schemas.microsoft.com/office/drawing/2010/main" val="0"/>
              </a:ext>
            </a:extLst>
          </a:blip>
          <a:srcRect l="4351" r="2315"/>
          <a:stretch/>
        </p:blipFill>
        <p:spPr>
          <a:xfrm rot="10800000" flipH="1">
            <a:off x="20" y="10"/>
            <a:ext cx="12191980" cy="6857990"/>
          </a:xfrm>
          <a:prstGeom prst="rect">
            <a:avLst/>
          </a:prstGeom>
        </p:spPr>
      </p:pic>
      <p:sp>
        <p:nvSpPr>
          <p:cNvPr id="9" name="Rectangle 8">
            <a:extLst>
              <a:ext uri="{FF2B5EF4-FFF2-40B4-BE49-F238E27FC236}">
                <a16:creationId xmlns:a16="http://schemas.microsoft.com/office/drawing/2014/main" id="{7B4A0665-E922-1BAE-5864-0EBFFB5674EB}"/>
              </a:ext>
            </a:extLst>
          </p:cNvPr>
          <p:cNvSpPr/>
          <p:nvPr/>
        </p:nvSpPr>
        <p:spPr>
          <a:xfrm>
            <a:off x="198120" y="223520"/>
            <a:ext cx="11795760" cy="64109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2CA42E00-3AA1-6662-BEC2-9E06571104BC}"/>
              </a:ext>
            </a:extLst>
          </p:cNvPr>
          <p:cNvSpPr txBox="1"/>
          <p:nvPr/>
        </p:nvSpPr>
        <p:spPr>
          <a:xfrm>
            <a:off x="198120" y="0"/>
            <a:ext cx="11795760" cy="830997"/>
          </a:xfrm>
          <a:prstGeom prst="rect">
            <a:avLst/>
          </a:prstGeom>
          <a:noFill/>
        </p:spPr>
        <p:txBody>
          <a:bodyPr wrap="square" rtlCol="0">
            <a:spAutoFit/>
          </a:bodyPr>
          <a:lstStyle/>
          <a:p>
            <a:pPr algn="ctr"/>
            <a:r>
              <a:rPr lang="en-CA" sz="4800" b="1" dirty="0">
                <a:solidFill>
                  <a:schemeClr val="bg1"/>
                </a:solidFill>
                <a:latin typeface="Aldhabi" panose="01000000000000000000" pitchFamily="2" charset="-78"/>
                <a:cs typeface="Aldhabi" panose="01000000000000000000" pitchFamily="2" charset="-78"/>
              </a:rPr>
              <a:t>Performance Drivers Dashboard</a:t>
            </a:r>
            <a:endParaRPr lang="en-CA" sz="4400" b="1" dirty="0">
              <a:solidFill>
                <a:schemeClr val="bg1"/>
              </a:solidFill>
              <a:latin typeface="Aldhabi" panose="01000000000000000000" pitchFamily="2" charset="-78"/>
              <a:cs typeface="Aldhabi" panose="01000000000000000000" pitchFamily="2" charset="-78"/>
            </a:endParaRPr>
          </a:p>
        </p:txBody>
      </p:sp>
      <p:pic>
        <p:nvPicPr>
          <p:cNvPr id="5" name="Picture 4" descr="A screenshot of a computer screen">
            <a:extLst>
              <a:ext uri="{FF2B5EF4-FFF2-40B4-BE49-F238E27FC236}">
                <a16:creationId xmlns:a16="http://schemas.microsoft.com/office/drawing/2014/main" id="{8263DED5-9771-81E1-3C78-A825B3C860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830997"/>
            <a:ext cx="9757158" cy="5483470"/>
          </a:xfrm>
          <a:prstGeom prst="rect">
            <a:avLst/>
          </a:prstGeom>
        </p:spPr>
      </p:pic>
    </p:spTree>
    <p:extLst>
      <p:ext uri="{BB962C8B-B14F-4D97-AF65-F5344CB8AC3E}">
        <p14:creationId xmlns:p14="http://schemas.microsoft.com/office/powerpoint/2010/main" val="328993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A1EE39-6EAA-6DAF-74DA-69415B69E2BC}"/>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49B9782-18E5-B052-E88E-A0919FB0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lorful logo with white text&#10;&#10;Description automatically generated">
            <a:extLst>
              <a:ext uri="{FF2B5EF4-FFF2-40B4-BE49-F238E27FC236}">
                <a16:creationId xmlns:a16="http://schemas.microsoft.com/office/drawing/2014/main" id="{165CA326-44A5-7694-2FF7-BF06D71C31E2}"/>
              </a:ext>
            </a:extLst>
          </p:cNvPr>
          <p:cNvPicPr>
            <a:picLocks noChangeAspect="1"/>
          </p:cNvPicPr>
          <p:nvPr/>
        </p:nvPicPr>
        <p:blipFill rotWithShape="1">
          <a:blip r:embed="rId2">
            <a:extLst>
              <a:ext uri="{28A0092B-C50C-407E-A947-70E740481C1C}">
                <a14:useLocalDpi xmlns:a14="http://schemas.microsoft.com/office/drawing/2010/main" val="0"/>
              </a:ext>
            </a:extLst>
          </a:blip>
          <a:srcRect l="4351" r="2315"/>
          <a:stretch/>
        </p:blipFill>
        <p:spPr>
          <a:xfrm rot="10800000">
            <a:off x="0" y="10"/>
            <a:ext cx="12192020" cy="6857990"/>
          </a:xfrm>
          <a:prstGeom prst="rect">
            <a:avLst/>
          </a:prstGeom>
        </p:spPr>
      </p:pic>
      <p:sp>
        <p:nvSpPr>
          <p:cNvPr id="9" name="Rectangle 8">
            <a:extLst>
              <a:ext uri="{FF2B5EF4-FFF2-40B4-BE49-F238E27FC236}">
                <a16:creationId xmlns:a16="http://schemas.microsoft.com/office/drawing/2014/main" id="{22320959-D80E-5ED1-6CC4-EF11AB763321}"/>
              </a:ext>
            </a:extLst>
          </p:cNvPr>
          <p:cNvSpPr/>
          <p:nvPr/>
        </p:nvSpPr>
        <p:spPr>
          <a:xfrm>
            <a:off x="198120" y="223520"/>
            <a:ext cx="11795760" cy="64109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0325E1D9-5774-F9A9-D575-645131E0B0B5}"/>
              </a:ext>
            </a:extLst>
          </p:cNvPr>
          <p:cNvSpPr txBox="1"/>
          <p:nvPr/>
        </p:nvSpPr>
        <p:spPr>
          <a:xfrm>
            <a:off x="198120" y="0"/>
            <a:ext cx="11795760" cy="830997"/>
          </a:xfrm>
          <a:prstGeom prst="rect">
            <a:avLst/>
          </a:prstGeom>
          <a:noFill/>
        </p:spPr>
        <p:txBody>
          <a:bodyPr wrap="square" rtlCol="0">
            <a:spAutoFit/>
          </a:bodyPr>
          <a:lstStyle/>
          <a:p>
            <a:pPr algn="ctr"/>
            <a:r>
              <a:rPr lang="en-CA" sz="4800" b="1" dirty="0">
                <a:solidFill>
                  <a:schemeClr val="bg1"/>
                </a:solidFill>
                <a:latin typeface="Aldhabi" panose="01000000000000000000" pitchFamily="2" charset="-78"/>
                <a:cs typeface="Aldhabi" panose="01000000000000000000" pitchFamily="2" charset="-78"/>
              </a:rPr>
              <a:t>Performance Drivers for Rose </a:t>
            </a:r>
            <a:r>
              <a:rPr lang="en-CA" sz="4800" b="1" dirty="0" err="1">
                <a:solidFill>
                  <a:schemeClr val="bg1"/>
                </a:solidFill>
                <a:latin typeface="Aldhabi" panose="01000000000000000000" pitchFamily="2" charset="-78"/>
                <a:cs typeface="Aldhabi" panose="01000000000000000000" pitchFamily="2" charset="-78"/>
              </a:rPr>
              <a:t>LifeScience</a:t>
            </a:r>
            <a:r>
              <a:rPr lang="en-CA" sz="4800" b="1" dirty="0">
                <a:solidFill>
                  <a:schemeClr val="bg1"/>
                </a:solidFill>
                <a:latin typeface="Aldhabi" panose="01000000000000000000" pitchFamily="2" charset="-78"/>
                <a:cs typeface="Aldhabi" panose="01000000000000000000" pitchFamily="2" charset="-78"/>
              </a:rPr>
              <a:t> Inc</a:t>
            </a:r>
            <a:r>
              <a:rPr lang="en-CA" sz="4400" b="1" dirty="0">
                <a:solidFill>
                  <a:schemeClr val="bg1"/>
                </a:solidFill>
                <a:latin typeface="Aldhabi" panose="01000000000000000000" pitchFamily="2" charset="-78"/>
                <a:cs typeface="Aldhabi" panose="01000000000000000000" pitchFamily="2" charset="-78"/>
              </a:rPr>
              <a:t>.</a:t>
            </a:r>
          </a:p>
        </p:txBody>
      </p:sp>
      <p:pic>
        <p:nvPicPr>
          <p:cNvPr id="15" name="Picture 14" descr="A blue and white logo&#10;&#10;Description automatically generated">
            <a:extLst>
              <a:ext uri="{FF2B5EF4-FFF2-40B4-BE49-F238E27FC236}">
                <a16:creationId xmlns:a16="http://schemas.microsoft.com/office/drawing/2014/main" id="{5804BE2F-0C90-D907-2A39-656B9EDE1EC7}"/>
              </a:ext>
            </a:extLst>
          </p:cNvPr>
          <p:cNvPicPr>
            <a:picLocks noChangeAspect="1"/>
          </p:cNvPicPr>
          <p:nvPr/>
        </p:nvPicPr>
        <p:blipFill rotWithShape="1">
          <a:blip r:embed="rId3">
            <a:extLst>
              <a:ext uri="{28A0092B-C50C-407E-A947-70E740481C1C}">
                <a14:useLocalDpi xmlns:a14="http://schemas.microsoft.com/office/drawing/2010/main" val="0"/>
              </a:ext>
            </a:extLst>
          </a:blip>
          <a:srcRect r="65908"/>
          <a:stretch/>
        </p:blipFill>
        <p:spPr>
          <a:xfrm>
            <a:off x="864476" y="1890712"/>
            <a:ext cx="3896710" cy="3076575"/>
          </a:xfrm>
          <a:prstGeom prst="rect">
            <a:avLst/>
          </a:prstGeom>
        </p:spPr>
      </p:pic>
      <p:sp>
        <p:nvSpPr>
          <p:cNvPr id="16" name="TextBox 15">
            <a:extLst>
              <a:ext uri="{FF2B5EF4-FFF2-40B4-BE49-F238E27FC236}">
                <a16:creationId xmlns:a16="http://schemas.microsoft.com/office/drawing/2014/main" id="{23F7E9D4-9C4D-9567-1A3E-5D78AFA27444}"/>
              </a:ext>
            </a:extLst>
          </p:cNvPr>
          <p:cNvSpPr txBox="1"/>
          <p:nvPr/>
        </p:nvSpPr>
        <p:spPr>
          <a:xfrm>
            <a:off x="4916126" y="1074508"/>
            <a:ext cx="6922814" cy="4708981"/>
          </a:xfrm>
          <a:prstGeom prst="rect">
            <a:avLst/>
          </a:prstGeom>
          <a:noFill/>
        </p:spPr>
        <p:txBody>
          <a:bodyPr wrap="square" rtlCol="0">
            <a:spAutoFit/>
          </a:bodyPr>
          <a:lstStyle/>
          <a:p>
            <a:r>
              <a:rPr lang="en-US" sz="2000" b="1" dirty="0">
                <a:solidFill>
                  <a:schemeClr val="bg1"/>
                </a:solidFill>
                <a:latin typeface="Aldhabi" panose="01000000000000000000" pitchFamily="2" charset="-78"/>
                <a:cs typeface="Aldhabi" panose="01000000000000000000" pitchFamily="2" charset="-78"/>
              </a:rPr>
              <a:t>Market Demand Analysis:</a:t>
            </a:r>
          </a:p>
          <a:p>
            <a:pPr marL="720725" indent="-342900">
              <a:buFont typeface="+mj-lt"/>
              <a:buAutoNum type="arabicPeriod"/>
            </a:pPr>
            <a:r>
              <a:rPr lang="en-US" sz="2000" i="1" dirty="0">
                <a:solidFill>
                  <a:schemeClr val="bg1"/>
                </a:solidFill>
                <a:latin typeface="Aldhabi" panose="01000000000000000000" pitchFamily="2" charset="-78"/>
                <a:cs typeface="Aldhabi" panose="01000000000000000000" pitchFamily="2" charset="-78"/>
              </a:rPr>
              <a:t>Total Sales Increase:</a:t>
            </a:r>
            <a:r>
              <a:rPr lang="en-US" sz="2000" dirty="0">
                <a:solidFill>
                  <a:schemeClr val="bg1"/>
                </a:solidFill>
                <a:latin typeface="Aldhabi" panose="01000000000000000000" pitchFamily="2" charset="-78"/>
                <a:cs typeface="Aldhabi" panose="01000000000000000000" pitchFamily="2" charset="-78"/>
              </a:rPr>
              <a:t> There is an increase in total sales from $6,566,567.1 in April to $7,285,339.3 in May, which is a growth of 10.95%.</a:t>
            </a:r>
          </a:p>
          <a:p>
            <a:pPr marL="720725" indent="-342900">
              <a:buFont typeface="+mj-lt"/>
              <a:buAutoNum type="arabicPeriod"/>
            </a:pPr>
            <a:r>
              <a:rPr lang="en-US" sz="2000" i="1" dirty="0">
                <a:solidFill>
                  <a:schemeClr val="bg1"/>
                </a:solidFill>
                <a:latin typeface="Aldhabi" panose="01000000000000000000" pitchFamily="2" charset="-78"/>
                <a:cs typeface="Aldhabi" panose="01000000000000000000" pitchFamily="2" charset="-78"/>
              </a:rPr>
              <a:t>Market Share Growth:</a:t>
            </a:r>
            <a:r>
              <a:rPr lang="en-US" sz="2000" dirty="0">
                <a:solidFill>
                  <a:schemeClr val="bg1"/>
                </a:solidFill>
                <a:latin typeface="Aldhabi" panose="01000000000000000000" pitchFamily="2" charset="-78"/>
                <a:cs typeface="Aldhabi" panose="01000000000000000000" pitchFamily="2" charset="-78"/>
              </a:rPr>
              <a:t> The market share also increased from 11.22% in April to 12.52% in May, which is a growth of 11.58%.</a:t>
            </a:r>
          </a:p>
          <a:p>
            <a:r>
              <a:rPr lang="en-US" sz="2000" dirty="0">
                <a:solidFill>
                  <a:schemeClr val="bg1"/>
                </a:solidFill>
                <a:latin typeface="Aldhabi" panose="01000000000000000000" pitchFamily="2" charset="-78"/>
                <a:cs typeface="Aldhabi" panose="01000000000000000000" pitchFamily="2" charset="-78"/>
              </a:rPr>
              <a:t>Both these factors indicate that there is an increasing demand for ROSE’s products.</a:t>
            </a:r>
          </a:p>
          <a:p>
            <a:r>
              <a:rPr lang="en-US" sz="2000" b="1" dirty="0">
                <a:solidFill>
                  <a:schemeClr val="bg1"/>
                </a:solidFill>
                <a:latin typeface="Aldhabi" panose="01000000000000000000" pitchFamily="2" charset="-78"/>
                <a:cs typeface="Aldhabi" panose="01000000000000000000" pitchFamily="2" charset="-78"/>
              </a:rPr>
              <a:t>Product Availability (Product Supply):</a:t>
            </a:r>
          </a:p>
          <a:p>
            <a:pPr marL="720725" indent="-342900">
              <a:buFont typeface="+mj-lt"/>
              <a:buAutoNum type="arabicPeriod"/>
            </a:pPr>
            <a:r>
              <a:rPr lang="en-US" sz="2000" i="1" dirty="0">
                <a:solidFill>
                  <a:schemeClr val="bg1"/>
                </a:solidFill>
                <a:latin typeface="Aldhabi" panose="01000000000000000000" pitchFamily="2" charset="-78"/>
                <a:cs typeface="Aldhabi" panose="01000000000000000000" pitchFamily="2" charset="-78"/>
              </a:rPr>
              <a:t>Category-wise Stock Levels: </a:t>
            </a:r>
            <a:r>
              <a:rPr lang="en-US" sz="2000" dirty="0">
                <a:solidFill>
                  <a:schemeClr val="bg1"/>
                </a:solidFill>
                <a:latin typeface="Aldhabi" panose="01000000000000000000" pitchFamily="2" charset="-78"/>
                <a:cs typeface="Aldhabi" panose="01000000000000000000" pitchFamily="2" charset="-78"/>
              </a:rPr>
              <a:t>The average percentage of stores in stock showed a slight decrease for “Dried Flowers” and “Pre-rolled”. This could indicate a higher demand or a lower supply for these categories.</a:t>
            </a:r>
          </a:p>
          <a:p>
            <a:pPr marL="720725" indent="-342900">
              <a:buFont typeface="+mj-lt"/>
              <a:buAutoNum type="arabicPeriod"/>
            </a:pPr>
            <a:r>
              <a:rPr lang="en-US" sz="2000" i="1" dirty="0">
                <a:solidFill>
                  <a:schemeClr val="bg1"/>
                </a:solidFill>
                <a:latin typeface="Aldhabi" panose="01000000000000000000" pitchFamily="2" charset="-78"/>
                <a:cs typeface="Aldhabi" panose="01000000000000000000" pitchFamily="2" charset="-78"/>
              </a:rPr>
              <a:t>Category-wise Sales Comparison: </a:t>
            </a:r>
            <a:r>
              <a:rPr lang="en-US" sz="2000" dirty="0">
                <a:solidFill>
                  <a:schemeClr val="bg1"/>
                </a:solidFill>
                <a:latin typeface="Aldhabi" panose="01000000000000000000" pitchFamily="2" charset="-78"/>
                <a:cs typeface="Aldhabi" panose="01000000000000000000" pitchFamily="2" charset="-78"/>
              </a:rPr>
              <a:t>Total sales (KG) increased for all categories with “Dried Flowers” having the highest sales volume. This could indicate a preference for this category among the customers.</a:t>
            </a:r>
          </a:p>
          <a:p>
            <a:r>
              <a:rPr lang="en-US" sz="2000" dirty="0">
                <a:solidFill>
                  <a:schemeClr val="bg1"/>
                </a:solidFill>
                <a:latin typeface="Aldhabi" panose="01000000000000000000" pitchFamily="2" charset="-78"/>
                <a:cs typeface="Aldhabi" panose="01000000000000000000" pitchFamily="2" charset="-78"/>
              </a:rPr>
              <a:t>Based on the above analysis, Dried Flowers and Pre-rolled category products should be supplied more to meet the increasing demand in the market.</a:t>
            </a:r>
          </a:p>
        </p:txBody>
      </p:sp>
    </p:spTree>
    <p:extLst>
      <p:ext uri="{BB962C8B-B14F-4D97-AF65-F5344CB8AC3E}">
        <p14:creationId xmlns:p14="http://schemas.microsoft.com/office/powerpoint/2010/main" val="256154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C669C2-23F7-FB42-25AD-F8506A80A28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FC9C5AB-2C18-89B0-3B4C-84859440F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lorful logo with white text&#10;&#10;Description automatically generated">
            <a:extLst>
              <a:ext uri="{FF2B5EF4-FFF2-40B4-BE49-F238E27FC236}">
                <a16:creationId xmlns:a16="http://schemas.microsoft.com/office/drawing/2014/main" id="{2E92D214-4F97-DC41-CBE0-7BC4C843E9D8}"/>
              </a:ext>
            </a:extLst>
          </p:cNvPr>
          <p:cNvPicPr>
            <a:picLocks noChangeAspect="1"/>
          </p:cNvPicPr>
          <p:nvPr/>
        </p:nvPicPr>
        <p:blipFill rotWithShape="1">
          <a:blip r:embed="rId2">
            <a:extLst>
              <a:ext uri="{28A0092B-C50C-407E-A947-70E740481C1C}">
                <a14:useLocalDpi xmlns:a14="http://schemas.microsoft.com/office/drawing/2010/main" val="0"/>
              </a:ext>
            </a:extLst>
          </a:blip>
          <a:srcRect l="4351" r="2315"/>
          <a:stretch/>
        </p:blipFill>
        <p:spPr>
          <a:xfrm rot="10800000" flipV="1">
            <a:off x="0" y="19"/>
            <a:ext cx="12192020" cy="6857972"/>
          </a:xfrm>
          <a:prstGeom prst="rect">
            <a:avLst/>
          </a:prstGeom>
        </p:spPr>
      </p:pic>
      <p:sp>
        <p:nvSpPr>
          <p:cNvPr id="9" name="Rectangle 8">
            <a:extLst>
              <a:ext uri="{FF2B5EF4-FFF2-40B4-BE49-F238E27FC236}">
                <a16:creationId xmlns:a16="http://schemas.microsoft.com/office/drawing/2014/main" id="{91945C84-7983-5CDE-157D-CD2569114042}"/>
              </a:ext>
            </a:extLst>
          </p:cNvPr>
          <p:cNvSpPr/>
          <p:nvPr/>
        </p:nvSpPr>
        <p:spPr>
          <a:xfrm>
            <a:off x="198120" y="223520"/>
            <a:ext cx="11795760" cy="64109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69D033FF-37D3-58D8-4FA3-2A555A009813}"/>
              </a:ext>
            </a:extLst>
          </p:cNvPr>
          <p:cNvSpPr txBox="1"/>
          <p:nvPr/>
        </p:nvSpPr>
        <p:spPr>
          <a:xfrm>
            <a:off x="5307724" y="223519"/>
            <a:ext cx="6686156" cy="769441"/>
          </a:xfrm>
          <a:prstGeom prst="rect">
            <a:avLst/>
          </a:prstGeom>
          <a:noFill/>
        </p:spPr>
        <p:txBody>
          <a:bodyPr wrap="square" rtlCol="0">
            <a:spAutoFit/>
          </a:bodyPr>
          <a:lstStyle/>
          <a:p>
            <a:pPr algn="ctr"/>
            <a:r>
              <a:rPr lang="en-CA" sz="4400" b="1" dirty="0">
                <a:solidFill>
                  <a:schemeClr val="bg1"/>
                </a:solidFill>
                <a:latin typeface="Aldhabi" panose="01000000000000000000" pitchFamily="2" charset="-78"/>
                <a:cs typeface="Aldhabi" panose="01000000000000000000" pitchFamily="2" charset="-78"/>
              </a:rPr>
              <a:t>Cannabis Purchasing Cost in Quebec</a:t>
            </a:r>
          </a:p>
        </p:txBody>
      </p:sp>
      <p:pic>
        <p:nvPicPr>
          <p:cNvPr id="2" name="Picture 1" descr="A paper money leaf and a piece of paper money&#10;&#10;Description automatically generated">
            <a:extLst>
              <a:ext uri="{FF2B5EF4-FFF2-40B4-BE49-F238E27FC236}">
                <a16:creationId xmlns:a16="http://schemas.microsoft.com/office/drawing/2014/main" id="{E0263107-B478-23CD-A2A5-0493D482D195}"/>
              </a:ext>
            </a:extLst>
          </p:cNvPr>
          <p:cNvPicPr>
            <a:picLocks noChangeAspect="1"/>
          </p:cNvPicPr>
          <p:nvPr/>
        </p:nvPicPr>
        <p:blipFill rotWithShape="1">
          <a:blip r:embed="rId3">
            <a:extLst>
              <a:ext uri="{28A0092B-C50C-407E-A947-70E740481C1C}">
                <a14:useLocalDpi xmlns:a14="http://schemas.microsoft.com/office/drawing/2010/main" val="0"/>
              </a:ext>
            </a:extLst>
          </a:blip>
          <a:srcRect l="17018" r="7982" b="1"/>
          <a:stretch/>
        </p:blipFill>
        <p:spPr>
          <a:xfrm>
            <a:off x="954153" y="1252214"/>
            <a:ext cx="4353571" cy="4353571"/>
          </a:xfrm>
          <a:custGeom>
            <a:avLst/>
            <a:gdLst/>
            <a:ahLst/>
            <a:cxnLst/>
            <a:rect l="l" t="t" r="r" b="b"/>
            <a:pathLst>
              <a:path w="5518768" h="5518768">
                <a:moveTo>
                  <a:pt x="2759384" y="0"/>
                </a:moveTo>
                <a:cubicBezTo>
                  <a:pt x="4283350" y="0"/>
                  <a:pt x="5518768" y="1235418"/>
                  <a:pt x="5518768" y="2759384"/>
                </a:cubicBezTo>
                <a:cubicBezTo>
                  <a:pt x="5518768" y="4283350"/>
                  <a:pt x="4283350" y="5518768"/>
                  <a:pt x="2759384" y="5518768"/>
                </a:cubicBezTo>
                <a:cubicBezTo>
                  <a:pt x="1235418" y="5518768"/>
                  <a:pt x="0" y="4283350"/>
                  <a:pt x="0" y="2759384"/>
                </a:cubicBezTo>
                <a:cubicBezTo>
                  <a:pt x="0" y="1235418"/>
                  <a:pt x="1235418" y="0"/>
                  <a:pt x="2759384" y="0"/>
                </a:cubicBezTo>
                <a:close/>
              </a:path>
            </a:pathLst>
          </a:custGeom>
        </p:spPr>
      </p:pic>
      <p:sp>
        <p:nvSpPr>
          <p:cNvPr id="3" name="TextBox 2">
            <a:extLst>
              <a:ext uri="{FF2B5EF4-FFF2-40B4-BE49-F238E27FC236}">
                <a16:creationId xmlns:a16="http://schemas.microsoft.com/office/drawing/2014/main" id="{9714F9C7-8192-D0F1-62D3-7E8151D02788}"/>
              </a:ext>
            </a:extLst>
          </p:cNvPr>
          <p:cNvSpPr txBox="1"/>
          <p:nvPr/>
        </p:nvSpPr>
        <p:spPr>
          <a:xfrm>
            <a:off x="5958402" y="1748537"/>
            <a:ext cx="5384800" cy="707886"/>
          </a:xfrm>
          <a:prstGeom prst="rect">
            <a:avLst/>
          </a:prstGeom>
          <a:noFill/>
        </p:spPr>
        <p:txBody>
          <a:bodyPr wrap="square" rtlCol="0">
            <a:spAutoFit/>
          </a:bodyPr>
          <a:lstStyle/>
          <a:p>
            <a:pPr algn="ctr"/>
            <a:r>
              <a:rPr lang="en-CA" sz="2000" dirty="0">
                <a:solidFill>
                  <a:schemeClr val="bg1"/>
                </a:solidFill>
                <a:latin typeface="Aldhabi" panose="01000000000000000000" pitchFamily="2" charset="-78"/>
                <a:cs typeface="Aldhabi" panose="01000000000000000000" pitchFamily="2" charset="-78"/>
              </a:rPr>
              <a:t>The Price at which majority of Quebec consumers are purchasing their cannabis is -</a:t>
            </a:r>
          </a:p>
        </p:txBody>
      </p:sp>
      <p:pic>
        <p:nvPicPr>
          <p:cNvPr id="5" name="Picture 4" descr="A screenshot of a computer screen">
            <a:extLst>
              <a:ext uri="{FF2B5EF4-FFF2-40B4-BE49-F238E27FC236}">
                <a16:creationId xmlns:a16="http://schemas.microsoft.com/office/drawing/2014/main" id="{46EC9498-26C4-D935-63AF-1934CE798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4278" y="2806909"/>
            <a:ext cx="3761075" cy="2013622"/>
          </a:xfrm>
          <a:prstGeom prst="rect">
            <a:avLst/>
          </a:prstGeom>
        </p:spPr>
      </p:pic>
    </p:spTree>
    <p:extLst>
      <p:ext uri="{BB962C8B-B14F-4D97-AF65-F5344CB8AC3E}">
        <p14:creationId xmlns:p14="http://schemas.microsoft.com/office/powerpoint/2010/main" val="113753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8C4736-4A8F-297B-883D-896C3FC93231}"/>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CCCE732-81DB-B3C0-45AF-0D8708795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lorful logo with white text&#10;&#10;Description automatically generated">
            <a:extLst>
              <a:ext uri="{FF2B5EF4-FFF2-40B4-BE49-F238E27FC236}">
                <a16:creationId xmlns:a16="http://schemas.microsoft.com/office/drawing/2014/main" id="{DF235819-CF5E-26B6-2F08-C8BC2FD21119}"/>
              </a:ext>
            </a:extLst>
          </p:cNvPr>
          <p:cNvPicPr>
            <a:picLocks noChangeAspect="1"/>
          </p:cNvPicPr>
          <p:nvPr/>
        </p:nvPicPr>
        <p:blipFill rotWithShape="1">
          <a:blip r:embed="rId2">
            <a:extLst>
              <a:ext uri="{28A0092B-C50C-407E-A947-70E740481C1C}">
                <a14:useLocalDpi xmlns:a14="http://schemas.microsoft.com/office/drawing/2010/main" val="0"/>
              </a:ext>
            </a:extLst>
          </a:blip>
          <a:srcRect l="4351" r="2315"/>
          <a:stretch/>
        </p:blipFill>
        <p:spPr>
          <a:xfrm rot="10800000" flipH="1">
            <a:off x="20" y="10"/>
            <a:ext cx="12191980" cy="6857990"/>
          </a:xfrm>
          <a:prstGeom prst="rect">
            <a:avLst/>
          </a:prstGeom>
        </p:spPr>
      </p:pic>
      <p:sp>
        <p:nvSpPr>
          <p:cNvPr id="9" name="Rectangle 8">
            <a:extLst>
              <a:ext uri="{FF2B5EF4-FFF2-40B4-BE49-F238E27FC236}">
                <a16:creationId xmlns:a16="http://schemas.microsoft.com/office/drawing/2014/main" id="{E04F7683-C8BA-F888-3342-0E9F4FDA5CE2}"/>
              </a:ext>
            </a:extLst>
          </p:cNvPr>
          <p:cNvSpPr/>
          <p:nvPr/>
        </p:nvSpPr>
        <p:spPr>
          <a:xfrm>
            <a:off x="198120" y="223520"/>
            <a:ext cx="11795760" cy="64109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3BE72DAA-9A3C-752D-52B1-EB819E79D247}"/>
              </a:ext>
            </a:extLst>
          </p:cNvPr>
          <p:cNvSpPr txBox="1"/>
          <p:nvPr/>
        </p:nvSpPr>
        <p:spPr>
          <a:xfrm>
            <a:off x="198120" y="0"/>
            <a:ext cx="11795760" cy="830997"/>
          </a:xfrm>
          <a:prstGeom prst="rect">
            <a:avLst/>
          </a:prstGeom>
          <a:noFill/>
        </p:spPr>
        <p:txBody>
          <a:bodyPr wrap="square" rtlCol="0">
            <a:spAutoFit/>
          </a:bodyPr>
          <a:lstStyle/>
          <a:p>
            <a:pPr algn="ctr"/>
            <a:r>
              <a:rPr lang="en-CA" sz="4800" b="1" dirty="0">
                <a:solidFill>
                  <a:schemeClr val="bg1"/>
                </a:solidFill>
                <a:latin typeface="Aldhabi" panose="01000000000000000000" pitchFamily="2" charset="-78"/>
                <a:cs typeface="Aldhabi" panose="01000000000000000000" pitchFamily="2" charset="-78"/>
              </a:rPr>
              <a:t>Best Cannabis KPI</a:t>
            </a:r>
            <a:endParaRPr lang="en-CA" sz="4400" b="1" dirty="0">
              <a:solidFill>
                <a:schemeClr val="bg1"/>
              </a:solidFill>
              <a:latin typeface="Aldhabi" panose="01000000000000000000" pitchFamily="2" charset="-78"/>
              <a:cs typeface="Aldhabi" panose="01000000000000000000" pitchFamily="2" charset="-78"/>
            </a:endParaRPr>
          </a:p>
        </p:txBody>
      </p:sp>
      <p:pic>
        <p:nvPicPr>
          <p:cNvPr id="4" name="Picture 3" descr="A person standing next to a phone with a magnet&#10;&#10;Description automatically generated">
            <a:extLst>
              <a:ext uri="{FF2B5EF4-FFF2-40B4-BE49-F238E27FC236}">
                <a16:creationId xmlns:a16="http://schemas.microsoft.com/office/drawing/2014/main" id="{60260D34-3CE4-4833-0DAD-76992CD07F1F}"/>
              </a:ext>
            </a:extLst>
          </p:cNvPr>
          <p:cNvPicPr>
            <a:picLocks noChangeAspect="1"/>
          </p:cNvPicPr>
          <p:nvPr/>
        </p:nvPicPr>
        <p:blipFill rotWithShape="1">
          <a:blip r:embed="rId3">
            <a:extLst>
              <a:ext uri="{28A0092B-C50C-407E-A947-70E740481C1C}">
                <a14:useLocalDpi xmlns:a14="http://schemas.microsoft.com/office/drawing/2010/main" val="0"/>
              </a:ext>
            </a:extLst>
          </a:blip>
          <a:srcRect l="48398" t="8311" r="4438" b="9859"/>
          <a:stretch/>
        </p:blipFill>
        <p:spPr>
          <a:xfrm>
            <a:off x="10261600" y="249128"/>
            <a:ext cx="1682619" cy="1625473"/>
          </a:xfrm>
          <a:prstGeom prst="rect">
            <a:avLst/>
          </a:prstGeom>
        </p:spPr>
      </p:pic>
      <p:sp>
        <p:nvSpPr>
          <p:cNvPr id="2" name="TextBox 1">
            <a:extLst>
              <a:ext uri="{FF2B5EF4-FFF2-40B4-BE49-F238E27FC236}">
                <a16:creationId xmlns:a16="http://schemas.microsoft.com/office/drawing/2014/main" id="{D80AB15F-B600-DE0C-C20E-3852616EFB8B}"/>
              </a:ext>
            </a:extLst>
          </p:cNvPr>
          <p:cNvSpPr txBox="1"/>
          <p:nvPr/>
        </p:nvSpPr>
        <p:spPr>
          <a:xfrm>
            <a:off x="846666" y="1671977"/>
            <a:ext cx="10498667" cy="3539430"/>
          </a:xfrm>
          <a:prstGeom prst="rect">
            <a:avLst/>
          </a:prstGeom>
          <a:noFill/>
        </p:spPr>
        <p:txBody>
          <a:bodyPr wrap="square" rtlCol="0">
            <a:spAutoFit/>
          </a:bodyPr>
          <a:lstStyle/>
          <a:p>
            <a:r>
              <a:rPr lang="en-US" sz="2800" dirty="0">
                <a:solidFill>
                  <a:schemeClr val="bg1"/>
                </a:solidFill>
                <a:latin typeface="Aldhabi" panose="01000000000000000000" pitchFamily="2" charset="-78"/>
                <a:cs typeface="Aldhabi" panose="01000000000000000000" pitchFamily="2" charset="-78"/>
              </a:rPr>
              <a:t>If I had access to all the Quebec Cannabis data in the world, I would build the below important Marketing KPIs:</a:t>
            </a:r>
          </a:p>
          <a:p>
            <a:pPr marL="742950" indent="-742950">
              <a:buAutoNum type="arabicPeriod"/>
            </a:pPr>
            <a:r>
              <a:rPr lang="en-US" sz="2800" dirty="0">
                <a:solidFill>
                  <a:schemeClr val="bg1"/>
                </a:solidFill>
                <a:latin typeface="Aldhabi" panose="01000000000000000000" pitchFamily="2" charset="-78"/>
                <a:cs typeface="Aldhabi" panose="01000000000000000000" pitchFamily="2" charset="-78"/>
              </a:rPr>
              <a:t>Customer Acquisition Cost (CAC)</a:t>
            </a:r>
          </a:p>
          <a:p>
            <a:pPr marL="742950" indent="-742950">
              <a:buAutoNum type="arabicPeriod"/>
            </a:pPr>
            <a:r>
              <a:rPr lang="en-US" sz="2800" dirty="0">
                <a:solidFill>
                  <a:schemeClr val="bg1"/>
                </a:solidFill>
                <a:latin typeface="Aldhabi" panose="01000000000000000000" pitchFamily="2" charset="-78"/>
                <a:cs typeface="Aldhabi" panose="01000000000000000000" pitchFamily="2" charset="-78"/>
              </a:rPr>
              <a:t>Retention Costs</a:t>
            </a:r>
          </a:p>
          <a:p>
            <a:pPr marL="742950" indent="-742950">
              <a:buAutoNum type="arabicPeriod"/>
            </a:pPr>
            <a:r>
              <a:rPr lang="en-US" sz="2800" dirty="0">
                <a:solidFill>
                  <a:schemeClr val="bg1"/>
                </a:solidFill>
                <a:latin typeface="Aldhabi" panose="01000000000000000000" pitchFamily="2" charset="-78"/>
                <a:cs typeface="Aldhabi" panose="01000000000000000000" pitchFamily="2" charset="-78"/>
              </a:rPr>
              <a:t>Customer Life Time Value (LTV).</a:t>
            </a:r>
          </a:p>
          <a:p>
            <a:endParaRPr lang="en-US" sz="2800" dirty="0">
              <a:solidFill>
                <a:schemeClr val="bg1"/>
              </a:solidFill>
              <a:latin typeface="Aldhabi" panose="01000000000000000000" pitchFamily="2" charset="-78"/>
              <a:cs typeface="Aldhabi" panose="01000000000000000000" pitchFamily="2" charset="-78"/>
            </a:endParaRPr>
          </a:p>
          <a:p>
            <a:r>
              <a:rPr lang="en-US" sz="2800" dirty="0">
                <a:solidFill>
                  <a:schemeClr val="bg1"/>
                </a:solidFill>
                <a:latin typeface="Aldhabi" panose="01000000000000000000" pitchFamily="2" charset="-78"/>
                <a:cs typeface="Aldhabi" panose="01000000000000000000" pitchFamily="2" charset="-78"/>
              </a:rPr>
              <a:t>These KPIs will enable the company to analyze and closely monitor their marketing spend and will help them to decide how much to spend on attracting and retaining customers.</a:t>
            </a:r>
            <a:endParaRPr lang="en-CA" sz="2400" dirty="0">
              <a:solidFill>
                <a:schemeClr val="bg1"/>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25998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3E42CE-546C-6A1F-6B7E-D4FE60DA055A}"/>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22212A0-580E-BF83-090E-3FD873BF2E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561D72FE-5378-638F-48CB-9B3CB4D69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a triangle in a circle&#10;&#10;Description automatically generated">
            <a:extLst>
              <a:ext uri="{FF2B5EF4-FFF2-40B4-BE49-F238E27FC236}">
                <a16:creationId xmlns:a16="http://schemas.microsoft.com/office/drawing/2014/main" id="{F627B149-2201-8A06-235B-F280A59BE8C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43763"/>
          <a:stretch/>
        </p:blipFill>
        <p:spPr>
          <a:xfrm>
            <a:off x="20" y="1571"/>
            <a:ext cx="12191980" cy="6856429"/>
          </a:xfrm>
          <a:prstGeom prst="rect">
            <a:avLst/>
          </a:prstGeom>
        </p:spPr>
      </p:pic>
      <p:sp useBgFill="1">
        <p:nvSpPr>
          <p:cNvPr id="22" name="Rectangle 21">
            <a:extLst>
              <a:ext uri="{FF2B5EF4-FFF2-40B4-BE49-F238E27FC236}">
                <a16:creationId xmlns:a16="http://schemas.microsoft.com/office/drawing/2014/main" id="{2BEF2905-3422-A66D-CCC0-A79932B9E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1524000"/>
            <a:ext cx="9144000" cy="381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2E8A50A-D76B-E4C0-C584-6C7528824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2"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3E3949-CA14-C135-8BB6-FC7D7C5BD7E7}"/>
              </a:ext>
            </a:extLst>
          </p:cNvPr>
          <p:cNvSpPr txBox="1"/>
          <p:nvPr/>
        </p:nvSpPr>
        <p:spPr>
          <a:xfrm>
            <a:off x="198120" y="0"/>
            <a:ext cx="11795760" cy="830997"/>
          </a:xfrm>
          <a:prstGeom prst="rect">
            <a:avLst/>
          </a:prstGeom>
          <a:noFill/>
        </p:spPr>
        <p:txBody>
          <a:bodyPr wrap="square" rtlCol="0">
            <a:spAutoFit/>
          </a:bodyPr>
          <a:lstStyle/>
          <a:p>
            <a:pPr algn="ctr"/>
            <a:r>
              <a:rPr lang="en-CA" sz="4800" b="1" dirty="0">
                <a:latin typeface="Aldhabi" panose="01000000000000000000" pitchFamily="2" charset="-78"/>
                <a:cs typeface="Aldhabi" panose="01000000000000000000" pitchFamily="2" charset="-78"/>
              </a:rPr>
              <a:t>Tilray’s May Performance Review Dashboard</a:t>
            </a:r>
            <a:endParaRPr lang="en-CA" sz="4400" b="1" dirty="0">
              <a:latin typeface="Aldhabi" panose="01000000000000000000" pitchFamily="2" charset="-78"/>
              <a:cs typeface="Aldhabi" panose="01000000000000000000" pitchFamily="2" charset="-78"/>
            </a:endParaRPr>
          </a:p>
        </p:txBody>
      </p:sp>
      <p:pic>
        <p:nvPicPr>
          <p:cNvPr id="3" name="Picture 2" descr="A screenshot of a computer screen&#10;&#10;Description automatically generated">
            <a:extLst>
              <a:ext uri="{FF2B5EF4-FFF2-40B4-BE49-F238E27FC236}">
                <a16:creationId xmlns:a16="http://schemas.microsoft.com/office/drawing/2014/main" id="{DB5B834F-23D2-480C-CC88-9076C493A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487" y="900630"/>
            <a:ext cx="9785023" cy="5505724"/>
          </a:xfrm>
          <a:prstGeom prst="rect">
            <a:avLst/>
          </a:prstGeom>
        </p:spPr>
      </p:pic>
    </p:spTree>
    <p:extLst>
      <p:ext uri="{BB962C8B-B14F-4D97-AF65-F5344CB8AC3E}">
        <p14:creationId xmlns:p14="http://schemas.microsoft.com/office/powerpoint/2010/main" val="288773028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139787-6365-A2D9-95CC-925EF29FE535}"/>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7262186-1B39-8EEF-79BC-E267BE26C052}"/>
              </a:ext>
            </a:extLst>
          </p:cNvPr>
          <p:cNvSpPr txBox="1"/>
          <p:nvPr/>
        </p:nvSpPr>
        <p:spPr>
          <a:xfrm>
            <a:off x="754143" y="1114197"/>
            <a:ext cx="5910607" cy="5333737"/>
          </a:xfrm>
          <a:prstGeom prst="rect">
            <a:avLst/>
          </a:prstGeom>
        </p:spPr>
        <p:txBody>
          <a:bodyPr vert="horz" lIns="91440" tIns="45720" rIns="91440" bIns="45720" rtlCol="0">
            <a:noAutofit/>
          </a:bodyPr>
          <a:lstStyle/>
          <a:p>
            <a:pPr>
              <a:lnSpc>
                <a:spcPts val="2000"/>
              </a:lnSpc>
              <a:spcAft>
                <a:spcPts val="600"/>
              </a:spcAft>
              <a:buSzPct val="85000"/>
            </a:pPr>
            <a:r>
              <a:rPr lang="en-US" sz="2000" b="1" dirty="0">
                <a:solidFill>
                  <a:schemeClr val="bg1"/>
                </a:solidFill>
                <a:latin typeface="Aldhabi" panose="01000000000000000000" pitchFamily="2" charset="-78"/>
                <a:cs typeface="Aldhabi" panose="01000000000000000000" pitchFamily="2" charset="-78"/>
              </a:rPr>
              <a:t>Key Insights</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Increase in total sales by 9%, </a:t>
            </a:r>
            <a:r>
              <a:rPr lang="en-US" sz="2000" i="0" u="none" strike="noStrike" dirty="0">
                <a:solidFill>
                  <a:schemeClr val="bg1"/>
                </a:solidFill>
                <a:effectLst/>
                <a:latin typeface="Aldhabi" panose="01000000000000000000" pitchFamily="2" charset="-78"/>
                <a:cs typeface="Aldhabi" panose="01000000000000000000" pitchFamily="2" charset="-78"/>
              </a:rPr>
              <a:t> surpassing the goal of  $5.70M by 9%.</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Decrease in Market share by 0.45%.</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Brands with positive growth in market share: </a:t>
            </a:r>
            <a:r>
              <a:rPr lang="en-US" sz="2000" i="0" u="none" strike="noStrike" dirty="0">
                <a:solidFill>
                  <a:schemeClr val="bg1"/>
                </a:solidFill>
                <a:effectLst/>
                <a:latin typeface="Aldhabi" panose="01000000000000000000" pitchFamily="2" charset="-78"/>
                <a:cs typeface="Aldhabi" panose="01000000000000000000" pitchFamily="2" charset="-78"/>
              </a:rPr>
              <a:t>Solei, Good Supply, La Batch, </a:t>
            </a:r>
            <a:r>
              <a:rPr lang="en-US" sz="2000" i="0" u="none" strike="noStrike" dirty="0" err="1">
                <a:solidFill>
                  <a:schemeClr val="bg1"/>
                </a:solidFill>
                <a:effectLst/>
                <a:latin typeface="Aldhabi" panose="01000000000000000000" pitchFamily="2" charset="-78"/>
                <a:cs typeface="Aldhabi" panose="01000000000000000000" pitchFamily="2" charset="-78"/>
              </a:rPr>
              <a:t>Dubon</a:t>
            </a:r>
            <a:r>
              <a:rPr lang="en-US" sz="2000" i="0" u="none" strike="noStrike" dirty="0">
                <a:solidFill>
                  <a:schemeClr val="bg1"/>
                </a:solidFill>
                <a:effectLst/>
                <a:latin typeface="Aldhabi" panose="01000000000000000000" pitchFamily="2" charset="-78"/>
                <a:cs typeface="Aldhabi" panose="01000000000000000000" pitchFamily="2" charset="-78"/>
              </a:rPr>
              <a:t>, and Broken Coast.</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Brands with negative growth in market share: </a:t>
            </a:r>
            <a:r>
              <a:rPr lang="en-US" sz="2000" i="0" u="none" strike="noStrike" dirty="0">
                <a:solidFill>
                  <a:schemeClr val="bg1"/>
                </a:solidFill>
                <a:effectLst/>
                <a:latin typeface="Aldhabi" panose="01000000000000000000" pitchFamily="2" charset="-78"/>
                <a:cs typeface="Aldhabi" panose="01000000000000000000" pitchFamily="2" charset="-78"/>
              </a:rPr>
              <a:t>Riff, </a:t>
            </a:r>
            <a:r>
              <a:rPr lang="en-US" sz="2000" i="0" u="none" strike="noStrike" dirty="0" err="1">
                <a:solidFill>
                  <a:schemeClr val="bg1"/>
                </a:solidFill>
                <a:effectLst/>
                <a:latin typeface="Aldhabi" panose="01000000000000000000" pitchFamily="2" charset="-78"/>
                <a:cs typeface="Aldhabi" panose="01000000000000000000" pitchFamily="2" charset="-78"/>
              </a:rPr>
              <a:t>Dubon</a:t>
            </a:r>
            <a:r>
              <a:rPr lang="en-US" sz="2000" i="0" u="none" strike="noStrike" dirty="0">
                <a:solidFill>
                  <a:schemeClr val="bg1"/>
                </a:solidFill>
                <a:effectLst/>
                <a:latin typeface="Aldhabi" panose="01000000000000000000" pitchFamily="2" charset="-78"/>
                <a:cs typeface="Aldhabi" panose="01000000000000000000" pitchFamily="2" charset="-78"/>
              </a:rPr>
              <a:t>, </a:t>
            </a:r>
            <a:r>
              <a:rPr lang="en-US" sz="2000" i="0" u="none" strike="noStrike" dirty="0" err="1">
                <a:solidFill>
                  <a:schemeClr val="bg1"/>
                </a:solidFill>
                <a:effectLst/>
                <a:latin typeface="Aldhabi" panose="01000000000000000000" pitchFamily="2" charset="-78"/>
                <a:cs typeface="Aldhabi" panose="01000000000000000000" pitchFamily="2" charset="-78"/>
              </a:rPr>
              <a:t>Everie</a:t>
            </a:r>
            <a:r>
              <a:rPr lang="en-US" sz="2000" i="0" u="none" strike="noStrike" dirty="0">
                <a:solidFill>
                  <a:schemeClr val="bg1"/>
                </a:solidFill>
                <a:effectLst/>
                <a:latin typeface="Aldhabi" panose="01000000000000000000" pitchFamily="2" charset="-78"/>
                <a:cs typeface="Aldhabi" panose="01000000000000000000" pitchFamily="2" charset="-78"/>
              </a:rPr>
              <a:t>, and Broken Coast.</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Best performing products: </a:t>
            </a:r>
            <a:r>
              <a:rPr lang="en-US" sz="2000" i="0" u="none" strike="noStrike" dirty="0">
                <a:solidFill>
                  <a:schemeClr val="bg1"/>
                </a:solidFill>
                <a:effectLst/>
                <a:latin typeface="Aldhabi" panose="01000000000000000000" pitchFamily="2" charset="-78"/>
                <a:cs typeface="Aldhabi" panose="01000000000000000000" pitchFamily="2" charset="-78"/>
              </a:rPr>
              <a:t>Jean Guy, Once Sativa and Grand Daddy </a:t>
            </a:r>
            <a:r>
              <a:rPr lang="en-US" sz="2000" i="0" u="none" strike="noStrike" dirty="0" err="1">
                <a:solidFill>
                  <a:schemeClr val="bg1"/>
                </a:solidFill>
                <a:effectLst/>
                <a:latin typeface="Aldhabi" panose="01000000000000000000" pitchFamily="2" charset="-78"/>
                <a:cs typeface="Aldhabi" panose="01000000000000000000" pitchFamily="2" charset="-78"/>
              </a:rPr>
              <a:t>Purp</a:t>
            </a:r>
            <a:r>
              <a:rPr lang="en-US" sz="2000" i="0" u="none" strike="noStrike" dirty="0">
                <a:solidFill>
                  <a:schemeClr val="bg1"/>
                </a:solidFill>
                <a:effectLst/>
                <a:latin typeface="Aldhabi" panose="01000000000000000000" pitchFamily="2" charset="-78"/>
                <a:cs typeface="Aldhabi" panose="01000000000000000000" pitchFamily="2" charset="-78"/>
              </a:rPr>
              <a:t>.</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New product launch in Solei brand.</a:t>
            </a:r>
          </a:p>
          <a:p>
            <a:pPr marL="342900" indent="-342900">
              <a:lnSpc>
                <a:spcPts val="2000"/>
              </a:lnSpc>
              <a:spcAft>
                <a:spcPts val="600"/>
              </a:spcAft>
              <a:buSzPct val="85000"/>
              <a:buFont typeface="Arial" panose="020B0604020202020204" pitchFamily="34" charset="0"/>
              <a:buChar char="•"/>
            </a:pPr>
            <a:r>
              <a:rPr lang="en-US" sz="2000" i="0" u="none" strike="noStrike" dirty="0">
                <a:solidFill>
                  <a:schemeClr val="bg1"/>
                </a:solidFill>
                <a:effectLst/>
                <a:latin typeface="Aldhabi" panose="01000000000000000000" pitchFamily="2" charset="-78"/>
                <a:cs typeface="Aldhabi" panose="01000000000000000000" pitchFamily="2" charset="-78"/>
              </a:rPr>
              <a:t>Increase in supply of Riff, Good Supply, La Batch, and Broken Coast branded products, indicating increase in sales for those brands.</a:t>
            </a:r>
          </a:p>
          <a:p>
            <a:pPr marL="342900" indent="-342900">
              <a:lnSpc>
                <a:spcPts val="2000"/>
              </a:lnSpc>
              <a:spcAft>
                <a:spcPts val="600"/>
              </a:spcAft>
              <a:buSzPct val="85000"/>
              <a:buFont typeface="Arial" panose="020B0604020202020204" pitchFamily="34" charset="0"/>
              <a:buChar char="•"/>
            </a:pPr>
            <a:endParaRPr lang="en-US" sz="2000" dirty="0">
              <a:solidFill>
                <a:schemeClr val="bg1"/>
              </a:solidFill>
              <a:latin typeface="Aldhabi" panose="01000000000000000000" pitchFamily="2" charset="-78"/>
              <a:cs typeface="Aldhabi" panose="01000000000000000000" pitchFamily="2" charset="-78"/>
            </a:endParaRPr>
          </a:p>
          <a:p>
            <a:pPr>
              <a:lnSpc>
                <a:spcPts val="2000"/>
              </a:lnSpc>
              <a:spcAft>
                <a:spcPts val="600"/>
              </a:spcAft>
              <a:buSzPct val="85000"/>
            </a:pPr>
            <a:r>
              <a:rPr lang="en-US" sz="2000" b="1" dirty="0">
                <a:solidFill>
                  <a:schemeClr val="bg1"/>
                </a:solidFill>
                <a:latin typeface="Aldhabi" panose="01000000000000000000" pitchFamily="2" charset="-78"/>
                <a:cs typeface="Aldhabi" panose="01000000000000000000" pitchFamily="2" charset="-78"/>
              </a:rPr>
              <a:t>Recommendations</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Analyze competitors’ strategies during May. Investigate the reasons behind Riff’s poor performance and consider revising its marketing or production strategies.</a:t>
            </a:r>
          </a:p>
          <a:p>
            <a:pPr marL="342900" indent="-342900">
              <a:lnSpc>
                <a:spcPts val="2000"/>
              </a:lnSpc>
              <a:spcAft>
                <a:spcPts val="600"/>
              </a:spcAft>
              <a:buSzPct val="85000"/>
              <a:buFont typeface="Arial" panose="020B0604020202020204" pitchFamily="34" charset="0"/>
              <a:buChar char="•"/>
            </a:pPr>
            <a:r>
              <a:rPr lang="en-US" sz="2000" dirty="0">
                <a:solidFill>
                  <a:schemeClr val="bg1"/>
                </a:solidFill>
                <a:latin typeface="Aldhabi" panose="01000000000000000000" pitchFamily="2" charset="-78"/>
                <a:cs typeface="Aldhabi" panose="01000000000000000000" pitchFamily="2" charset="-78"/>
              </a:rPr>
              <a:t>Enhance supply chain efficiency to ensure popular products are always available.</a:t>
            </a:r>
          </a:p>
          <a:p>
            <a:pPr>
              <a:lnSpc>
                <a:spcPts val="2000"/>
              </a:lnSpc>
              <a:spcAft>
                <a:spcPts val="600"/>
              </a:spcAft>
              <a:buSzPct val="85000"/>
            </a:pPr>
            <a:endParaRPr lang="en-US" sz="2000" dirty="0">
              <a:solidFill>
                <a:schemeClr val="bg1"/>
              </a:solidFill>
              <a:latin typeface="Aldhabi" panose="01000000000000000000" pitchFamily="2" charset="-78"/>
              <a:cs typeface="Aldhabi" panose="01000000000000000000" pitchFamily="2" charset="-78"/>
            </a:endParaRPr>
          </a:p>
        </p:txBody>
      </p:sp>
      <p:pic>
        <p:nvPicPr>
          <p:cNvPr id="7" name="Picture 6" descr="A logo with a triangle in a circle&#10;&#10;Description automatically generated">
            <a:extLst>
              <a:ext uri="{FF2B5EF4-FFF2-40B4-BE49-F238E27FC236}">
                <a16:creationId xmlns:a16="http://schemas.microsoft.com/office/drawing/2014/main" id="{1E802006-FA56-DF3F-F9E5-08E75FEFBC0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808250"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
        <p:nvSpPr>
          <p:cNvPr id="2" name="TextBox 1">
            <a:extLst>
              <a:ext uri="{FF2B5EF4-FFF2-40B4-BE49-F238E27FC236}">
                <a16:creationId xmlns:a16="http://schemas.microsoft.com/office/drawing/2014/main" id="{7CBAD053-8B69-07FE-3AD0-A295E46D1E7B}"/>
              </a:ext>
            </a:extLst>
          </p:cNvPr>
          <p:cNvSpPr txBox="1"/>
          <p:nvPr/>
        </p:nvSpPr>
        <p:spPr>
          <a:xfrm>
            <a:off x="198120" y="0"/>
            <a:ext cx="11795760" cy="830997"/>
          </a:xfrm>
          <a:prstGeom prst="rect">
            <a:avLst/>
          </a:prstGeom>
          <a:noFill/>
        </p:spPr>
        <p:txBody>
          <a:bodyPr wrap="square" rtlCol="0">
            <a:spAutoFit/>
          </a:bodyPr>
          <a:lstStyle/>
          <a:p>
            <a:pPr algn="ctr"/>
            <a:r>
              <a:rPr lang="en-CA" sz="4800" b="1" dirty="0">
                <a:solidFill>
                  <a:schemeClr val="bg1"/>
                </a:solidFill>
                <a:latin typeface="Aldhabi" panose="01000000000000000000" pitchFamily="2" charset="-78"/>
                <a:cs typeface="Aldhabi" panose="01000000000000000000" pitchFamily="2" charset="-78"/>
              </a:rPr>
              <a:t>Tilray’s May Performance Review</a:t>
            </a:r>
            <a:endParaRPr lang="en-CA" sz="4400" b="1" dirty="0">
              <a:solidFill>
                <a:schemeClr val="bg1"/>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4177359544"/>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625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Aldhabi</vt:lpstr>
      <vt:lpstr>Arial</vt:lpstr>
      <vt:lpstr>Calibri</vt:lpstr>
      <vt:lpstr>Trade Gothic Next Cond</vt:lpstr>
      <vt:lpstr>Trade Gothic Next Light</vt:lpstr>
      <vt:lpstr>PortalVTI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Sharma</dc:creator>
  <cp:lastModifiedBy>Kapil Sharma</cp:lastModifiedBy>
  <cp:revision>6</cp:revision>
  <dcterms:created xsi:type="dcterms:W3CDTF">2024-02-18T15:47:54Z</dcterms:created>
  <dcterms:modified xsi:type="dcterms:W3CDTF">2024-02-19T14:27:09Z</dcterms:modified>
</cp:coreProperties>
</file>